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4"/>
  </p:notesMasterIdLst>
  <p:handoutMasterIdLst>
    <p:handoutMasterId r:id="rId105"/>
  </p:handoutMasterIdLst>
  <p:sldIdLst>
    <p:sldId id="407" r:id="rId2"/>
    <p:sldId id="5490" r:id="rId3"/>
    <p:sldId id="5951" r:id="rId4"/>
    <p:sldId id="5952" r:id="rId5"/>
    <p:sldId id="5481" r:id="rId6"/>
    <p:sldId id="6473" r:id="rId7"/>
    <p:sldId id="6475" r:id="rId8"/>
    <p:sldId id="6476" r:id="rId9"/>
    <p:sldId id="6477" r:id="rId10"/>
    <p:sldId id="6478" r:id="rId11"/>
    <p:sldId id="6479" r:id="rId12"/>
    <p:sldId id="6480" r:id="rId13"/>
    <p:sldId id="6481" r:id="rId14"/>
    <p:sldId id="6482" r:id="rId15"/>
    <p:sldId id="5766" r:id="rId16"/>
    <p:sldId id="6474" r:id="rId17"/>
    <p:sldId id="5774" r:id="rId18"/>
    <p:sldId id="5819" r:id="rId19"/>
    <p:sldId id="6456" r:id="rId20"/>
    <p:sldId id="6465" r:id="rId21"/>
    <p:sldId id="6466" r:id="rId22"/>
    <p:sldId id="6467" r:id="rId23"/>
    <p:sldId id="6457" r:id="rId24"/>
    <p:sldId id="6458" r:id="rId25"/>
    <p:sldId id="6460" r:id="rId26"/>
    <p:sldId id="6461" r:id="rId27"/>
    <p:sldId id="5770" r:id="rId28"/>
    <p:sldId id="6483" r:id="rId29"/>
    <p:sldId id="6484" r:id="rId30"/>
    <p:sldId id="5485" r:id="rId31"/>
    <p:sldId id="6463" r:id="rId32"/>
    <p:sldId id="6464" r:id="rId33"/>
    <p:sldId id="6462" r:id="rId34"/>
    <p:sldId id="6469" r:id="rId35"/>
    <p:sldId id="6470" r:id="rId36"/>
    <p:sldId id="6468" r:id="rId37"/>
    <p:sldId id="5809" r:id="rId38"/>
    <p:sldId id="5786" r:id="rId39"/>
    <p:sldId id="6499" r:id="rId40"/>
    <p:sldId id="6500" r:id="rId41"/>
    <p:sldId id="6486" r:id="rId42"/>
    <p:sldId id="6487" r:id="rId43"/>
    <p:sldId id="6488" r:id="rId44"/>
    <p:sldId id="6489" r:id="rId45"/>
    <p:sldId id="6490" r:id="rId46"/>
    <p:sldId id="6491" r:id="rId47"/>
    <p:sldId id="6492" r:id="rId48"/>
    <p:sldId id="6493" r:id="rId49"/>
    <p:sldId id="6494" r:id="rId50"/>
    <p:sldId id="6495" r:id="rId51"/>
    <p:sldId id="6496" r:id="rId52"/>
    <p:sldId id="6497" r:id="rId53"/>
    <p:sldId id="6498" r:id="rId54"/>
    <p:sldId id="6485" r:id="rId55"/>
    <p:sldId id="5788" r:id="rId56"/>
    <p:sldId id="5487" r:id="rId57"/>
    <p:sldId id="5789" r:id="rId58"/>
    <p:sldId id="5792" r:id="rId59"/>
    <p:sldId id="5791" r:id="rId60"/>
    <p:sldId id="5793" r:id="rId61"/>
    <p:sldId id="5794" r:id="rId62"/>
    <p:sldId id="5790" r:id="rId63"/>
    <p:sldId id="6501" r:id="rId64"/>
    <p:sldId id="5492" r:id="rId65"/>
    <p:sldId id="6502" r:id="rId66"/>
    <p:sldId id="5830" r:id="rId67"/>
    <p:sldId id="5849" r:id="rId68"/>
    <p:sldId id="5831" r:id="rId69"/>
    <p:sldId id="5832" r:id="rId70"/>
    <p:sldId id="5833" r:id="rId71"/>
    <p:sldId id="5834" r:id="rId72"/>
    <p:sldId id="5835" r:id="rId73"/>
    <p:sldId id="5836" r:id="rId74"/>
    <p:sldId id="5837" r:id="rId75"/>
    <p:sldId id="5838" r:id="rId76"/>
    <p:sldId id="5839" r:id="rId77"/>
    <p:sldId id="5840" r:id="rId78"/>
    <p:sldId id="5841" r:id="rId79"/>
    <p:sldId id="5842" r:id="rId80"/>
    <p:sldId id="5850" r:id="rId81"/>
    <p:sldId id="5844" r:id="rId82"/>
    <p:sldId id="5813" r:id="rId83"/>
    <p:sldId id="5795" r:id="rId84"/>
    <p:sldId id="5779" r:id="rId85"/>
    <p:sldId id="6504" r:id="rId86"/>
    <p:sldId id="6503" r:id="rId87"/>
    <p:sldId id="6505" r:id="rId88"/>
    <p:sldId id="5799" r:id="rId89"/>
    <p:sldId id="5800" r:id="rId90"/>
    <p:sldId id="5801" r:id="rId91"/>
    <p:sldId id="5802" r:id="rId92"/>
    <p:sldId id="5803" r:id="rId93"/>
    <p:sldId id="5804" r:id="rId94"/>
    <p:sldId id="5805" r:id="rId95"/>
    <p:sldId id="5806" r:id="rId96"/>
    <p:sldId id="5782" r:id="rId97"/>
    <p:sldId id="5824" r:id="rId98"/>
    <p:sldId id="5823" r:id="rId99"/>
    <p:sldId id="6509" r:id="rId100"/>
    <p:sldId id="6510" r:id="rId101"/>
    <p:sldId id="6506" r:id="rId102"/>
    <p:sldId id="6507" r:id="rId103"/>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BCBCFD0A-44C4-4A0A-AADC-5D86030452A7}">
          <p14:sldIdLst>
            <p14:sldId id="407"/>
            <p14:sldId id="5490"/>
            <p14:sldId id="5951"/>
            <p14:sldId id="5952"/>
            <p14:sldId id="5481"/>
            <p14:sldId id="6473"/>
            <p14:sldId id="6475"/>
            <p14:sldId id="6476"/>
            <p14:sldId id="6477"/>
            <p14:sldId id="6478"/>
            <p14:sldId id="6479"/>
            <p14:sldId id="6480"/>
            <p14:sldId id="6481"/>
            <p14:sldId id="6482"/>
            <p14:sldId id="5766"/>
            <p14:sldId id="6474"/>
            <p14:sldId id="5774"/>
            <p14:sldId id="5819"/>
            <p14:sldId id="6456"/>
            <p14:sldId id="6465"/>
            <p14:sldId id="6466"/>
            <p14:sldId id="6467"/>
            <p14:sldId id="6457"/>
            <p14:sldId id="6458"/>
            <p14:sldId id="6460"/>
            <p14:sldId id="6461"/>
            <p14:sldId id="5770"/>
            <p14:sldId id="6483"/>
            <p14:sldId id="6484"/>
            <p14:sldId id="5485"/>
            <p14:sldId id="6463"/>
            <p14:sldId id="6464"/>
            <p14:sldId id="6462"/>
            <p14:sldId id="6469"/>
            <p14:sldId id="6470"/>
            <p14:sldId id="6468"/>
            <p14:sldId id="5809"/>
            <p14:sldId id="5786"/>
            <p14:sldId id="6499"/>
            <p14:sldId id="6500"/>
            <p14:sldId id="6486"/>
            <p14:sldId id="6487"/>
            <p14:sldId id="6488"/>
            <p14:sldId id="6489"/>
            <p14:sldId id="6490"/>
            <p14:sldId id="6491"/>
            <p14:sldId id="6492"/>
            <p14:sldId id="6493"/>
            <p14:sldId id="6494"/>
            <p14:sldId id="6495"/>
            <p14:sldId id="6496"/>
            <p14:sldId id="6497"/>
            <p14:sldId id="6498"/>
            <p14:sldId id="6485"/>
            <p14:sldId id="5788"/>
            <p14:sldId id="5487"/>
            <p14:sldId id="5789"/>
            <p14:sldId id="5792"/>
            <p14:sldId id="5791"/>
            <p14:sldId id="5793"/>
            <p14:sldId id="5794"/>
            <p14:sldId id="5790"/>
            <p14:sldId id="6501"/>
            <p14:sldId id="5492"/>
            <p14:sldId id="6502"/>
            <p14:sldId id="5830"/>
            <p14:sldId id="5849"/>
            <p14:sldId id="5831"/>
            <p14:sldId id="5832"/>
            <p14:sldId id="5833"/>
            <p14:sldId id="5834"/>
            <p14:sldId id="5835"/>
            <p14:sldId id="5836"/>
            <p14:sldId id="5837"/>
            <p14:sldId id="5838"/>
            <p14:sldId id="5839"/>
            <p14:sldId id="5840"/>
            <p14:sldId id="5841"/>
            <p14:sldId id="5842"/>
            <p14:sldId id="5850"/>
            <p14:sldId id="5844"/>
            <p14:sldId id="5813"/>
            <p14:sldId id="5795"/>
            <p14:sldId id="5779"/>
            <p14:sldId id="6504"/>
            <p14:sldId id="6503"/>
            <p14:sldId id="6505"/>
            <p14:sldId id="5799"/>
            <p14:sldId id="5800"/>
            <p14:sldId id="5801"/>
            <p14:sldId id="5802"/>
            <p14:sldId id="5803"/>
            <p14:sldId id="5804"/>
            <p14:sldId id="5805"/>
            <p14:sldId id="5806"/>
            <p14:sldId id="5782"/>
            <p14:sldId id="5824"/>
            <p14:sldId id="5823"/>
            <p14:sldId id="6509"/>
            <p14:sldId id="6510"/>
            <p14:sldId id="6506"/>
            <p14:sldId id="650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DDDDDD"/>
    <a:srgbClr val="EAEAEA"/>
    <a:srgbClr val="00CC00"/>
    <a:srgbClr val="33CC33"/>
    <a:srgbClr val="666699"/>
    <a:srgbClr val="996633"/>
    <a:srgbClr val="CC9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503" autoAdjust="0"/>
    <p:restoredTop sz="95332" autoAdjust="0"/>
  </p:normalViewPr>
  <p:slideViewPr>
    <p:cSldViewPr snapToGrid="0">
      <p:cViewPr varScale="1">
        <p:scale>
          <a:sx n="51" d="100"/>
          <a:sy n="51" d="100"/>
        </p:scale>
        <p:origin x="1290" y="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67" d="100"/>
          <a:sy n="67" d="100"/>
        </p:scale>
        <p:origin x="-1284" y="-90"/>
      </p:cViewPr>
      <p:guideLst>
        <p:guide orient="horz" pos="2928"/>
        <p:guide pos="2209"/>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2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5" Type="http://schemas.openxmlformats.org/officeDocument/2006/relationships/image" Target="../media/image42.wmf"/><Relationship Id="rId4" Type="http://schemas.openxmlformats.org/officeDocument/2006/relationships/image" Target="../media/image41.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5" Type="http://schemas.openxmlformats.org/officeDocument/2006/relationships/image" Target="../media/image58.wmf"/><Relationship Id="rId4" Type="http://schemas.openxmlformats.org/officeDocument/2006/relationships/image" Target="../media/image57.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60.wmf"/><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27.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65.wmf"/><Relationship Id="rId5" Type="http://schemas.openxmlformats.org/officeDocument/2006/relationships/image" Target="../media/image69.wmf"/><Relationship Id="rId4" Type="http://schemas.openxmlformats.org/officeDocument/2006/relationships/image" Target="../media/image68.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68.wmf"/><Relationship Id="rId7"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4.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66.wmf"/><Relationship Id="rId7" Type="http://schemas.openxmlformats.org/officeDocument/2006/relationships/image" Target="../media/image67.wmf"/><Relationship Id="rId2" Type="http://schemas.openxmlformats.org/officeDocument/2006/relationships/image" Target="../media/image64.wmf"/><Relationship Id="rId1" Type="http://schemas.openxmlformats.org/officeDocument/2006/relationships/image" Target="../media/image72.wmf"/><Relationship Id="rId6" Type="http://schemas.openxmlformats.org/officeDocument/2006/relationships/image" Target="../media/image71.wmf"/><Relationship Id="rId5" Type="http://schemas.openxmlformats.org/officeDocument/2006/relationships/image" Target="../media/image69.wmf"/><Relationship Id="rId4" Type="http://schemas.openxmlformats.org/officeDocument/2006/relationships/image" Target="../media/image68.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68.wmf"/><Relationship Id="rId7"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4.wmf"/><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69.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66.wmf"/><Relationship Id="rId7" Type="http://schemas.openxmlformats.org/officeDocument/2006/relationships/image" Target="../media/image67.wmf"/><Relationship Id="rId2" Type="http://schemas.openxmlformats.org/officeDocument/2006/relationships/image" Target="../media/image64.wmf"/><Relationship Id="rId1" Type="http://schemas.openxmlformats.org/officeDocument/2006/relationships/image" Target="../media/image74.wmf"/><Relationship Id="rId6" Type="http://schemas.openxmlformats.org/officeDocument/2006/relationships/image" Target="../media/image75.wmf"/><Relationship Id="rId5" Type="http://schemas.openxmlformats.org/officeDocument/2006/relationships/image" Target="../media/image72.wmf"/><Relationship Id="rId4" Type="http://schemas.openxmlformats.org/officeDocument/2006/relationships/image" Target="../media/image68.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66.wmf"/><Relationship Id="rId7" Type="http://schemas.openxmlformats.org/officeDocument/2006/relationships/image" Target="../media/image67.wmf"/><Relationship Id="rId2" Type="http://schemas.openxmlformats.org/officeDocument/2006/relationships/image" Target="../media/image68.wmf"/><Relationship Id="rId1" Type="http://schemas.openxmlformats.org/officeDocument/2006/relationships/image" Target="../media/image64.wmf"/><Relationship Id="rId6" Type="http://schemas.openxmlformats.org/officeDocument/2006/relationships/image" Target="../media/image77.wmf"/><Relationship Id="rId5" Type="http://schemas.openxmlformats.org/officeDocument/2006/relationships/image" Target="../media/image76.wmf"/><Relationship Id="rId4" Type="http://schemas.openxmlformats.org/officeDocument/2006/relationships/image" Target="../media/image72.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66.wmf"/><Relationship Id="rId7" Type="http://schemas.openxmlformats.org/officeDocument/2006/relationships/image" Target="../media/image67.wmf"/><Relationship Id="rId2" Type="http://schemas.openxmlformats.org/officeDocument/2006/relationships/image" Target="../media/image78.wmf"/><Relationship Id="rId1" Type="http://schemas.openxmlformats.org/officeDocument/2006/relationships/image" Target="../media/image64.wmf"/><Relationship Id="rId6" Type="http://schemas.openxmlformats.org/officeDocument/2006/relationships/image" Target="../media/image77.wmf"/><Relationship Id="rId5" Type="http://schemas.openxmlformats.org/officeDocument/2006/relationships/image" Target="../media/image79.wmf"/><Relationship Id="rId4" Type="http://schemas.openxmlformats.org/officeDocument/2006/relationships/image" Target="../media/image7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66.wmf"/><Relationship Id="rId7" Type="http://schemas.openxmlformats.org/officeDocument/2006/relationships/image" Target="../media/image67.wmf"/><Relationship Id="rId2" Type="http://schemas.openxmlformats.org/officeDocument/2006/relationships/image" Target="../media/image64.wmf"/><Relationship Id="rId1" Type="http://schemas.openxmlformats.org/officeDocument/2006/relationships/image" Target="../media/image81.wmf"/><Relationship Id="rId6" Type="http://schemas.openxmlformats.org/officeDocument/2006/relationships/image" Target="../media/image84.wmf"/><Relationship Id="rId5" Type="http://schemas.openxmlformats.org/officeDocument/2006/relationships/image" Target="../media/image83.wmf"/><Relationship Id="rId4" Type="http://schemas.openxmlformats.org/officeDocument/2006/relationships/image" Target="../media/image82.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88.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20.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emf"/><Relationship Id="rId1" Type="http://schemas.openxmlformats.org/officeDocument/2006/relationships/image" Target="../media/image100.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4" Type="http://schemas.openxmlformats.org/officeDocument/2006/relationships/image" Target="../media/image106.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4" Type="http://schemas.openxmlformats.org/officeDocument/2006/relationships/image" Target="../media/image10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4" Type="http://schemas.openxmlformats.org/officeDocument/2006/relationships/image" Target="../media/image106.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4" Type="http://schemas.openxmlformats.org/officeDocument/2006/relationships/image" Target="../media/image106.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 Id="rId5" Type="http://schemas.openxmlformats.org/officeDocument/2006/relationships/image" Target="../media/image114.wmf"/><Relationship Id="rId4" Type="http://schemas.openxmlformats.org/officeDocument/2006/relationships/image" Target="../media/image11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2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hdr" sz="quarter"/>
          </p:nvPr>
        </p:nvSpPr>
        <p:spPr bwMode="auto">
          <a:xfrm>
            <a:off x="1" y="0"/>
            <a:ext cx="3056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0" tIns="46045" rIns="92090" bIns="46045" numCol="1" anchor="t" anchorCtr="0" compatLnSpc="1">
            <a:prstTxWarp prst="textNoShape">
              <a:avLst/>
            </a:prstTxWarp>
          </a:bodyPr>
          <a:lstStyle>
            <a:lvl1pPr>
              <a:defRPr sz="1300"/>
            </a:lvl1pPr>
          </a:lstStyle>
          <a:p>
            <a:pPr>
              <a:defRPr/>
            </a:pPr>
            <a:endParaRPr lang="en-US"/>
          </a:p>
        </p:txBody>
      </p:sp>
      <p:sp>
        <p:nvSpPr>
          <p:cNvPr id="289795" name="Rectangle 3"/>
          <p:cNvSpPr>
            <a:spLocks noGrp="1" noChangeArrowheads="1"/>
          </p:cNvSpPr>
          <p:nvPr>
            <p:ph type="dt" sz="quarter" idx="1"/>
          </p:nvPr>
        </p:nvSpPr>
        <p:spPr bwMode="auto">
          <a:xfrm>
            <a:off x="3973379" y="0"/>
            <a:ext cx="3056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0" tIns="46045" rIns="92090" bIns="46045" numCol="1" anchor="t" anchorCtr="0" compatLnSpc="1">
            <a:prstTxWarp prst="textNoShape">
              <a:avLst/>
            </a:prstTxWarp>
          </a:bodyPr>
          <a:lstStyle>
            <a:lvl1pPr algn="r">
              <a:defRPr sz="1300"/>
            </a:lvl1pPr>
          </a:lstStyle>
          <a:p>
            <a:pPr>
              <a:defRPr/>
            </a:pPr>
            <a:endParaRPr lang="en-US"/>
          </a:p>
        </p:txBody>
      </p:sp>
      <p:sp>
        <p:nvSpPr>
          <p:cNvPr id="289796" name="Rectangle 4"/>
          <p:cNvSpPr>
            <a:spLocks noGrp="1" noChangeArrowheads="1"/>
          </p:cNvSpPr>
          <p:nvPr>
            <p:ph type="ftr" sz="quarter" idx="2"/>
          </p:nvPr>
        </p:nvSpPr>
        <p:spPr bwMode="auto">
          <a:xfrm>
            <a:off x="1" y="8855076"/>
            <a:ext cx="3056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0" tIns="46045" rIns="92090" bIns="46045" numCol="1" anchor="b" anchorCtr="0" compatLnSpc="1">
            <a:prstTxWarp prst="textNoShape">
              <a:avLst/>
            </a:prstTxWarp>
          </a:bodyPr>
          <a:lstStyle>
            <a:lvl1pPr>
              <a:defRPr sz="1300"/>
            </a:lvl1pPr>
          </a:lstStyle>
          <a:p>
            <a:pPr>
              <a:defRPr/>
            </a:pPr>
            <a:endParaRPr lang="en-US"/>
          </a:p>
        </p:txBody>
      </p:sp>
      <p:sp>
        <p:nvSpPr>
          <p:cNvPr id="289797" name="Rectangle 5"/>
          <p:cNvSpPr>
            <a:spLocks noGrp="1" noChangeArrowheads="1"/>
          </p:cNvSpPr>
          <p:nvPr>
            <p:ph type="sldNum" sz="quarter" idx="3"/>
          </p:nvPr>
        </p:nvSpPr>
        <p:spPr bwMode="auto">
          <a:xfrm>
            <a:off x="3973379" y="8855076"/>
            <a:ext cx="3056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0" tIns="46045" rIns="92090" bIns="46045" numCol="1" anchor="b" anchorCtr="0" compatLnSpc="1">
            <a:prstTxWarp prst="textNoShape">
              <a:avLst/>
            </a:prstTxWarp>
          </a:bodyPr>
          <a:lstStyle>
            <a:lvl1pPr algn="r">
              <a:defRPr sz="1300"/>
            </a:lvl1pPr>
          </a:lstStyle>
          <a:p>
            <a:pPr>
              <a:defRPr/>
            </a:pPr>
            <a:fld id="{F6A58309-D1B0-46E0-A631-EC6506EA40EA}" type="slidenum">
              <a:rPr lang="en-US"/>
              <a:pPr>
                <a:defRPr/>
              </a:pPr>
              <a:t>‹#›</a:t>
            </a:fld>
            <a:endParaRPr lang="en-US"/>
          </a:p>
        </p:txBody>
      </p:sp>
    </p:spTree>
    <p:extLst>
      <p:ext uri="{BB962C8B-B14F-4D97-AF65-F5344CB8AC3E}">
        <p14:creationId xmlns:p14="http://schemas.microsoft.com/office/powerpoint/2010/main" val="929346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11" y="0"/>
            <a:ext cx="303703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38" tIns="46819" rIns="93638" bIns="46819" numCol="1" anchor="t" anchorCtr="0" compatLnSpc="1">
            <a:prstTxWarp prst="textNoShape">
              <a:avLst/>
            </a:prstTxWarp>
          </a:bodyPr>
          <a:lstStyle>
            <a:lvl1pPr defTabSz="936484">
              <a:defRPr sz="1300"/>
            </a:lvl1pPr>
          </a:lstStyle>
          <a:p>
            <a:pPr>
              <a:defRPr/>
            </a:pPr>
            <a:endParaRPr lang="en-US"/>
          </a:p>
        </p:txBody>
      </p:sp>
      <p:sp>
        <p:nvSpPr>
          <p:cNvPr id="112643" name="Rectangle 3"/>
          <p:cNvSpPr>
            <a:spLocks noGrp="1" noChangeArrowheads="1"/>
          </p:cNvSpPr>
          <p:nvPr>
            <p:ph type="dt" idx="1"/>
          </p:nvPr>
        </p:nvSpPr>
        <p:spPr bwMode="auto">
          <a:xfrm>
            <a:off x="3973379" y="0"/>
            <a:ext cx="303703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38" tIns="46819" rIns="93638" bIns="46819" numCol="1" anchor="t" anchorCtr="0" compatLnSpc="1">
            <a:prstTxWarp prst="textNoShape">
              <a:avLst/>
            </a:prstTxWarp>
          </a:bodyPr>
          <a:lstStyle>
            <a:lvl1pPr algn="r" defTabSz="936484">
              <a:defRPr sz="1300"/>
            </a:lvl1pPr>
          </a:lstStyle>
          <a:p>
            <a:pPr>
              <a:defRPr/>
            </a:pPr>
            <a:endParaRPr lang="en-US"/>
          </a:p>
        </p:txBody>
      </p:sp>
      <p:sp>
        <p:nvSpPr>
          <p:cNvPr id="618500" name="Rectangle 4"/>
          <p:cNvSpPr>
            <a:spLocks noGrp="1" noRot="1" noChangeAspect="1" noChangeArrowheads="1" noTextEdit="1"/>
          </p:cNvSpPr>
          <p:nvPr>
            <p:ph type="sldImg" idx="2"/>
          </p:nvPr>
        </p:nvSpPr>
        <p:spPr bwMode="auto">
          <a:xfrm>
            <a:off x="1182688" y="696913"/>
            <a:ext cx="4648200" cy="34877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45" name="Rectangle 5"/>
          <p:cNvSpPr>
            <a:spLocks noGrp="1" noChangeArrowheads="1"/>
          </p:cNvSpPr>
          <p:nvPr>
            <p:ph type="body" sz="quarter" idx="3"/>
          </p:nvPr>
        </p:nvSpPr>
        <p:spPr bwMode="auto">
          <a:xfrm>
            <a:off x="934721" y="4416436"/>
            <a:ext cx="514096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38" tIns="46819" rIns="93638" bIns="468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p:cNvSpPr>
            <a:spLocks noGrp="1" noChangeArrowheads="1"/>
          </p:cNvSpPr>
          <p:nvPr>
            <p:ph type="ftr" sz="quarter" idx="4"/>
          </p:nvPr>
        </p:nvSpPr>
        <p:spPr bwMode="auto">
          <a:xfrm>
            <a:off x="11" y="8832850"/>
            <a:ext cx="303703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38" tIns="46819" rIns="93638" bIns="46819" numCol="1" anchor="b" anchorCtr="0" compatLnSpc="1">
            <a:prstTxWarp prst="textNoShape">
              <a:avLst/>
            </a:prstTxWarp>
          </a:bodyPr>
          <a:lstStyle>
            <a:lvl1pPr defTabSz="936484">
              <a:defRPr sz="1300"/>
            </a:lvl1pPr>
          </a:lstStyle>
          <a:p>
            <a:pPr>
              <a:defRPr/>
            </a:pPr>
            <a:endParaRPr lang="en-US"/>
          </a:p>
        </p:txBody>
      </p:sp>
      <p:sp>
        <p:nvSpPr>
          <p:cNvPr id="112647" name="Rectangle 7"/>
          <p:cNvSpPr>
            <a:spLocks noGrp="1" noChangeArrowheads="1"/>
          </p:cNvSpPr>
          <p:nvPr>
            <p:ph type="sldNum" sz="quarter" idx="5"/>
          </p:nvPr>
        </p:nvSpPr>
        <p:spPr bwMode="auto">
          <a:xfrm>
            <a:off x="3973379" y="8832850"/>
            <a:ext cx="303703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38" tIns="46819" rIns="93638" bIns="46819" numCol="1" anchor="b" anchorCtr="0" compatLnSpc="1">
            <a:prstTxWarp prst="textNoShape">
              <a:avLst/>
            </a:prstTxWarp>
          </a:bodyPr>
          <a:lstStyle>
            <a:lvl1pPr algn="r" defTabSz="936484">
              <a:defRPr sz="1300"/>
            </a:lvl1pPr>
          </a:lstStyle>
          <a:p>
            <a:pPr>
              <a:defRPr/>
            </a:pPr>
            <a:fld id="{BAFA802B-FC56-480F-BD85-8E983C4696EE}" type="slidenum">
              <a:rPr lang="en-US"/>
              <a:pPr>
                <a:defRPr/>
              </a:pPr>
              <a:t>‹#›</a:t>
            </a:fld>
            <a:endParaRPr lang="en-US"/>
          </a:p>
        </p:txBody>
      </p:sp>
    </p:spTree>
    <p:extLst>
      <p:ext uri="{BB962C8B-B14F-4D97-AF65-F5344CB8AC3E}">
        <p14:creationId xmlns:p14="http://schemas.microsoft.com/office/powerpoint/2010/main" val="728315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7"/>
          <p:cNvSpPr>
            <a:spLocks noGrp="1" noChangeArrowheads="1"/>
          </p:cNvSpPr>
          <p:nvPr>
            <p:ph type="sldNum" sz="quarter" idx="5"/>
          </p:nvPr>
        </p:nvSpPr>
        <p:spPr>
          <a:noFill/>
        </p:spPr>
        <p:txBody>
          <a:bodyPr/>
          <a:lstStyle>
            <a:lvl1pPr defTabSz="936484">
              <a:defRPr sz="2400">
                <a:solidFill>
                  <a:schemeClr val="tx1"/>
                </a:solidFill>
                <a:latin typeface="Times New Roman" pitchFamily="18" charset="0"/>
              </a:defRPr>
            </a:lvl1pPr>
            <a:lvl2pPr marL="747908" indent="-287657" defTabSz="936484">
              <a:defRPr sz="2400">
                <a:solidFill>
                  <a:schemeClr val="tx1"/>
                </a:solidFill>
                <a:latin typeface="Times New Roman" pitchFamily="18" charset="0"/>
              </a:defRPr>
            </a:lvl2pPr>
            <a:lvl3pPr marL="1150627" indent="-230124" defTabSz="936484">
              <a:defRPr sz="2400">
                <a:solidFill>
                  <a:schemeClr val="tx1"/>
                </a:solidFill>
                <a:latin typeface="Times New Roman" pitchFamily="18" charset="0"/>
              </a:defRPr>
            </a:lvl3pPr>
            <a:lvl4pPr marL="1610878" indent="-230124" defTabSz="936484">
              <a:defRPr sz="2400">
                <a:solidFill>
                  <a:schemeClr val="tx1"/>
                </a:solidFill>
                <a:latin typeface="Times New Roman" pitchFamily="18" charset="0"/>
              </a:defRPr>
            </a:lvl4pPr>
            <a:lvl5pPr marL="2071128" indent="-230124" defTabSz="936484">
              <a:defRPr sz="2400">
                <a:solidFill>
                  <a:schemeClr val="tx1"/>
                </a:solidFill>
                <a:latin typeface="Times New Roman" pitchFamily="18" charset="0"/>
              </a:defRPr>
            </a:lvl5pPr>
            <a:lvl6pPr marL="2531378" indent="-230124" defTabSz="936484" eaLnBrk="0" fontAlgn="base" hangingPunct="0">
              <a:spcBef>
                <a:spcPct val="0"/>
              </a:spcBef>
              <a:spcAft>
                <a:spcPct val="0"/>
              </a:spcAft>
              <a:defRPr sz="2400">
                <a:solidFill>
                  <a:schemeClr val="tx1"/>
                </a:solidFill>
                <a:latin typeface="Times New Roman" pitchFamily="18" charset="0"/>
              </a:defRPr>
            </a:lvl6pPr>
            <a:lvl7pPr marL="2991631" indent="-230124" defTabSz="936484" eaLnBrk="0" fontAlgn="base" hangingPunct="0">
              <a:spcBef>
                <a:spcPct val="0"/>
              </a:spcBef>
              <a:spcAft>
                <a:spcPct val="0"/>
              </a:spcAft>
              <a:defRPr sz="2400">
                <a:solidFill>
                  <a:schemeClr val="tx1"/>
                </a:solidFill>
                <a:latin typeface="Times New Roman" pitchFamily="18" charset="0"/>
              </a:defRPr>
            </a:lvl7pPr>
            <a:lvl8pPr marL="3451878" indent="-230124" defTabSz="936484" eaLnBrk="0" fontAlgn="base" hangingPunct="0">
              <a:spcBef>
                <a:spcPct val="0"/>
              </a:spcBef>
              <a:spcAft>
                <a:spcPct val="0"/>
              </a:spcAft>
              <a:defRPr sz="2400">
                <a:solidFill>
                  <a:schemeClr val="tx1"/>
                </a:solidFill>
                <a:latin typeface="Times New Roman" pitchFamily="18" charset="0"/>
              </a:defRPr>
            </a:lvl8pPr>
            <a:lvl9pPr marL="3912133" indent="-230124" defTabSz="936484" eaLnBrk="0" fontAlgn="base" hangingPunct="0">
              <a:spcBef>
                <a:spcPct val="0"/>
              </a:spcBef>
              <a:spcAft>
                <a:spcPct val="0"/>
              </a:spcAft>
              <a:defRPr sz="2400">
                <a:solidFill>
                  <a:schemeClr val="tx1"/>
                </a:solidFill>
                <a:latin typeface="Times New Roman" pitchFamily="18" charset="0"/>
              </a:defRPr>
            </a:lvl9pPr>
          </a:lstStyle>
          <a:p>
            <a:fld id="{DCBCAAA3-AB45-4D6C-B0AA-BF75E0647B32}" type="slidenum">
              <a:rPr lang="en-US" sz="1300"/>
              <a:pPr/>
              <a:t>1</a:t>
            </a:fld>
            <a:endParaRPr lang="en-US" sz="1300"/>
          </a:p>
        </p:txBody>
      </p:sp>
      <p:sp>
        <p:nvSpPr>
          <p:cNvPr id="619523" name="Rectangle 2"/>
          <p:cNvSpPr>
            <a:spLocks noGrp="1" noRot="1" noChangeAspect="1" noChangeArrowheads="1" noTextEdit="1"/>
          </p:cNvSpPr>
          <p:nvPr>
            <p:ph type="sldImg"/>
          </p:nvPr>
        </p:nvSpPr>
        <p:spPr>
          <a:ln/>
        </p:spPr>
      </p:sp>
      <p:sp>
        <p:nvSpPr>
          <p:cNvPr id="619524"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057CC0E-6706-4AED-86F2-1C9FFFFAA322}" type="slidenum">
              <a:rPr lang="en-US"/>
              <a:pPr/>
              <a:t>45</a:t>
            </a:fld>
            <a:endParaRPr lang="en-US"/>
          </a:p>
        </p:txBody>
      </p:sp>
      <p:sp>
        <p:nvSpPr>
          <p:cNvPr id="12851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nchor="b"/>
          <a:lstStyle>
            <a:lvl1pPr>
              <a:defRPr>
                <a:solidFill>
                  <a:schemeClr val="tx1"/>
                </a:solidFill>
                <a:latin typeface="Arial" charset="0"/>
                <a:cs typeface="Arial" charset="0"/>
              </a:defRPr>
            </a:lvl1pPr>
            <a:lvl2pPr marL="703263" indent="-271463">
              <a:defRPr>
                <a:solidFill>
                  <a:schemeClr val="tx1"/>
                </a:solidFill>
                <a:latin typeface="Arial" charset="0"/>
                <a:cs typeface="Arial" charset="0"/>
              </a:defRPr>
            </a:lvl2pPr>
            <a:lvl3pPr marL="1081088" indent="-215900">
              <a:defRPr>
                <a:solidFill>
                  <a:schemeClr val="tx1"/>
                </a:solidFill>
                <a:latin typeface="Arial" charset="0"/>
                <a:cs typeface="Arial" charset="0"/>
              </a:defRPr>
            </a:lvl3pPr>
            <a:lvl4pPr marL="1512888" indent="-215900">
              <a:defRPr>
                <a:solidFill>
                  <a:schemeClr val="tx1"/>
                </a:solidFill>
                <a:latin typeface="Arial" charset="0"/>
                <a:cs typeface="Arial" charset="0"/>
              </a:defRPr>
            </a:lvl4pPr>
            <a:lvl5pPr marL="1946275" indent="-215900">
              <a:defRPr>
                <a:solidFill>
                  <a:schemeClr val="tx1"/>
                </a:solidFill>
                <a:latin typeface="Arial" charset="0"/>
                <a:cs typeface="Arial" charset="0"/>
              </a:defRPr>
            </a:lvl5pPr>
            <a:lvl6pPr marL="2403475" indent="-215900" fontAlgn="base">
              <a:spcBef>
                <a:spcPct val="0"/>
              </a:spcBef>
              <a:spcAft>
                <a:spcPct val="0"/>
              </a:spcAft>
              <a:defRPr>
                <a:solidFill>
                  <a:schemeClr val="tx1"/>
                </a:solidFill>
                <a:latin typeface="Arial" charset="0"/>
                <a:cs typeface="Arial" charset="0"/>
              </a:defRPr>
            </a:lvl6pPr>
            <a:lvl7pPr marL="2860675" indent="-215900" fontAlgn="base">
              <a:spcBef>
                <a:spcPct val="0"/>
              </a:spcBef>
              <a:spcAft>
                <a:spcPct val="0"/>
              </a:spcAft>
              <a:defRPr>
                <a:solidFill>
                  <a:schemeClr val="tx1"/>
                </a:solidFill>
                <a:latin typeface="Arial" charset="0"/>
                <a:cs typeface="Arial" charset="0"/>
              </a:defRPr>
            </a:lvl7pPr>
            <a:lvl8pPr marL="3317875" indent="-215900" fontAlgn="base">
              <a:spcBef>
                <a:spcPct val="0"/>
              </a:spcBef>
              <a:spcAft>
                <a:spcPct val="0"/>
              </a:spcAft>
              <a:defRPr>
                <a:solidFill>
                  <a:schemeClr val="tx1"/>
                </a:solidFill>
                <a:latin typeface="Arial" charset="0"/>
                <a:cs typeface="Arial" charset="0"/>
              </a:defRPr>
            </a:lvl8pPr>
            <a:lvl9pPr marL="3775075" indent="-215900" fontAlgn="base">
              <a:spcBef>
                <a:spcPct val="0"/>
              </a:spcBef>
              <a:spcAft>
                <a:spcPct val="0"/>
              </a:spcAft>
              <a:defRPr>
                <a:solidFill>
                  <a:schemeClr val="tx1"/>
                </a:solidFill>
                <a:latin typeface="Arial" charset="0"/>
                <a:cs typeface="Arial" charset="0"/>
              </a:defRPr>
            </a:lvl9pPr>
          </a:lstStyle>
          <a:p>
            <a:pPr algn="r" eaLnBrk="0" hangingPunct="0"/>
            <a:fld id="{BC551BB6-A4D1-4F58-B040-EC30CA89B13C}" type="slidenum">
              <a:rPr lang="en-US" sz="1100" i="0">
                <a:latin typeface="Times New Roman" pitchFamily="18" charset="0"/>
              </a:rPr>
              <a:pPr algn="r" eaLnBrk="0" hangingPunct="0"/>
              <a:t>45</a:t>
            </a:fld>
            <a:endParaRPr lang="en-US" sz="1100" i="0">
              <a:latin typeface="Times New Roman" pitchFamily="18" charset="0"/>
            </a:endParaRPr>
          </a:p>
        </p:txBody>
      </p:sp>
      <p:sp>
        <p:nvSpPr>
          <p:cNvPr id="1285123" name="Rectangle 2"/>
          <p:cNvSpPr>
            <a:spLocks noGrp="1" noRot="1" noChangeAspect="1" noChangeArrowheads="1" noTextEdit="1"/>
          </p:cNvSpPr>
          <p:nvPr>
            <p:ph type="sldImg"/>
          </p:nvPr>
        </p:nvSpPr>
        <p:spPr>
          <a:xfrm>
            <a:off x="1143000" y="684213"/>
            <a:ext cx="4573588" cy="3430587"/>
          </a:xfrm>
          <a:ln/>
        </p:spPr>
      </p:sp>
      <p:sp>
        <p:nvSpPr>
          <p:cNvPr id="1285124" name="Rectangle 3"/>
          <p:cNvSpPr>
            <a:spLocks noGrp="1" noChangeArrowheads="1"/>
          </p:cNvSpPr>
          <p:nvPr>
            <p:ph type="body" idx="1"/>
          </p:nvPr>
        </p:nvSpPr>
        <p:spPr>
          <a:xfrm>
            <a:off x="915988" y="4343400"/>
            <a:ext cx="5026025" cy="4116388"/>
          </a:xfrm>
        </p:spPr>
        <p:txBody>
          <a:bodyPr lIns="91416" tIns="45708" rIns="91416" bIns="45708"/>
          <a:lstStyle/>
          <a:p>
            <a:endParaRPr lang="en-US"/>
          </a:p>
        </p:txBody>
      </p:sp>
    </p:spTree>
    <p:extLst>
      <p:ext uri="{BB962C8B-B14F-4D97-AF65-F5344CB8AC3E}">
        <p14:creationId xmlns:p14="http://schemas.microsoft.com/office/powerpoint/2010/main" val="3752328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710690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4105275" y="9109075"/>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910" tIns="50454" rIns="100910" bIns="50454"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00DA394A-045C-4DBB-A6DD-995EB8C3461A}" type="slidenum">
              <a:rPr lang="en-US" sz="1400" i="0"/>
              <a:pPr algn="r"/>
              <a:t>48</a:t>
            </a:fld>
            <a:endParaRPr lang="en-US" sz="1400" i="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r>
              <a:rPr lang="en-US"/>
              <a:t>This is the dispatch room for Schneider National, one of the largest truckload motor carriers in the U.S.</a:t>
            </a:r>
          </a:p>
        </p:txBody>
      </p:sp>
    </p:spTree>
    <p:extLst>
      <p:ext uri="{BB962C8B-B14F-4D97-AF65-F5344CB8AC3E}">
        <p14:creationId xmlns:p14="http://schemas.microsoft.com/office/powerpoint/2010/main" val="3421960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98F24-1F84-4031-8635-B73CBECFEB13}" type="slidenum">
              <a:rPr lang="en-US"/>
              <a:pPr/>
              <a:t>49</a:t>
            </a:fld>
            <a:endParaRPr lang="en-US"/>
          </a:p>
        </p:txBody>
      </p:sp>
      <p:sp>
        <p:nvSpPr>
          <p:cNvPr id="3855362" name="Rectangle 2"/>
          <p:cNvSpPr>
            <a:spLocks noGrp="1" noRot="1" noChangeAspect="1" noChangeArrowheads="1" noTextEdit="1"/>
          </p:cNvSpPr>
          <p:nvPr>
            <p:ph type="sldImg"/>
          </p:nvPr>
        </p:nvSpPr>
        <p:spPr>
          <a:ln/>
        </p:spPr>
      </p:sp>
      <p:sp>
        <p:nvSpPr>
          <p:cNvPr id="3855363" name="Rectangle 3"/>
          <p:cNvSpPr>
            <a:spLocks noGrp="1" noChangeArrowheads="1"/>
          </p:cNvSpPr>
          <p:nvPr>
            <p:ph type="body" idx="1"/>
          </p:nvPr>
        </p:nvSpPr>
        <p:spPr/>
        <p:txBody>
          <a:bodyPr/>
          <a:lstStyle/>
          <a:p>
            <a:r>
              <a:rPr lang="en-US"/>
              <a:t>… to tasks (loads, trains, flights).</a:t>
            </a:r>
          </a:p>
        </p:txBody>
      </p:sp>
    </p:spTree>
    <p:extLst>
      <p:ext uri="{BB962C8B-B14F-4D97-AF65-F5344CB8AC3E}">
        <p14:creationId xmlns:p14="http://schemas.microsoft.com/office/powerpoint/2010/main" val="3891239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4D75C7-CCFF-4FC9-B50B-D65DF1A76B18}" type="slidenum">
              <a:rPr lang="en-US"/>
              <a:pPr/>
              <a:t>50</a:t>
            </a:fld>
            <a:endParaRPr lang="en-US"/>
          </a:p>
        </p:txBody>
      </p:sp>
      <p:sp>
        <p:nvSpPr>
          <p:cNvPr id="3857410" name="Rectangle 2"/>
          <p:cNvSpPr>
            <a:spLocks noGrp="1" noRot="1" noChangeAspect="1" noChangeArrowheads="1" noTextEdit="1"/>
          </p:cNvSpPr>
          <p:nvPr>
            <p:ph type="sldImg"/>
          </p:nvPr>
        </p:nvSpPr>
        <p:spPr>
          <a:ln/>
        </p:spPr>
      </p:sp>
      <p:sp>
        <p:nvSpPr>
          <p:cNvPr id="3857411" name="Rectangle 3"/>
          <p:cNvSpPr>
            <a:spLocks noGrp="1" noChangeArrowheads="1"/>
          </p:cNvSpPr>
          <p:nvPr>
            <p:ph type="body" idx="1"/>
          </p:nvPr>
        </p:nvSpPr>
        <p:spPr/>
        <p:txBody>
          <a:bodyPr/>
          <a:lstStyle/>
          <a:p>
            <a:r>
              <a:rPr lang="en-US"/>
              <a:t>After we make a decision at time t, we then have to do it again at t+1 and t+2</a:t>
            </a:r>
          </a:p>
        </p:txBody>
      </p:sp>
    </p:spTree>
    <p:extLst>
      <p:ext uri="{BB962C8B-B14F-4D97-AF65-F5344CB8AC3E}">
        <p14:creationId xmlns:p14="http://schemas.microsoft.com/office/powerpoint/2010/main" val="218112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51</a:t>
            </a:fld>
            <a:endParaRPr lang="en-US"/>
          </a:p>
        </p:txBody>
      </p:sp>
    </p:spTree>
    <p:extLst>
      <p:ext uri="{BB962C8B-B14F-4D97-AF65-F5344CB8AC3E}">
        <p14:creationId xmlns:p14="http://schemas.microsoft.com/office/powerpoint/2010/main" val="4101241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52</a:t>
            </a:fld>
            <a:endParaRPr lang="en-US"/>
          </a:p>
        </p:txBody>
      </p:sp>
    </p:spTree>
    <p:extLst>
      <p:ext uri="{BB962C8B-B14F-4D97-AF65-F5344CB8AC3E}">
        <p14:creationId xmlns:p14="http://schemas.microsoft.com/office/powerpoint/2010/main" val="2494854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53</a:t>
            </a:fld>
            <a:endParaRPr lang="en-US"/>
          </a:p>
        </p:txBody>
      </p:sp>
    </p:spTree>
    <p:extLst>
      <p:ext uri="{BB962C8B-B14F-4D97-AF65-F5344CB8AC3E}">
        <p14:creationId xmlns:p14="http://schemas.microsoft.com/office/powerpoint/2010/main" val="3414496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54</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611901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7"/>
          <p:cNvSpPr txBox="1">
            <a:spLocks noGrp="1" noChangeArrowheads="1"/>
          </p:cNvSpPr>
          <p:nvPr/>
        </p:nvSpPr>
        <p:spPr bwMode="auto">
          <a:xfrm>
            <a:off x="4144965"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3" tIns="48307" rIns="96613" bIns="48307" anchor="b"/>
          <a:lstStyle>
            <a:lvl1pPr defTabSz="966788">
              <a:defRPr i="1">
                <a:solidFill>
                  <a:schemeClr val="tx1"/>
                </a:solidFill>
                <a:latin typeface="Times New Roman" pitchFamily="18" charset="0"/>
              </a:defRPr>
            </a:lvl1pPr>
            <a:lvl2pPr marL="742950" indent="-285750" defTabSz="966788">
              <a:defRPr i="1">
                <a:solidFill>
                  <a:schemeClr val="tx1"/>
                </a:solidFill>
                <a:latin typeface="Times New Roman" pitchFamily="18" charset="0"/>
              </a:defRPr>
            </a:lvl2pPr>
            <a:lvl3pPr marL="1143000" indent="-228600" defTabSz="966788">
              <a:defRPr i="1">
                <a:solidFill>
                  <a:schemeClr val="tx1"/>
                </a:solidFill>
                <a:latin typeface="Times New Roman" pitchFamily="18" charset="0"/>
              </a:defRPr>
            </a:lvl3pPr>
            <a:lvl4pPr marL="1600200" indent="-228600" defTabSz="966788">
              <a:defRPr i="1">
                <a:solidFill>
                  <a:schemeClr val="tx1"/>
                </a:solidFill>
                <a:latin typeface="Times New Roman" pitchFamily="18" charset="0"/>
              </a:defRPr>
            </a:lvl4pPr>
            <a:lvl5pPr marL="2057400" indent="-228600" defTabSz="966788">
              <a:defRPr i="1">
                <a:solidFill>
                  <a:schemeClr val="tx1"/>
                </a:solidFill>
                <a:latin typeface="Times New Roman" pitchFamily="18" charset="0"/>
              </a:defRPr>
            </a:lvl5pPr>
            <a:lvl6pPr marL="2514600" indent="-228600" algn="ctr" defTabSz="966788" eaLnBrk="0" fontAlgn="base" hangingPunct="0">
              <a:spcBef>
                <a:spcPct val="0"/>
              </a:spcBef>
              <a:spcAft>
                <a:spcPct val="0"/>
              </a:spcAft>
              <a:defRPr i="1">
                <a:solidFill>
                  <a:schemeClr val="tx1"/>
                </a:solidFill>
                <a:latin typeface="Times New Roman" pitchFamily="18" charset="0"/>
              </a:defRPr>
            </a:lvl6pPr>
            <a:lvl7pPr marL="2971800" indent="-228600" algn="ctr" defTabSz="966788" eaLnBrk="0" fontAlgn="base" hangingPunct="0">
              <a:spcBef>
                <a:spcPct val="0"/>
              </a:spcBef>
              <a:spcAft>
                <a:spcPct val="0"/>
              </a:spcAft>
              <a:defRPr i="1">
                <a:solidFill>
                  <a:schemeClr val="tx1"/>
                </a:solidFill>
                <a:latin typeface="Times New Roman" pitchFamily="18" charset="0"/>
              </a:defRPr>
            </a:lvl7pPr>
            <a:lvl8pPr marL="3429000" indent="-228600" algn="ctr" defTabSz="966788" eaLnBrk="0" fontAlgn="base" hangingPunct="0">
              <a:spcBef>
                <a:spcPct val="0"/>
              </a:spcBef>
              <a:spcAft>
                <a:spcPct val="0"/>
              </a:spcAft>
              <a:defRPr i="1">
                <a:solidFill>
                  <a:schemeClr val="tx1"/>
                </a:solidFill>
                <a:latin typeface="Times New Roman" pitchFamily="18" charset="0"/>
              </a:defRPr>
            </a:lvl8pPr>
            <a:lvl9pPr marL="3886200" indent="-228600" algn="ctr" defTabSz="966788" eaLnBrk="0" fontAlgn="base" hangingPunct="0">
              <a:spcBef>
                <a:spcPct val="0"/>
              </a:spcBef>
              <a:spcAft>
                <a:spcPct val="0"/>
              </a:spcAft>
              <a:defRPr i="1">
                <a:solidFill>
                  <a:schemeClr val="tx1"/>
                </a:solidFill>
                <a:latin typeface="Times New Roman" pitchFamily="18" charset="0"/>
              </a:defRPr>
            </a:lvl9pPr>
          </a:lstStyle>
          <a:p>
            <a:pPr algn="r"/>
            <a:fld id="{BA148CFA-8B1E-4B60-B013-118D7761A606}" type="slidenum">
              <a:rPr lang="en-US" sz="1200" i="0"/>
              <a:pPr algn="r"/>
              <a:t>55</a:t>
            </a:fld>
            <a:endParaRPr lang="en-US" sz="1200" i="0"/>
          </a:p>
        </p:txBody>
      </p:sp>
      <p:sp>
        <p:nvSpPr>
          <p:cNvPr id="822275" name="Rectangle 2"/>
          <p:cNvSpPr>
            <a:spLocks noGrp="1" noRot="1" noChangeAspect="1" noChangeArrowheads="1" noTextEdit="1"/>
          </p:cNvSpPr>
          <p:nvPr>
            <p:ph type="sldImg"/>
          </p:nvPr>
        </p:nvSpPr>
        <p:spPr>
          <a:xfrm>
            <a:off x="1257300" y="719138"/>
            <a:ext cx="4802188" cy="3602037"/>
          </a:xfrm>
          <a:ln/>
        </p:spPr>
      </p:sp>
      <p:sp>
        <p:nvSpPr>
          <p:cNvPr id="822276" name="Rectangle 3"/>
          <p:cNvSpPr>
            <a:spLocks noGrp="1" noChangeArrowheads="1"/>
          </p:cNvSpPr>
          <p:nvPr>
            <p:ph type="body" idx="1"/>
          </p:nvPr>
        </p:nvSpPr>
        <p:spPr>
          <a:xfrm>
            <a:off x="976314" y="4560890"/>
            <a:ext cx="5362575" cy="43211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96613" tIns="48307" rIns="96613" bIns="48307"/>
          <a:lstStyle/>
          <a:p>
            <a:endParaRPr lang="en-US"/>
          </a:p>
        </p:txBody>
      </p:sp>
    </p:spTree>
    <p:extLst>
      <p:ext uri="{BB962C8B-B14F-4D97-AF65-F5344CB8AC3E}">
        <p14:creationId xmlns:p14="http://schemas.microsoft.com/office/powerpoint/2010/main" val="1974959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2</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753804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64</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668569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4105275" y="9109075"/>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95" tIns="50447" rIns="100895" bIns="50447"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1981B13A-2F45-43E9-91AC-EB20BB80FC3F}" type="slidenum">
              <a:rPr lang="en-US" sz="1400" i="0"/>
              <a:pPr algn="r"/>
              <a:t>66</a:t>
            </a:fld>
            <a:endParaRPr lang="en-US" sz="1400" i="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939741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4D896A-07D8-4054-8C14-C57248A0B125}" type="slidenum">
              <a:rPr lang="en-US" altLang="en-US"/>
              <a:pPr/>
              <a:t>67</a:t>
            </a:fld>
            <a:endParaRPr lang="en-US" altLang="en-US"/>
          </a:p>
        </p:txBody>
      </p:sp>
      <p:sp>
        <p:nvSpPr>
          <p:cNvPr id="2260994" name="Rectangle 2"/>
          <p:cNvSpPr>
            <a:spLocks noGrp="1" noRot="1" noChangeAspect="1" noChangeArrowheads="1" noTextEdit="1"/>
          </p:cNvSpPr>
          <p:nvPr>
            <p:ph type="sldImg"/>
          </p:nvPr>
        </p:nvSpPr>
        <p:spPr>
          <a:ln/>
        </p:spPr>
      </p:sp>
      <p:sp>
        <p:nvSpPr>
          <p:cNvPr id="2260995" name="Rectangle 3"/>
          <p:cNvSpPr>
            <a:spLocks noGrp="1" noChangeArrowheads="1"/>
          </p:cNvSpPr>
          <p:nvPr>
            <p:ph type="body" idx="1"/>
          </p:nvPr>
        </p:nvSpPr>
        <p:spPr/>
        <p:txBody>
          <a:bodyPr/>
          <a:lstStyle/>
          <a:p>
            <a:r>
              <a:rPr lang="en-US" altLang="en-US"/>
              <a:t>Again the size of </a:t>
            </a:r>
            <a:r>
              <a:rPr lang="en-US" altLang="en-US" i="1"/>
              <a:t>A</a:t>
            </a:r>
            <a:r>
              <a:rPr lang="en-US" altLang="en-US"/>
              <a:t> is due to the 15-attribute dimension of </a:t>
            </a:r>
            <a:r>
              <a:rPr lang="en-US" altLang="en-US" i="1"/>
              <a:t>a</a:t>
            </a:r>
            <a:endParaRPr lang="en-US" altLang="en-US"/>
          </a:p>
        </p:txBody>
      </p:sp>
    </p:spTree>
    <p:extLst>
      <p:ext uri="{BB962C8B-B14F-4D97-AF65-F5344CB8AC3E}">
        <p14:creationId xmlns:p14="http://schemas.microsoft.com/office/powerpoint/2010/main" val="1588767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p:spPr>
        <p:txBody>
          <a:bodyPr/>
          <a:lstStyle>
            <a:lvl1pPr defTabSz="972554">
              <a:defRPr sz="2500">
                <a:solidFill>
                  <a:schemeClr val="tx1"/>
                </a:solidFill>
                <a:latin typeface="Times New Roman" pitchFamily="18" charset="0"/>
              </a:defRPr>
            </a:lvl1pPr>
            <a:lvl2pPr marL="776715" indent="-298736" defTabSz="972554">
              <a:defRPr sz="2500">
                <a:solidFill>
                  <a:schemeClr val="tx1"/>
                </a:solidFill>
                <a:latin typeface="Times New Roman" pitchFamily="18" charset="0"/>
              </a:defRPr>
            </a:lvl2pPr>
            <a:lvl3pPr marL="1194946" indent="-238989" defTabSz="972554">
              <a:defRPr sz="2500">
                <a:solidFill>
                  <a:schemeClr val="tx1"/>
                </a:solidFill>
                <a:latin typeface="Times New Roman" pitchFamily="18" charset="0"/>
              </a:defRPr>
            </a:lvl3pPr>
            <a:lvl4pPr marL="1672924" indent="-238989" defTabSz="972554">
              <a:defRPr sz="2500">
                <a:solidFill>
                  <a:schemeClr val="tx1"/>
                </a:solidFill>
                <a:latin typeface="Times New Roman" pitchFamily="18" charset="0"/>
              </a:defRPr>
            </a:lvl4pPr>
            <a:lvl5pPr marL="2150901" indent="-238989" defTabSz="972554">
              <a:defRPr sz="2500">
                <a:solidFill>
                  <a:schemeClr val="tx1"/>
                </a:solidFill>
                <a:latin typeface="Times New Roman" pitchFamily="18" charset="0"/>
              </a:defRPr>
            </a:lvl5pPr>
            <a:lvl6pPr marL="2628881" indent="-238989" defTabSz="972554" eaLnBrk="0" fontAlgn="base" hangingPunct="0">
              <a:spcBef>
                <a:spcPct val="0"/>
              </a:spcBef>
              <a:spcAft>
                <a:spcPct val="0"/>
              </a:spcAft>
              <a:defRPr sz="2500">
                <a:solidFill>
                  <a:schemeClr val="tx1"/>
                </a:solidFill>
                <a:latin typeface="Times New Roman" pitchFamily="18" charset="0"/>
              </a:defRPr>
            </a:lvl6pPr>
            <a:lvl7pPr marL="3106859" indent="-238989" defTabSz="972554" eaLnBrk="0" fontAlgn="base" hangingPunct="0">
              <a:spcBef>
                <a:spcPct val="0"/>
              </a:spcBef>
              <a:spcAft>
                <a:spcPct val="0"/>
              </a:spcAft>
              <a:defRPr sz="2500">
                <a:solidFill>
                  <a:schemeClr val="tx1"/>
                </a:solidFill>
                <a:latin typeface="Times New Roman" pitchFamily="18" charset="0"/>
              </a:defRPr>
            </a:lvl7pPr>
            <a:lvl8pPr marL="3584837" indent="-238989" defTabSz="972554" eaLnBrk="0" fontAlgn="base" hangingPunct="0">
              <a:spcBef>
                <a:spcPct val="0"/>
              </a:spcBef>
              <a:spcAft>
                <a:spcPct val="0"/>
              </a:spcAft>
              <a:defRPr sz="2500">
                <a:solidFill>
                  <a:schemeClr val="tx1"/>
                </a:solidFill>
                <a:latin typeface="Times New Roman" pitchFamily="18" charset="0"/>
              </a:defRPr>
            </a:lvl8pPr>
            <a:lvl9pPr marL="4062815" indent="-238989" defTabSz="972554" eaLnBrk="0" fontAlgn="base" hangingPunct="0">
              <a:spcBef>
                <a:spcPct val="0"/>
              </a:spcBef>
              <a:spcAft>
                <a:spcPct val="0"/>
              </a:spcAft>
              <a:defRPr sz="2500">
                <a:solidFill>
                  <a:schemeClr val="tx1"/>
                </a:solidFill>
                <a:latin typeface="Times New Roman" pitchFamily="18" charset="0"/>
              </a:defRPr>
            </a:lvl9pPr>
          </a:lstStyle>
          <a:p>
            <a:fld id="{33734B73-9C6E-4E07-BEE5-3B4F373DB670}" type="slidenum">
              <a:rPr lang="en-US" sz="1300"/>
              <a:pPr/>
              <a:t>68</a:t>
            </a:fld>
            <a:endParaRPr lang="en-US" sz="1300"/>
          </a:p>
        </p:txBody>
      </p:sp>
      <p:sp>
        <p:nvSpPr>
          <p:cNvPr id="651267" name="Rectangle 2"/>
          <p:cNvSpPr>
            <a:spLocks noGrp="1" noRot="1" noChangeAspect="1" noChangeArrowheads="1" noTextEdit="1"/>
          </p:cNvSpPr>
          <p:nvPr>
            <p:ph type="sldImg"/>
          </p:nvPr>
        </p:nvSpPr>
        <p:spPr>
          <a:ln/>
        </p:spPr>
      </p:sp>
      <p:sp>
        <p:nvSpPr>
          <p:cNvPr id="65126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745139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p:spPr>
        <p:txBody>
          <a:bodyPr/>
          <a:lstStyle>
            <a:lvl1pPr defTabSz="972554">
              <a:defRPr sz="2500">
                <a:solidFill>
                  <a:schemeClr val="tx1"/>
                </a:solidFill>
                <a:latin typeface="Times New Roman" pitchFamily="18" charset="0"/>
              </a:defRPr>
            </a:lvl1pPr>
            <a:lvl2pPr marL="776715" indent="-298736" defTabSz="972554">
              <a:defRPr sz="2500">
                <a:solidFill>
                  <a:schemeClr val="tx1"/>
                </a:solidFill>
                <a:latin typeface="Times New Roman" pitchFamily="18" charset="0"/>
              </a:defRPr>
            </a:lvl2pPr>
            <a:lvl3pPr marL="1194946" indent="-238989" defTabSz="972554">
              <a:defRPr sz="2500">
                <a:solidFill>
                  <a:schemeClr val="tx1"/>
                </a:solidFill>
                <a:latin typeface="Times New Roman" pitchFamily="18" charset="0"/>
              </a:defRPr>
            </a:lvl3pPr>
            <a:lvl4pPr marL="1672924" indent="-238989" defTabSz="972554">
              <a:defRPr sz="2500">
                <a:solidFill>
                  <a:schemeClr val="tx1"/>
                </a:solidFill>
                <a:latin typeface="Times New Roman" pitchFamily="18" charset="0"/>
              </a:defRPr>
            </a:lvl4pPr>
            <a:lvl5pPr marL="2150901" indent="-238989" defTabSz="972554">
              <a:defRPr sz="2500">
                <a:solidFill>
                  <a:schemeClr val="tx1"/>
                </a:solidFill>
                <a:latin typeface="Times New Roman" pitchFamily="18" charset="0"/>
              </a:defRPr>
            </a:lvl5pPr>
            <a:lvl6pPr marL="2628881" indent="-238989" defTabSz="972554" eaLnBrk="0" fontAlgn="base" hangingPunct="0">
              <a:spcBef>
                <a:spcPct val="0"/>
              </a:spcBef>
              <a:spcAft>
                <a:spcPct val="0"/>
              </a:spcAft>
              <a:defRPr sz="2500">
                <a:solidFill>
                  <a:schemeClr val="tx1"/>
                </a:solidFill>
                <a:latin typeface="Times New Roman" pitchFamily="18" charset="0"/>
              </a:defRPr>
            </a:lvl6pPr>
            <a:lvl7pPr marL="3106859" indent="-238989" defTabSz="972554" eaLnBrk="0" fontAlgn="base" hangingPunct="0">
              <a:spcBef>
                <a:spcPct val="0"/>
              </a:spcBef>
              <a:spcAft>
                <a:spcPct val="0"/>
              </a:spcAft>
              <a:defRPr sz="2500">
                <a:solidFill>
                  <a:schemeClr val="tx1"/>
                </a:solidFill>
                <a:latin typeface="Times New Roman" pitchFamily="18" charset="0"/>
              </a:defRPr>
            </a:lvl7pPr>
            <a:lvl8pPr marL="3584837" indent="-238989" defTabSz="972554" eaLnBrk="0" fontAlgn="base" hangingPunct="0">
              <a:spcBef>
                <a:spcPct val="0"/>
              </a:spcBef>
              <a:spcAft>
                <a:spcPct val="0"/>
              </a:spcAft>
              <a:defRPr sz="2500">
                <a:solidFill>
                  <a:schemeClr val="tx1"/>
                </a:solidFill>
                <a:latin typeface="Times New Roman" pitchFamily="18" charset="0"/>
              </a:defRPr>
            </a:lvl8pPr>
            <a:lvl9pPr marL="4062815" indent="-238989" defTabSz="972554" eaLnBrk="0" fontAlgn="base" hangingPunct="0">
              <a:spcBef>
                <a:spcPct val="0"/>
              </a:spcBef>
              <a:spcAft>
                <a:spcPct val="0"/>
              </a:spcAft>
              <a:defRPr sz="2500">
                <a:solidFill>
                  <a:schemeClr val="tx1"/>
                </a:solidFill>
                <a:latin typeface="Times New Roman" pitchFamily="18" charset="0"/>
              </a:defRPr>
            </a:lvl9pPr>
          </a:lstStyle>
          <a:p>
            <a:fld id="{43B49A5E-5883-4CF4-8089-3EEAFFBE43AC}" type="slidenum">
              <a:rPr lang="en-US" sz="1300"/>
              <a:pPr/>
              <a:t>69</a:t>
            </a:fld>
            <a:endParaRPr lang="en-US" sz="1300"/>
          </a:p>
        </p:txBody>
      </p:sp>
      <p:sp>
        <p:nvSpPr>
          <p:cNvPr id="652291" name="Rectangle 2"/>
          <p:cNvSpPr>
            <a:spLocks noGrp="1" noRot="1" noChangeAspect="1" noChangeArrowheads="1" noTextEdit="1"/>
          </p:cNvSpPr>
          <p:nvPr>
            <p:ph type="sldImg"/>
          </p:nvPr>
        </p:nvSpPr>
        <p:spPr>
          <a:ln/>
        </p:spPr>
      </p:sp>
      <p:sp>
        <p:nvSpPr>
          <p:cNvPr id="652292"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049633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p:spPr>
        <p:txBody>
          <a:bodyPr/>
          <a:lstStyle>
            <a:lvl1pPr defTabSz="972554">
              <a:defRPr sz="2500">
                <a:solidFill>
                  <a:schemeClr val="tx1"/>
                </a:solidFill>
                <a:latin typeface="Times New Roman" pitchFamily="18" charset="0"/>
              </a:defRPr>
            </a:lvl1pPr>
            <a:lvl2pPr marL="776715" indent="-298736" defTabSz="972554">
              <a:defRPr sz="2500">
                <a:solidFill>
                  <a:schemeClr val="tx1"/>
                </a:solidFill>
                <a:latin typeface="Times New Roman" pitchFamily="18" charset="0"/>
              </a:defRPr>
            </a:lvl2pPr>
            <a:lvl3pPr marL="1194946" indent="-238989" defTabSz="972554">
              <a:defRPr sz="2500">
                <a:solidFill>
                  <a:schemeClr val="tx1"/>
                </a:solidFill>
                <a:latin typeface="Times New Roman" pitchFamily="18" charset="0"/>
              </a:defRPr>
            </a:lvl3pPr>
            <a:lvl4pPr marL="1672924" indent="-238989" defTabSz="972554">
              <a:defRPr sz="2500">
                <a:solidFill>
                  <a:schemeClr val="tx1"/>
                </a:solidFill>
                <a:latin typeface="Times New Roman" pitchFamily="18" charset="0"/>
              </a:defRPr>
            </a:lvl4pPr>
            <a:lvl5pPr marL="2150901" indent="-238989" defTabSz="972554">
              <a:defRPr sz="2500">
                <a:solidFill>
                  <a:schemeClr val="tx1"/>
                </a:solidFill>
                <a:latin typeface="Times New Roman" pitchFamily="18" charset="0"/>
              </a:defRPr>
            </a:lvl5pPr>
            <a:lvl6pPr marL="2628881" indent="-238989" defTabSz="972554" eaLnBrk="0" fontAlgn="base" hangingPunct="0">
              <a:spcBef>
                <a:spcPct val="0"/>
              </a:spcBef>
              <a:spcAft>
                <a:spcPct val="0"/>
              </a:spcAft>
              <a:defRPr sz="2500">
                <a:solidFill>
                  <a:schemeClr val="tx1"/>
                </a:solidFill>
                <a:latin typeface="Times New Roman" pitchFamily="18" charset="0"/>
              </a:defRPr>
            </a:lvl6pPr>
            <a:lvl7pPr marL="3106859" indent="-238989" defTabSz="972554" eaLnBrk="0" fontAlgn="base" hangingPunct="0">
              <a:spcBef>
                <a:spcPct val="0"/>
              </a:spcBef>
              <a:spcAft>
                <a:spcPct val="0"/>
              </a:spcAft>
              <a:defRPr sz="2500">
                <a:solidFill>
                  <a:schemeClr val="tx1"/>
                </a:solidFill>
                <a:latin typeface="Times New Roman" pitchFamily="18" charset="0"/>
              </a:defRPr>
            </a:lvl7pPr>
            <a:lvl8pPr marL="3584837" indent="-238989" defTabSz="972554" eaLnBrk="0" fontAlgn="base" hangingPunct="0">
              <a:spcBef>
                <a:spcPct val="0"/>
              </a:spcBef>
              <a:spcAft>
                <a:spcPct val="0"/>
              </a:spcAft>
              <a:defRPr sz="2500">
                <a:solidFill>
                  <a:schemeClr val="tx1"/>
                </a:solidFill>
                <a:latin typeface="Times New Roman" pitchFamily="18" charset="0"/>
              </a:defRPr>
            </a:lvl8pPr>
            <a:lvl9pPr marL="4062815" indent="-238989" defTabSz="972554" eaLnBrk="0" fontAlgn="base" hangingPunct="0">
              <a:spcBef>
                <a:spcPct val="0"/>
              </a:spcBef>
              <a:spcAft>
                <a:spcPct val="0"/>
              </a:spcAft>
              <a:defRPr sz="2500">
                <a:solidFill>
                  <a:schemeClr val="tx1"/>
                </a:solidFill>
                <a:latin typeface="Times New Roman" pitchFamily="18" charset="0"/>
              </a:defRPr>
            </a:lvl9pPr>
          </a:lstStyle>
          <a:p>
            <a:fld id="{E1526B69-3A64-463E-AAEF-8FBC79F7CA8F}" type="slidenum">
              <a:rPr lang="en-US" sz="1300"/>
              <a:pPr/>
              <a:t>70</a:t>
            </a:fld>
            <a:endParaRPr lang="en-US" sz="1300"/>
          </a:p>
        </p:txBody>
      </p:sp>
      <p:sp>
        <p:nvSpPr>
          <p:cNvPr id="653315" name="Rectangle 2"/>
          <p:cNvSpPr>
            <a:spLocks noGrp="1" noRot="1" noChangeAspect="1" noChangeArrowheads="1" noTextEdit="1"/>
          </p:cNvSpPr>
          <p:nvPr>
            <p:ph type="sldImg"/>
          </p:nvPr>
        </p:nvSpPr>
        <p:spPr>
          <a:ln/>
        </p:spPr>
      </p:sp>
      <p:sp>
        <p:nvSpPr>
          <p:cNvPr id="653316"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154358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p:cNvSpPr>
            <a:spLocks noGrp="1" noChangeArrowheads="1"/>
          </p:cNvSpPr>
          <p:nvPr>
            <p:ph type="sldNum" sz="quarter" idx="5"/>
          </p:nvPr>
        </p:nvSpPr>
        <p:spPr>
          <a:noFill/>
        </p:spPr>
        <p:txBody>
          <a:bodyPr/>
          <a:lstStyle>
            <a:lvl1pPr defTabSz="972554">
              <a:defRPr sz="2500">
                <a:solidFill>
                  <a:schemeClr val="tx1"/>
                </a:solidFill>
                <a:latin typeface="Times New Roman" pitchFamily="18" charset="0"/>
              </a:defRPr>
            </a:lvl1pPr>
            <a:lvl2pPr marL="776715" indent="-298736" defTabSz="972554">
              <a:defRPr sz="2500">
                <a:solidFill>
                  <a:schemeClr val="tx1"/>
                </a:solidFill>
                <a:latin typeface="Times New Roman" pitchFamily="18" charset="0"/>
              </a:defRPr>
            </a:lvl2pPr>
            <a:lvl3pPr marL="1194946" indent="-238989" defTabSz="972554">
              <a:defRPr sz="2500">
                <a:solidFill>
                  <a:schemeClr val="tx1"/>
                </a:solidFill>
                <a:latin typeface="Times New Roman" pitchFamily="18" charset="0"/>
              </a:defRPr>
            </a:lvl3pPr>
            <a:lvl4pPr marL="1672924" indent="-238989" defTabSz="972554">
              <a:defRPr sz="2500">
                <a:solidFill>
                  <a:schemeClr val="tx1"/>
                </a:solidFill>
                <a:latin typeface="Times New Roman" pitchFamily="18" charset="0"/>
              </a:defRPr>
            </a:lvl4pPr>
            <a:lvl5pPr marL="2150901" indent="-238989" defTabSz="972554">
              <a:defRPr sz="2500">
                <a:solidFill>
                  <a:schemeClr val="tx1"/>
                </a:solidFill>
                <a:latin typeface="Times New Roman" pitchFamily="18" charset="0"/>
              </a:defRPr>
            </a:lvl5pPr>
            <a:lvl6pPr marL="2628881" indent="-238989" defTabSz="972554" eaLnBrk="0" fontAlgn="base" hangingPunct="0">
              <a:spcBef>
                <a:spcPct val="0"/>
              </a:spcBef>
              <a:spcAft>
                <a:spcPct val="0"/>
              </a:spcAft>
              <a:defRPr sz="2500">
                <a:solidFill>
                  <a:schemeClr val="tx1"/>
                </a:solidFill>
                <a:latin typeface="Times New Roman" pitchFamily="18" charset="0"/>
              </a:defRPr>
            </a:lvl6pPr>
            <a:lvl7pPr marL="3106859" indent="-238989" defTabSz="972554" eaLnBrk="0" fontAlgn="base" hangingPunct="0">
              <a:spcBef>
                <a:spcPct val="0"/>
              </a:spcBef>
              <a:spcAft>
                <a:spcPct val="0"/>
              </a:spcAft>
              <a:defRPr sz="2500">
                <a:solidFill>
                  <a:schemeClr val="tx1"/>
                </a:solidFill>
                <a:latin typeface="Times New Roman" pitchFamily="18" charset="0"/>
              </a:defRPr>
            </a:lvl7pPr>
            <a:lvl8pPr marL="3584837" indent="-238989" defTabSz="972554" eaLnBrk="0" fontAlgn="base" hangingPunct="0">
              <a:spcBef>
                <a:spcPct val="0"/>
              </a:spcBef>
              <a:spcAft>
                <a:spcPct val="0"/>
              </a:spcAft>
              <a:defRPr sz="2500">
                <a:solidFill>
                  <a:schemeClr val="tx1"/>
                </a:solidFill>
                <a:latin typeface="Times New Roman" pitchFamily="18" charset="0"/>
              </a:defRPr>
            </a:lvl8pPr>
            <a:lvl9pPr marL="4062815" indent="-238989" defTabSz="972554" eaLnBrk="0" fontAlgn="base" hangingPunct="0">
              <a:spcBef>
                <a:spcPct val="0"/>
              </a:spcBef>
              <a:spcAft>
                <a:spcPct val="0"/>
              </a:spcAft>
              <a:defRPr sz="2500">
                <a:solidFill>
                  <a:schemeClr val="tx1"/>
                </a:solidFill>
                <a:latin typeface="Times New Roman" pitchFamily="18" charset="0"/>
              </a:defRPr>
            </a:lvl9pPr>
          </a:lstStyle>
          <a:p>
            <a:fld id="{67F58A85-E2E7-47CE-8B29-0AFFBA443869}" type="slidenum">
              <a:rPr lang="en-US" sz="1300"/>
              <a:pPr/>
              <a:t>71</a:t>
            </a:fld>
            <a:endParaRPr lang="en-US" sz="1300"/>
          </a:p>
        </p:txBody>
      </p:sp>
      <p:sp>
        <p:nvSpPr>
          <p:cNvPr id="654339" name="Rectangle 2"/>
          <p:cNvSpPr>
            <a:spLocks noGrp="1" noRot="1" noChangeAspect="1" noChangeArrowheads="1" noTextEdit="1"/>
          </p:cNvSpPr>
          <p:nvPr>
            <p:ph type="sldImg"/>
          </p:nvPr>
        </p:nvSpPr>
        <p:spPr>
          <a:ln/>
        </p:spPr>
      </p:sp>
      <p:sp>
        <p:nvSpPr>
          <p:cNvPr id="654340"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103636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p:cNvSpPr>
            <a:spLocks noGrp="1" noChangeArrowheads="1"/>
          </p:cNvSpPr>
          <p:nvPr>
            <p:ph type="sldNum" sz="quarter" idx="5"/>
          </p:nvPr>
        </p:nvSpPr>
        <p:spPr>
          <a:noFill/>
        </p:spPr>
        <p:txBody>
          <a:bodyPr/>
          <a:lstStyle>
            <a:lvl1pPr defTabSz="972554">
              <a:defRPr sz="2500">
                <a:solidFill>
                  <a:schemeClr val="tx1"/>
                </a:solidFill>
                <a:latin typeface="Times New Roman" pitchFamily="18" charset="0"/>
              </a:defRPr>
            </a:lvl1pPr>
            <a:lvl2pPr marL="776715" indent="-298736" defTabSz="972554">
              <a:defRPr sz="2500">
                <a:solidFill>
                  <a:schemeClr val="tx1"/>
                </a:solidFill>
                <a:latin typeface="Times New Roman" pitchFamily="18" charset="0"/>
              </a:defRPr>
            </a:lvl2pPr>
            <a:lvl3pPr marL="1194946" indent="-238989" defTabSz="972554">
              <a:defRPr sz="2500">
                <a:solidFill>
                  <a:schemeClr val="tx1"/>
                </a:solidFill>
                <a:latin typeface="Times New Roman" pitchFamily="18" charset="0"/>
              </a:defRPr>
            </a:lvl3pPr>
            <a:lvl4pPr marL="1672924" indent="-238989" defTabSz="972554">
              <a:defRPr sz="2500">
                <a:solidFill>
                  <a:schemeClr val="tx1"/>
                </a:solidFill>
                <a:latin typeface="Times New Roman" pitchFamily="18" charset="0"/>
              </a:defRPr>
            </a:lvl4pPr>
            <a:lvl5pPr marL="2150901" indent="-238989" defTabSz="972554">
              <a:defRPr sz="2500">
                <a:solidFill>
                  <a:schemeClr val="tx1"/>
                </a:solidFill>
                <a:latin typeface="Times New Roman" pitchFamily="18" charset="0"/>
              </a:defRPr>
            </a:lvl5pPr>
            <a:lvl6pPr marL="2628881" indent="-238989" defTabSz="972554" eaLnBrk="0" fontAlgn="base" hangingPunct="0">
              <a:spcBef>
                <a:spcPct val="0"/>
              </a:spcBef>
              <a:spcAft>
                <a:spcPct val="0"/>
              </a:spcAft>
              <a:defRPr sz="2500">
                <a:solidFill>
                  <a:schemeClr val="tx1"/>
                </a:solidFill>
                <a:latin typeface="Times New Roman" pitchFamily="18" charset="0"/>
              </a:defRPr>
            </a:lvl6pPr>
            <a:lvl7pPr marL="3106859" indent="-238989" defTabSz="972554" eaLnBrk="0" fontAlgn="base" hangingPunct="0">
              <a:spcBef>
                <a:spcPct val="0"/>
              </a:spcBef>
              <a:spcAft>
                <a:spcPct val="0"/>
              </a:spcAft>
              <a:defRPr sz="2500">
                <a:solidFill>
                  <a:schemeClr val="tx1"/>
                </a:solidFill>
                <a:latin typeface="Times New Roman" pitchFamily="18" charset="0"/>
              </a:defRPr>
            </a:lvl7pPr>
            <a:lvl8pPr marL="3584837" indent="-238989" defTabSz="972554" eaLnBrk="0" fontAlgn="base" hangingPunct="0">
              <a:spcBef>
                <a:spcPct val="0"/>
              </a:spcBef>
              <a:spcAft>
                <a:spcPct val="0"/>
              </a:spcAft>
              <a:defRPr sz="2500">
                <a:solidFill>
                  <a:schemeClr val="tx1"/>
                </a:solidFill>
                <a:latin typeface="Times New Roman" pitchFamily="18" charset="0"/>
              </a:defRPr>
            </a:lvl8pPr>
            <a:lvl9pPr marL="4062815" indent="-238989" defTabSz="972554" eaLnBrk="0" fontAlgn="base" hangingPunct="0">
              <a:spcBef>
                <a:spcPct val="0"/>
              </a:spcBef>
              <a:spcAft>
                <a:spcPct val="0"/>
              </a:spcAft>
              <a:defRPr sz="2500">
                <a:solidFill>
                  <a:schemeClr val="tx1"/>
                </a:solidFill>
                <a:latin typeface="Times New Roman" pitchFamily="18" charset="0"/>
              </a:defRPr>
            </a:lvl9pPr>
          </a:lstStyle>
          <a:p>
            <a:fld id="{5AFDADD5-ED05-42EF-8416-7ACC4C4D30A5}" type="slidenum">
              <a:rPr lang="en-US" sz="1300"/>
              <a:pPr/>
              <a:t>72</a:t>
            </a:fld>
            <a:endParaRPr lang="en-US" sz="1300"/>
          </a:p>
        </p:txBody>
      </p:sp>
      <p:sp>
        <p:nvSpPr>
          <p:cNvPr id="655363" name="Rectangle 2"/>
          <p:cNvSpPr>
            <a:spLocks noGrp="1" noRot="1" noChangeAspect="1" noChangeArrowheads="1" noTextEdit="1"/>
          </p:cNvSpPr>
          <p:nvPr>
            <p:ph type="sldImg"/>
          </p:nvPr>
        </p:nvSpPr>
        <p:spPr>
          <a:ln/>
        </p:spPr>
      </p:sp>
      <p:sp>
        <p:nvSpPr>
          <p:cNvPr id="655364"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645880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a:noFill/>
        </p:spPr>
        <p:txBody>
          <a:bodyPr/>
          <a:lstStyle>
            <a:lvl1pPr defTabSz="972554">
              <a:defRPr sz="2500">
                <a:solidFill>
                  <a:schemeClr val="tx1"/>
                </a:solidFill>
                <a:latin typeface="Times New Roman" pitchFamily="18" charset="0"/>
              </a:defRPr>
            </a:lvl1pPr>
            <a:lvl2pPr marL="776715" indent="-298736" defTabSz="972554">
              <a:defRPr sz="2500">
                <a:solidFill>
                  <a:schemeClr val="tx1"/>
                </a:solidFill>
                <a:latin typeface="Times New Roman" pitchFamily="18" charset="0"/>
              </a:defRPr>
            </a:lvl2pPr>
            <a:lvl3pPr marL="1194946" indent="-238989" defTabSz="972554">
              <a:defRPr sz="2500">
                <a:solidFill>
                  <a:schemeClr val="tx1"/>
                </a:solidFill>
                <a:latin typeface="Times New Roman" pitchFamily="18" charset="0"/>
              </a:defRPr>
            </a:lvl3pPr>
            <a:lvl4pPr marL="1672924" indent="-238989" defTabSz="972554">
              <a:defRPr sz="2500">
                <a:solidFill>
                  <a:schemeClr val="tx1"/>
                </a:solidFill>
                <a:latin typeface="Times New Roman" pitchFamily="18" charset="0"/>
              </a:defRPr>
            </a:lvl4pPr>
            <a:lvl5pPr marL="2150901" indent="-238989" defTabSz="972554">
              <a:defRPr sz="2500">
                <a:solidFill>
                  <a:schemeClr val="tx1"/>
                </a:solidFill>
                <a:latin typeface="Times New Roman" pitchFamily="18" charset="0"/>
              </a:defRPr>
            </a:lvl5pPr>
            <a:lvl6pPr marL="2628881" indent="-238989" defTabSz="972554" eaLnBrk="0" fontAlgn="base" hangingPunct="0">
              <a:spcBef>
                <a:spcPct val="0"/>
              </a:spcBef>
              <a:spcAft>
                <a:spcPct val="0"/>
              </a:spcAft>
              <a:defRPr sz="2500">
                <a:solidFill>
                  <a:schemeClr val="tx1"/>
                </a:solidFill>
                <a:latin typeface="Times New Roman" pitchFamily="18" charset="0"/>
              </a:defRPr>
            </a:lvl6pPr>
            <a:lvl7pPr marL="3106859" indent="-238989" defTabSz="972554" eaLnBrk="0" fontAlgn="base" hangingPunct="0">
              <a:spcBef>
                <a:spcPct val="0"/>
              </a:spcBef>
              <a:spcAft>
                <a:spcPct val="0"/>
              </a:spcAft>
              <a:defRPr sz="2500">
                <a:solidFill>
                  <a:schemeClr val="tx1"/>
                </a:solidFill>
                <a:latin typeface="Times New Roman" pitchFamily="18" charset="0"/>
              </a:defRPr>
            </a:lvl7pPr>
            <a:lvl8pPr marL="3584837" indent="-238989" defTabSz="972554" eaLnBrk="0" fontAlgn="base" hangingPunct="0">
              <a:spcBef>
                <a:spcPct val="0"/>
              </a:spcBef>
              <a:spcAft>
                <a:spcPct val="0"/>
              </a:spcAft>
              <a:defRPr sz="2500">
                <a:solidFill>
                  <a:schemeClr val="tx1"/>
                </a:solidFill>
                <a:latin typeface="Times New Roman" pitchFamily="18" charset="0"/>
              </a:defRPr>
            </a:lvl8pPr>
            <a:lvl9pPr marL="4062815" indent="-238989" defTabSz="972554" eaLnBrk="0" fontAlgn="base" hangingPunct="0">
              <a:spcBef>
                <a:spcPct val="0"/>
              </a:spcBef>
              <a:spcAft>
                <a:spcPct val="0"/>
              </a:spcAft>
              <a:defRPr sz="2500">
                <a:solidFill>
                  <a:schemeClr val="tx1"/>
                </a:solidFill>
                <a:latin typeface="Times New Roman" pitchFamily="18" charset="0"/>
              </a:defRPr>
            </a:lvl9pPr>
          </a:lstStyle>
          <a:p>
            <a:fld id="{690C19E7-8017-4124-8685-5E506322F232}" type="slidenum">
              <a:rPr lang="en-US" sz="1300"/>
              <a:pPr/>
              <a:t>73</a:t>
            </a:fld>
            <a:endParaRPr lang="en-US" sz="1300"/>
          </a:p>
        </p:txBody>
      </p:sp>
      <p:sp>
        <p:nvSpPr>
          <p:cNvPr id="656387" name="Rectangle 2"/>
          <p:cNvSpPr>
            <a:spLocks noGrp="1" noRot="1" noChangeAspect="1" noChangeArrowheads="1" noTextEdit="1"/>
          </p:cNvSpPr>
          <p:nvPr>
            <p:ph type="sldImg"/>
          </p:nvPr>
        </p:nvSpPr>
        <p:spPr>
          <a:ln/>
        </p:spPr>
      </p:sp>
      <p:sp>
        <p:nvSpPr>
          <p:cNvPr id="65638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231424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p:cNvSpPr>
            <a:spLocks noGrp="1" noChangeArrowheads="1"/>
          </p:cNvSpPr>
          <p:nvPr>
            <p:ph type="sldNum" sz="quarter" idx="5"/>
          </p:nvPr>
        </p:nvSpPr>
        <p:spPr>
          <a:noFill/>
        </p:spPr>
        <p:txBody>
          <a:bodyPr/>
          <a:lstStyle>
            <a:lvl1pPr defTabSz="972554">
              <a:defRPr sz="2500">
                <a:solidFill>
                  <a:schemeClr val="tx1"/>
                </a:solidFill>
                <a:latin typeface="Times New Roman" pitchFamily="18" charset="0"/>
              </a:defRPr>
            </a:lvl1pPr>
            <a:lvl2pPr marL="776715" indent="-298736" defTabSz="972554">
              <a:defRPr sz="2500">
                <a:solidFill>
                  <a:schemeClr val="tx1"/>
                </a:solidFill>
                <a:latin typeface="Times New Roman" pitchFamily="18" charset="0"/>
              </a:defRPr>
            </a:lvl2pPr>
            <a:lvl3pPr marL="1194946" indent="-238989" defTabSz="972554">
              <a:defRPr sz="2500">
                <a:solidFill>
                  <a:schemeClr val="tx1"/>
                </a:solidFill>
                <a:latin typeface="Times New Roman" pitchFamily="18" charset="0"/>
              </a:defRPr>
            </a:lvl3pPr>
            <a:lvl4pPr marL="1672924" indent="-238989" defTabSz="972554">
              <a:defRPr sz="2500">
                <a:solidFill>
                  <a:schemeClr val="tx1"/>
                </a:solidFill>
                <a:latin typeface="Times New Roman" pitchFamily="18" charset="0"/>
              </a:defRPr>
            </a:lvl4pPr>
            <a:lvl5pPr marL="2150901" indent="-238989" defTabSz="972554">
              <a:defRPr sz="2500">
                <a:solidFill>
                  <a:schemeClr val="tx1"/>
                </a:solidFill>
                <a:latin typeface="Times New Roman" pitchFamily="18" charset="0"/>
              </a:defRPr>
            </a:lvl5pPr>
            <a:lvl6pPr marL="2628881" indent="-238989" defTabSz="972554" eaLnBrk="0" fontAlgn="base" hangingPunct="0">
              <a:spcBef>
                <a:spcPct val="0"/>
              </a:spcBef>
              <a:spcAft>
                <a:spcPct val="0"/>
              </a:spcAft>
              <a:defRPr sz="2500">
                <a:solidFill>
                  <a:schemeClr val="tx1"/>
                </a:solidFill>
                <a:latin typeface="Times New Roman" pitchFamily="18" charset="0"/>
              </a:defRPr>
            </a:lvl6pPr>
            <a:lvl7pPr marL="3106859" indent="-238989" defTabSz="972554" eaLnBrk="0" fontAlgn="base" hangingPunct="0">
              <a:spcBef>
                <a:spcPct val="0"/>
              </a:spcBef>
              <a:spcAft>
                <a:spcPct val="0"/>
              </a:spcAft>
              <a:defRPr sz="2500">
                <a:solidFill>
                  <a:schemeClr val="tx1"/>
                </a:solidFill>
                <a:latin typeface="Times New Roman" pitchFamily="18" charset="0"/>
              </a:defRPr>
            </a:lvl7pPr>
            <a:lvl8pPr marL="3584837" indent="-238989" defTabSz="972554" eaLnBrk="0" fontAlgn="base" hangingPunct="0">
              <a:spcBef>
                <a:spcPct val="0"/>
              </a:spcBef>
              <a:spcAft>
                <a:spcPct val="0"/>
              </a:spcAft>
              <a:defRPr sz="2500">
                <a:solidFill>
                  <a:schemeClr val="tx1"/>
                </a:solidFill>
                <a:latin typeface="Times New Roman" pitchFamily="18" charset="0"/>
              </a:defRPr>
            </a:lvl8pPr>
            <a:lvl9pPr marL="4062815" indent="-238989" defTabSz="972554" eaLnBrk="0" fontAlgn="base" hangingPunct="0">
              <a:spcBef>
                <a:spcPct val="0"/>
              </a:spcBef>
              <a:spcAft>
                <a:spcPct val="0"/>
              </a:spcAft>
              <a:defRPr sz="2500">
                <a:solidFill>
                  <a:schemeClr val="tx1"/>
                </a:solidFill>
                <a:latin typeface="Times New Roman" pitchFamily="18" charset="0"/>
              </a:defRPr>
            </a:lvl9pPr>
          </a:lstStyle>
          <a:p>
            <a:fld id="{77426BA2-1121-43DC-812F-86E246DD2D53}" type="slidenum">
              <a:rPr lang="en-US" sz="1300"/>
              <a:pPr/>
              <a:t>74</a:t>
            </a:fld>
            <a:endParaRPr lang="en-US" sz="1300"/>
          </a:p>
        </p:txBody>
      </p:sp>
      <p:sp>
        <p:nvSpPr>
          <p:cNvPr id="657411" name="Rectangle 2"/>
          <p:cNvSpPr>
            <a:spLocks noGrp="1" noRot="1" noChangeAspect="1" noChangeArrowheads="1" noTextEdit="1"/>
          </p:cNvSpPr>
          <p:nvPr>
            <p:ph type="sldImg"/>
          </p:nvPr>
        </p:nvSpPr>
        <p:spPr>
          <a:ln/>
        </p:spPr>
      </p:sp>
      <p:sp>
        <p:nvSpPr>
          <p:cNvPr id="657412"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495725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5</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664548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p:cNvSpPr>
            <a:spLocks noGrp="1" noChangeArrowheads="1"/>
          </p:cNvSpPr>
          <p:nvPr>
            <p:ph type="sldNum" sz="quarter" idx="5"/>
          </p:nvPr>
        </p:nvSpPr>
        <p:spPr>
          <a:noFill/>
        </p:spPr>
        <p:txBody>
          <a:bodyPr/>
          <a:lstStyle>
            <a:lvl1pPr defTabSz="972554">
              <a:defRPr sz="2500">
                <a:solidFill>
                  <a:schemeClr val="tx1"/>
                </a:solidFill>
                <a:latin typeface="Times New Roman" pitchFamily="18" charset="0"/>
              </a:defRPr>
            </a:lvl1pPr>
            <a:lvl2pPr marL="776715" indent="-298736" defTabSz="972554">
              <a:defRPr sz="2500">
                <a:solidFill>
                  <a:schemeClr val="tx1"/>
                </a:solidFill>
                <a:latin typeface="Times New Roman" pitchFamily="18" charset="0"/>
              </a:defRPr>
            </a:lvl2pPr>
            <a:lvl3pPr marL="1194946" indent="-238989" defTabSz="972554">
              <a:defRPr sz="2500">
                <a:solidFill>
                  <a:schemeClr val="tx1"/>
                </a:solidFill>
                <a:latin typeface="Times New Roman" pitchFamily="18" charset="0"/>
              </a:defRPr>
            </a:lvl3pPr>
            <a:lvl4pPr marL="1672924" indent="-238989" defTabSz="972554">
              <a:defRPr sz="2500">
                <a:solidFill>
                  <a:schemeClr val="tx1"/>
                </a:solidFill>
                <a:latin typeface="Times New Roman" pitchFamily="18" charset="0"/>
              </a:defRPr>
            </a:lvl4pPr>
            <a:lvl5pPr marL="2150901" indent="-238989" defTabSz="972554">
              <a:defRPr sz="2500">
                <a:solidFill>
                  <a:schemeClr val="tx1"/>
                </a:solidFill>
                <a:latin typeface="Times New Roman" pitchFamily="18" charset="0"/>
              </a:defRPr>
            </a:lvl5pPr>
            <a:lvl6pPr marL="2628881" indent="-238989" defTabSz="972554" eaLnBrk="0" fontAlgn="base" hangingPunct="0">
              <a:spcBef>
                <a:spcPct val="0"/>
              </a:spcBef>
              <a:spcAft>
                <a:spcPct val="0"/>
              </a:spcAft>
              <a:defRPr sz="2500">
                <a:solidFill>
                  <a:schemeClr val="tx1"/>
                </a:solidFill>
                <a:latin typeface="Times New Roman" pitchFamily="18" charset="0"/>
              </a:defRPr>
            </a:lvl6pPr>
            <a:lvl7pPr marL="3106859" indent="-238989" defTabSz="972554" eaLnBrk="0" fontAlgn="base" hangingPunct="0">
              <a:spcBef>
                <a:spcPct val="0"/>
              </a:spcBef>
              <a:spcAft>
                <a:spcPct val="0"/>
              </a:spcAft>
              <a:defRPr sz="2500">
                <a:solidFill>
                  <a:schemeClr val="tx1"/>
                </a:solidFill>
                <a:latin typeface="Times New Roman" pitchFamily="18" charset="0"/>
              </a:defRPr>
            </a:lvl7pPr>
            <a:lvl8pPr marL="3584837" indent="-238989" defTabSz="972554" eaLnBrk="0" fontAlgn="base" hangingPunct="0">
              <a:spcBef>
                <a:spcPct val="0"/>
              </a:spcBef>
              <a:spcAft>
                <a:spcPct val="0"/>
              </a:spcAft>
              <a:defRPr sz="2500">
                <a:solidFill>
                  <a:schemeClr val="tx1"/>
                </a:solidFill>
                <a:latin typeface="Times New Roman" pitchFamily="18" charset="0"/>
              </a:defRPr>
            </a:lvl8pPr>
            <a:lvl9pPr marL="4062815" indent="-238989" defTabSz="972554" eaLnBrk="0" fontAlgn="base" hangingPunct="0">
              <a:spcBef>
                <a:spcPct val="0"/>
              </a:spcBef>
              <a:spcAft>
                <a:spcPct val="0"/>
              </a:spcAft>
              <a:defRPr sz="2500">
                <a:solidFill>
                  <a:schemeClr val="tx1"/>
                </a:solidFill>
                <a:latin typeface="Times New Roman" pitchFamily="18" charset="0"/>
              </a:defRPr>
            </a:lvl9pPr>
          </a:lstStyle>
          <a:p>
            <a:fld id="{098EC7CF-4B72-4F02-ADAC-188417E6A5AF}" type="slidenum">
              <a:rPr lang="en-US" sz="1300"/>
              <a:pPr/>
              <a:t>75</a:t>
            </a:fld>
            <a:endParaRPr lang="en-US" sz="1300"/>
          </a:p>
        </p:txBody>
      </p:sp>
      <p:sp>
        <p:nvSpPr>
          <p:cNvPr id="658435" name="Rectangle 2"/>
          <p:cNvSpPr>
            <a:spLocks noGrp="1" noRot="1" noChangeAspect="1" noChangeArrowheads="1" noTextEdit="1"/>
          </p:cNvSpPr>
          <p:nvPr>
            <p:ph type="sldImg"/>
          </p:nvPr>
        </p:nvSpPr>
        <p:spPr>
          <a:ln/>
        </p:spPr>
      </p:sp>
      <p:sp>
        <p:nvSpPr>
          <p:cNvPr id="658436"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897900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82" name="Rectangle 7"/>
          <p:cNvSpPr>
            <a:spLocks noGrp="1" noChangeArrowheads="1"/>
          </p:cNvSpPr>
          <p:nvPr>
            <p:ph type="sldNum" sz="quarter" idx="5"/>
          </p:nvPr>
        </p:nvSpPr>
        <p:spPr>
          <a:noFill/>
        </p:spPr>
        <p:txBody>
          <a:bodyPr/>
          <a:lstStyle>
            <a:lvl1pPr defTabSz="972554">
              <a:defRPr sz="2500">
                <a:solidFill>
                  <a:schemeClr val="tx1"/>
                </a:solidFill>
                <a:latin typeface="Times New Roman" pitchFamily="18" charset="0"/>
              </a:defRPr>
            </a:lvl1pPr>
            <a:lvl2pPr marL="776715" indent="-298736" defTabSz="972554">
              <a:defRPr sz="2500">
                <a:solidFill>
                  <a:schemeClr val="tx1"/>
                </a:solidFill>
                <a:latin typeface="Times New Roman" pitchFamily="18" charset="0"/>
              </a:defRPr>
            </a:lvl2pPr>
            <a:lvl3pPr marL="1194946" indent="-238989" defTabSz="972554">
              <a:defRPr sz="2500">
                <a:solidFill>
                  <a:schemeClr val="tx1"/>
                </a:solidFill>
                <a:latin typeface="Times New Roman" pitchFamily="18" charset="0"/>
              </a:defRPr>
            </a:lvl3pPr>
            <a:lvl4pPr marL="1672924" indent="-238989" defTabSz="972554">
              <a:defRPr sz="2500">
                <a:solidFill>
                  <a:schemeClr val="tx1"/>
                </a:solidFill>
                <a:latin typeface="Times New Roman" pitchFamily="18" charset="0"/>
              </a:defRPr>
            </a:lvl4pPr>
            <a:lvl5pPr marL="2150901" indent="-238989" defTabSz="972554">
              <a:defRPr sz="2500">
                <a:solidFill>
                  <a:schemeClr val="tx1"/>
                </a:solidFill>
                <a:latin typeface="Times New Roman" pitchFamily="18" charset="0"/>
              </a:defRPr>
            </a:lvl5pPr>
            <a:lvl6pPr marL="2628881" indent="-238989" defTabSz="972554" eaLnBrk="0" fontAlgn="base" hangingPunct="0">
              <a:spcBef>
                <a:spcPct val="0"/>
              </a:spcBef>
              <a:spcAft>
                <a:spcPct val="0"/>
              </a:spcAft>
              <a:defRPr sz="2500">
                <a:solidFill>
                  <a:schemeClr val="tx1"/>
                </a:solidFill>
                <a:latin typeface="Times New Roman" pitchFamily="18" charset="0"/>
              </a:defRPr>
            </a:lvl6pPr>
            <a:lvl7pPr marL="3106859" indent="-238989" defTabSz="972554" eaLnBrk="0" fontAlgn="base" hangingPunct="0">
              <a:spcBef>
                <a:spcPct val="0"/>
              </a:spcBef>
              <a:spcAft>
                <a:spcPct val="0"/>
              </a:spcAft>
              <a:defRPr sz="2500">
                <a:solidFill>
                  <a:schemeClr val="tx1"/>
                </a:solidFill>
                <a:latin typeface="Times New Roman" pitchFamily="18" charset="0"/>
              </a:defRPr>
            </a:lvl7pPr>
            <a:lvl8pPr marL="3584837" indent="-238989" defTabSz="972554" eaLnBrk="0" fontAlgn="base" hangingPunct="0">
              <a:spcBef>
                <a:spcPct val="0"/>
              </a:spcBef>
              <a:spcAft>
                <a:spcPct val="0"/>
              </a:spcAft>
              <a:defRPr sz="2500">
                <a:solidFill>
                  <a:schemeClr val="tx1"/>
                </a:solidFill>
                <a:latin typeface="Times New Roman" pitchFamily="18" charset="0"/>
              </a:defRPr>
            </a:lvl8pPr>
            <a:lvl9pPr marL="4062815" indent="-238989" defTabSz="972554" eaLnBrk="0" fontAlgn="base" hangingPunct="0">
              <a:spcBef>
                <a:spcPct val="0"/>
              </a:spcBef>
              <a:spcAft>
                <a:spcPct val="0"/>
              </a:spcAft>
              <a:defRPr sz="2500">
                <a:solidFill>
                  <a:schemeClr val="tx1"/>
                </a:solidFill>
                <a:latin typeface="Times New Roman" pitchFamily="18" charset="0"/>
              </a:defRPr>
            </a:lvl9pPr>
          </a:lstStyle>
          <a:p>
            <a:fld id="{AE097531-BEA5-48A9-9D07-68B46E6FA6A0}" type="slidenum">
              <a:rPr lang="en-US" sz="1300"/>
              <a:pPr/>
              <a:t>76</a:t>
            </a:fld>
            <a:endParaRPr lang="en-US" sz="1300"/>
          </a:p>
        </p:txBody>
      </p:sp>
      <p:sp>
        <p:nvSpPr>
          <p:cNvPr id="1198083" name="Rectangle 2"/>
          <p:cNvSpPr>
            <a:spLocks noGrp="1" noRot="1" noChangeAspect="1" noChangeArrowheads="1" noTextEdit="1"/>
          </p:cNvSpPr>
          <p:nvPr>
            <p:ph type="sldImg"/>
          </p:nvPr>
        </p:nvSpPr>
        <p:spPr>
          <a:xfrm>
            <a:off x="1327150" y="758825"/>
            <a:ext cx="4724400" cy="3544888"/>
          </a:xfrm>
          <a:ln/>
        </p:spPr>
      </p:sp>
      <p:sp>
        <p:nvSpPr>
          <p:cNvPr id="1198084" name="Rectangle 3"/>
          <p:cNvSpPr>
            <a:spLocks noGrp="1" noChangeArrowheads="1"/>
          </p:cNvSpPr>
          <p:nvPr>
            <p:ph type="body" idx="1"/>
          </p:nvPr>
        </p:nvSpPr>
        <p:spPr>
          <a:xfrm>
            <a:off x="1004048" y="4556309"/>
            <a:ext cx="5361104" cy="4300537"/>
          </a:xfrm>
          <a:noFill/>
        </p:spPr>
        <p:txBody>
          <a:bodyPr/>
          <a:lstStyle/>
          <a:p>
            <a:endParaRPr lang="en-US"/>
          </a:p>
        </p:txBody>
      </p:sp>
    </p:spTree>
    <p:extLst>
      <p:ext uri="{BB962C8B-B14F-4D97-AF65-F5344CB8AC3E}">
        <p14:creationId xmlns:p14="http://schemas.microsoft.com/office/powerpoint/2010/main" val="4281045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6" name="Rectangle 7"/>
          <p:cNvSpPr>
            <a:spLocks noGrp="1" noChangeArrowheads="1"/>
          </p:cNvSpPr>
          <p:nvPr>
            <p:ph type="sldNum" sz="quarter" idx="5"/>
          </p:nvPr>
        </p:nvSpPr>
        <p:spPr>
          <a:noFill/>
        </p:spPr>
        <p:txBody>
          <a:bodyPr/>
          <a:lstStyle>
            <a:lvl1pPr defTabSz="972554">
              <a:defRPr sz="2500">
                <a:solidFill>
                  <a:schemeClr val="tx1"/>
                </a:solidFill>
                <a:latin typeface="Times New Roman" pitchFamily="18" charset="0"/>
              </a:defRPr>
            </a:lvl1pPr>
            <a:lvl2pPr marL="776715" indent="-298736" defTabSz="972554">
              <a:defRPr sz="2500">
                <a:solidFill>
                  <a:schemeClr val="tx1"/>
                </a:solidFill>
                <a:latin typeface="Times New Roman" pitchFamily="18" charset="0"/>
              </a:defRPr>
            </a:lvl2pPr>
            <a:lvl3pPr marL="1194946" indent="-238989" defTabSz="972554">
              <a:defRPr sz="2500">
                <a:solidFill>
                  <a:schemeClr val="tx1"/>
                </a:solidFill>
                <a:latin typeface="Times New Roman" pitchFamily="18" charset="0"/>
              </a:defRPr>
            </a:lvl3pPr>
            <a:lvl4pPr marL="1672924" indent="-238989" defTabSz="972554">
              <a:defRPr sz="2500">
                <a:solidFill>
                  <a:schemeClr val="tx1"/>
                </a:solidFill>
                <a:latin typeface="Times New Roman" pitchFamily="18" charset="0"/>
              </a:defRPr>
            </a:lvl4pPr>
            <a:lvl5pPr marL="2150901" indent="-238989" defTabSz="972554">
              <a:defRPr sz="2500">
                <a:solidFill>
                  <a:schemeClr val="tx1"/>
                </a:solidFill>
                <a:latin typeface="Times New Roman" pitchFamily="18" charset="0"/>
              </a:defRPr>
            </a:lvl5pPr>
            <a:lvl6pPr marL="2628881" indent="-238989" defTabSz="972554" eaLnBrk="0" fontAlgn="base" hangingPunct="0">
              <a:spcBef>
                <a:spcPct val="0"/>
              </a:spcBef>
              <a:spcAft>
                <a:spcPct val="0"/>
              </a:spcAft>
              <a:defRPr sz="2500">
                <a:solidFill>
                  <a:schemeClr val="tx1"/>
                </a:solidFill>
                <a:latin typeface="Times New Roman" pitchFamily="18" charset="0"/>
              </a:defRPr>
            </a:lvl6pPr>
            <a:lvl7pPr marL="3106859" indent="-238989" defTabSz="972554" eaLnBrk="0" fontAlgn="base" hangingPunct="0">
              <a:spcBef>
                <a:spcPct val="0"/>
              </a:spcBef>
              <a:spcAft>
                <a:spcPct val="0"/>
              </a:spcAft>
              <a:defRPr sz="2500">
                <a:solidFill>
                  <a:schemeClr val="tx1"/>
                </a:solidFill>
                <a:latin typeface="Times New Roman" pitchFamily="18" charset="0"/>
              </a:defRPr>
            </a:lvl7pPr>
            <a:lvl8pPr marL="3584837" indent="-238989" defTabSz="972554" eaLnBrk="0" fontAlgn="base" hangingPunct="0">
              <a:spcBef>
                <a:spcPct val="0"/>
              </a:spcBef>
              <a:spcAft>
                <a:spcPct val="0"/>
              </a:spcAft>
              <a:defRPr sz="2500">
                <a:solidFill>
                  <a:schemeClr val="tx1"/>
                </a:solidFill>
                <a:latin typeface="Times New Roman" pitchFamily="18" charset="0"/>
              </a:defRPr>
            </a:lvl8pPr>
            <a:lvl9pPr marL="4062815" indent="-238989" defTabSz="972554" eaLnBrk="0" fontAlgn="base" hangingPunct="0">
              <a:spcBef>
                <a:spcPct val="0"/>
              </a:spcBef>
              <a:spcAft>
                <a:spcPct val="0"/>
              </a:spcAft>
              <a:defRPr sz="2500">
                <a:solidFill>
                  <a:schemeClr val="tx1"/>
                </a:solidFill>
                <a:latin typeface="Times New Roman" pitchFamily="18" charset="0"/>
              </a:defRPr>
            </a:lvl9pPr>
          </a:lstStyle>
          <a:p>
            <a:fld id="{EF315A3C-EFC7-4C34-A9B9-23D957778F27}" type="slidenum">
              <a:rPr lang="en-US" sz="1300"/>
              <a:pPr/>
              <a:t>77</a:t>
            </a:fld>
            <a:endParaRPr lang="en-US" sz="1300"/>
          </a:p>
        </p:txBody>
      </p:sp>
      <p:sp>
        <p:nvSpPr>
          <p:cNvPr id="1199107" name="Rectangle 2"/>
          <p:cNvSpPr>
            <a:spLocks noGrp="1" noRot="1" noChangeAspect="1" noChangeArrowheads="1" noTextEdit="1"/>
          </p:cNvSpPr>
          <p:nvPr>
            <p:ph type="sldImg"/>
          </p:nvPr>
        </p:nvSpPr>
        <p:spPr>
          <a:ln/>
        </p:spPr>
      </p:sp>
      <p:sp>
        <p:nvSpPr>
          <p:cNvPr id="119910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428838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4105275" y="9109075"/>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95" tIns="50447" rIns="100895" bIns="50447"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077FB081-0392-432D-AF53-F38DCF92A70C}" type="slidenum">
              <a:rPr lang="en-US" sz="1400" i="0"/>
              <a:pPr algn="r"/>
              <a:t>79</a:t>
            </a:fld>
            <a:endParaRPr lang="en-US" sz="1400" i="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3300034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5531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82</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1683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86</a:t>
            </a:fld>
            <a:endParaRPr lang="en-US"/>
          </a:p>
        </p:txBody>
      </p:sp>
    </p:spTree>
    <p:extLst>
      <p:ext uri="{BB962C8B-B14F-4D97-AF65-F5344CB8AC3E}">
        <p14:creationId xmlns:p14="http://schemas.microsoft.com/office/powerpoint/2010/main" val="338656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89</a:t>
            </a:fld>
            <a:endParaRPr lang="en-US"/>
          </a:p>
        </p:txBody>
      </p:sp>
    </p:spTree>
    <p:extLst>
      <p:ext uri="{BB962C8B-B14F-4D97-AF65-F5344CB8AC3E}">
        <p14:creationId xmlns:p14="http://schemas.microsoft.com/office/powerpoint/2010/main" val="1316184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92</a:t>
            </a:fld>
            <a:endParaRPr lang="en-US"/>
          </a:p>
        </p:txBody>
      </p:sp>
    </p:spTree>
    <p:extLst>
      <p:ext uri="{BB962C8B-B14F-4D97-AF65-F5344CB8AC3E}">
        <p14:creationId xmlns:p14="http://schemas.microsoft.com/office/powerpoint/2010/main" val="3338004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93</a:t>
            </a:fld>
            <a:endParaRPr lang="en-US"/>
          </a:p>
        </p:txBody>
      </p:sp>
    </p:spTree>
    <p:extLst>
      <p:ext uri="{BB962C8B-B14F-4D97-AF65-F5344CB8AC3E}">
        <p14:creationId xmlns:p14="http://schemas.microsoft.com/office/powerpoint/2010/main" val="1812974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15</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788527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94</a:t>
            </a:fld>
            <a:endParaRPr lang="en-US"/>
          </a:p>
        </p:txBody>
      </p:sp>
    </p:spTree>
    <p:extLst>
      <p:ext uri="{BB962C8B-B14F-4D97-AF65-F5344CB8AC3E}">
        <p14:creationId xmlns:p14="http://schemas.microsoft.com/office/powerpoint/2010/main" val="3946670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95</a:t>
            </a:fld>
            <a:endParaRPr lang="en-US"/>
          </a:p>
        </p:txBody>
      </p:sp>
    </p:spTree>
    <p:extLst>
      <p:ext uri="{BB962C8B-B14F-4D97-AF65-F5344CB8AC3E}">
        <p14:creationId xmlns:p14="http://schemas.microsoft.com/office/powerpoint/2010/main" val="4282644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97</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038841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Clearing the Jungle of Stochastic optimization – Professor Warren Powell in the Department</a:t>
            </a:r>
            <a:r>
              <a:rPr lang="en-US" baseline="0" dirty="0"/>
              <a:t> of Operations Research and Financial Engineering has developed a unified framework for modeling virtually every problem involving optimization under uncertainty.  More than just a purely theoretical characterization, he has identified four (meta)classes of policies which provide a clear path to computation (although there is still a lot of work to do for most problems).  The framework has identified new problem classes, as well as novel computational strategies.  For example, modeling and algorithmic strategies that have long been viewed as competitive (for example, dynamic programming versus stochastic programming) are actually complementary.  By building on this integrated framework, we can spend less time focusing on optimizing (making decisions), and more time on an overlooked dimension of stochastic optimization, which is </a:t>
            </a:r>
            <a:r>
              <a:rPr lang="en-US" baseline="0"/>
              <a:t>modeling uncertainty.  </a:t>
            </a:r>
            <a:endParaRPr lang="en-US"/>
          </a:p>
        </p:txBody>
      </p:sp>
      <p:sp>
        <p:nvSpPr>
          <p:cNvPr id="4" name="Slide Number Placeholder 3"/>
          <p:cNvSpPr>
            <a:spLocks noGrp="1"/>
          </p:cNvSpPr>
          <p:nvPr>
            <p:ph type="sldNum" sz="quarter" idx="10"/>
          </p:nvPr>
        </p:nvSpPr>
        <p:spPr/>
        <p:txBody>
          <a:bodyPr/>
          <a:lstStyle/>
          <a:p>
            <a:fld id="{50396C17-8535-4034-B208-78CD2BBD0E4D}" type="slidenum">
              <a:rPr lang="en-US" smtClean="0"/>
              <a:t>101</a:t>
            </a:fld>
            <a:endParaRPr lang="en-US"/>
          </a:p>
        </p:txBody>
      </p:sp>
    </p:spTree>
    <p:extLst>
      <p:ext uri="{BB962C8B-B14F-4D97-AF65-F5344CB8AC3E}">
        <p14:creationId xmlns:p14="http://schemas.microsoft.com/office/powerpoint/2010/main" val="1776185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30</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948944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33</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967668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36</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909773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057CC0E-6706-4AED-86F2-1C9FFFFAA322}" type="slidenum">
              <a:rPr lang="en-US"/>
              <a:pPr/>
              <a:t>42</a:t>
            </a:fld>
            <a:endParaRPr lang="en-US"/>
          </a:p>
        </p:txBody>
      </p:sp>
      <p:sp>
        <p:nvSpPr>
          <p:cNvPr id="12851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nchor="b"/>
          <a:lstStyle>
            <a:lvl1pPr>
              <a:defRPr>
                <a:solidFill>
                  <a:schemeClr val="tx1"/>
                </a:solidFill>
                <a:latin typeface="Arial" charset="0"/>
                <a:cs typeface="Arial" charset="0"/>
              </a:defRPr>
            </a:lvl1pPr>
            <a:lvl2pPr marL="703263" indent="-271463">
              <a:defRPr>
                <a:solidFill>
                  <a:schemeClr val="tx1"/>
                </a:solidFill>
                <a:latin typeface="Arial" charset="0"/>
                <a:cs typeface="Arial" charset="0"/>
              </a:defRPr>
            </a:lvl2pPr>
            <a:lvl3pPr marL="1081088" indent="-215900">
              <a:defRPr>
                <a:solidFill>
                  <a:schemeClr val="tx1"/>
                </a:solidFill>
                <a:latin typeface="Arial" charset="0"/>
                <a:cs typeface="Arial" charset="0"/>
              </a:defRPr>
            </a:lvl3pPr>
            <a:lvl4pPr marL="1512888" indent="-215900">
              <a:defRPr>
                <a:solidFill>
                  <a:schemeClr val="tx1"/>
                </a:solidFill>
                <a:latin typeface="Arial" charset="0"/>
                <a:cs typeface="Arial" charset="0"/>
              </a:defRPr>
            </a:lvl4pPr>
            <a:lvl5pPr marL="1946275" indent="-215900">
              <a:defRPr>
                <a:solidFill>
                  <a:schemeClr val="tx1"/>
                </a:solidFill>
                <a:latin typeface="Arial" charset="0"/>
                <a:cs typeface="Arial" charset="0"/>
              </a:defRPr>
            </a:lvl5pPr>
            <a:lvl6pPr marL="2403475" indent="-215900" fontAlgn="base">
              <a:spcBef>
                <a:spcPct val="0"/>
              </a:spcBef>
              <a:spcAft>
                <a:spcPct val="0"/>
              </a:spcAft>
              <a:defRPr>
                <a:solidFill>
                  <a:schemeClr val="tx1"/>
                </a:solidFill>
                <a:latin typeface="Arial" charset="0"/>
                <a:cs typeface="Arial" charset="0"/>
              </a:defRPr>
            </a:lvl6pPr>
            <a:lvl7pPr marL="2860675" indent="-215900" fontAlgn="base">
              <a:spcBef>
                <a:spcPct val="0"/>
              </a:spcBef>
              <a:spcAft>
                <a:spcPct val="0"/>
              </a:spcAft>
              <a:defRPr>
                <a:solidFill>
                  <a:schemeClr val="tx1"/>
                </a:solidFill>
                <a:latin typeface="Arial" charset="0"/>
                <a:cs typeface="Arial" charset="0"/>
              </a:defRPr>
            </a:lvl7pPr>
            <a:lvl8pPr marL="3317875" indent="-215900" fontAlgn="base">
              <a:spcBef>
                <a:spcPct val="0"/>
              </a:spcBef>
              <a:spcAft>
                <a:spcPct val="0"/>
              </a:spcAft>
              <a:defRPr>
                <a:solidFill>
                  <a:schemeClr val="tx1"/>
                </a:solidFill>
                <a:latin typeface="Arial" charset="0"/>
                <a:cs typeface="Arial" charset="0"/>
              </a:defRPr>
            </a:lvl8pPr>
            <a:lvl9pPr marL="3775075" indent="-215900" fontAlgn="base">
              <a:spcBef>
                <a:spcPct val="0"/>
              </a:spcBef>
              <a:spcAft>
                <a:spcPct val="0"/>
              </a:spcAft>
              <a:defRPr>
                <a:solidFill>
                  <a:schemeClr val="tx1"/>
                </a:solidFill>
                <a:latin typeface="Arial" charset="0"/>
                <a:cs typeface="Arial" charset="0"/>
              </a:defRPr>
            </a:lvl9pPr>
          </a:lstStyle>
          <a:p>
            <a:pPr algn="r" eaLnBrk="0" hangingPunct="0"/>
            <a:fld id="{BC551BB6-A4D1-4F58-B040-EC30CA89B13C}" type="slidenum">
              <a:rPr lang="en-US" sz="1100" i="0">
                <a:latin typeface="Times New Roman" pitchFamily="18" charset="0"/>
              </a:rPr>
              <a:pPr algn="r" eaLnBrk="0" hangingPunct="0"/>
              <a:t>42</a:t>
            </a:fld>
            <a:endParaRPr lang="en-US" sz="1100" i="0">
              <a:latin typeface="Times New Roman" pitchFamily="18" charset="0"/>
            </a:endParaRPr>
          </a:p>
        </p:txBody>
      </p:sp>
      <p:sp>
        <p:nvSpPr>
          <p:cNvPr id="1285123" name="Rectangle 2"/>
          <p:cNvSpPr>
            <a:spLocks noGrp="1" noRot="1" noChangeAspect="1" noChangeArrowheads="1" noTextEdit="1"/>
          </p:cNvSpPr>
          <p:nvPr>
            <p:ph type="sldImg"/>
          </p:nvPr>
        </p:nvSpPr>
        <p:spPr>
          <a:xfrm>
            <a:off x="1143000" y="684213"/>
            <a:ext cx="4573588" cy="3430587"/>
          </a:xfrm>
          <a:ln/>
        </p:spPr>
      </p:sp>
      <p:sp>
        <p:nvSpPr>
          <p:cNvPr id="1285124" name="Rectangle 3"/>
          <p:cNvSpPr>
            <a:spLocks noGrp="1" noChangeArrowheads="1"/>
          </p:cNvSpPr>
          <p:nvPr>
            <p:ph type="body" idx="1"/>
          </p:nvPr>
        </p:nvSpPr>
        <p:spPr>
          <a:xfrm>
            <a:off x="915988" y="4343400"/>
            <a:ext cx="5026025" cy="4116388"/>
          </a:xfrm>
        </p:spPr>
        <p:txBody>
          <a:bodyPr lIns="91416" tIns="45708" rIns="91416" bIns="45708"/>
          <a:lstStyle/>
          <a:p>
            <a:endParaRPr lang="en-US"/>
          </a:p>
        </p:txBody>
      </p:sp>
    </p:spTree>
    <p:extLst>
      <p:ext uri="{BB962C8B-B14F-4D97-AF65-F5344CB8AC3E}">
        <p14:creationId xmlns:p14="http://schemas.microsoft.com/office/powerpoint/2010/main" val="3021047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057CC0E-6706-4AED-86F2-1C9FFFFAA322}" type="slidenum">
              <a:rPr lang="en-US"/>
              <a:pPr/>
              <a:t>44</a:t>
            </a:fld>
            <a:endParaRPr lang="en-US"/>
          </a:p>
        </p:txBody>
      </p:sp>
      <p:sp>
        <p:nvSpPr>
          <p:cNvPr id="12851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nchor="b"/>
          <a:lstStyle>
            <a:lvl1pPr>
              <a:defRPr>
                <a:solidFill>
                  <a:schemeClr val="tx1"/>
                </a:solidFill>
                <a:latin typeface="Arial" charset="0"/>
                <a:cs typeface="Arial" charset="0"/>
              </a:defRPr>
            </a:lvl1pPr>
            <a:lvl2pPr marL="703263" indent="-271463">
              <a:defRPr>
                <a:solidFill>
                  <a:schemeClr val="tx1"/>
                </a:solidFill>
                <a:latin typeface="Arial" charset="0"/>
                <a:cs typeface="Arial" charset="0"/>
              </a:defRPr>
            </a:lvl2pPr>
            <a:lvl3pPr marL="1081088" indent="-215900">
              <a:defRPr>
                <a:solidFill>
                  <a:schemeClr val="tx1"/>
                </a:solidFill>
                <a:latin typeface="Arial" charset="0"/>
                <a:cs typeface="Arial" charset="0"/>
              </a:defRPr>
            </a:lvl3pPr>
            <a:lvl4pPr marL="1512888" indent="-215900">
              <a:defRPr>
                <a:solidFill>
                  <a:schemeClr val="tx1"/>
                </a:solidFill>
                <a:latin typeface="Arial" charset="0"/>
                <a:cs typeface="Arial" charset="0"/>
              </a:defRPr>
            </a:lvl4pPr>
            <a:lvl5pPr marL="1946275" indent="-215900">
              <a:defRPr>
                <a:solidFill>
                  <a:schemeClr val="tx1"/>
                </a:solidFill>
                <a:latin typeface="Arial" charset="0"/>
                <a:cs typeface="Arial" charset="0"/>
              </a:defRPr>
            </a:lvl5pPr>
            <a:lvl6pPr marL="2403475" indent="-215900" fontAlgn="base">
              <a:spcBef>
                <a:spcPct val="0"/>
              </a:spcBef>
              <a:spcAft>
                <a:spcPct val="0"/>
              </a:spcAft>
              <a:defRPr>
                <a:solidFill>
                  <a:schemeClr val="tx1"/>
                </a:solidFill>
                <a:latin typeface="Arial" charset="0"/>
                <a:cs typeface="Arial" charset="0"/>
              </a:defRPr>
            </a:lvl6pPr>
            <a:lvl7pPr marL="2860675" indent="-215900" fontAlgn="base">
              <a:spcBef>
                <a:spcPct val="0"/>
              </a:spcBef>
              <a:spcAft>
                <a:spcPct val="0"/>
              </a:spcAft>
              <a:defRPr>
                <a:solidFill>
                  <a:schemeClr val="tx1"/>
                </a:solidFill>
                <a:latin typeface="Arial" charset="0"/>
                <a:cs typeface="Arial" charset="0"/>
              </a:defRPr>
            </a:lvl7pPr>
            <a:lvl8pPr marL="3317875" indent="-215900" fontAlgn="base">
              <a:spcBef>
                <a:spcPct val="0"/>
              </a:spcBef>
              <a:spcAft>
                <a:spcPct val="0"/>
              </a:spcAft>
              <a:defRPr>
                <a:solidFill>
                  <a:schemeClr val="tx1"/>
                </a:solidFill>
                <a:latin typeface="Arial" charset="0"/>
                <a:cs typeface="Arial" charset="0"/>
              </a:defRPr>
            </a:lvl8pPr>
            <a:lvl9pPr marL="3775075" indent="-215900" fontAlgn="base">
              <a:spcBef>
                <a:spcPct val="0"/>
              </a:spcBef>
              <a:spcAft>
                <a:spcPct val="0"/>
              </a:spcAft>
              <a:defRPr>
                <a:solidFill>
                  <a:schemeClr val="tx1"/>
                </a:solidFill>
                <a:latin typeface="Arial" charset="0"/>
                <a:cs typeface="Arial" charset="0"/>
              </a:defRPr>
            </a:lvl9pPr>
          </a:lstStyle>
          <a:p>
            <a:pPr algn="r" eaLnBrk="0" hangingPunct="0"/>
            <a:fld id="{BC551BB6-A4D1-4F58-B040-EC30CA89B13C}" type="slidenum">
              <a:rPr lang="en-US" sz="1100" i="0">
                <a:latin typeface="Times New Roman" pitchFamily="18" charset="0"/>
              </a:rPr>
              <a:pPr algn="r" eaLnBrk="0" hangingPunct="0"/>
              <a:t>44</a:t>
            </a:fld>
            <a:endParaRPr lang="en-US" sz="1100" i="0">
              <a:latin typeface="Times New Roman" pitchFamily="18" charset="0"/>
            </a:endParaRPr>
          </a:p>
        </p:txBody>
      </p:sp>
      <p:sp>
        <p:nvSpPr>
          <p:cNvPr id="1285123" name="Rectangle 2"/>
          <p:cNvSpPr>
            <a:spLocks noGrp="1" noRot="1" noChangeAspect="1" noChangeArrowheads="1" noTextEdit="1"/>
          </p:cNvSpPr>
          <p:nvPr>
            <p:ph type="sldImg"/>
          </p:nvPr>
        </p:nvSpPr>
        <p:spPr>
          <a:xfrm>
            <a:off x="1143000" y="684213"/>
            <a:ext cx="4573588" cy="3430587"/>
          </a:xfrm>
          <a:ln/>
        </p:spPr>
      </p:sp>
      <p:sp>
        <p:nvSpPr>
          <p:cNvPr id="1285124" name="Rectangle 3"/>
          <p:cNvSpPr>
            <a:spLocks noGrp="1" noChangeArrowheads="1"/>
          </p:cNvSpPr>
          <p:nvPr>
            <p:ph type="body" idx="1"/>
          </p:nvPr>
        </p:nvSpPr>
        <p:spPr>
          <a:xfrm>
            <a:off x="915988" y="4343400"/>
            <a:ext cx="5026025" cy="4116388"/>
          </a:xfrm>
        </p:spPr>
        <p:txBody>
          <a:bodyPr lIns="91416" tIns="45708" rIns="91416" bIns="45708"/>
          <a:lstStyle/>
          <a:p>
            <a:endParaRPr lang="en-US"/>
          </a:p>
        </p:txBody>
      </p:sp>
    </p:spTree>
    <p:extLst>
      <p:ext uri="{BB962C8B-B14F-4D97-AF65-F5344CB8AC3E}">
        <p14:creationId xmlns:p14="http://schemas.microsoft.com/office/powerpoint/2010/main" val="2368031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Footer Placeholder 4"/>
          <p:cNvSpPr>
            <a:spLocks noGrp="1"/>
          </p:cNvSpPr>
          <p:nvPr>
            <p:ph type="ftr" sz="quarter" idx="11"/>
          </p:nvPr>
        </p:nvSpPr>
        <p:spPr/>
        <p:txBody>
          <a:bodyPr/>
          <a:lstStyle>
            <a:lvl1pPr>
              <a:defRPr/>
            </a:lvl1pPr>
          </a:lstStyle>
          <a:p>
            <a:pPr>
              <a:defRPr/>
            </a:pPr>
            <a:r>
              <a:rPr lang="en-US"/>
              <a:t>© 2017 Warren B. Powell</a:t>
            </a:r>
          </a:p>
        </p:txBody>
      </p:sp>
      <p:sp>
        <p:nvSpPr>
          <p:cNvPr id="6" name="Slide Number Placeholder 5"/>
          <p:cNvSpPr>
            <a:spLocks noGrp="1"/>
          </p:cNvSpPr>
          <p:nvPr>
            <p:ph type="sldNum" sz="quarter" idx="12"/>
          </p:nvPr>
        </p:nvSpPr>
        <p:spPr/>
        <p:txBody>
          <a:bodyPr/>
          <a:lstStyle>
            <a:lvl1pPr>
              <a:defRPr/>
            </a:lvl1pPr>
          </a:lstStyle>
          <a:p>
            <a:pPr>
              <a:defRPr/>
            </a:pPr>
            <a:fld id="{1655371B-0A8B-48EE-B0B9-9A5278808416}" type="slidenum">
              <a:rPr lang="en-US"/>
              <a:pPr>
                <a:defRPr/>
              </a:pPr>
              <a:t>‹#›</a:t>
            </a:fld>
            <a:endParaRPr lang="en-US"/>
          </a:p>
        </p:txBody>
      </p:sp>
    </p:spTree>
    <p:extLst>
      <p:ext uri="{BB962C8B-B14F-4D97-AF65-F5344CB8AC3E}">
        <p14:creationId xmlns:p14="http://schemas.microsoft.com/office/powerpoint/2010/main" val="125332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6" name="Rectangle 6"/>
          <p:cNvSpPr>
            <a:spLocks noGrp="1" noChangeArrowheads="1"/>
          </p:cNvSpPr>
          <p:nvPr>
            <p:ph type="sldNum" sz="quarter" idx="12"/>
          </p:nvPr>
        </p:nvSpPr>
        <p:spPr>
          <a:ln/>
        </p:spPr>
        <p:txBody>
          <a:bodyPr/>
          <a:lstStyle>
            <a:lvl1pPr>
              <a:defRPr/>
            </a:lvl1pPr>
          </a:lstStyle>
          <a:p>
            <a:pPr>
              <a:defRPr/>
            </a:pPr>
            <a:fld id="{6498DD5D-1BCE-462D-B743-79333EBAB59B}" type="slidenum">
              <a:rPr lang="en-US"/>
              <a:pPr>
                <a:defRPr/>
              </a:pPr>
              <a:t>‹#›</a:t>
            </a:fld>
            <a:endParaRPr lang="en-US"/>
          </a:p>
        </p:txBody>
      </p:sp>
    </p:spTree>
    <p:extLst>
      <p:ext uri="{BB962C8B-B14F-4D97-AF65-F5344CB8AC3E}">
        <p14:creationId xmlns:p14="http://schemas.microsoft.com/office/powerpoint/2010/main" val="233790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6" name="Rectangle 6"/>
          <p:cNvSpPr>
            <a:spLocks noGrp="1" noChangeArrowheads="1"/>
          </p:cNvSpPr>
          <p:nvPr>
            <p:ph type="sldNum" sz="quarter" idx="12"/>
          </p:nvPr>
        </p:nvSpPr>
        <p:spPr>
          <a:ln/>
        </p:spPr>
        <p:txBody>
          <a:bodyPr/>
          <a:lstStyle>
            <a:lvl1pPr>
              <a:defRPr/>
            </a:lvl1pPr>
          </a:lstStyle>
          <a:p>
            <a:pPr>
              <a:defRPr/>
            </a:pPr>
            <a:fld id="{9A29BCBA-9DCF-45E7-96C3-C16EC100C2CF}" type="slidenum">
              <a:rPr lang="en-US"/>
              <a:pPr>
                <a:defRPr/>
              </a:pPr>
              <a:t>‹#›</a:t>
            </a:fld>
            <a:endParaRPr lang="en-US"/>
          </a:p>
        </p:txBody>
      </p:sp>
    </p:spTree>
    <p:extLst>
      <p:ext uri="{BB962C8B-B14F-4D97-AF65-F5344CB8AC3E}">
        <p14:creationId xmlns:p14="http://schemas.microsoft.com/office/powerpoint/2010/main" val="317014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7" name="Rectangle 6"/>
          <p:cNvSpPr>
            <a:spLocks noGrp="1" noChangeArrowheads="1"/>
          </p:cNvSpPr>
          <p:nvPr>
            <p:ph type="sldNum" sz="quarter" idx="12"/>
          </p:nvPr>
        </p:nvSpPr>
        <p:spPr>
          <a:ln/>
        </p:spPr>
        <p:txBody>
          <a:bodyPr/>
          <a:lstStyle>
            <a:lvl1pPr>
              <a:defRPr/>
            </a:lvl1pPr>
          </a:lstStyle>
          <a:p>
            <a:pPr>
              <a:defRPr/>
            </a:pPr>
            <a:fld id="{FD58FD04-59A8-4BA2-BC9A-C72897BFB576}" type="slidenum">
              <a:rPr lang="en-US"/>
              <a:pPr>
                <a:defRPr/>
              </a:pPr>
              <a:t>‹#›</a:t>
            </a:fld>
            <a:endParaRPr lang="en-US"/>
          </a:p>
        </p:txBody>
      </p:sp>
    </p:spTree>
    <p:extLst>
      <p:ext uri="{BB962C8B-B14F-4D97-AF65-F5344CB8AC3E}">
        <p14:creationId xmlns:p14="http://schemas.microsoft.com/office/powerpoint/2010/main" val="3179825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143000"/>
            <a:ext cx="3810000" cy="4953000"/>
          </a:xfrm>
        </p:spPr>
        <p:txBody>
          <a:bodyPr/>
          <a:lstStyle/>
          <a:p>
            <a:pPr lvl="0"/>
            <a:endParaRPr lang="en-US" noProof="0"/>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a:t>© 2018 W.B. Powell</a:t>
            </a:r>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C7CF53EC-859C-491E-9CEF-80A6DED9D1F1}" type="slidenum">
              <a:rPr lang="en-US"/>
              <a:pPr>
                <a:defRPr/>
              </a:pPr>
              <a:t>‹#›</a:t>
            </a:fld>
            <a:endParaRPr lang="en-US"/>
          </a:p>
        </p:txBody>
      </p:sp>
    </p:spTree>
    <p:extLst>
      <p:ext uri="{BB962C8B-B14F-4D97-AF65-F5344CB8AC3E}">
        <p14:creationId xmlns:p14="http://schemas.microsoft.com/office/powerpoint/2010/main" val="659590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6" name="Rectangle 6"/>
          <p:cNvSpPr>
            <a:spLocks noGrp="1" noChangeArrowheads="1"/>
          </p:cNvSpPr>
          <p:nvPr>
            <p:ph type="sldNum" sz="quarter" idx="12"/>
          </p:nvPr>
        </p:nvSpPr>
        <p:spPr>
          <a:ln/>
        </p:spPr>
        <p:txBody>
          <a:bodyPr/>
          <a:lstStyle>
            <a:lvl1pPr>
              <a:defRPr/>
            </a:lvl1pPr>
          </a:lstStyle>
          <a:p>
            <a:pPr>
              <a:defRPr/>
            </a:pPr>
            <a:fld id="{92D0F0A5-88A2-400D-91DB-1B6C935589C9}" type="slidenum">
              <a:rPr lang="en-US"/>
              <a:pPr>
                <a:defRPr/>
              </a:pPr>
              <a:t>‹#›</a:t>
            </a:fld>
            <a:endParaRPr lang="en-US"/>
          </a:p>
        </p:txBody>
      </p:sp>
    </p:spTree>
    <p:extLst>
      <p:ext uri="{BB962C8B-B14F-4D97-AF65-F5344CB8AC3E}">
        <p14:creationId xmlns:p14="http://schemas.microsoft.com/office/powerpoint/2010/main" val="922705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6" name="Rectangle 6"/>
          <p:cNvSpPr>
            <a:spLocks noGrp="1" noChangeArrowheads="1"/>
          </p:cNvSpPr>
          <p:nvPr>
            <p:ph type="sldNum" sz="quarter" idx="12"/>
          </p:nvPr>
        </p:nvSpPr>
        <p:spPr>
          <a:ln/>
        </p:spPr>
        <p:txBody>
          <a:bodyPr/>
          <a:lstStyle>
            <a:lvl1pPr>
              <a:defRPr/>
            </a:lvl1pPr>
          </a:lstStyle>
          <a:p>
            <a:pPr>
              <a:defRPr/>
            </a:pPr>
            <a:fld id="{2A080D03-DE9E-4EEB-B32F-D95DB17C2BB1}" type="slidenum">
              <a:rPr lang="en-US"/>
              <a:pPr>
                <a:defRPr/>
              </a:pPr>
              <a:t>‹#›</a:t>
            </a:fld>
            <a:endParaRPr lang="en-US"/>
          </a:p>
        </p:txBody>
      </p:sp>
    </p:spTree>
    <p:extLst>
      <p:ext uri="{BB962C8B-B14F-4D97-AF65-F5344CB8AC3E}">
        <p14:creationId xmlns:p14="http://schemas.microsoft.com/office/powerpoint/2010/main" val="121970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7" name="Rectangle 6"/>
          <p:cNvSpPr>
            <a:spLocks noGrp="1" noChangeArrowheads="1"/>
          </p:cNvSpPr>
          <p:nvPr>
            <p:ph type="sldNum" sz="quarter" idx="12"/>
          </p:nvPr>
        </p:nvSpPr>
        <p:spPr>
          <a:ln/>
        </p:spPr>
        <p:txBody>
          <a:bodyPr/>
          <a:lstStyle>
            <a:lvl1pPr>
              <a:defRPr/>
            </a:lvl1pPr>
          </a:lstStyle>
          <a:p>
            <a:pPr>
              <a:defRPr/>
            </a:pPr>
            <a:fld id="{E5C06A3F-1911-48B4-9053-E3F3E4A774AD}" type="slidenum">
              <a:rPr lang="en-US"/>
              <a:pPr>
                <a:defRPr/>
              </a:pPr>
              <a:t>‹#›</a:t>
            </a:fld>
            <a:endParaRPr lang="en-US"/>
          </a:p>
        </p:txBody>
      </p:sp>
    </p:spTree>
    <p:extLst>
      <p:ext uri="{BB962C8B-B14F-4D97-AF65-F5344CB8AC3E}">
        <p14:creationId xmlns:p14="http://schemas.microsoft.com/office/powerpoint/2010/main" val="3497478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9" name="Rectangle 6"/>
          <p:cNvSpPr>
            <a:spLocks noGrp="1" noChangeArrowheads="1"/>
          </p:cNvSpPr>
          <p:nvPr>
            <p:ph type="sldNum" sz="quarter" idx="12"/>
          </p:nvPr>
        </p:nvSpPr>
        <p:spPr>
          <a:ln/>
        </p:spPr>
        <p:txBody>
          <a:bodyPr/>
          <a:lstStyle>
            <a:lvl1pPr>
              <a:defRPr/>
            </a:lvl1pPr>
          </a:lstStyle>
          <a:p>
            <a:pPr>
              <a:defRPr/>
            </a:pPr>
            <a:fld id="{93CAAAAD-662A-478B-9213-FED7BD0BDFFA}" type="slidenum">
              <a:rPr lang="en-US"/>
              <a:pPr>
                <a:defRPr/>
              </a:pPr>
              <a:t>‹#›</a:t>
            </a:fld>
            <a:endParaRPr lang="en-US"/>
          </a:p>
        </p:txBody>
      </p:sp>
    </p:spTree>
    <p:extLst>
      <p:ext uri="{BB962C8B-B14F-4D97-AF65-F5344CB8AC3E}">
        <p14:creationId xmlns:p14="http://schemas.microsoft.com/office/powerpoint/2010/main" val="3306583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5" name="Rectangle 6"/>
          <p:cNvSpPr>
            <a:spLocks noGrp="1" noChangeArrowheads="1"/>
          </p:cNvSpPr>
          <p:nvPr>
            <p:ph type="sldNum" sz="quarter" idx="12"/>
          </p:nvPr>
        </p:nvSpPr>
        <p:spPr>
          <a:ln/>
        </p:spPr>
        <p:txBody>
          <a:bodyPr/>
          <a:lstStyle>
            <a:lvl1pPr>
              <a:defRPr/>
            </a:lvl1pPr>
          </a:lstStyle>
          <a:p>
            <a:pPr>
              <a:defRPr/>
            </a:pPr>
            <a:fld id="{6EF8FDB9-CF0A-420A-AF2D-F4DF67B823D9}" type="slidenum">
              <a:rPr lang="en-US"/>
              <a:pPr>
                <a:defRPr/>
              </a:pPr>
              <a:t>‹#›</a:t>
            </a:fld>
            <a:endParaRPr lang="en-US"/>
          </a:p>
        </p:txBody>
      </p:sp>
    </p:spTree>
    <p:extLst>
      <p:ext uri="{BB962C8B-B14F-4D97-AF65-F5344CB8AC3E}">
        <p14:creationId xmlns:p14="http://schemas.microsoft.com/office/powerpoint/2010/main" val="589285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4" name="Rectangle 6"/>
          <p:cNvSpPr>
            <a:spLocks noGrp="1" noChangeArrowheads="1"/>
          </p:cNvSpPr>
          <p:nvPr>
            <p:ph type="sldNum" sz="quarter" idx="12"/>
          </p:nvPr>
        </p:nvSpPr>
        <p:spPr>
          <a:ln/>
        </p:spPr>
        <p:txBody>
          <a:bodyPr/>
          <a:lstStyle>
            <a:lvl1pPr>
              <a:defRPr/>
            </a:lvl1pPr>
          </a:lstStyle>
          <a:p>
            <a:pPr>
              <a:defRPr/>
            </a:pPr>
            <a:fld id="{1833C0C6-2BFE-49DE-AAA7-5EB9207CDD57}" type="slidenum">
              <a:rPr lang="en-US"/>
              <a:pPr>
                <a:defRPr/>
              </a:pPr>
              <a:t>‹#›</a:t>
            </a:fld>
            <a:endParaRPr lang="en-US"/>
          </a:p>
        </p:txBody>
      </p:sp>
    </p:spTree>
    <p:extLst>
      <p:ext uri="{BB962C8B-B14F-4D97-AF65-F5344CB8AC3E}">
        <p14:creationId xmlns:p14="http://schemas.microsoft.com/office/powerpoint/2010/main" val="2677312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7" name="Rectangle 6"/>
          <p:cNvSpPr>
            <a:spLocks noGrp="1" noChangeArrowheads="1"/>
          </p:cNvSpPr>
          <p:nvPr>
            <p:ph type="sldNum" sz="quarter" idx="12"/>
          </p:nvPr>
        </p:nvSpPr>
        <p:spPr>
          <a:ln/>
        </p:spPr>
        <p:txBody>
          <a:bodyPr/>
          <a:lstStyle>
            <a:lvl1pPr>
              <a:defRPr/>
            </a:lvl1pPr>
          </a:lstStyle>
          <a:p>
            <a:pPr>
              <a:defRPr/>
            </a:pPr>
            <a:fld id="{530130D4-F6C9-40D2-B7E4-116D1D94E9FF}" type="slidenum">
              <a:rPr lang="en-US"/>
              <a:pPr>
                <a:defRPr/>
              </a:pPr>
              <a:t>‹#›</a:t>
            </a:fld>
            <a:endParaRPr lang="en-US"/>
          </a:p>
        </p:txBody>
      </p:sp>
    </p:spTree>
    <p:extLst>
      <p:ext uri="{BB962C8B-B14F-4D97-AF65-F5344CB8AC3E}">
        <p14:creationId xmlns:p14="http://schemas.microsoft.com/office/powerpoint/2010/main" val="271209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 2017 Warren B. Powell</a:t>
            </a:r>
          </a:p>
        </p:txBody>
      </p:sp>
      <p:sp>
        <p:nvSpPr>
          <p:cNvPr id="7" name="Rectangle 6"/>
          <p:cNvSpPr>
            <a:spLocks noGrp="1" noChangeArrowheads="1"/>
          </p:cNvSpPr>
          <p:nvPr>
            <p:ph type="sldNum" sz="quarter" idx="12"/>
          </p:nvPr>
        </p:nvSpPr>
        <p:spPr>
          <a:ln/>
        </p:spPr>
        <p:txBody>
          <a:bodyPr/>
          <a:lstStyle>
            <a:lvl1pPr>
              <a:defRPr/>
            </a:lvl1pPr>
          </a:lstStyle>
          <a:p>
            <a:pPr>
              <a:defRPr/>
            </a:pPr>
            <a:fld id="{D262D715-E131-4A8B-A303-485C5266A183}" type="slidenum">
              <a:rPr lang="en-US"/>
              <a:pPr>
                <a:defRPr/>
              </a:pPr>
              <a:t>‹#›</a:t>
            </a:fld>
            <a:endParaRPr lang="en-US"/>
          </a:p>
        </p:txBody>
      </p:sp>
    </p:spTree>
    <p:extLst>
      <p:ext uri="{BB962C8B-B14F-4D97-AF65-F5344CB8AC3E}">
        <p14:creationId xmlns:p14="http://schemas.microsoft.com/office/powerpoint/2010/main" val="1535472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143000"/>
            <a:ext cx="7772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553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 2017 Warren B. Powell</a:t>
            </a:r>
          </a:p>
        </p:txBody>
      </p:sp>
      <p:sp>
        <p:nvSpPr>
          <p:cNvPr id="1030" name="Rectangle 6"/>
          <p:cNvSpPr>
            <a:spLocks noGrp="1" noChangeArrowheads="1"/>
          </p:cNvSpPr>
          <p:nvPr>
            <p:ph type="sldNum" sz="quarter" idx="4"/>
          </p:nvPr>
        </p:nvSpPr>
        <p:spPr bwMode="auto">
          <a:xfrm>
            <a:off x="6553200" y="6553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647A4E76-480E-48DB-A143-935C7E118E2B}" type="slidenum">
              <a:rPr lang="en-US"/>
              <a:pPr>
                <a:defRPr/>
              </a:pPr>
              <a:t>‹#›</a:t>
            </a:fld>
            <a:endParaRPr lang="en-US"/>
          </a:p>
        </p:txBody>
      </p:sp>
      <p:sp>
        <p:nvSpPr>
          <p:cNvPr id="1031" name="Rectangle 7"/>
          <p:cNvSpPr>
            <a:spLocks noChangeArrowheads="1"/>
          </p:cNvSpPr>
          <p:nvPr/>
        </p:nvSpPr>
        <p:spPr bwMode="auto">
          <a:xfrm>
            <a:off x="304800" y="914400"/>
            <a:ext cx="5791200" cy="152400"/>
          </a:xfrm>
          <a:prstGeom prst="rect">
            <a:avLst/>
          </a:prstGeom>
          <a:gradFill rotWithShape="0">
            <a:gsLst>
              <a:gs pos="0">
                <a:srgbClr val="291000"/>
              </a:gs>
              <a:gs pos="100000">
                <a:srgbClr val="FF66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751"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2" r:id="rId13"/>
  </p:sldLayoutIdLst>
  <p:hf sldNum="0"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0"/>
        </a:spcBef>
        <a:spcAft>
          <a:spcPct val="0"/>
        </a:spcAft>
        <a:buChar char="•"/>
        <a:defRPr>
          <a:solidFill>
            <a:schemeClr val="tx1"/>
          </a:solidFill>
          <a:latin typeface="+mn-lt"/>
        </a:defRPr>
      </a:lvl3pPr>
      <a:lvl4pPr marL="1600200" indent="-228600" algn="l" rtl="0" eaLnBrk="0" fontAlgn="base" hangingPunct="0">
        <a:spcBef>
          <a:spcPct val="0"/>
        </a:spcBef>
        <a:spcAft>
          <a:spcPct val="0"/>
        </a:spcAft>
        <a:buChar char="–"/>
        <a:defRPr>
          <a:solidFill>
            <a:schemeClr val="tx1"/>
          </a:solidFill>
          <a:latin typeface="+mn-lt"/>
        </a:defRPr>
      </a:lvl4pPr>
      <a:lvl5pPr marL="2057400" indent="-228600" algn="l" rtl="0" eaLnBrk="0" fontAlgn="base" hangingPunct="0">
        <a:spcBef>
          <a:spcPct val="0"/>
        </a:spcBef>
        <a:spcAft>
          <a:spcPct val="0"/>
        </a:spcAft>
        <a:buChar char="»"/>
        <a:defRPr>
          <a:solidFill>
            <a:schemeClr val="tx1"/>
          </a:solidFill>
          <a:latin typeface="+mn-lt"/>
        </a:defRPr>
      </a:lvl5pPr>
      <a:lvl6pPr marL="2514600" indent="-228600" algn="l" rtl="0" eaLnBrk="0" fontAlgn="base" hangingPunct="0">
        <a:spcBef>
          <a:spcPct val="0"/>
        </a:spcBef>
        <a:spcAft>
          <a:spcPct val="0"/>
        </a:spcAft>
        <a:buChar char="»"/>
        <a:defRPr>
          <a:solidFill>
            <a:schemeClr val="tx1"/>
          </a:solidFill>
          <a:latin typeface="+mn-lt"/>
        </a:defRPr>
      </a:lvl6pPr>
      <a:lvl7pPr marL="2971800" indent="-228600" algn="l" rtl="0" eaLnBrk="0" fontAlgn="base" hangingPunct="0">
        <a:spcBef>
          <a:spcPct val="0"/>
        </a:spcBef>
        <a:spcAft>
          <a:spcPct val="0"/>
        </a:spcAft>
        <a:buChar char="»"/>
        <a:defRPr>
          <a:solidFill>
            <a:schemeClr val="tx1"/>
          </a:solidFill>
          <a:latin typeface="+mn-lt"/>
        </a:defRPr>
      </a:lvl7pPr>
      <a:lvl8pPr marL="3429000" indent="-228600" algn="l" rtl="0" eaLnBrk="0" fontAlgn="base" hangingPunct="0">
        <a:spcBef>
          <a:spcPct val="0"/>
        </a:spcBef>
        <a:spcAft>
          <a:spcPct val="0"/>
        </a:spcAft>
        <a:buChar char="»"/>
        <a:defRPr>
          <a:solidFill>
            <a:schemeClr val="tx1"/>
          </a:solidFill>
          <a:latin typeface="+mn-lt"/>
        </a:defRPr>
      </a:lvl8pPr>
      <a:lvl9pPr marL="3886200" indent="-228600" algn="l" rtl="0" eaLnBrk="0" fontAlgn="base" hangingPunct="0">
        <a:spcBef>
          <a:spcPct val="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15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126.jpeg"/><Relationship Id="rId18" Type="http://schemas.openxmlformats.org/officeDocument/2006/relationships/image" Target="../media/image131.jpeg"/><Relationship Id="rId3" Type="http://schemas.openxmlformats.org/officeDocument/2006/relationships/image" Target="../media/image116.png"/><Relationship Id="rId7" Type="http://schemas.openxmlformats.org/officeDocument/2006/relationships/image" Target="../media/image120.jpeg"/><Relationship Id="rId12" Type="http://schemas.openxmlformats.org/officeDocument/2006/relationships/image" Target="../media/image125.jpeg"/><Relationship Id="rId17" Type="http://schemas.openxmlformats.org/officeDocument/2006/relationships/image" Target="../media/image130.jpeg"/><Relationship Id="rId2" Type="http://schemas.openxmlformats.org/officeDocument/2006/relationships/notesSlide" Target="../notesSlides/notesSlide43.xml"/><Relationship Id="rId16" Type="http://schemas.openxmlformats.org/officeDocument/2006/relationships/image" Target="../media/image129.jpeg"/><Relationship Id="rId1" Type="http://schemas.openxmlformats.org/officeDocument/2006/relationships/slideLayout" Target="../slideLayouts/slideLayout1.xml"/><Relationship Id="rId6" Type="http://schemas.openxmlformats.org/officeDocument/2006/relationships/image" Target="../media/image119.jpeg"/><Relationship Id="rId11" Type="http://schemas.openxmlformats.org/officeDocument/2006/relationships/image" Target="../media/image124.png"/><Relationship Id="rId5" Type="http://schemas.openxmlformats.org/officeDocument/2006/relationships/image" Target="../media/image118.jpeg"/><Relationship Id="rId15" Type="http://schemas.openxmlformats.org/officeDocument/2006/relationships/image" Target="../media/image128.jpeg"/><Relationship Id="rId10" Type="http://schemas.openxmlformats.org/officeDocument/2006/relationships/image" Target="../media/image123.jpeg"/><Relationship Id="rId19" Type="http://schemas.openxmlformats.org/officeDocument/2006/relationships/image" Target="../media/image132.jpeg"/><Relationship Id="rId4" Type="http://schemas.openxmlformats.org/officeDocument/2006/relationships/image" Target="../media/image117.jpeg"/><Relationship Id="rId9" Type="http://schemas.openxmlformats.org/officeDocument/2006/relationships/image" Target="../media/image122.png"/><Relationship Id="rId14" Type="http://schemas.openxmlformats.org/officeDocument/2006/relationships/image" Target="../media/image127.jpeg"/></Relationships>
</file>

<file path=ppt/slides/_rels/slide10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62.png"/><Relationship Id="rId7"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3.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6.wmf"/><Relationship Id="rId5" Type="http://schemas.openxmlformats.org/officeDocument/2006/relationships/oleObject" Target="../embeddings/oleObject4.bin"/><Relationship Id="rId4" Type="http://schemas.openxmlformats.org/officeDocument/2006/relationships/image" Target="../media/image15.wmf"/></Relationships>
</file>

<file path=ppt/slides/_rels/slide13.xml.rels><?xml version="1.0" encoding="UTF-8" standalone="yes"?>
<Relationships xmlns="http://schemas.openxmlformats.org/package/2006/relationships"><Relationship Id="rId3" Type="http://schemas.openxmlformats.org/officeDocument/2006/relationships/image" Target="../media/image4640.png"/><Relationship Id="rId7" Type="http://schemas.openxmlformats.org/officeDocument/2006/relationships/image" Target="../media/image18.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17.w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0.wmf"/><Relationship Id="rId5" Type="http://schemas.openxmlformats.org/officeDocument/2006/relationships/oleObject" Target="../embeddings/oleObject8.bin"/><Relationship Id="rId4" Type="http://schemas.openxmlformats.org/officeDocument/2006/relationships/image" Target="../media/image19.wmf"/></Relationships>
</file>

<file path=ppt/slides/_rels/slide17.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2.wmf"/><Relationship Id="rId5" Type="http://schemas.openxmlformats.org/officeDocument/2006/relationships/oleObject" Target="../embeddings/oleObject10.bin"/><Relationship Id="rId4" Type="http://schemas.openxmlformats.org/officeDocument/2006/relationships/image" Target="../media/image21.wmf"/></Relationships>
</file>

<file path=ppt/slides/_rels/slide18.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5.wmf"/><Relationship Id="rId5" Type="http://schemas.openxmlformats.org/officeDocument/2006/relationships/oleObject" Target="../embeddings/oleObject13.bin"/><Relationship Id="rId4" Type="http://schemas.openxmlformats.org/officeDocument/2006/relationships/image" Target="../media/image24.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0.w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0.wmf"/><Relationship Id="rId5" Type="http://schemas.openxmlformats.org/officeDocument/2006/relationships/oleObject" Target="../embeddings/oleObject17.bin"/><Relationship Id="rId4" Type="http://schemas.openxmlformats.org/officeDocument/2006/relationships/image" Target="../media/image27.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0.wmf"/><Relationship Id="rId5" Type="http://schemas.openxmlformats.org/officeDocument/2006/relationships/oleObject" Target="../embeddings/oleObject17.bin"/><Relationship Id="rId4" Type="http://schemas.openxmlformats.org/officeDocument/2006/relationships/image" Target="../media/image27.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0.wmf"/><Relationship Id="rId5" Type="http://schemas.openxmlformats.org/officeDocument/2006/relationships/oleObject" Target="../embeddings/oleObject17.bin"/><Relationship Id="rId4" Type="http://schemas.openxmlformats.org/officeDocument/2006/relationships/image" Target="../media/image27.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28.wmf"/><Relationship Id="rId5" Type="http://schemas.openxmlformats.org/officeDocument/2006/relationships/oleObject" Target="../embeddings/oleObject19.bin"/><Relationship Id="rId4" Type="http://schemas.openxmlformats.org/officeDocument/2006/relationships/image" Target="../media/image20.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20.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31.png"/><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35.wmf"/><Relationship Id="rId4" Type="http://schemas.openxmlformats.org/officeDocument/2006/relationships/oleObject" Target="../embeddings/oleObject21.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8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image" Target="../media/image43.png"/><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39.wmf"/><Relationship Id="rId11" Type="http://schemas.openxmlformats.org/officeDocument/2006/relationships/oleObject" Target="../embeddings/oleObject26.bin"/><Relationship Id="rId5" Type="http://schemas.openxmlformats.org/officeDocument/2006/relationships/oleObject" Target="../embeddings/oleObject23.bin"/><Relationship Id="rId10" Type="http://schemas.openxmlformats.org/officeDocument/2006/relationships/image" Target="../media/image41.wmf"/><Relationship Id="rId4" Type="http://schemas.openxmlformats.org/officeDocument/2006/relationships/image" Target="../media/image38.wmf"/><Relationship Id="rId9" Type="http://schemas.openxmlformats.org/officeDocument/2006/relationships/oleObject" Target="../embeddings/oleObject25.bin"/><Relationship Id="rId1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23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notesSlide" Target="../notesSlides/notesSlide11.xml"/><Relationship Id="rId7"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44.wmf"/><Relationship Id="rId5" Type="http://schemas.openxmlformats.org/officeDocument/2006/relationships/oleObject" Target="../embeddings/oleObject27.bin"/><Relationship Id="rId4" Type="http://schemas.openxmlformats.org/officeDocument/2006/relationships/image" Target="../media/image2360.png"/><Relationship Id="rId9"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0.bin"/><Relationship Id="rId5" Type="http://schemas.openxmlformats.org/officeDocument/2006/relationships/image" Target="../media/image50.wmf"/><Relationship Id="rId4" Type="http://schemas.openxmlformats.org/officeDocument/2006/relationships/oleObject" Target="../embeddings/oleObject29.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3.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32.bin"/><Relationship Id="rId5" Type="http://schemas.openxmlformats.org/officeDocument/2006/relationships/image" Target="../media/image52.wmf"/><Relationship Id="rId4" Type="http://schemas.openxmlformats.org/officeDocument/2006/relationships/oleObject" Target="../embeddings/oleObject31.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image" Target="../media/image58.wmf"/><Relationship Id="rId3" Type="http://schemas.openxmlformats.org/officeDocument/2006/relationships/notesSlide" Target="../notesSlides/notesSlide17.xml"/><Relationship Id="rId7" Type="http://schemas.openxmlformats.org/officeDocument/2006/relationships/image" Target="../media/image55.wmf"/><Relationship Id="rId12"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34.bin"/><Relationship Id="rId11" Type="http://schemas.openxmlformats.org/officeDocument/2006/relationships/image" Target="../media/image57.wmf"/><Relationship Id="rId5" Type="http://schemas.openxmlformats.org/officeDocument/2006/relationships/image" Target="../media/image54.wmf"/><Relationship Id="rId10" Type="http://schemas.openxmlformats.org/officeDocument/2006/relationships/oleObject" Target="../embeddings/oleObject36.bin"/><Relationship Id="rId4" Type="http://schemas.openxmlformats.org/officeDocument/2006/relationships/oleObject" Target="../embeddings/oleObject33.bin"/><Relationship Id="rId9" Type="http://schemas.openxmlformats.org/officeDocument/2006/relationships/image" Target="../media/image56.wmf"/></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notesSlide" Target="../notesSlides/notesSlide19.xml"/><Relationship Id="rId7" Type="http://schemas.openxmlformats.org/officeDocument/2006/relationships/oleObject" Target="../embeddings/oleObject39.bin"/><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59.wmf"/><Relationship Id="rId5" Type="http://schemas.openxmlformats.org/officeDocument/2006/relationships/oleObject" Target="../embeddings/oleObject38.bin"/><Relationship Id="rId10" Type="http://schemas.openxmlformats.org/officeDocument/2006/relationships/image" Target="../media/image35.wmf"/><Relationship Id="rId4" Type="http://schemas.openxmlformats.org/officeDocument/2006/relationships/image" Target="../media/image61.png"/><Relationship Id="rId9" Type="http://schemas.openxmlformats.org/officeDocument/2006/relationships/oleObject" Target="../embeddings/oleObject21.bin"/></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20.wmf"/><Relationship Id="rId5" Type="http://schemas.openxmlformats.org/officeDocument/2006/relationships/oleObject" Target="../embeddings/oleObject17.bin"/><Relationship Id="rId4" Type="http://schemas.openxmlformats.org/officeDocument/2006/relationships/image" Target="../media/image27.wmf"/></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63.wmf"/><Relationship Id="rId4" Type="http://schemas.openxmlformats.org/officeDocument/2006/relationships/oleObject" Target="../embeddings/oleObject40.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65.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42.bin"/><Relationship Id="rId5" Type="http://schemas.openxmlformats.org/officeDocument/2006/relationships/image" Target="../media/image64.wmf"/><Relationship Id="rId4" Type="http://schemas.openxmlformats.org/officeDocument/2006/relationships/oleObject" Target="../embeddings/oleObject41.bin"/></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69.wmf"/><Relationship Id="rId3" Type="http://schemas.openxmlformats.org/officeDocument/2006/relationships/notesSlide" Target="../notesSlides/notesSlide24.xml"/><Relationship Id="rId7" Type="http://schemas.openxmlformats.org/officeDocument/2006/relationships/image" Target="../media/image67.wmf"/><Relationship Id="rId12"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44.bin"/><Relationship Id="rId11" Type="http://schemas.openxmlformats.org/officeDocument/2006/relationships/image" Target="../media/image68.wmf"/><Relationship Id="rId5" Type="http://schemas.openxmlformats.org/officeDocument/2006/relationships/image" Target="../media/image66.wmf"/><Relationship Id="rId15" Type="http://schemas.openxmlformats.org/officeDocument/2006/relationships/image" Target="../media/image65.wmf"/><Relationship Id="rId10" Type="http://schemas.openxmlformats.org/officeDocument/2006/relationships/oleObject" Target="../embeddings/oleObject46.bin"/><Relationship Id="rId4" Type="http://schemas.openxmlformats.org/officeDocument/2006/relationships/oleObject" Target="../embeddings/oleObject43.bin"/><Relationship Id="rId9" Type="http://schemas.openxmlformats.org/officeDocument/2006/relationships/image" Target="../media/image64.wmf"/><Relationship Id="rId14" Type="http://schemas.openxmlformats.org/officeDocument/2006/relationships/oleObject" Target="../embeddings/oleObject48.bin"/></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70.wmf"/><Relationship Id="rId3" Type="http://schemas.openxmlformats.org/officeDocument/2006/relationships/notesSlide" Target="../notesSlides/notesSlide25.xml"/><Relationship Id="rId7" Type="http://schemas.openxmlformats.org/officeDocument/2006/relationships/image" Target="../media/image66.wmf"/><Relationship Id="rId12" Type="http://schemas.openxmlformats.org/officeDocument/2006/relationships/oleObject" Target="../embeddings/oleObject53.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55.bin"/><Relationship Id="rId1" Type="http://schemas.openxmlformats.org/officeDocument/2006/relationships/vmlDrawing" Target="../drawings/vmlDrawing24.vml"/><Relationship Id="rId6" Type="http://schemas.openxmlformats.org/officeDocument/2006/relationships/oleObject" Target="../embeddings/oleObject50.bin"/><Relationship Id="rId11" Type="http://schemas.openxmlformats.org/officeDocument/2006/relationships/image" Target="../media/image69.wmf"/><Relationship Id="rId5" Type="http://schemas.openxmlformats.org/officeDocument/2006/relationships/image" Target="../media/image64.wmf"/><Relationship Id="rId15" Type="http://schemas.openxmlformats.org/officeDocument/2006/relationships/image" Target="../media/image71.wmf"/><Relationship Id="rId10" Type="http://schemas.openxmlformats.org/officeDocument/2006/relationships/oleObject" Target="../embeddings/oleObject52.bin"/><Relationship Id="rId4" Type="http://schemas.openxmlformats.org/officeDocument/2006/relationships/oleObject" Target="../embeddings/oleObject49.bin"/><Relationship Id="rId9" Type="http://schemas.openxmlformats.org/officeDocument/2006/relationships/image" Target="../media/image68.wmf"/><Relationship Id="rId14" Type="http://schemas.openxmlformats.org/officeDocument/2006/relationships/oleObject" Target="../embeddings/oleObject54.bin"/></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image" Target="../media/image69.wmf"/><Relationship Id="rId3" Type="http://schemas.openxmlformats.org/officeDocument/2006/relationships/notesSlide" Target="../notesSlides/notesSlide26.xml"/><Relationship Id="rId7" Type="http://schemas.openxmlformats.org/officeDocument/2006/relationships/image" Target="../media/image64.wmf"/><Relationship Id="rId12" Type="http://schemas.openxmlformats.org/officeDocument/2006/relationships/oleObject" Target="../embeddings/oleObject60.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62.bin"/><Relationship Id="rId1" Type="http://schemas.openxmlformats.org/officeDocument/2006/relationships/vmlDrawing" Target="../drawings/vmlDrawing25.vml"/><Relationship Id="rId6" Type="http://schemas.openxmlformats.org/officeDocument/2006/relationships/oleObject" Target="../embeddings/oleObject57.bin"/><Relationship Id="rId11" Type="http://schemas.openxmlformats.org/officeDocument/2006/relationships/image" Target="../media/image68.wmf"/><Relationship Id="rId5" Type="http://schemas.openxmlformats.org/officeDocument/2006/relationships/image" Target="../media/image72.wmf"/><Relationship Id="rId15" Type="http://schemas.openxmlformats.org/officeDocument/2006/relationships/image" Target="../media/image71.wmf"/><Relationship Id="rId10" Type="http://schemas.openxmlformats.org/officeDocument/2006/relationships/oleObject" Target="../embeddings/oleObject59.bin"/><Relationship Id="rId4" Type="http://schemas.openxmlformats.org/officeDocument/2006/relationships/oleObject" Target="../embeddings/oleObject56.bin"/><Relationship Id="rId9" Type="http://schemas.openxmlformats.org/officeDocument/2006/relationships/image" Target="../media/image66.wmf"/><Relationship Id="rId14" Type="http://schemas.openxmlformats.org/officeDocument/2006/relationships/oleObject" Target="../embeddings/oleObject61.bin"/></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65.bin"/><Relationship Id="rId13" Type="http://schemas.openxmlformats.org/officeDocument/2006/relationships/image" Target="../media/image72.wmf"/><Relationship Id="rId3" Type="http://schemas.openxmlformats.org/officeDocument/2006/relationships/notesSlide" Target="../notesSlides/notesSlide27.xml"/><Relationship Id="rId7" Type="http://schemas.openxmlformats.org/officeDocument/2006/relationships/image" Target="../media/image66.wmf"/><Relationship Id="rId12" Type="http://schemas.openxmlformats.org/officeDocument/2006/relationships/oleObject" Target="../embeddings/oleObject67.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69.bin"/><Relationship Id="rId1" Type="http://schemas.openxmlformats.org/officeDocument/2006/relationships/vmlDrawing" Target="../drawings/vmlDrawing26.vml"/><Relationship Id="rId6" Type="http://schemas.openxmlformats.org/officeDocument/2006/relationships/oleObject" Target="../embeddings/oleObject64.bin"/><Relationship Id="rId11" Type="http://schemas.openxmlformats.org/officeDocument/2006/relationships/image" Target="../media/image69.wmf"/><Relationship Id="rId5" Type="http://schemas.openxmlformats.org/officeDocument/2006/relationships/image" Target="../media/image64.wmf"/><Relationship Id="rId15" Type="http://schemas.openxmlformats.org/officeDocument/2006/relationships/image" Target="../media/image73.wmf"/><Relationship Id="rId10" Type="http://schemas.openxmlformats.org/officeDocument/2006/relationships/oleObject" Target="../embeddings/oleObject66.bin"/><Relationship Id="rId4" Type="http://schemas.openxmlformats.org/officeDocument/2006/relationships/oleObject" Target="../embeddings/oleObject63.bin"/><Relationship Id="rId9" Type="http://schemas.openxmlformats.org/officeDocument/2006/relationships/image" Target="../media/image68.wmf"/><Relationship Id="rId14" Type="http://schemas.openxmlformats.org/officeDocument/2006/relationships/oleObject" Target="../embeddings/oleObject68.bin"/></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72.bin"/><Relationship Id="rId13" Type="http://schemas.openxmlformats.org/officeDocument/2006/relationships/image" Target="../media/image72.wmf"/><Relationship Id="rId3" Type="http://schemas.openxmlformats.org/officeDocument/2006/relationships/notesSlide" Target="../notesSlides/notesSlide28.xml"/><Relationship Id="rId7" Type="http://schemas.openxmlformats.org/officeDocument/2006/relationships/image" Target="../media/image64.wmf"/><Relationship Id="rId12" Type="http://schemas.openxmlformats.org/officeDocument/2006/relationships/oleObject" Target="../embeddings/oleObject74.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76.bin"/><Relationship Id="rId1" Type="http://schemas.openxmlformats.org/officeDocument/2006/relationships/vmlDrawing" Target="../drawings/vmlDrawing27.vml"/><Relationship Id="rId6" Type="http://schemas.openxmlformats.org/officeDocument/2006/relationships/oleObject" Target="../embeddings/oleObject71.bin"/><Relationship Id="rId11" Type="http://schemas.openxmlformats.org/officeDocument/2006/relationships/image" Target="../media/image68.wmf"/><Relationship Id="rId5" Type="http://schemas.openxmlformats.org/officeDocument/2006/relationships/image" Target="../media/image74.wmf"/><Relationship Id="rId15" Type="http://schemas.openxmlformats.org/officeDocument/2006/relationships/image" Target="../media/image75.wmf"/><Relationship Id="rId10" Type="http://schemas.openxmlformats.org/officeDocument/2006/relationships/oleObject" Target="../embeddings/oleObject73.bin"/><Relationship Id="rId4" Type="http://schemas.openxmlformats.org/officeDocument/2006/relationships/oleObject" Target="../embeddings/oleObject70.bin"/><Relationship Id="rId9" Type="http://schemas.openxmlformats.org/officeDocument/2006/relationships/image" Target="../media/image66.wmf"/><Relationship Id="rId14" Type="http://schemas.openxmlformats.org/officeDocument/2006/relationships/oleObject" Target="../embeddings/oleObject75.bin"/></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79.bin"/><Relationship Id="rId13" Type="http://schemas.openxmlformats.org/officeDocument/2006/relationships/image" Target="../media/image76.wmf"/><Relationship Id="rId3" Type="http://schemas.openxmlformats.org/officeDocument/2006/relationships/notesSlide" Target="../notesSlides/notesSlide29.xml"/><Relationship Id="rId7" Type="http://schemas.openxmlformats.org/officeDocument/2006/relationships/image" Target="../media/image68.wmf"/><Relationship Id="rId12" Type="http://schemas.openxmlformats.org/officeDocument/2006/relationships/oleObject" Target="../embeddings/oleObject81.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83.bin"/><Relationship Id="rId1" Type="http://schemas.openxmlformats.org/officeDocument/2006/relationships/vmlDrawing" Target="../drawings/vmlDrawing28.vml"/><Relationship Id="rId6" Type="http://schemas.openxmlformats.org/officeDocument/2006/relationships/oleObject" Target="../embeddings/oleObject78.bin"/><Relationship Id="rId11" Type="http://schemas.openxmlformats.org/officeDocument/2006/relationships/image" Target="../media/image72.wmf"/><Relationship Id="rId5" Type="http://schemas.openxmlformats.org/officeDocument/2006/relationships/image" Target="../media/image64.wmf"/><Relationship Id="rId15" Type="http://schemas.openxmlformats.org/officeDocument/2006/relationships/image" Target="../media/image77.wmf"/><Relationship Id="rId10" Type="http://schemas.openxmlformats.org/officeDocument/2006/relationships/oleObject" Target="../embeddings/oleObject80.bin"/><Relationship Id="rId4" Type="http://schemas.openxmlformats.org/officeDocument/2006/relationships/oleObject" Target="../embeddings/oleObject77.bin"/><Relationship Id="rId9" Type="http://schemas.openxmlformats.org/officeDocument/2006/relationships/image" Target="../media/image66.wmf"/><Relationship Id="rId14" Type="http://schemas.openxmlformats.org/officeDocument/2006/relationships/oleObject" Target="../embeddings/oleObject82.bin"/></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86.bin"/><Relationship Id="rId13" Type="http://schemas.openxmlformats.org/officeDocument/2006/relationships/image" Target="../media/image79.wmf"/><Relationship Id="rId3" Type="http://schemas.openxmlformats.org/officeDocument/2006/relationships/notesSlide" Target="../notesSlides/notesSlide30.xml"/><Relationship Id="rId7" Type="http://schemas.openxmlformats.org/officeDocument/2006/relationships/image" Target="../media/image78.wmf"/><Relationship Id="rId12" Type="http://schemas.openxmlformats.org/officeDocument/2006/relationships/oleObject" Target="../embeddings/oleObject88.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90.bin"/><Relationship Id="rId1" Type="http://schemas.openxmlformats.org/officeDocument/2006/relationships/vmlDrawing" Target="../drawings/vmlDrawing29.vml"/><Relationship Id="rId6" Type="http://schemas.openxmlformats.org/officeDocument/2006/relationships/oleObject" Target="../embeddings/oleObject85.bin"/><Relationship Id="rId11" Type="http://schemas.openxmlformats.org/officeDocument/2006/relationships/image" Target="../media/image72.wmf"/><Relationship Id="rId5" Type="http://schemas.openxmlformats.org/officeDocument/2006/relationships/image" Target="../media/image64.wmf"/><Relationship Id="rId15" Type="http://schemas.openxmlformats.org/officeDocument/2006/relationships/image" Target="../media/image77.wmf"/><Relationship Id="rId10" Type="http://schemas.openxmlformats.org/officeDocument/2006/relationships/oleObject" Target="../embeddings/oleObject87.bin"/><Relationship Id="rId4" Type="http://schemas.openxmlformats.org/officeDocument/2006/relationships/oleObject" Target="../embeddings/oleObject84.bin"/><Relationship Id="rId9" Type="http://schemas.openxmlformats.org/officeDocument/2006/relationships/image" Target="../media/image66.wmf"/><Relationship Id="rId14" Type="http://schemas.openxmlformats.org/officeDocument/2006/relationships/oleObject" Target="../embeddings/oleObject89.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30.vml"/><Relationship Id="rId5" Type="http://schemas.openxmlformats.org/officeDocument/2006/relationships/image" Target="../media/image80.wmf"/><Relationship Id="rId4" Type="http://schemas.openxmlformats.org/officeDocument/2006/relationships/oleObject" Target="../embeddings/oleObject91.bin"/></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94.bin"/><Relationship Id="rId13" Type="http://schemas.openxmlformats.org/officeDocument/2006/relationships/image" Target="../media/image83.wmf"/><Relationship Id="rId3" Type="http://schemas.openxmlformats.org/officeDocument/2006/relationships/notesSlide" Target="../notesSlides/notesSlide32.xml"/><Relationship Id="rId7" Type="http://schemas.openxmlformats.org/officeDocument/2006/relationships/image" Target="../media/image64.wmf"/><Relationship Id="rId12" Type="http://schemas.openxmlformats.org/officeDocument/2006/relationships/oleObject" Target="../embeddings/oleObject96.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98.bin"/><Relationship Id="rId1" Type="http://schemas.openxmlformats.org/officeDocument/2006/relationships/vmlDrawing" Target="../drawings/vmlDrawing31.vml"/><Relationship Id="rId6" Type="http://schemas.openxmlformats.org/officeDocument/2006/relationships/oleObject" Target="../embeddings/oleObject93.bin"/><Relationship Id="rId11" Type="http://schemas.openxmlformats.org/officeDocument/2006/relationships/image" Target="../media/image82.wmf"/><Relationship Id="rId5" Type="http://schemas.openxmlformats.org/officeDocument/2006/relationships/image" Target="../media/image81.wmf"/><Relationship Id="rId15" Type="http://schemas.openxmlformats.org/officeDocument/2006/relationships/image" Target="../media/image84.wmf"/><Relationship Id="rId10" Type="http://schemas.openxmlformats.org/officeDocument/2006/relationships/oleObject" Target="../embeddings/oleObject95.bin"/><Relationship Id="rId4" Type="http://schemas.openxmlformats.org/officeDocument/2006/relationships/oleObject" Target="../embeddings/oleObject92.bin"/><Relationship Id="rId9" Type="http://schemas.openxmlformats.org/officeDocument/2006/relationships/image" Target="../media/image66.wmf"/><Relationship Id="rId14" Type="http://schemas.openxmlformats.org/officeDocument/2006/relationships/oleObject" Target="../embeddings/oleObject97.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101.bin"/><Relationship Id="rId13" Type="http://schemas.openxmlformats.org/officeDocument/2006/relationships/image" Target="../media/image89.wmf"/><Relationship Id="rId3" Type="http://schemas.openxmlformats.org/officeDocument/2006/relationships/notesSlide" Target="../notesSlides/notesSlide33.xml"/><Relationship Id="rId7" Type="http://schemas.openxmlformats.org/officeDocument/2006/relationships/image" Target="../media/image86.wmf"/><Relationship Id="rId12" Type="http://schemas.openxmlformats.org/officeDocument/2006/relationships/oleObject" Target="../embeddings/oleObject103.bin"/><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oleObject" Target="../embeddings/oleObject100.bin"/><Relationship Id="rId11" Type="http://schemas.openxmlformats.org/officeDocument/2006/relationships/image" Target="../media/image88.wmf"/><Relationship Id="rId5" Type="http://schemas.openxmlformats.org/officeDocument/2006/relationships/image" Target="../media/image85.wmf"/><Relationship Id="rId15" Type="http://schemas.openxmlformats.org/officeDocument/2006/relationships/image" Target="../media/image90.wmf"/><Relationship Id="rId10" Type="http://schemas.openxmlformats.org/officeDocument/2006/relationships/oleObject" Target="../embeddings/oleObject102.bin"/><Relationship Id="rId4" Type="http://schemas.openxmlformats.org/officeDocument/2006/relationships/oleObject" Target="../embeddings/oleObject99.bin"/><Relationship Id="rId9" Type="http://schemas.openxmlformats.org/officeDocument/2006/relationships/image" Target="../media/image87.wmf"/><Relationship Id="rId14" Type="http://schemas.openxmlformats.org/officeDocument/2006/relationships/oleObject" Target="../embeddings/oleObject104.bin"/></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33.vml"/><Relationship Id="rId5" Type="http://schemas.openxmlformats.org/officeDocument/2006/relationships/image" Target="../media/image91.emf"/><Relationship Id="rId4" Type="http://schemas.openxmlformats.org/officeDocument/2006/relationships/oleObject" Target="../embeddings/oleObject105.bin"/></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92.wmf"/><Relationship Id="rId5" Type="http://schemas.openxmlformats.org/officeDocument/2006/relationships/oleObject" Target="../embeddings/oleObject107.bin"/><Relationship Id="rId4" Type="http://schemas.openxmlformats.org/officeDocument/2006/relationships/image" Target="../media/image20.wmf"/></Relationships>
</file>

<file path=ppt/slides/_rels/slide8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35.vml"/><Relationship Id="rId5" Type="http://schemas.openxmlformats.org/officeDocument/2006/relationships/image" Target="../media/image98.wmf"/><Relationship Id="rId4" Type="http://schemas.openxmlformats.org/officeDocument/2006/relationships/oleObject" Target="../embeddings/oleObject108.bin"/></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Layout" Target="../slideLayouts/slideLayout2.xml"/><Relationship Id="rId1" Type="http://schemas.openxmlformats.org/officeDocument/2006/relationships/vmlDrawing" Target="../drawings/vmlDrawing36.vml"/><Relationship Id="rId4" Type="http://schemas.openxmlformats.org/officeDocument/2006/relationships/image" Target="../media/image99.wmf"/></Relationships>
</file>

<file path=ppt/slides/_rels/slide91.xml.rels><?xml version="1.0" encoding="UTF-8" standalone="yes"?>
<Relationships xmlns="http://schemas.openxmlformats.org/package/2006/relationships"><Relationship Id="rId8" Type="http://schemas.openxmlformats.org/officeDocument/2006/relationships/image" Target="../media/image102.wmf"/><Relationship Id="rId3" Type="http://schemas.openxmlformats.org/officeDocument/2006/relationships/oleObject" Target="../embeddings/oleObject110.bin"/><Relationship Id="rId7" Type="http://schemas.openxmlformats.org/officeDocument/2006/relationships/oleObject" Target="../embeddings/oleObject112.bin"/><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image" Target="../media/image101.emf"/><Relationship Id="rId5" Type="http://schemas.openxmlformats.org/officeDocument/2006/relationships/oleObject" Target="../embeddings/oleObject111.bin"/><Relationship Id="rId4" Type="http://schemas.openxmlformats.org/officeDocument/2006/relationships/image" Target="../media/image100.wmf"/><Relationship Id="rId9" Type="http://schemas.openxmlformats.org/officeDocument/2006/relationships/oleObject" Target="../embeddings/oleObject113.bin"/></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116.bin"/><Relationship Id="rId3" Type="http://schemas.openxmlformats.org/officeDocument/2006/relationships/notesSlide" Target="../notesSlides/notesSlide38.xml"/><Relationship Id="rId7" Type="http://schemas.openxmlformats.org/officeDocument/2006/relationships/image" Target="../media/image104.wmf"/><Relationship Id="rId2" Type="http://schemas.openxmlformats.org/officeDocument/2006/relationships/slideLayout" Target="../slideLayouts/slideLayout2.xml"/><Relationship Id="rId1" Type="http://schemas.openxmlformats.org/officeDocument/2006/relationships/vmlDrawing" Target="../drawings/vmlDrawing38.vml"/><Relationship Id="rId6" Type="http://schemas.openxmlformats.org/officeDocument/2006/relationships/oleObject" Target="../embeddings/oleObject115.bin"/><Relationship Id="rId11" Type="http://schemas.openxmlformats.org/officeDocument/2006/relationships/image" Target="../media/image106.wmf"/><Relationship Id="rId5" Type="http://schemas.openxmlformats.org/officeDocument/2006/relationships/image" Target="../media/image103.wmf"/><Relationship Id="rId10" Type="http://schemas.openxmlformats.org/officeDocument/2006/relationships/oleObject" Target="../embeddings/oleObject117.bin"/><Relationship Id="rId4" Type="http://schemas.openxmlformats.org/officeDocument/2006/relationships/oleObject" Target="../embeddings/oleObject114.bin"/><Relationship Id="rId9" Type="http://schemas.openxmlformats.org/officeDocument/2006/relationships/image" Target="../media/image105.wmf"/></Relationships>
</file>

<file path=ppt/slides/_rels/slide93.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notesSlide" Target="../notesSlides/notesSlide39.xml"/><Relationship Id="rId7" Type="http://schemas.openxmlformats.org/officeDocument/2006/relationships/oleObject" Target="../embeddings/oleObject119.bin"/><Relationship Id="rId12" Type="http://schemas.openxmlformats.org/officeDocument/2006/relationships/image" Target="../media/image106.wmf"/><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image" Target="../media/image103.wmf"/><Relationship Id="rId11" Type="http://schemas.openxmlformats.org/officeDocument/2006/relationships/oleObject" Target="../embeddings/oleObject121.bin"/><Relationship Id="rId5" Type="http://schemas.openxmlformats.org/officeDocument/2006/relationships/oleObject" Target="../embeddings/oleObject118.bin"/><Relationship Id="rId10" Type="http://schemas.openxmlformats.org/officeDocument/2006/relationships/image" Target="../media/image105.wmf"/><Relationship Id="rId4" Type="http://schemas.openxmlformats.org/officeDocument/2006/relationships/image" Target="../media/image107.png"/><Relationship Id="rId9" Type="http://schemas.openxmlformats.org/officeDocument/2006/relationships/oleObject" Target="../embeddings/oleObject120.bin"/></Relationships>
</file>

<file path=ppt/slides/_rels/slide94.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notesSlide" Target="../notesSlides/notesSlide40.xml"/><Relationship Id="rId7" Type="http://schemas.openxmlformats.org/officeDocument/2006/relationships/oleObject" Target="../embeddings/oleObject123.bin"/><Relationship Id="rId12" Type="http://schemas.openxmlformats.org/officeDocument/2006/relationships/image" Target="../media/image106.wmf"/><Relationship Id="rId2" Type="http://schemas.openxmlformats.org/officeDocument/2006/relationships/slideLayout" Target="../slideLayouts/slideLayout2.xml"/><Relationship Id="rId1" Type="http://schemas.openxmlformats.org/officeDocument/2006/relationships/vmlDrawing" Target="../drawings/vmlDrawing40.vml"/><Relationship Id="rId6" Type="http://schemas.openxmlformats.org/officeDocument/2006/relationships/image" Target="../media/image103.wmf"/><Relationship Id="rId11" Type="http://schemas.openxmlformats.org/officeDocument/2006/relationships/oleObject" Target="../embeddings/oleObject125.bin"/><Relationship Id="rId5" Type="http://schemas.openxmlformats.org/officeDocument/2006/relationships/oleObject" Target="../embeddings/oleObject122.bin"/><Relationship Id="rId10" Type="http://schemas.openxmlformats.org/officeDocument/2006/relationships/image" Target="../media/image105.wmf"/><Relationship Id="rId4" Type="http://schemas.openxmlformats.org/officeDocument/2006/relationships/image" Target="../media/image108.png"/><Relationship Id="rId9" Type="http://schemas.openxmlformats.org/officeDocument/2006/relationships/oleObject" Target="../embeddings/oleObject124.bin"/></Relationships>
</file>

<file path=ppt/slides/_rels/slide95.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notesSlide" Target="../notesSlides/notesSlide41.xml"/><Relationship Id="rId7" Type="http://schemas.openxmlformats.org/officeDocument/2006/relationships/oleObject" Target="../embeddings/oleObject127.bin"/><Relationship Id="rId12" Type="http://schemas.openxmlformats.org/officeDocument/2006/relationships/image" Target="../media/image106.wmf"/><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image" Target="../media/image103.wmf"/><Relationship Id="rId11" Type="http://schemas.openxmlformats.org/officeDocument/2006/relationships/oleObject" Target="../embeddings/oleObject129.bin"/><Relationship Id="rId5" Type="http://schemas.openxmlformats.org/officeDocument/2006/relationships/oleObject" Target="../embeddings/oleObject126.bin"/><Relationship Id="rId10" Type="http://schemas.openxmlformats.org/officeDocument/2006/relationships/image" Target="../media/image105.wmf"/><Relationship Id="rId4" Type="http://schemas.openxmlformats.org/officeDocument/2006/relationships/image" Target="../media/image109.png"/><Relationship Id="rId9" Type="http://schemas.openxmlformats.org/officeDocument/2006/relationships/oleObject" Target="../embeddings/oleObject128.bin"/></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8" Type="http://schemas.openxmlformats.org/officeDocument/2006/relationships/oleObject" Target="../embeddings/oleObject132.bin"/><Relationship Id="rId13" Type="http://schemas.openxmlformats.org/officeDocument/2006/relationships/image" Target="../media/image114.wmf"/><Relationship Id="rId3" Type="http://schemas.openxmlformats.org/officeDocument/2006/relationships/image" Target="../media/image115.gif"/><Relationship Id="rId7" Type="http://schemas.openxmlformats.org/officeDocument/2006/relationships/image" Target="../media/image111.wmf"/><Relationship Id="rId12" Type="http://schemas.openxmlformats.org/officeDocument/2006/relationships/oleObject" Target="../embeddings/oleObject134.bin"/><Relationship Id="rId2" Type="http://schemas.openxmlformats.org/officeDocument/2006/relationships/slideLayout" Target="../slideLayouts/slideLayout13.xml"/><Relationship Id="rId1" Type="http://schemas.openxmlformats.org/officeDocument/2006/relationships/vmlDrawing" Target="../drawings/vmlDrawing42.vml"/><Relationship Id="rId6" Type="http://schemas.openxmlformats.org/officeDocument/2006/relationships/oleObject" Target="../embeddings/oleObject131.bin"/><Relationship Id="rId11" Type="http://schemas.openxmlformats.org/officeDocument/2006/relationships/image" Target="../media/image113.wmf"/><Relationship Id="rId5" Type="http://schemas.openxmlformats.org/officeDocument/2006/relationships/image" Target="../media/image110.wmf"/><Relationship Id="rId10" Type="http://schemas.openxmlformats.org/officeDocument/2006/relationships/oleObject" Target="../embeddings/oleObject133.bin"/><Relationship Id="rId4" Type="http://schemas.openxmlformats.org/officeDocument/2006/relationships/oleObject" Target="../embeddings/oleObject130.bin"/><Relationship Id="rId9" Type="http://schemas.openxmlformats.org/officeDocument/2006/relationships/image" Target="../media/image112.w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0" y="0"/>
            <a:ext cx="9124950" cy="6838950"/>
          </a:xfrm>
          <a:prstGeom prst="rect">
            <a:avLst/>
          </a:prstGeom>
          <a:solidFill>
            <a:srgbClr val="EF91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a:t>
            </a:r>
          </a:p>
        </p:txBody>
      </p:sp>
      <p:sp>
        <p:nvSpPr>
          <p:cNvPr id="3077" name="AutoShape 3"/>
          <p:cNvSpPr>
            <a:spLocks noChangeArrowheads="1"/>
          </p:cNvSpPr>
          <p:nvPr/>
        </p:nvSpPr>
        <p:spPr bwMode="auto">
          <a:xfrm>
            <a:off x="250825" y="504825"/>
            <a:ext cx="8623300" cy="3200400"/>
          </a:xfrm>
          <a:prstGeom prst="roundRect">
            <a:avLst>
              <a:gd name="adj" fmla="val 12495"/>
            </a:avLst>
          </a:prstGeom>
          <a:gradFill rotWithShape="0">
            <a:gsLst>
              <a:gs pos="0">
                <a:srgbClr val="472B00"/>
              </a:gs>
              <a:gs pos="50000">
                <a:srgbClr val="EF9100"/>
              </a:gs>
              <a:gs pos="100000">
                <a:srgbClr val="472B00"/>
              </a:gs>
            </a:gsLst>
            <a:lin ang="5400000" scaled="1"/>
          </a:gra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a:lnSpc>
                <a:spcPct val="88000"/>
              </a:lnSpc>
            </a:pPr>
            <a:r>
              <a:rPr lang="en-US" sz="2800" b="1" dirty="0">
                <a:solidFill>
                  <a:schemeClr val="bg1"/>
                </a:solidFill>
              </a:rPr>
              <a:t>Sequential decision analytics and modeling</a:t>
            </a:r>
          </a:p>
          <a:p>
            <a:pPr algn="ctr">
              <a:lnSpc>
                <a:spcPct val="88000"/>
              </a:lnSpc>
            </a:pPr>
            <a:r>
              <a:rPr lang="en-US" sz="2000" b="1" dirty="0">
                <a:solidFill>
                  <a:schemeClr val="bg1"/>
                </a:solidFill>
              </a:rPr>
              <a:t>ORF 411</a:t>
            </a:r>
          </a:p>
          <a:p>
            <a:pPr algn="ctr">
              <a:lnSpc>
                <a:spcPct val="88000"/>
              </a:lnSpc>
            </a:pPr>
            <a:r>
              <a:rPr lang="en-US" sz="2000" b="1" dirty="0">
                <a:solidFill>
                  <a:schemeClr val="bg1"/>
                </a:solidFill>
              </a:rPr>
              <a:t>Fall, 2018</a:t>
            </a:r>
          </a:p>
        </p:txBody>
      </p:sp>
      <p:sp>
        <p:nvSpPr>
          <p:cNvPr id="3078" name="Rectangle 4"/>
          <p:cNvSpPr>
            <a:spLocks noChangeArrowheads="1"/>
          </p:cNvSpPr>
          <p:nvPr/>
        </p:nvSpPr>
        <p:spPr bwMode="auto">
          <a:xfrm>
            <a:off x="3790950" y="4248150"/>
            <a:ext cx="4826000" cy="2146300"/>
          </a:xfrm>
          <a:prstGeom prst="rect">
            <a:avLst/>
          </a:prstGeom>
          <a:gradFill rotWithShape="0">
            <a:gsLst>
              <a:gs pos="0">
                <a:srgbClr val="EF9100"/>
              </a:gs>
              <a:gs pos="50000">
                <a:srgbClr val="000000"/>
              </a:gs>
              <a:gs pos="100000">
                <a:srgbClr val="EF91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nchorCtr="1"/>
          <a:lstStyle/>
          <a:p>
            <a:pPr algn="ctr">
              <a:lnSpc>
                <a:spcPct val="92000"/>
              </a:lnSpc>
            </a:pPr>
            <a:r>
              <a:rPr lang="en-US" b="1" dirty="0">
                <a:solidFill>
                  <a:schemeClr val="bg1"/>
                </a:solidFill>
              </a:rPr>
              <a:t>Warren Powell</a:t>
            </a:r>
          </a:p>
          <a:p>
            <a:pPr algn="ctr">
              <a:lnSpc>
                <a:spcPct val="92000"/>
              </a:lnSpc>
            </a:pPr>
            <a:r>
              <a:rPr lang="en-US" b="1" dirty="0">
                <a:solidFill>
                  <a:schemeClr val="bg1"/>
                </a:solidFill>
              </a:rPr>
              <a:t>Princeton University</a:t>
            </a:r>
          </a:p>
          <a:p>
            <a:pPr algn="ctr">
              <a:lnSpc>
                <a:spcPct val="92000"/>
              </a:lnSpc>
            </a:pPr>
            <a:r>
              <a:rPr lang="en-US" sz="2000" b="1" dirty="0">
                <a:solidFill>
                  <a:schemeClr val="bg1"/>
                </a:solidFill>
              </a:rPr>
              <a:t>http://www.castlelab.princeton.edu </a:t>
            </a:r>
            <a:endParaRPr lang="en-US" sz="2800" b="1" dirty="0">
              <a:solidFill>
                <a:schemeClr val="bg1"/>
              </a:solidFill>
            </a:endParaRPr>
          </a:p>
        </p:txBody>
      </p:sp>
      <p:pic>
        <p:nvPicPr>
          <p:cNvPr id="3079" name="Picture 5" descr="CA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3910013"/>
            <a:ext cx="27844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6"/>
          <p:cNvSpPr>
            <a:spLocks noChangeArrowheads="1"/>
          </p:cNvSpPr>
          <p:nvPr/>
        </p:nvSpPr>
        <p:spPr bwMode="auto">
          <a:xfrm>
            <a:off x="0" y="6553200"/>
            <a:ext cx="3621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i="1" dirty="0"/>
              <a:t>© 2017 Warren B. Powell, Princeton University</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Shortest paths – static/stationary</a:t>
                </a:r>
              </a:p>
              <a:p>
                <a:pPr lvl="1"/>
                <a:r>
                  <a:rPr lang="en-US" dirty="0"/>
                  <a:t>Deterministic, or stochastic (but we see costs after we choose the link):</a:t>
                </a:r>
              </a:p>
              <a:p>
                <a:pPr lvl="1"/>
                <a:endParaRPr lang="en-US" dirty="0"/>
              </a:p>
              <a:p>
                <a:pPr lvl="1"/>
                <a:endParaRPr lang="en-US" dirty="0"/>
              </a:p>
              <a:p>
                <a:pPr lvl="1"/>
                <a:r>
                  <a:rPr lang="en-US" dirty="0"/>
                  <a:t>Stochastic (we see costs before we make a decision)</a:t>
                </a:r>
              </a:p>
              <a:p>
                <a:pPr lvl="1"/>
                <a:endParaRPr lang="en-US" dirty="0"/>
              </a:p>
              <a:p>
                <a:pPr marL="457200" lvl="1"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𝑋</m:t>
                          </m:r>
                        </m:e>
                        <m:sup>
                          <m:r>
                            <a:rPr lang="en-US" i="1">
                              <a:latin typeface="Cambria Math" panose="02040503050406030204" pitchFamily="18" charset="0"/>
                            </a:rPr>
                            <m:t>𝜋</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r>
                        <a:rPr lang="en-US" i="1">
                          <a:latin typeface="Cambria Math" panose="02040503050406030204" pitchFamily="18" charset="0"/>
                        </a:rPr>
                        <m:t>)=</m:t>
                      </m:r>
                      <m:r>
                        <a:rPr lang="en-US" i="1">
                          <a:latin typeface="Cambria Math" panose="02040503050406030204" pitchFamily="18" charset="0"/>
                        </a:rPr>
                        <m:t>𝑎𝑟𝑔𝑚𝑎</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r>
                        <a:rPr lang="en-US" i="1">
                          <a:latin typeface="Cambria Math" panose="02040503050406030204" pitchFamily="18" charset="0"/>
                        </a:rPr>
                        <m:t> (</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𝑐</m:t>
                              </m:r>
                            </m:e>
                          </m:acc>
                        </m:e>
                        <m:sub>
                          <m:r>
                            <a:rPr lang="en-US" i="1">
                              <a:latin typeface="Cambria Math" panose="02040503050406030204" pitchFamily="18" charset="0"/>
                            </a:rPr>
                            <m:t>𝑖𝑗</m:t>
                          </m:r>
                        </m:sub>
                      </m:sSub>
                      <m:r>
                        <a:rPr lang="en-US" i="1">
                          <a:latin typeface="Cambria Math" panose="02040503050406030204" pitchFamily="18" charset="0"/>
                        </a:rPr>
                        <m:t>+</m:t>
                      </m:r>
                      <m:sSubSup>
                        <m:sSubSupPr>
                          <m:ctrlPr>
                            <a:rPr lang="en-US" i="1">
                              <a:latin typeface="Cambria Math" panose="02040503050406030204" pitchFamily="18" charset="0"/>
                            </a:rPr>
                          </m:ctrlPr>
                        </m:sSubSupPr>
                        <m:e>
                          <m:acc>
                            <m:accPr>
                              <m:chr m:val="̅"/>
                              <m:ctrlPr>
                                <a:rPr lang="en-US" i="1">
                                  <a:latin typeface="Cambria Math" panose="02040503050406030204" pitchFamily="18" charset="0"/>
                                </a:rPr>
                              </m:ctrlPr>
                            </m:accPr>
                            <m:e>
                              <m:r>
                                <a:rPr lang="en-US" i="1">
                                  <a:latin typeface="Cambria Math" panose="02040503050406030204" pitchFamily="18" charset="0"/>
                                </a:rPr>
                                <m:t>𝑉</m:t>
                              </m:r>
                            </m:e>
                          </m:acc>
                        </m:e>
                        <m:sub>
                          <m:r>
                            <a:rPr lang="en-US" i="1">
                              <a:latin typeface="Cambria Math" panose="02040503050406030204" pitchFamily="18" charset="0"/>
                            </a:rPr>
                            <m:t>𝑡𝑗</m:t>
                          </m:r>
                        </m:sub>
                        <m:sup>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−1</m:t>
                          </m:r>
                        </m:sup>
                      </m:sSubSup>
                      <m:r>
                        <a:rPr lang="en-US" i="1">
                          <a:latin typeface="Cambria Math" panose="02040503050406030204" pitchFamily="18" charset="0"/>
                        </a:rPr>
                        <m:t>)</m:t>
                      </m:r>
                    </m:oMath>
                  </m:oMathPara>
                </a14:m>
                <a:endParaRPr lang="en-US" dirty="0"/>
              </a:p>
              <a:p>
                <a:pPr marL="457200" lvl="1" indent="0">
                  <a:buNone/>
                </a:pPr>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a:stretch>
              </a:blipFill>
            </p:spPr>
            <p:txBody>
              <a:bodyPr/>
              <a:lstStyle/>
              <a:p>
                <a:r>
                  <a:rPr lang="en-US">
                    <a:noFill/>
                  </a:rPr>
                  <a:t> </a:t>
                </a:r>
              </a:p>
            </p:txBody>
          </p:sp>
        </mc:Fallback>
      </mc:AlternateContent>
      <p:pic>
        <p:nvPicPr>
          <p:cNvPr id="4" name="Picture 3"/>
          <p:cNvPicPr>
            <a:picLocks noChangeAspect="1"/>
          </p:cNvPicPr>
          <p:nvPr/>
        </p:nvPicPr>
        <p:blipFill rotWithShape="1">
          <a:blip r:embed="rId3"/>
          <a:srcRect l="24161" t="45707" b="44283"/>
          <a:stretch/>
        </p:blipFill>
        <p:spPr>
          <a:xfrm>
            <a:off x="1134799" y="2458720"/>
            <a:ext cx="6874401" cy="965199"/>
          </a:xfrm>
          <a:prstGeom prst="rect">
            <a:avLst/>
          </a:prstGeom>
        </p:spPr>
      </p:pic>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6470376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a:t>Issues in designing policies</a:t>
            </a:r>
          </a:p>
          <a:p>
            <a:pPr lvl="1"/>
            <a:r>
              <a:rPr lang="en-US" sz="2000" dirty="0"/>
              <a:t>Simplicity</a:t>
            </a:r>
          </a:p>
          <a:p>
            <a:pPr lvl="2"/>
            <a:r>
              <a:rPr lang="en-US" sz="1800" dirty="0"/>
              <a:t>Everyone likes a simpler function over a more complicated one.  It is easier to understand and implement.</a:t>
            </a:r>
          </a:p>
          <a:p>
            <a:pPr lvl="2"/>
            <a:r>
              <a:rPr lang="en-US" sz="1800" dirty="0"/>
              <a:t>Simpler policies are more transparent.</a:t>
            </a:r>
          </a:p>
          <a:p>
            <a:pPr lvl="2"/>
            <a:r>
              <a:rPr lang="en-US" sz="1800" dirty="0"/>
              <a:t>Lower risk that you can get it to work “well enough.”</a:t>
            </a:r>
          </a:p>
          <a:p>
            <a:pPr lvl="1"/>
            <a:r>
              <a:rPr lang="en-US" sz="2000" dirty="0"/>
              <a:t>Computational complexity</a:t>
            </a:r>
          </a:p>
          <a:p>
            <a:pPr lvl="2"/>
            <a:r>
              <a:rPr lang="en-US" sz="1800" dirty="0"/>
              <a:t>Google limits policies to 50 milliseconds.</a:t>
            </a:r>
          </a:p>
          <a:p>
            <a:pPr lvl="2"/>
            <a:r>
              <a:rPr lang="en-US" sz="1800" dirty="0"/>
              <a:t>For a grid operator, the limit of 3 hours of CPU time solve a large integer program limits their options for handling uncertainty.</a:t>
            </a:r>
          </a:p>
          <a:p>
            <a:pPr lvl="1"/>
            <a:r>
              <a:rPr lang="en-US" sz="2000" dirty="0"/>
              <a:t>Data requirements</a:t>
            </a:r>
          </a:p>
          <a:p>
            <a:pPr lvl="2"/>
            <a:r>
              <a:rPr lang="en-US" sz="1800" dirty="0"/>
              <a:t>A properly tuned policy may work well over time without requiring all the data needed for a </a:t>
            </a:r>
            <a:r>
              <a:rPr lang="en-US" sz="1800" dirty="0" err="1"/>
              <a:t>lookahead</a:t>
            </a:r>
            <a:r>
              <a:rPr lang="en-US" sz="1800" dirty="0"/>
              <a:t> model.</a:t>
            </a:r>
          </a:p>
          <a:p>
            <a:pPr lvl="1"/>
            <a:r>
              <a:rPr lang="en-US" sz="2000" dirty="0"/>
              <a:t>Robustness</a:t>
            </a:r>
          </a:p>
          <a:p>
            <a:pPr lvl="2"/>
            <a:r>
              <a:rPr lang="en-US" sz="1800" dirty="0"/>
              <a:t>Avoiding the risk of failures is a major issue.</a:t>
            </a:r>
          </a:p>
          <a:p>
            <a:pPr lvl="1"/>
            <a:r>
              <a:rPr lang="en-US" sz="2000" dirty="0"/>
              <a:t>Performance</a:t>
            </a:r>
          </a:p>
          <a:p>
            <a:pPr lvl="2"/>
            <a:r>
              <a:rPr lang="en-US" sz="1800" dirty="0"/>
              <a:t>And of course, everyone wants a policy where they do better.</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1942239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74407" y="-85943"/>
            <a:ext cx="2978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4000" i="0" dirty="0">
                <a:solidFill>
                  <a:schemeClr val="bg1"/>
                </a:solidFill>
              </a:rPr>
              <a:t>Stochastic </a:t>
            </a:r>
          </a:p>
          <a:p>
            <a:r>
              <a:rPr lang="en-US" sz="4000" i="0" dirty="0">
                <a:solidFill>
                  <a:schemeClr val="bg1"/>
                </a:solidFill>
              </a:rPr>
              <a:t>programming</a:t>
            </a:r>
          </a:p>
        </p:txBody>
      </p:sp>
      <p:sp>
        <p:nvSpPr>
          <p:cNvPr id="20" name="TextBox 19"/>
          <p:cNvSpPr txBox="1">
            <a:spLocks noChangeArrowheads="1"/>
          </p:cNvSpPr>
          <p:nvPr/>
        </p:nvSpPr>
        <p:spPr bwMode="auto">
          <a:xfrm>
            <a:off x="3935770" y="4965500"/>
            <a:ext cx="19543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600" i="0" dirty="0">
                <a:solidFill>
                  <a:schemeClr val="bg1"/>
                </a:solidFill>
              </a:rPr>
              <a:t>Markov </a:t>
            </a:r>
          </a:p>
          <a:p>
            <a:r>
              <a:rPr lang="en-US" sz="3600" i="0" dirty="0">
                <a:solidFill>
                  <a:schemeClr val="bg1"/>
                </a:solidFill>
              </a:rPr>
              <a:t>decision </a:t>
            </a:r>
          </a:p>
          <a:p>
            <a:r>
              <a:rPr lang="en-US" sz="3600" i="0" dirty="0">
                <a:solidFill>
                  <a:schemeClr val="bg1"/>
                </a:solidFill>
              </a:rPr>
              <a:t>processes</a:t>
            </a:r>
          </a:p>
        </p:txBody>
      </p:sp>
      <p:sp>
        <p:nvSpPr>
          <p:cNvPr id="21" name="TextBox 20"/>
          <p:cNvSpPr txBox="1">
            <a:spLocks noChangeArrowheads="1"/>
          </p:cNvSpPr>
          <p:nvPr/>
        </p:nvSpPr>
        <p:spPr bwMode="auto">
          <a:xfrm>
            <a:off x="1766324" y="4308929"/>
            <a:ext cx="3044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600" i="0" dirty="0">
                <a:solidFill>
                  <a:schemeClr val="bg1"/>
                </a:solidFill>
              </a:rPr>
              <a:t>Reinforcement </a:t>
            </a:r>
          </a:p>
          <a:p>
            <a:r>
              <a:rPr lang="en-US" sz="3600" i="0" dirty="0">
                <a:solidFill>
                  <a:schemeClr val="bg1"/>
                </a:solidFill>
              </a:rPr>
              <a:t>learning</a:t>
            </a:r>
          </a:p>
        </p:txBody>
      </p:sp>
      <p:sp>
        <p:nvSpPr>
          <p:cNvPr id="22" name="TextBox 21"/>
          <p:cNvSpPr txBox="1">
            <a:spLocks noChangeArrowheads="1"/>
          </p:cNvSpPr>
          <p:nvPr/>
        </p:nvSpPr>
        <p:spPr bwMode="auto">
          <a:xfrm>
            <a:off x="3928387" y="3231711"/>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control</a:t>
            </a:r>
          </a:p>
        </p:txBody>
      </p:sp>
      <p:sp>
        <p:nvSpPr>
          <p:cNvPr id="23" name="TextBox 22"/>
          <p:cNvSpPr txBox="1">
            <a:spLocks noChangeArrowheads="1"/>
          </p:cNvSpPr>
          <p:nvPr/>
        </p:nvSpPr>
        <p:spPr bwMode="auto">
          <a:xfrm>
            <a:off x="1968303" y="2161886"/>
            <a:ext cx="19287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Model </a:t>
            </a:r>
          </a:p>
          <a:p>
            <a:r>
              <a:rPr lang="en-US" sz="3200" i="0" dirty="0">
                <a:solidFill>
                  <a:schemeClr val="bg1"/>
                </a:solidFill>
              </a:rPr>
              <a:t>predictive </a:t>
            </a:r>
          </a:p>
          <a:p>
            <a:r>
              <a:rPr lang="en-US" sz="3200" i="0" dirty="0">
                <a:solidFill>
                  <a:schemeClr val="bg1"/>
                </a:solidFill>
              </a:rPr>
              <a:t>control</a:t>
            </a:r>
          </a:p>
        </p:txBody>
      </p:sp>
      <p:sp>
        <p:nvSpPr>
          <p:cNvPr id="24" name="TextBox 23"/>
          <p:cNvSpPr txBox="1">
            <a:spLocks noChangeArrowheads="1"/>
          </p:cNvSpPr>
          <p:nvPr/>
        </p:nvSpPr>
        <p:spPr bwMode="auto">
          <a:xfrm>
            <a:off x="3642721" y="160278"/>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Robust </a:t>
            </a:r>
          </a:p>
          <a:p>
            <a:r>
              <a:rPr lang="en-US" sz="3200" i="0" dirty="0">
                <a:solidFill>
                  <a:schemeClr val="bg1"/>
                </a:solidFill>
              </a:rPr>
              <a:t>optimization</a:t>
            </a:r>
          </a:p>
        </p:txBody>
      </p:sp>
      <p:sp>
        <p:nvSpPr>
          <p:cNvPr id="25" name="TextBox 24"/>
          <p:cNvSpPr txBox="1">
            <a:spLocks noChangeArrowheads="1"/>
          </p:cNvSpPr>
          <p:nvPr/>
        </p:nvSpPr>
        <p:spPr bwMode="auto">
          <a:xfrm>
            <a:off x="6800538" y="-71946"/>
            <a:ext cx="24529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Approximate </a:t>
            </a:r>
          </a:p>
          <a:p>
            <a:r>
              <a:rPr lang="en-US" sz="3200" i="0" dirty="0">
                <a:solidFill>
                  <a:schemeClr val="bg1"/>
                </a:solidFill>
              </a:rPr>
              <a:t>dynamic </a:t>
            </a:r>
          </a:p>
          <a:p>
            <a:r>
              <a:rPr lang="en-US" sz="3200" i="0" dirty="0">
                <a:solidFill>
                  <a:schemeClr val="bg1"/>
                </a:solidFill>
              </a:rPr>
              <a:t>programming</a:t>
            </a:r>
          </a:p>
        </p:txBody>
      </p:sp>
      <p:sp>
        <p:nvSpPr>
          <p:cNvPr id="26" name="TextBox 25"/>
          <p:cNvSpPr txBox="1">
            <a:spLocks noChangeArrowheads="1"/>
          </p:cNvSpPr>
          <p:nvPr/>
        </p:nvSpPr>
        <p:spPr bwMode="auto">
          <a:xfrm>
            <a:off x="5546805" y="4210654"/>
            <a:ext cx="22365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Online </a:t>
            </a:r>
          </a:p>
          <a:p>
            <a:r>
              <a:rPr lang="en-US" sz="3200" i="0" dirty="0">
                <a:solidFill>
                  <a:schemeClr val="bg1"/>
                </a:solidFill>
              </a:rPr>
              <a:t>computation</a:t>
            </a:r>
          </a:p>
        </p:txBody>
      </p:sp>
      <p:sp>
        <p:nvSpPr>
          <p:cNvPr id="27" name="TextBox 26"/>
          <p:cNvSpPr txBox="1">
            <a:spLocks noChangeArrowheads="1"/>
          </p:cNvSpPr>
          <p:nvPr/>
        </p:nvSpPr>
        <p:spPr bwMode="auto">
          <a:xfrm>
            <a:off x="6800538" y="5304054"/>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28" name="TextBox 27"/>
          <p:cNvSpPr txBox="1">
            <a:spLocks noChangeArrowheads="1"/>
          </p:cNvSpPr>
          <p:nvPr/>
        </p:nvSpPr>
        <p:spPr bwMode="auto">
          <a:xfrm>
            <a:off x="6699533" y="2797189"/>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search</a:t>
            </a:r>
          </a:p>
        </p:txBody>
      </p:sp>
      <p:sp>
        <p:nvSpPr>
          <p:cNvPr id="29" name="TextBox 28"/>
          <p:cNvSpPr txBox="1">
            <a:spLocks noChangeArrowheads="1"/>
          </p:cNvSpPr>
          <p:nvPr/>
        </p:nvSpPr>
        <p:spPr bwMode="auto">
          <a:xfrm>
            <a:off x="5442022" y="293405"/>
            <a:ext cx="16450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Decision</a:t>
            </a:r>
          </a:p>
          <a:p>
            <a:r>
              <a:rPr lang="en-US" sz="3200" i="0" dirty="0">
                <a:solidFill>
                  <a:schemeClr val="bg1"/>
                </a:solidFill>
              </a:rPr>
              <a:t> </a:t>
            </a:r>
          </a:p>
          <a:p>
            <a:r>
              <a:rPr lang="en-US" sz="3200" i="0" dirty="0">
                <a:solidFill>
                  <a:schemeClr val="bg1"/>
                </a:solidFill>
              </a:rPr>
              <a:t>analysis</a:t>
            </a:r>
          </a:p>
        </p:txBody>
      </p:sp>
      <p:sp>
        <p:nvSpPr>
          <p:cNvPr id="30" name="TextBox 29"/>
          <p:cNvSpPr txBox="1">
            <a:spLocks noChangeArrowheads="1"/>
          </p:cNvSpPr>
          <p:nvPr/>
        </p:nvSpPr>
        <p:spPr bwMode="auto">
          <a:xfrm>
            <a:off x="193630" y="5244330"/>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control</a:t>
            </a:r>
          </a:p>
        </p:txBody>
      </p:sp>
      <p:sp>
        <p:nvSpPr>
          <p:cNvPr id="31" name="TextBox 30"/>
          <p:cNvSpPr txBox="1">
            <a:spLocks noChangeArrowheads="1"/>
          </p:cNvSpPr>
          <p:nvPr/>
        </p:nvSpPr>
        <p:spPr bwMode="auto">
          <a:xfrm>
            <a:off x="2453344" y="1018590"/>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32" name="TextBox 31"/>
          <p:cNvSpPr txBox="1">
            <a:spLocks noChangeArrowheads="1"/>
          </p:cNvSpPr>
          <p:nvPr/>
        </p:nvSpPr>
        <p:spPr bwMode="auto">
          <a:xfrm>
            <a:off x="4936255" y="1889169"/>
            <a:ext cx="241764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Dynamic</a:t>
            </a:r>
          </a:p>
          <a:p>
            <a:r>
              <a:rPr lang="en-US" sz="3200" i="0" dirty="0">
                <a:solidFill>
                  <a:schemeClr val="bg1"/>
                </a:solidFill>
              </a:rPr>
              <a:t>Programming</a:t>
            </a:r>
          </a:p>
          <a:p>
            <a:r>
              <a:rPr lang="en-US" sz="3200" i="0" dirty="0">
                <a:solidFill>
                  <a:schemeClr val="bg1"/>
                </a:solidFill>
              </a:rPr>
              <a:t>and</a:t>
            </a:r>
          </a:p>
          <a:p>
            <a:r>
              <a:rPr lang="en-US" sz="3200" i="0" dirty="0">
                <a:solidFill>
                  <a:schemeClr val="bg1"/>
                </a:solidFill>
              </a:rPr>
              <a:t>control</a:t>
            </a:r>
          </a:p>
        </p:txBody>
      </p:sp>
      <p:sp>
        <p:nvSpPr>
          <p:cNvPr id="33" name="TextBox 32"/>
          <p:cNvSpPr txBox="1">
            <a:spLocks noChangeArrowheads="1"/>
          </p:cNvSpPr>
          <p:nvPr/>
        </p:nvSpPr>
        <p:spPr bwMode="auto">
          <a:xfrm>
            <a:off x="307096" y="2018140"/>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learning</a:t>
            </a:r>
          </a:p>
        </p:txBody>
      </p:sp>
      <p:sp>
        <p:nvSpPr>
          <p:cNvPr id="34" name="TextBox 33"/>
          <p:cNvSpPr txBox="1">
            <a:spLocks noChangeArrowheads="1"/>
          </p:cNvSpPr>
          <p:nvPr/>
        </p:nvSpPr>
        <p:spPr bwMode="auto">
          <a:xfrm>
            <a:off x="622618" y="3418744"/>
            <a:ext cx="17123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Bandit</a:t>
            </a:r>
          </a:p>
          <a:p>
            <a:r>
              <a:rPr lang="en-US" sz="3200" i="0" dirty="0">
                <a:solidFill>
                  <a:schemeClr val="bg1"/>
                </a:solidFill>
              </a:rPr>
              <a:t>problems</a:t>
            </a:r>
          </a:p>
        </p:txBody>
      </p:sp>
      <p:pic>
        <p:nvPicPr>
          <p:cNvPr id="35" name="Picture 34" descr="http://ecx.images-amazon.com/images/I/41UHTnB7yrL.jpg"/>
          <p:cNvPicPr>
            <a:picLocks noChangeAspect="1" noChangeArrowheads="1"/>
          </p:cNvPicPr>
          <p:nvPr/>
        </p:nvPicPr>
        <p:blipFill rotWithShape="1">
          <a:blip r:embed="rId4">
            <a:extLst>
              <a:ext uri="{28A0092B-C50C-407E-A947-70E740481C1C}">
                <a14:useLocalDpi xmlns:a14="http://schemas.microsoft.com/office/drawing/2010/main" val="0"/>
              </a:ext>
            </a:extLst>
          </a:blip>
          <a:srcRect t="9200"/>
          <a:stretch/>
        </p:blipFill>
        <p:spPr bwMode="auto">
          <a:xfrm>
            <a:off x="34304" y="0"/>
            <a:ext cx="1743696" cy="27141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http://ecx.images-amazon.com/images/I/41QmA4q%2BV7L.jpg"/>
          <p:cNvPicPr>
            <a:picLocks noChangeAspect="1" noChangeArrowheads="1"/>
          </p:cNvPicPr>
          <p:nvPr/>
        </p:nvPicPr>
        <p:blipFill rotWithShape="1">
          <a:blip r:embed="rId5">
            <a:extLst>
              <a:ext uri="{28A0092B-C50C-407E-A947-70E740481C1C}">
                <a14:useLocalDpi xmlns:a14="http://schemas.microsoft.com/office/drawing/2010/main" val="0"/>
              </a:ext>
            </a:extLst>
          </a:blip>
          <a:srcRect l="-4467" t="9743" r="4467"/>
          <a:stretch/>
        </p:blipFill>
        <p:spPr bwMode="auto">
          <a:xfrm>
            <a:off x="3589605" y="-39322"/>
            <a:ext cx="1857715" cy="3224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http://ecx.images-amazon.com/images/I/41fYgp2YdoL.jpg"/>
          <p:cNvPicPr>
            <a:picLocks noChangeAspect="1" noChangeArrowheads="1"/>
          </p:cNvPicPr>
          <p:nvPr/>
        </p:nvPicPr>
        <p:blipFill rotWithShape="1">
          <a:blip r:embed="rId6">
            <a:extLst>
              <a:ext uri="{28A0092B-C50C-407E-A947-70E740481C1C}">
                <a14:useLocalDpi xmlns:a14="http://schemas.microsoft.com/office/drawing/2010/main" val="0"/>
              </a:ext>
            </a:extLst>
          </a:blip>
          <a:srcRect t="27643"/>
          <a:stretch/>
        </p:blipFill>
        <p:spPr bwMode="auto">
          <a:xfrm>
            <a:off x="3809640" y="2188537"/>
            <a:ext cx="1637681" cy="216138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http://ecx.images-amazon.com/images/I/41AIbgU%2BR5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0817" y="3128"/>
            <a:ext cx="1757651" cy="31860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ecx.images-amazon.com/images/I/41VG30WB9QL.jpg"/>
          <p:cNvPicPr>
            <a:picLocks noChangeAspect="1" noChangeArrowheads="1"/>
          </p:cNvPicPr>
          <p:nvPr/>
        </p:nvPicPr>
        <p:blipFill rotWithShape="1">
          <a:blip r:embed="rId8">
            <a:extLst>
              <a:ext uri="{28A0092B-C50C-407E-A947-70E740481C1C}">
                <a14:useLocalDpi xmlns:a14="http://schemas.microsoft.com/office/drawing/2010/main" val="0"/>
              </a:ext>
            </a:extLst>
          </a:blip>
          <a:srcRect t="8211" b="23638"/>
          <a:stretch/>
        </p:blipFill>
        <p:spPr bwMode="auto">
          <a:xfrm>
            <a:off x="5647422" y="4534905"/>
            <a:ext cx="1663707" cy="212592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b="26856"/>
          <a:stretch/>
        </p:blipFill>
        <p:spPr bwMode="auto">
          <a:xfrm>
            <a:off x="7168914" y="4208760"/>
            <a:ext cx="1920425" cy="258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130"/>
          <a:stretch/>
        </p:blipFill>
        <p:spPr bwMode="auto">
          <a:xfrm>
            <a:off x="6985693" y="1812360"/>
            <a:ext cx="1686863" cy="2696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7424" y="0"/>
            <a:ext cx="1420813"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descr="http://ecx.images-amazon.com/images/I/61FBoML56%2B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67870" y="1333237"/>
            <a:ext cx="1716914" cy="30568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ecx.images-amazon.com/images/I/41SN%2B8rDXUL._SX313_BO1,204,203,200_.jpg"/>
          <p:cNvPicPr>
            <a:picLocks noChangeAspect="1" noChangeArrowheads="1"/>
          </p:cNvPicPr>
          <p:nvPr/>
        </p:nvPicPr>
        <p:blipFill rotWithShape="1">
          <a:blip r:embed="rId13">
            <a:extLst>
              <a:ext uri="{28A0092B-C50C-407E-A947-70E740481C1C}">
                <a14:useLocalDpi xmlns:a14="http://schemas.microsoft.com/office/drawing/2010/main" val="0"/>
              </a:ext>
            </a:extLst>
          </a:blip>
          <a:srcRect t="15048"/>
          <a:stretch/>
        </p:blipFill>
        <p:spPr bwMode="auto">
          <a:xfrm>
            <a:off x="1784350" y="1"/>
            <a:ext cx="1615910" cy="260953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ecx.images-amazon.com/images/I/41GFdOeVAGL.jpg"/>
          <p:cNvPicPr>
            <a:picLocks noChangeAspect="1" noChangeArrowheads="1"/>
          </p:cNvPicPr>
          <p:nvPr/>
        </p:nvPicPr>
        <p:blipFill rotWithShape="1">
          <a:blip r:embed="rId14">
            <a:extLst>
              <a:ext uri="{28A0092B-C50C-407E-A947-70E740481C1C}">
                <a14:useLocalDpi xmlns:a14="http://schemas.microsoft.com/office/drawing/2010/main" val="0"/>
              </a:ext>
            </a:extLst>
          </a:blip>
          <a:srcRect t="4283" r="7874" b="14778"/>
          <a:stretch/>
        </p:blipFill>
        <p:spPr bwMode="auto">
          <a:xfrm>
            <a:off x="2203943" y="1832372"/>
            <a:ext cx="1536208" cy="258722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http://ecx.images-amazon.com/images/I/71aOrWaonvL.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43326" y="3429000"/>
            <a:ext cx="2076835"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http://ecx.images-amazon.com/images/I/41SqMuaUIZL.jpg"/>
          <p:cNvPicPr>
            <a:picLocks noChangeAspect="1" noChangeArrowheads="1"/>
          </p:cNvPicPr>
          <p:nvPr/>
        </p:nvPicPr>
        <p:blipFill rotWithShape="1">
          <a:blip r:embed="rId16">
            <a:extLst>
              <a:ext uri="{28A0092B-C50C-407E-A947-70E740481C1C}">
                <a14:useLocalDpi xmlns:a14="http://schemas.microsoft.com/office/drawing/2010/main" val="0"/>
              </a:ext>
            </a:extLst>
          </a:blip>
          <a:srcRect b="17254"/>
          <a:stretch/>
        </p:blipFill>
        <p:spPr bwMode="auto">
          <a:xfrm>
            <a:off x="3746500" y="3962401"/>
            <a:ext cx="1856048" cy="28617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ecx.images-amazon.com/images/I/41c-z3j4I9L._SX298_BO1,204,203,200_.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51" y="1856363"/>
            <a:ext cx="1437811" cy="260531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ecx.images-amazon.com/images/I/51ALbLyEhkL._SX298_BO1,204,203,200_.jpg"/>
          <p:cNvPicPr>
            <a:picLocks noChangeAspect="1" noChangeArrowheads="1"/>
          </p:cNvPicPr>
          <p:nvPr/>
        </p:nvPicPr>
        <p:blipFill rotWithShape="1">
          <a:blip r:embed="rId18">
            <a:extLst>
              <a:ext uri="{28A0092B-C50C-407E-A947-70E740481C1C}">
                <a14:useLocalDpi xmlns:a14="http://schemas.microsoft.com/office/drawing/2010/main" val="0"/>
              </a:ext>
            </a:extLst>
          </a:blip>
          <a:srcRect b="13943"/>
          <a:stretch/>
        </p:blipFill>
        <p:spPr bwMode="auto">
          <a:xfrm>
            <a:off x="560273" y="2811293"/>
            <a:ext cx="1742374" cy="279493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http://ecx.images-amazon.com/images/I/41leupY2UHL._SX309_BO1,204,203,200_.jpg"/>
          <p:cNvPicPr>
            <a:picLocks noChangeAspect="1" noChangeArrowheads="1"/>
          </p:cNvPicPr>
          <p:nvPr/>
        </p:nvPicPr>
        <p:blipFill rotWithShape="1">
          <a:blip r:embed="rId19">
            <a:extLst>
              <a:ext uri="{28A0092B-C50C-407E-A947-70E740481C1C}">
                <a14:useLocalDpi xmlns:a14="http://schemas.microsoft.com/office/drawing/2010/main" val="0"/>
              </a:ext>
            </a:extLst>
          </a:blip>
          <a:srcRect b="25455"/>
          <a:stretch/>
        </p:blipFill>
        <p:spPr bwMode="auto">
          <a:xfrm>
            <a:off x="0" y="4461678"/>
            <a:ext cx="1651000" cy="2369653"/>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50337" y="6571622"/>
            <a:ext cx="2072106" cy="338554"/>
          </a:xfrm>
          <a:prstGeom prst="rect">
            <a:avLst/>
          </a:prstGeom>
          <a:noFill/>
        </p:spPr>
        <p:txBody>
          <a:bodyPr wrap="none" rtlCol="0">
            <a:spAutoFit/>
          </a:bodyPr>
          <a:lstStyle/>
          <a:p>
            <a:pPr algn="l"/>
            <a:r>
              <a:rPr lang="en-US" sz="1600" i="0" dirty="0">
                <a:solidFill>
                  <a:schemeClr val="bg1">
                    <a:lumMod val="85000"/>
                  </a:schemeClr>
                </a:solidFill>
              </a:rPr>
              <a:t>© Warren Powell 2017</a:t>
            </a:r>
          </a:p>
        </p:txBody>
      </p:sp>
    </p:spTree>
    <p:extLst>
      <p:ext uri="{BB962C8B-B14F-4D97-AF65-F5344CB8AC3E}">
        <p14:creationId xmlns:p14="http://schemas.microsoft.com/office/powerpoint/2010/main" val="11831969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3" y="4"/>
            <a:ext cx="91896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6629371" y="3256757"/>
            <a:ext cx="2200260" cy="793819"/>
            <a:chOff x="4199115" y="4306115"/>
            <a:chExt cx="2480553" cy="894944"/>
          </a:xfrm>
        </p:grpSpPr>
        <p:sp>
          <p:nvSpPr>
            <p:cNvPr id="10" name="Oval 9"/>
            <p:cNvSpPr/>
            <p:nvPr/>
          </p:nvSpPr>
          <p:spPr>
            <a:xfrm>
              <a:off x="4199115" y="4306115"/>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11" name="TextBox 10"/>
            <p:cNvSpPr txBox="1"/>
            <p:nvPr/>
          </p:nvSpPr>
          <p:spPr>
            <a:xfrm>
              <a:off x="4325372" y="4436801"/>
              <a:ext cx="2275640" cy="659270"/>
            </a:xfrm>
            <a:prstGeom prst="rect">
              <a:avLst/>
            </a:prstGeom>
            <a:noFill/>
            <a:ln>
              <a:noFill/>
            </a:ln>
          </p:spPr>
          <p:txBody>
            <a:bodyPr wrap="none" rtlCol="0">
              <a:spAutoFit/>
            </a:bodyPr>
            <a:lstStyle/>
            <a:p>
              <a:r>
                <a:rPr lang="en-US" sz="1600" b="1" i="0" dirty="0">
                  <a:solidFill>
                    <a:schemeClr val="bg1"/>
                  </a:solidFill>
                </a:rPr>
                <a:t>Multi-armed bandits</a:t>
              </a:r>
            </a:p>
            <a:p>
              <a:r>
                <a:rPr lang="en-US" sz="1600" b="1" i="0" dirty="0">
                  <a:solidFill>
                    <a:schemeClr val="bg1"/>
                  </a:solidFill>
                </a:rPr>
                <a:t>/optimal learning</a:t>
              </a:r>
            </a:p>
          </p:txBody>
        </p:sp>
      </p:grpSp>
      <p:grpSp>
        <p:nvGrpSpPr>
          <p:cNvPr id="15" name="Group 14"/>
          <p:cNvGrpSpPr/>
          <p:nvPr/>
        </p:nvGrpSpPr>
        <p:grpSpPr>
          <a:xfrm>
            <a:off x="155755" y="3935018"/>
            <a:ext cx="2200260" cy="793819"/>
            <a:chOff x="1416996" y="3226343"/>
            <a:chExt cx="2480553" cy="894944"/>
          </a:xfrm>
        </p:grpSpPr>
        <p:sp>
          <p:nvSpPr>
            <p:cNvPr id="12" name="Oval 11"/>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13" name="TextBox 12"/>
            <p:cNvSpPr txBox="1"/>
            <p:nvPr/>
          </p:nvSpPr>
          <p:spPr>
            <a:xfrm>
              <a:off x="1723936" y="3327846"/>
              <a:ext cx="1851668" cy="728667"/>
            </a:xfrm>
            <a:prstGeom prst="rect">
              <a:avLst/>
            </a:prstGeom>
            <a:noFill/>
            <a:ln>
              <a:noFill/>
            </a:ln>
          </p:spPr>
          <p:txBody>
            <a:bodyPr wrap="none" rtlCol="0">
              <a:spAutoFit/>
            </a:bodyPr>
            <a:lstStyle/>
            <a:p>
              <a:r>
                <a:rPr lang="en-US" b="1" i="0" dirty="0">
                  <a:solidFill>
                    <a:schemeClr val="bg1"/>
                  </a:solidFill>
                </a:rPr>
                <a:t>Reinforcement</a:t>
              </a:r>
            </a:p>
            <a:p>
              <a:r>
                <a:rPr lang="en-US" b="1" i="0" dirty="0">
                  <a:solidFill>
                    <a:schemeClr val="bg1"/>
                  </a:solidFill>
                </a:rPr>
                <a:t>learning/ADP</a:t>
              </a:r>
            </a:p>
          </p:txBody>
        </p:sp>
      </p:grpSp>
      <p:grpSp>
        <p:nvGrpSpPr>
          <p:cNvPr id="16" name="Group 15"/>
          <p:cNvGrpSpPr/>
          <p:nvPr/>
        </p:nvGrpSpPr>
        <p:grpSpPr>
          <a:xfrm>
            <a:off x="3455814" y="154131"/>
            <a:ext cx="2200260" cy="793819"/>
            <a:chOff x="1416996" y="3226343"/>
            <a:chExt cx="2480553" cy="894944"/>
          </a:xfrm>
        </p:grpSpPr>
        <p:sp>
          <p:nvSpPr>
            <p:cNvPr id="17" name="Oval 16"/>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18" name="TextBox 17"/>
            <p:cNvSpPr txBox="1"/>
            <p:nvPr/>
          </p:nvSpPr>
          <p:spPr>
            <a:xfrm>
              <a:off x="1590206" y="3444581"/>
              <a:ext cx="2119136" cy="416381"/>
            </a:xfrm>
            <a:prstGeom prst="rect">
              <a:avLst/>
            </a:prstGeom>
            <a:noFill/>
            <a:ln>
              <a:noFill/>
            </a:ln>
          </p:spPr>
          <p:txBody>
            <a:bodyPr wrap="none" rtlCol="0">
              <a:spAutoFit/>
            </a:bodyPr>
            <a:lstStyle/>
            <a:p>
              <a:r>
                <a:rPr lang="en-US" b="1" i="0" dirty="0">
                  <a:solidFill>
                    <a:schemeClr val="bg1"/>
                  </a:solidFill>
                </a:rPr>
                <a:t>Stochastic search</a:t>
              </a:r>
            </a:p>
          </p:txBody>
        </p:sp>
      </p:grpSp>
      <p:grpSp>
        <p:nvGrpSpPr>
          <p:cNvPr id="19" name="Group 18"/>
          <p:cNvGrpSpPr/>
          <p:nvPr/>
        </p:nvGrpSpPr>
        <p:grpSpPr>
          <a:xfrm>
            <a:off x="6589178" y="1568523"/>
            <a:ext cx="2200260" cy="793819"/>
            <a:chOff x="1416996" y="3226343"/>
            <a:chExt cx="2480553" cy="894944"/>
          </a:xfrm>
          <a:solidFill>
            <a:srgbClr val="404040">
              <a:alpha val="60000"/>
            </a:srgbClr>
          </a:solidFill>
        </p:grpSpPr>
        <p:sp>
          <p:nvSpPr>
            <p:cNvPr id="20" name="Oval 19"/>
            <p:cNvSpPr/>
            <p:nvPr/>
          </p:nvSpPr>
          <p:spPr>
            <a:xfrm>
              <a:off x="1416996" y="3226343"/>
              <a:ext cx="2480553" cy="894944"/>
            </a:xfrm>
            <a:prstGeom prst="ellipse">
              <a:avLst/>
            </a:prstGeom>
            <a:grp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21" name="TextBox 20"/>
            <p:cNvSpPr txBox="1"/>
            <p:nvPr/>
          </p:nvSpPr>
          <p:spPr>
            <a:xfrm>
              <a:off x="1844480" y="3327846"/>
              <a:ext cx="1610586" cy="728667"/>
            </a:xfrm>
            <a:prstGeom prst="rect">
              <a:avLst/>
            </a:prstGeom>
            <a:grpFill/>
            <a:ln>
              <a:noFill/>
            </a:ln>
          </p:spPr>
          <p:txBody>
            <a:bodyPr wrap="none" rtlCol="0">
              <a:spAutoFit/>
            </a:bodyPr>
            <a:lstStyle/>
            <a:p>
              <a:r>
                <a:rPr lang="en-US" b="1" i="0" dirty="0">
                  <a:solidFill>
                    <a:schemeClr val="bg1"/>
                  </a:solidFill>
                </a:rPr>
                <a:t>Simulation</a:t>
              </a:r>
            </a:p>
            <a:p>
              <a:r>
                <a:rPr lang="en-US" b="1" i="0" dirty="0">
                  <a:solidFill>
                    <a:schemeClr val="bg1"/>
                  </a:solidFill>
                </a:rPr>
                <a:t>optimization</a:t>
              </a:r>
            </a:p>
          </p:txBody>
        </p:sp>
      </p:grpSp>
      <p:grpSp>
        <p:nvGrpSpPr>
          <p:cNvPr id="26" name="Group 25"/>
          <p:cNvGrpSpPr/>
          <p:nvPr/>
        </p:nvGrpSpPr>
        <p:grpSpPr>
          <a:xfrm>
            <a:off x="251111" y="1391119"/>
            <a:ext cx="2200260" cy="793819"/>
            <a:chOff x="1416996" y="3226343"/>
            <a:chExt cx="2480553" cy="894944"/>
          </a:xfrm>
        </p:grpSpPr>
        <p:sp>
          <p:nvSpPr>
            <p:cNvPr id="27" name="Oval 26"/>
            <p:cNvSpPr/>
            <p:nvPr/>
          </p:nvSpPr>
          <p:spPr>
            <a:xfrm>
              <a:off x="1416996" y="3226343"/>
              <a:ext cx="2480553" cy="894944"/>
            </a:xfrm>
            <a:prstGeom prst="ellipse">
              <a:avLst/>
            </a:prstGeom>
            <a:solidFill>
              <a:srgbClr val="404040">
                <a:alpha val="56863"/>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28" name="TextBox 27"/>
            <p:cNvSpPr txBox="1"/>
            <p:nvPr/>
          </p:nvSpPr>
          <p:spPr>
            <a:xfrm>
              <a:off x="1774540" y="3269480"/>
              <a:ext cx="1750465" cy="728667"/>
            </a:xfrm>
            <a:prstGeom prst="rect">
              <a:avLst/>
            </a:prstGeom>
            <a:noFill/>
            <a:ln>
              <a:noFill/>
            </a:ln>
          </p:spPr>
          <p:txBody>
            <a:bodyPr wrap="none" rtlCol="0">
              <a:spAutoFit/>
            </a:bodyPr>
            <a:lstStyle/>
            <a:p>
              <a:r>
                <a:rPr lang="en-US" b="1" i="0" dirty="0">
                  <a:solidFill>
                    <a:schemeClr val="bg1"/>
                  </a:solidFill>
                </a:rPr>
                <a:t>Stochastic </a:t>
              </a:r>
            </a:p>
            <a:p>
              <a:r>
                <a:rPr lang="en-US" b="1" i="0" dirty="0">
                  <a:solidFill>
                    <a:schemeClr val="bg1"/>
                  </a:solidFill>
                </a:rPr>
                <a:t>programming</a:t>
              </a:r>
            </a:p>
          </p:txBody>
        </p:sp>
      </p:grpSp>
      <p:grpSp>
        <p:nvGrpSpPr>
          <p:cNvPr id="29" name="Group 28"/>
          <p:cNvGrpSpPr/>
          <p:nvPr/>
        </p:nvGrpSpPr>
        <p:grpSpPr>
          <a:xfrm>
            <a:off x="4898114" y="5442735"/>
            <a:ext cx="2200260" cy="793819"/>
            <a:chOff x="1416996" y="3226343"/>
            <a:chExt cx="2480553" cy="894944"/>
          </a:xfrm>
        </p:grpSpPr>
        <p:sp>
          <p:nvSpPr>
            <p:cNvPr id="30" name="Oval 29"/>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31" name="TextBox 30"/>
            <p:cNvSpPr txBox="1"/>
            <p:nvPr/>
          </p:nvSpPr>
          <p:spPr>
            <a:xfrm>
              <a:off x="1655264" y="3444581"/>
              <a:ext cx="1989017" cy="416381"/>
            </a:xfrm>
            <a:prstGeom prst="rect">
              <a:avLst/>
            </a:prstGeom>
            <a:noFill/>
            <a:ln>
              <a:noFill/>
            </a:ln>
          </p:spPr>
          <p:txBody>
            <a:bodyPr wrap="none" rtlCol="0">
              <a:spAutoFit/>
            </a:bodyPr>
            <a:lstStyle/>
            <a:p>
              <a:r>
                <a:rPr lang="en-US" b="1" i="0" dirty="0">
                  <a:solidFill>
                    <a:schemeClr val="bg1"/>
                  </a:solidFill>
                </a:rPr>
                <a:t>Optimal control</a:t>
              </a:r>
            </a:p>
          </p:txBody>
        </p:sp>
      </p:grpSp>
      <p:grpSp>
        <p:nvGrpSpPr>
          <p:cNvPr id="33" name="Group 32"/>
          <p:cNvGrpSpPr/>
          <p:nvPr/>
        </p:nvGrpSpPr>
        <p:grpSpPr>
          <a:xfrm>
            <a:off x="1772481" y="5533070"/>
            <a:ext cx="2200260" cy="793818"/>
            <a:chOff x="1416996" y="3226343"/>
            <a:chExt cx="2480553" cy="894944"/>
          </a:xfrm>
        </p:grpSpPr>
        <p:sp>
          <p:nvSpPr>
            <p:cNvPr id="34" name="Oval 33"/>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35" name="TextBox 34"/>
            <p:cNvSpPr txBox="1"/>
            <p:nvPr/>
          </p:nvSpPr>
          <p:spPr>
            <a:xfrm>
              <a:off x="1616773" y="3323946"/>
              <a:ext cx="2066005" cy="728668"/>
            </a:xfrm>
            <a:prstGeom prst="rect">
              <a:avLst/>
            </a:prstGeom>
            <a:noFill/>
            <a:ln>
              <a:noFill/>
            </a:ln>
          </p:spPr>
          <p:txBody>
            <a:bodyPr wrap="none" rtlCol="0">
              <a:spAutoFit/>
            </a:bodyPr>
            <a:lstStyle/>
            <a:p>
              <a:r>
                <a:rPr lang="en-US" b="1" i="0" dirty="0">
                  <a:solidFill>
                    <a:schemeClr val="bg1"/>
                  </a:solidFill>
                </a:rPr>
                <a:t>Markov decision</a:t>
              </a:r>
            </a:p>
            <a:p>
              <a:r>
                <a:rPr lang="en-US" b="1" i="0" dirty="0">
                  <a:solidFill>
                    <a:schemeClr val="bg1"/>
                  </a:solidFill>
                </a:rPr>
                <a:t>processes</a:t>
              </a:r>
            </a:p>
          </p:txBody>
        </p:sp>
      </p:grpSp>
      <p:cxnSp>
        <p:nvCxnSpPr>
          <p:cNvPr id="3" name="Straight Arrow Connector 2"/>
          <p:cNvCxnSpPr>
            <a:stCxn id="17" idx="4"/>
            <a:endCxn id="22" idx="0"/>
          </p:cNvCxnSpPr>
          <p:nvPr/>
        </p:nvCxnSpPr>
        <p:spPr bwMode="auto">
          <a:xfrm flipH="1">
            <a:off x="3500371" y="947950"/>
            <a:ext cx="1055573" cy="447285"/>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39" name="Straight Arrow Connector 38"/>
          <p:cNvCxnSpPr>
            <a:stCxn id="30" idx="0"/>
            <a:endCxn id="25" idx="2"/>
          </p:cNvCxnSpPr>
          <p:nvPr/>
        </p:nvCxnSpPr>
        <p:spPr bwMode="auto">
          <a:xfrm flipH="1" flipV="1">
            <a:off x="5283292" y="4473568"/>
            <a:ext cx="714952" cy="969167"/>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40" name="Straight Arrow Connector 39"/>
          <p:cNvCxnSpPr>
            <a:stCxn id="34" idx="0"/>
            <a:endCxn id="24" idx="2"/>
          </p:cNvCxnSpPr>
          <p:nvPr/>
        </p:nvCxnSpPr>
        <p:spPr bwMode="auto">
          <a:xfrm flipV="1">
            <a:off x="2872611" y="3755021"/>
            <a:ext cx="20228" cy="1778049"/>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41" name="Straight Arrow Connector 40"/>
          <p:cNvCxnSpPr>
            <a:stCxn id="12" idx="7"/>
            <a:endCxn id="24" idx="2"/>
          </p:cNvCxnSpPr>
          <p:nvPr/>
        </p:nvCxnSpPr>
        <p:spPr bwMode="auto">
          <a:xfrm flipV="1">
            <a:off x="2033794" y="3755021"/>
            <a:ext cx="859045" cy="296249"/>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44" name="Straight Arrow Connector 43"/>
          <p:cNvCxnSpPr>
            <a:stCxn id="12" idx="7"/>
            <a:endCxn id="25" idx="1"/>
          </p:cNvCxnSpPr>
          <p:nvPr/>
        </p:nvCxnSpPr>
        <p:spPr bwMode="auto">
          <a:xfrm>
            <a:off x="2033794" y="4051270"/>
            <a:ext cx="2289940" cy="129911"/>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49" name="Straight Arrow Connector 48"/>
          <p:cNvCxnSpPr>
            <a:stCxn id="12" idx="7"/>
            <a:endCxn id="32" idx="2"/>
          </p:cNvCxnSpPr>
          <p:nvPr/>
        </p:nvCxnSpPr>
        <p:spPr bwMode="auto">
          <a:xfrm flipV="1">
            <a:off x="2033794" y="2850696"/>
            <a:ext cx="1219595" cy="1200574"/>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53" name="Straight Arrow Connector 52"/>
          <p:cNvCxnSpPr>
            <a:stCxn id="30" idx="0"/>
            <a:endCxn id="24" idx="2"/>
          </p:cNvCxnSpPr>
          <p:nvPr/>
        </p:nvCxnSpPr>
        <p:spPr bwMode="auto">
          <a:xfrm flipH="1" flipV="1">
            <a:off x="2892839" y="3755021"/>
            <a:ext cx="3105405" cy="1687714"/>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56" name="Straight Arrow Connector 55"/>
          <p:cNvCxnSpPr>
            <a:stCxn id="27" idx="6"/>
            <a:endCxn id="25" idx="0"/>
          </p:cNvCxnSpPr>
          <p:nvPr/>
        </p:nvCxnSpPr>
        <p:spPr bwMode="auto">
          <a:xfrm>
            <a:off x="2451371" y="1788029"/>
            <a:ext cx="2831921" cy="2100764"/>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59" name="Straight Arrow Connector 58"/>
          <p:cNvCxnSpPr>
            <a:stCxn id="27" idx="6"/>
            <a:endCxn id="24" idx="0"/>
          </p:cNvCxnSpPr>
          <p:nvPr/>
        </p:nvCxnSpPr>
        <p:spPr bwMode="auto">
          <a:xfrm>
            <a:off x="2451371" y="1788029"/>
            <a:ext cx="441468" cy="1382217"/>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62" name="Straight Arrow Connector 61"/>
          <p:cNvCxnSpPr>
            <a:stCxn id="20" idx="2"/>
            <a:endCxn id="23" idx="3"/>
          </p:cNvCxnSpPr>
          <p:nvPr/>
        </p:nvCxnSpPr>
        <p:spPr bwMode="auto">
          <a:xfrm flipH="1" flipV="1">
            <a:off x="6087038" y="1711065"/>
            <a:ext cx="502140" cy="254368"/>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66" name="Straight Arrow Connector 65"/>
          <p:cNvCxnSpPr>
            <a:stCxn id="20" idx="2"/>
            <a:endCxn id="25" idx="0"/>
          </p:cNvCxnSpPr>
          <p:nvPr/>
        </p:nvCxnSpPr>
        <p:spPr bwMode="auto">
          <a:xfrm flipH="1">
            <a:off x="5283292" y="1965433"/>
            <a:ext cx="1305886" cy="1923360"/>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69" name="Straight Arrow Connector 68"/>
          <p:cNvCxnSpPr>
            <a:stCxn id="17" idx="4"/>
            <a:endCxn id="24" idx="0"/>
          </p:cNvCxnSpPr>
          <p:nvPr/>
        </p:nvCxnSpPr>
        <p:spPr bwMode="auto">
          <a:xfrm flipH="1">
            <a:off x="2892839" y="947950"/>
            <a:ext cx="1663105" cy="2222296"/>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74" name="Straight Arrow Connector 73"/>
          <p:cNvCxnSpPr>
            <a:stCxn id="10" idx="2"/>
            <a:endCxn id="36" idx="2"/>
          </p:cNvCxnSpPr>
          <p:nvPr/>
        </p:nvCxnSpPr>
        <p:spPr bwMode="auto">
          <a:xfrm flipH="1" flipV="1">
            <a:off x="5681635" y="2959230"/>
            <a:ext cx="947736" cy="694437"/>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78" name="Straight Arrow Connector 77"/>
          <p:cNvCxnSpPr>
            <a:stCxn id="20" idx="2"/>
            <a:endCxn id="22" idx="3"/>
          </p:cNvCxnSpPr>
          <p:nvPr/>
        </p:nvCxnSpPr>
        <p:spPr bwMode="auto">
          <a:xfrm flipH="1" flipV="1">
            <a:off x="4280598" y="1687623"/>
            <a:ext cx="2308580" cy="277810"/>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81" name="Straight Arrow Connector 80"/>
          <p:cNvCxnSpPr>
            <a:stCxn id="10" idx="2"/>
            <a:endCxn id="24" idx="3"/>
          </p:cNvCxnSpPr>
          <p:nvPr/>
        </p:nvCxnSpPr>
        <p:spPr bwMode="auto">
          <a:xfrm flipH="1" flipV="1">
            <a:off x="3749227" y="3462634"/>
            <a:ext cx="2880144" cy="191033"/>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84" name="Straight Arrow Connector 83"/>
          <p:cNvCxnSpPr>
            <a:stCxn id="10" idx="2"/>
            <a:endCxn id="32" idx="3"/>
          </p:cNvCxnSpPr>
          <p:nvPr/>
        </p:nvCxnSpPr>
        <p:spPr bwMode="auto">
          <a:xfrm flipH="1" flipV="1">
            <a:off x="3921142" y="2558309"/>
            <a:ext cx="2708229" cy="1095358"/>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87" name="Straight Arrow Connector 86"/>
          <p:cNvCxnSpPr>
            <a:stCxn id="30" idx="0"/>
            <a:endCxn id="32" idx="2"/>
          </p:cNvCxnSpPr>
          <p:nvPr/>
        </p:nvCxnSpPr>
        <p:spPr bwMode="auto">
          <a:xfrm flipH="1" flipV="1">
            <a:off x="3253389" y="2850696"/>
            <a:ext cx="2744855" cy="2592039"/>
          </a:xfrm>
          <a:prstGeom prst="straightConnector1">
            <a:avLst/>
          </a:prstGeom>
          <a:noFill/>
          <a:ln w="38100" cap="flat" cmpd="sng" algn="ctr">
            <a:solidFill>
              <a:schemeClr val="bg1"/>
            </a:solidFill>
            <a:prstDash val="solid"/>
            <a:round/>
            <a:headEnd type="none" w="med" len="med"/>
            <a:tailEnd type="arrow" w="med" len="med"/>
          </a:ln>
          <a:effectLst/>
        </p:spPr>
      </p:cxnSp>
      <p:sp>
        <p:nvSpPr>
          <p:cNvPr id="25" name="TextBox 24"/>
          <p:cNvSpPr txBox="1"/>
          <p:nvPr/>
        </p:nvSpPr>
        <p:spPr>
          <a:xfrm>
            <a:off x="4323734" y="3888793"/>
            <a:ext cx="1919115" cy="584775"/>
          </a:xfrm>
          <a:prstGeom prst="rect">
            <a:avLst/>
          </a:prstGeom>
          <a:solidFill>
            <a:srgbClr val="404040">
              <a:alpha val="61961"/>
            </a:srgbClr>
          </a:solidFill>
          <a:ln w="28575">
            <a:solidFill>
              <a:schemeClr val="bg1"/>
            </a:solidFill>
          </a:ln>
        </p:spPr>
        <p:txBody>
          <a:bodyPr wrap="none" rtlCol="0">
            <a:spAutoFit/>
          </a:bodyPr>
          <a:lstStyle/>
          <a:p>
            <a:r>
              <a:rPr lang="en-US" sz="1600" b="1" i="0" dirty="0" err="1">
                <a:solidFill>
                  <a:schemeClr val="bg1"/>
                </a:solidFill>
              </a:rPr>
              <a:t>Lookahead</a:t>
            </a:r>
            <a:r>
              <a:rPr lang="en-US" sz="1600" b="1" i="0" dirty="0">
                <a:solidFill>
                  <a:schemeClr val="bg1"/>
                </a:solidFill>
              </a:rPr>
              <a:t> policies </a:t>
            </a:r>
          </a:p>
          <a:p>
            <a:r>
              <a:rPr lang="en-US" sz="1600" b="1" i="0" dirty="0">
                <a:solidFill>
                  <a:schemeClr val="bg1"/>
                </a:solidFill>
              </a:rPr>
              <a:t>(DLAs)</a:t>
            </a:r>
          </a:p>
        </p:txBody>
      </p:sp>
      <p:cxnSp>
        <p:nvCxnSpPr>
          <p:cNvPr id="90" name="Straight Arrow Connector 89"/>
          <p:cNvCxnSpPr>
            <a:stCxn id="34" idx="0"/>
            <a:endCxn id="32" idx="2"/>
          </p:cNvCxnSpPr>
          <p:nvPr/>
        </p:nvCxnSpPr>
        <p:spPr bwMode="auto">
          <a:xfrm flipV="1">
            <a:off x="2872611" y="2850696"/>
            <a:ext cx="380778" cy="2682374"/>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101" name="Straight Arrow Connector 100"/>
          <p:cNvCxnSpPr>
            <a:stCxn id="10" idx="2"/>
            <a:endCxn id="25" idx="0"/>
          </p:cNvCxnSpPr>
          <p:nvPr/>
        </p:nvCxnSpPr>
        <p:spPr bwMode="auto">
          <a:xfrm flipH="1">
            <a:off x="5283292" y="3653667"/>
            <a:ext cx="1346079" cy="235126"/>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50" name="Straight Arrow Connector 49"/>
          <p:cNvCxnSpPr>
            <a:stCxn id="17" idx="4"/>
            <a:endCxn id="23" idx="0"/>
          </p:cNvCxnSpPr>
          <p:nvPr/>
        </p:nvCxnSpPr>
        <p:spPr bwMode="auto">
          <a:xfrm>
            <a:off x="4555944" y="947950"/>
            <a:ext cx="872099" cy="470727"/>
          </a:xfrm>
          <a:prstGeom prst="straightConnector1">
            <a:avLst/>
          </a:prstGeom>
          <a:noFill/>
          <a:ln w="38100" cap="flat" cmpd="sng" algn="ctr">
            <a:solidFill>
              <a:schemeClr val="bg1"/>
            </a:solidFill>
            <a:prstDash val="solid"/>
            <a:round/>
            <a:headEnd type="none" w="med" len="med"/>
            <a:tailEnd type="arrow" w="med" len="med"/>
          </a:ln>
          <a:effectLst/>
        </p:spPr>
      </p:cxnSp>
      <p:sp>
        <p:nvSpPr>
          <p:cNvPr id="22" name="TextBox 21"/>
          <p:cNvSpPr txBox="1"/>
          <p:nvPr/>
        </p:nvSpPr>
        <p:spPr>
          <a:xfrm>
            <a:off x="2720143" y="1395235"/>
            <a:ext cx="1560455" cy="584775"/>
          </a:xfrm>
          <a:prstGeom prst="rect">
            <a:avLst/>
          </a:prstGeom>
          <a:solidFill>
            <a:srgbClr val="404040">
              <a:alpha val="61961"/>
            </a:srgbClr>
          </a:solidFill>
          <a:ln>
            <a:solidFill>
              <a:schemeClr val="bg1"/>
            </a:solidFill>
          </a:ln>
        </p:spPr>
        <p:txBody>
          <a:bodyPr wrap="square" rtlCol="0">
            <a:spAutoFit/>
          </a:bodyPr>
          <a:lstStyle/>
          <a:p>
            <a:r>
              <a:rPr lang="en-US" sz="1600" b="1" i="0" dirty="0">
                <a:solidFill>
                  <a:schemeClr val="bg1"/>
                </a:solidFill>
              </a:rPr>
              <a:t>Stochastic gradients</a:t>
            </a:r>
          </a:p>
        </p:txBody>
      </p:sp>
      <p:sp>
        <p:nvSpPr>
          <p:cNvPr id="5" name="TextBox 4"/>
          <p:cNvSpPr txBox="1"/>
          <p:nvPr/>
        </p:nvSpPr>
        <p:spPr>
          <a:xfrm>
            <a:off x="-50337" y="6571622"/>
            <a:ext cx="2072106" cy="338554"/>
          </a:xfrm>
          <a:prstGeom prst="rect">
            <a:avLst/>
          </a:prstGeom>
          <a:noFill/>
        </p:spPr>
        <p:txBody>
          <a:bodyPr wrap="none" rtlCol="0">
            <a:spAutoFit/>
          </a:bodyPr>
          <a:lstStyle/>
          <a:p>
            <a:pPr algn="l"/>
            <a:r>
              <a:rPr lang="en-US" sz="1600" i="0" dirty="0">
                <a:solidFill>
                  <a:schemeClr val="bg1">
                    <a:lumMod val="85000"/>
                  </a:schemeClr>
                </a:solidFill>
              </a:rPr>
              <a:t>© Warren Powell 2017</a:t>
            </a:r>
          </a:p>
        </p:txBody>
      </p:sp>
      <p:cxnSp>
        <p:nvCxnSpPr>
          <p:cNvPr id="54" name="Straight Arrow Connector 53"/>
          <p:cNvCxnSpPr>
            <a:stCxn id="22" idx="2"/>
            <a:endCxn id="32" idx="0"/>
          </p:cNvCxnSpPr>
          <p:nvPr/>
        </p:nvCxnSpPr>
        <p:spPr bwMode="auto">
          <a:xfrm flipH="1">
            <a:off x="3253389" y="1980010"/>
            <a:ext cx="246982" cy="285911"/>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57" name="Straight Arrow Connector 56"/>
          <p:cNvCxnSpPr>
            <a:stCxn id="23" idx="2"/>
            <a:endCxn id="25" idx="0"/>
          </p:cNvCxnSpPr>
          <p:nvPr/>
        </p:nvCxnSpPr>
        <p:spPr bwMode="auto">
          <a:xfrm flipH="1">
            <a:off x="5283292" y="2003452"/>
            <a:ext cx="144751" cy="1885341"/>
          </a:xfrm>
          <a:prstGeom prst="straightConnector1">
            <a:avLst/>
          </a:prstGeom>
          <a:noFill/>
          <a:ln w="38100" cap="flat" cmpd="sng" algn="ctr">
            <a:solidFill>
              <a:schemeClr val="bg1"/>
            </a:solidFill>
            <a:prstDash val="solid"/>
            <a:round/>
            <a:headEnd type="none" w="med" len="med"/>
            <a:tailEnd type="arrow" w="med" len="med"/>
          </a:ln>
          <a:effectLst/>
        </p:spPr>
      </p:cxnSp>
      <p:sp>
        <p:nvSpPr>
          <p:cNvPr id="23" name="TextBox 22"/>
          <p:cNvSpPr txBox="1"/>
          <p:nvPr/>
        </p:nvSpPr>
        <p:spPr>
          <a:xfrm>
            <a:off x="4769048" y="1418677"/>
            <a:ext cx="1317990" cy="584775"/>
          </a:xfrm>
          <a:prstGeom prst="rect">
            <a:avLst/>
          </a:prstGeom>
          <a:solidFill>
            <a:srgbClr val="404040">
              <a:alpha val="61961"/>
            </a:srgbClr>
          </a:solidFill>
          <a:ln>
            <a:solidFill>
              <a:schemeClr val="bg1"/>
            </a:solidFill>
          </a:ln>
        </p:spPr>
        <p:txBody>
          <a:bodyPr wrap="none" rtlCol="0">
            <a:spAutoFit/>
          </a:bodyPr>
          <a:lstStyle/>
          <a:p>
            <a:r>
              <a:rPr lang="en-US" sz="1600" b="1" i="0" dirty="0">
                <a:solidFill>
                  <a:schemeClr val="bg1"/>
                </a:solidFill>
              </a:rPr>
              <a:t>Ranking and</a:t>
            </a:r>
          </a:p>
          <a:p>
            <a:r>
              <a:rPr lang="en-US" sz="1600" b="1" i="0" dirty="0">
                <a:solidFill>
                  <a:schemeClr val="bg1"/>
                </a:solidFill>
              </a:rPr>
              <a:t>selection</a:t>
            </a:r>
          </a:p>
        </p:txBody>
      </p:sp>
      <p:cxnSp>
        <p:nvCxnSpPr>
          <p:cNvPr id="60" name="Straight Arrow Connector 59"/>
          <p:cNvCxnSpPr>
            <a:stCxn id="23" idx="2"/>
            <a:endCxn id="36" idx="0"/>
          </p:cNvCxnSpPr>
          <p:nvPr/>
        </p:nvCxnSpPr>
        <p:spPr bwMode="auto">
          <a:xfrm>
            <a:off x="5428043" y="2003452"/>
            <a:ext cx="253592" cy="371003"/>
          </a:xfrm>
          <a:prstGeom prst="straightConnector1">
            <a:avLst/>
          </a:prstGeom>
          <a:noFill/>
          <a:ln w="28575" cap="flat" cmpd="sng" algn="ctr">
            <a:solidFill>
              <a:schemeClr val="bg1"/>
            </a:solidFill>
            <a:prstDash val="solid"/>
            <a:round/>
            <a:headEnd type="none" w="med" len="med"/>
            <a:tailEnd type="arrow" w="med" len="med"/>
          </a:ln>
          <a:effectLst/>
        </p:spPr>
      </p:cxnSp>
      <p:cxnSp>
        <p:nvCxnSpPr>
          <p:cNvPr id="63" name="Straight Arrow Connector 62"/>
          <p:cNvCxnSpPr>
            <a:stCxn id="23" idx="2"/>
            <a:endCxn id="24" idx="0"/>
          </p:cNvCxnSpPr>
          <p:nvPr/>
        </p:nvCxnSpPr>
        <p:spPr bwMode="auto">
          <a:xfrm flipH="1">
            <a:off x="2892839" y="2003452"/>
            <a:ext cx="2535204" cy="1166794"/>
          </a:xfrm>
          <a:prstGeom prst="straightConnector1">
            <a:avLst/>
          </a:prstGeom>
          <a:noFill/>
          <a:ln w="28575" cap="flat" cmpd="sng" algn="ctr">
            <a:solidFill>
              <a:schemeClr val="bg1"/>
            </a:solidFill>
            <a:prstDash val="solid"/>
            <a:round/>
            <a:headEnd type="none" w="med" len="med"/>
            <a:tailEnd type="arrow" w="med" len="med"/>
          </a:ln>
          <a:effectLst/>
        </p:spPr>
      </p:cxnSp>
      <p:cxnSp>
        <p:nvCxnSpPr>
          <p:cNvPr id="65" name="Straight Arrow Connector 64"/>
          <p:cNvCxnSpPr>
            <a:stCxn id="23" idx="2"/>
            <a:endCxn id="32" idx="3"/>
          </p:cNvCxnSpPr>
          <p:nvPr/>
        </p:nvCxnSpPr>
        <p:spPr bwMode="auto">
          <a:xfrm flipH="1">
            <a:off x="3921142" y="2003452"/>
            <a:ext cx="1506901" cy="554857"/>
          </a:xfrm>
          <a:prstGeom prst="straightConnector1">
            <a:avLst/>
          </a:prstGeom>
          <a:noFill/>
          <a:ln w="28575" cap="flat" cmpd="sng" algn="ctr">
            <a:solidFill>
              <a:schemeClr val="bg1"/>
            </a:solidFill>
            <a:prstDash val="solid"/>
            <a:round/>
            <a:headEnd type="none" w="med" len="med"/>
            <a:tailEnd type="arrow" w="med" len="med"/>
          </a:ln>
          <a:effectLst/>
        </p:spPr>
      </p:cxnSp>
      <p:sp>
        <p:nvSpPr>
          <p:cNvPr id="32" name="TextBox 31"/>
          <p:cNvSpPr txBox="1"/>
          <p:nvPr/>
        </p:nvSpPr>
        <p:spPr>
          <a:xfrm>
            <a:off x="2585636" y="2265921"/>
            <a:ext cx="1335506" cy="584775"/>
          </a:xfrm>
          <a:prstGeom prst="rect">
            <a:avLst/>
          </a:prstGeom>
          <a:solidFill>
            <a:srgbClr val="404040">
              <a:alpha val="61961"/>
            </a:srgbClr>
          </a:solidFill>
          <a:ln w="28575">
            <a:solidFill>
              <a:schemeClr val="bg1"/>
            </a:solidFill>
          </a:ln>
        </p:spPr>
        <p:txBody>
          <a:bodyPr wrap="square" rtlCol="0">
            <a:spAutoFit/>
          </a:bodyPr>
          <a:lstStyle/>
          <a:p>
            <a:r>
              <a:rPr lang="en-US" sz="1600" b="1" i="0" dirty="0">
                <a:solidFill>
                  <a:schemeClr val="bg1"/>
                </a:solidFill>
              </a:rPr>
              <a:t>Policy search</a:t>
            </a:r>
          </a:p>
          <a:p>
            <a:r>
              <a:rPr lang="en-US" sz="1600" b="1" i="0" dirty="0">
                <a:solidFill>
                  <a:schemeClr val="bg1"/>
                </a:solidFill>
              </a:rPr>
              <a:t>(PFAs)</a:t>
            </a:r>
          </a:p>
        </p:txBody>
      </p:sp>
      <p:cxnSp>
        <p:nvCxnSpPr>
          <p:cNvPr id="114" name="Straight Arrow Connector 113"/>
          <p:cNvCxnSpPr>
            <a:stCxn id="20" idx="2"/>
            <a:endCxn id="24" idx="3"/>
          </p:cNvCxnSpPr>
          <p:nvPr/>
        </p:nvCxnSpPr>
        <p:spPr bwMode="auto">
          <a:xfrm flipH="1">
            <a:off x="3749227" y="1965433"/>
            <a:ext cx="2839951" cy="1497201"/>
          </a:xfrm>
          <a:prstGeom prst="straightConnector1">
            <a:avLst/>
          </a:prstGeom>
          <a:noFill/>
          <a:ln w="38100" cap="flat" cmpd="sng" algn="ctr">
            <a:solidFill>
              <a:schemeClr val="bg1"/>
            </a:solidFill>
            <a:prstDash val="solid"/>
            <a:round/>
            <a:headEnd type="none" w="med" len="med"/>
            <a:tailEnd type="arrow" w="med" len="med"/>
          </a:ln>
          <a:effectLst/>
        </p:spPr>
      </p:cxnSp>
      <p:sp>
        <p:nvSpPr>
          <p:cNvPr id="36" name="TextBox 35"/>
          <p:cNvSpPr txBox="1"/>
          <p:nvPr/>
        </p:nvSpPr>
        <p:spPr>
          <a:xfrm>
            <a:off x="4598571" y="2374455"/>
            <a:ext cx="2166127" cy="584775"/>
          </a:xfrm>
          <a:prstGeom prst="rect">
            <a:avLst/>
          </a:prstGeom>
          <a:solidFill>
            <a:srgbClr val="404040">
              <a:alpha val="61961"/>
            </a:srgbClr>
          </a:solidFill>
          <a:ln w="28575">
            <a:solidFill>
              <a:schemeClr val="bg1"/>
            </a:solidFill>
          </a:ln>
        </p:spPr>
        <p:txBody>
          <a:bodyPr wrap="square" rtlCol="0">
            <a:spAutoFit/>
          </a:bodyPr>
          <a:lstStyle/>
          <a:p>
            <a:r>
              <a:rPr lang="en-US" sz="1600" b="1" i="0" dirty="0">
                <a:solidFill>
                  <a:schemeClr val="bg1"/>
                </a:solidFill>
              </a:rPr>
              <a:t>Cost function</a:t>
            </a:r>
          </a:p>
          <a:p>
            <a:r>
              <a:rPr lang="en-US" sz="1600" b="1" i="0" dirty="0">
                <a:solidFill>
                  <a:schemeClr val="bg1"/>
                </a:solidFill>
              </a:rPr>
              <a:t>approx. (CFAs)</a:t>
            </a:r>
          </a:p>
        </p:txBody>
      </p:sp>
      <p:cxnSp>
        <p:nvCxnSpPr>
          <p:cNvPr id="58" name="Straight Arrow Connector 57"/>
          <p:cNvCxnSpPr>
            <a:stCxn id="12" idx="7"/>
            <a:endCxn id="36" idx="1"/>
          </p:cNvCxnSpPr>
          <p:nvPr/>
        </p:nvCxnSpPr>
        <p:spPr bwMode="auto">
          <a:xfrm flipV="1">
            <a:off x="2033794" y="2666843"/>
            <a:ext cx="2564777" cy="1384427"/>
          </a:xfrm>
          <a:prstGeom prst="straightConnector1">
            <a:avLst/>
          </a:prstGeom>
          <a:noFill/>
          <a:ln w="38100" cap="flat" cmpd="sng" algn="ctr">
            <a:solidFill>
              <a:schemeClr val="bg1"/>
            </a:solidFill>
            <a:prstDash val="solid"/>
            <a:round/>
            <a:headEnd type="none" w="med" len="med"/>
            <a:tailEnd type="arrow" w="med" len="med"/>
          </a:ln>
          <a:effectLst/>
        </p:spPr>
      </p:cxnSp>
      <p:sp>
        <p:nvSpPr>
          <p:cNvPr id="24" name="TextBox 23"/>
          <p:cNvSpPr txBox="1"/>
          <p:nvPr/>
        </p:nvSpPr>
        <p:spPr>
          <a:xfrm>
            <a:off x="2036450" y="3170246"/>
            <a:ext cx="1712777" cy="584775"/>
          </a:xfrm>
          <a:prstGeom prst="rect">
            <a:avLst/>
          </a:prstGeom>
          <a:solidFill>
            <a:srgbClr val="404040">
              <a:alpha val="61961"/>
            </a:srgbClr>
          </a:solidFill>
          <a:ln w="28575">
            <a:solidFill>
              <a:schemeClr val="bg1"/>
            </a:solidFill>
          </a:ln>
        </p:spPr>
        <p:txBody>
          <a:bodyPr wrap="square" rtlCol="0">
            <a:spAutoFit/>
          </a:bodyPr>
          <a:lstStyle/>
          <a:p>
            <a:r>
              <a:rPr lang="en-US" sz="1600" b="1" i="0" dirty="0">
                <a:solidFill>
                  <a:schemeClr val="bg1"/>
                </a:solidFill>
              </a:rPr>
              <a:t>Value function </a:t>
            </a:r>
          </a:p>
          <a:p>
            <a:r>
              <a:rPr lang="en-US" sz="1600" b="1" i="0" dirty="0">
                <a:solidFill>
                  <a:schemeClr val="bg1"/>
                </a:solidFill>
              </a:rPr>
              <a:t>approx. (VFAs)</a:t>
            </a:r>
          </a:p>
        </p:txBody>
      </p:sp>
    </p:spTree>
    <p:extLst>
      <p:ext uri="{BB962C8B-B14F-4D97-AF65-F5344CB8AC3E}">
        <p14:creationId xmlns:p14="http://schemas.microsoft.com/office/powerpoint/2010/main" val="334927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dissolv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up)">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up)">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wipe(up)">
                                      <p:cBhvr>
                                        <p:cTn id="47" dur="500"/>
                                        <p:tgtEl>
                                          <p:spTgt spid="65"/>
                                        </p:tgtEl>
                                      </p:cBhvr>
                                    </p:animEffec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wipe(up)">
                                      <p:cBhvr>
                                        <p:cTn id="51" dur="500"/>
                                        <p:tgtEl>
                                          <p:spTgt spid="63"/>
                                        </p:tgtEl>
                                      </p:cBhvr>
                                    </p:animEffect>
                                  </p:childTnLst>
                                </p:cTn>
                              </p:par>
                            </p:childTnLst>
                          </p:cTn>
                        </p:par>
                        <p:par>
                          <p:cTn id="52" fill="hold">
                            <p:stCondLst>
                              <p:cond delay="1000"/>
                            </p:stCondLst>
                            <p:childTnLst>
                              <p:par>
                                <p:cTn id="53" presetID="22" presetClass="entr" presetSubtype="1" fill="hold"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up)">
                                      <p:cBhvr>
                                        <p:cTn id="55" dur="500"/>
                                        <p:tgtEl>
                                          <p:spTgt spid="57"/>
                                        </p:tgtEl>
                                      </p:cBhvr>
                                    </p:animEffect>
                                  </p:childTnLst>
                                </p:cTn>
                              </p:par>
                            </p:childTnLst>
                          </p:cTn>
                        </p:par>
                        <p:par>
                          <p:cTn id="56" fill="hold">
                            <p:stCondLst>
                              <p:cond delay="1500"/>
                            </p:stCondLst>
                            <p:childTnLst>
                              <p:par>
                                <p:cTn id="57" presetID="22" presetClass="entr" presetSubtype="1" fill="hold" nodeType="after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wipe(up)">
                                      <p:cBhvr>
                                        <p:cTn id="59" dur="500"/>
                                        <p:tgtEl>
                                          <p:spTgt spid="6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wipe(up)">
                                      <p:cBhvr>
                                        <p:cTn id="64" dur="500"/>
                                        <p:tgtEl>
                                          <p:spTgt spid="6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wipe(right)">
                                      <p:cBhvr>
                                        <p:cTn id="69" dur="500"/>
                                        <p:tgtEl>
                                          <p:spTgt spid="6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nodeType="click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wipe(right)">
                                      <p:cBhvr>
                                        <p:cTn id="74" dur="500"/>
                                        <p:tgtEl>
                                          <p:spTgt spid="78"/>
                                        </p:tgtEl>
                                      </p:cBhvr>
                                    </p:animEffect>
                                  </p:childTnLst>
                                </p:cTn>
                              </p:par>
                            </p:childTnLst>
                          </p:cTn>
                        </p:par>
                        <p:par>
                          <p:cTn id="75" fill="hold">
                            <p:stCondLst>
                              <p:cond delay="500"/>
                            </p:stCondLst>
                            <p:childTnLst>
                              <p:par>
                                <p:cTn id="76" presetID="22" presetClass="entr" presetSubtype="1" fill="hold" nodeType="after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wipe(up)">
                                      <p:cBhvr>
                                        <p:cTn id="78" dur="500"/>
                                        <p:tgtEl>
                                          <p:spTgt spid="66"/>
                                        </p:tgtEl>
                                      </p:cBhvr>
                                    </p:animEffect>
                                  </p:childTnLst>
                                </p:cTn>
                              </p:par>
                            </p:childTnLst>
                          </p:cTn>
                        </p:par>
                        <p:par>
                          <p:cTn id="79" fill="hold">
                            <p:stCondLst>
                              <p:cond delay="1000"/>
                            </p:stCondLst>
                            <p:childTnLst>
                              <p:par>
                                <p:cTn id="80" presetID="22" presetClass="entr" presetSubtype="1" fill="hold" nodeType="afterEffect">
                                  <p:stCondLst>
                                    <p:cond delay="0"/>
                                  </p:stCondLst>
                                  <p:childTnLst>
                                    <p:set>
                                      <p:cBhvr>
                                        <p:cTn id="81" dur="1" fill="hold">
                                          <p:stCondLst>
                                            <p:cond delay="0"/>
                                          </p:stCondLst>
                                        </p:cTn>
                                        <p:tgtEl>
                                          <p:spTgt spid="114"/>
                                        </p:tgtEl>
                                        <p:attrNameLst>
                                          <p:attrName>style.visibility</p:attrName>
                                        </p:attrNameLst>
                                      </p:cBhvr>
                                      <p:to>
                                        <p:strVal val="visible"/>
                                      </p:to>
                                    </p:set>
                                    <p:animEffect transition="in" filter="wipe(up)">
                                      <p:cBhvr>
                                        <p:cTn id="82" dur="500"/>
                                        <p:tgtEl>
                                          <p:spTgt spid="11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81"/>
                                        </p:tgtEl>
                                        <p:attrNameLst>
                                          <p:attrName>style.visibility</p:attrName>
                                        </p:attrNameLst>
                                      </p:cBhvr>
                                      <p:to>
                                        <p:strVal val="visible"/>
                                      </p:to>
                                    </p:set>
                                    <p:animEffect transition="in" filter="wipe(right)">
                                      <p:cBhvr>
                                        <p:cTn id="87" dur="500"/>
                                        <p:tgtEl>
                                          <p:spTgt spid="8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74"/>
                                        </p:tgtEl>
                                        <p:attrNameLst>
                                          <p:attrName>style.visibility</p:attrName>
                                        </p:attrNameLst>
                                      </p:cBhvr>
                                      <p:to>
                                        <p:strVal val="visible"/>
                                      </p:to>
                                    </p:set>
                                    <p:animEffect transition="in" filter="wipe(right)">
                                      <p:cBhvr>
                                        <p:cTn id="92" dur="500"/>
                                        <p:tgtEl>
                                          <p:spTgt spid="7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84"/>
                                        </p:tgtEl>
                                        <p:attrNameLst>
                                          <p:attrName>style.visibility</p:attrName>
                                        </p:attrNameLst>
                                      </p:cBhvr>
                                      <p:to>
                                        <p:strVal val="visible"/>
                                      </p:to>
                                    </p:set>
                                    <p:animEffect transition="in" filter="wipe(right)">
                                      <p:cBhvr>
                                        <p:cTn id="97" dur="500"/>
                                        <p:tgtEl>
                                          <p:spTgt spid="84"/>
                                        </p:tgtEl>
                                      </p:cBhvr>
                                    </p:animEffect>
                                  </p:childTnLst>
                                </p:cTn>
                              </p:par>
                            </p:childTnLst>
                          </p:cTn>
                        </p:par>
                        <p:par>
                          <p:cTn id="98" fill="hold">
                            <p:stCondLst>
                              <p:cond delay="500"/>
                            </p:stCondLst>
                            <p:childTnLst>
                              <p:par>
                                <p:cTn id="99" presetID="22" presetClass="entr" presetSubtype="2" fill="hold" nodeType="afterEffect">
                                  <p:stCondLst>
                                    <p:cond delay="0"/>
                                  </p:stCondLst>
                                  <p:childTnLst>
                                    <p:set>
                                      <p:cBhvr>
                                        <p:cTn id="100" dur="1" fill="hold">
                                          <p:stCondLst>
                                            <p:cond delay="0"/>
                                          </p:stCondLst>
                                        </p:cTn>
                                        <p:tgtEl>
                                          <p:spTgt spid="101"/>
                                        </p:tgtEl>
                                        <p:attrNameLst>
                                          <p:attrName>style.visibility</p:attrName>
                                        </p:attrNameLst>
                                      </p:cBhvr>
                                      <p:to>
                                        <p:strVal val="visible"/>
                                      </p:to>
                                    </p:set>
                                    <p:animEffect transition="in" filter="wipe(right)">
                                      <p:cBhvr>
                                        <p:cTn id="101" dur="500"/>
                                        <p:tgtEl>
                                          <p:spTgt spid="101"/>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53"/>
                                        </p:tgtEl>
                                        <p:attrNameLst>
                                          <p:attrName>style.visibility</p:attrName>
                                        </p:attrNameLst>
                                      </p:cBhvr>
                                      <p:to>
                                        <p:strVal val="visible"/>
                                      </p:to>
                                    </p:set>
                                    <p:animEffect transition="in" filter="wipe(down)">
                                      <p:cBhvr>
                                        <p:cTn id="106" dur="500"/>
                                        <p:tgtEl>
                                          <p:spTgt spid="53"/>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nodeType="clickEffect">
                                  <p:stCondLst>
                                    <p:cond delay="0"/>
                                  </p:stCondLst>
                                  <p:childTnLst>
                                    <p:set>
                                      <p:cBhvr>
                                        <p:cTn id="110" dur="1" fill="hold">
                                          <p:stCondLst>
                                            <p:cond delay="0"/>
                                          </p:stCondLst>
                                        </p:cTn>
                                        <p:tgtEl>
                                          <p:spTgt spid="87"/>
                                        </p:tgtEl>
                                        <p:attrNameLst>
                                          <p:attrName>style.visibility</p:attrName>
                                        </p:attrNameLst>
                                      </p:cBhvr>
                                      <p:to>
                                        <p:strVal val="visible"/>
                                      </p:to>
                                    </p:set>
                                    <p:animEffect transition="in" filter="wipe(down)">
                                      <p:cBhvr>
                                        <p:cTn id="111" dur="500"/>
                                        <p:tgtEl>
                                          <p:spTgt spid="87"/>
                                        </p:tgtEl>
                                      </p:cBhvr>
                                    </p:animEffect>
                                  </p:childTnLst>
                                </p:cTn>
                              </p:par>
                            </p:childTnLst>
                          </p:cTn>
                        </p:par>
                        <p:par>
                          <p:cTn id="112" fill="hold">
                            <p:stCondLst>
                              <p:cond delay="500"/>
                            </p:stCondLst>
                            <p:childTnLst>
                              <p:par>
                                <p:cTn id="113" presetID="22" presetClass="entr" presetSubtype="4" fill="hold" nodeType="afterEffect">
                                  <p:stCondLst>
                                    <p:cond delay="0"/>
                                  </p:stCondLst>
                                  <p:childTnLst>
                                    <p:set>
                                      <p:cBhvr>
                                        <p:cTn id="114" dur="1" fill="hold">
                                          <p:stCondLst>
                                            <p:cond delay="0"/>
                                          </p:stCondLst>
                                        </p:cTn>
                                        <p:tgtEl>
                                          <p:spTgt spid="39"/>
                                        </p:tgtEl>
                                        <p:attrNameLst>
                                          <p:attrName>style.visibility</p:attrName>
                                        </p:attrNameLst>
                                      </p:cBhvr>
                                      <p:to>
                                        <p:strVal val="visible"/>
                                      </p:to>
                                    </p:set>
                                    <p:animEffect transition="in" filter="wipe(down)">
                                      <p:cBhvr>
                                        <p:cTn id="115" dur="500"/>
                                        <p:tgtEl>
                                          <p:spTgt spid="39"/>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40"/>
                                        </p:tgtEl>
                                        <p:attrNameLst>
                                          <p:attrName>style.visibility</p:attrName>
                                        </p:attrNameLst>
                                      </p:cBhvr>
                                      <p:to>
                                        <p:strVal val="visible"/>
                                      </p:to>
                                    </p:set>
                                    <p:animEffect transition="in" filter="wipe(down)">
                                      <p:cBhvr>
                                        <p:cTn id="120" dur="500"/>
                                        <p:tgtEl>
                                          <p:spTgt spid="40"/>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nodeType="clickEffect">
                                  <p:stCondLst>
                                    <p:cond delay="0"/>
                                  </p:stCondLst>
                                  <p:childTnLst>
                                    <p:set>
                                      <p:cBhvr>
                                        <p:cTn id="124" dur="1" fill="hold">
                                          <p:stCondLst>
                                            <p:cond delay="0"/>
                                          </p:stCondLst>
                                        </p:cTn>
                                        <p:tgtEl>
                                          <p:spTgt spid="90"/>
                                        </p:tgtEl>
                                        <p:attrNameLst>
                                          <p:attrName>style.visibility</p:attrName>
                                        </p:attrNameLst>
                                      </p:cBhvr>
                                      <p:to>
                                        <p:strVal val="visible"/>
                                      </p:to>
                                    </p:set>
                                    <p:animEffect transition="in" filter="wipe(down)">
                                      <p:cBhvr>
                                        <p:cTn id="125" dur="500"/>
                                        <p:tgtEl>
                                          <p:spTgt spid="90"/>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41"/>
                                        </p:tgtEl>
                                        <p:attrNameLst>
                                          <p:attrName>style.visibility</p:attrName>
                                        </p:attrNameLst>
                                      </p:cBhvr>
                                      <p:to>
                                        <p:strVal val="visible"/>
                                      </p:to>
                                    </p:set>
                                    <p:animEffect transition="in" filter="wipe(left)">
                                      <p:cBhvr>
                                        <p:cTn id="130" dur="500"/>
                                        <p:tgtEl>
                                          <p:spTgt spid="41"/>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nodeType="click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wipe(left)">
                                      <p:cBhvr>
                                        <p:cTn id="135" dur="500"/>
                                        <p:tgtEl>
                                          <p:spTgt spid="49"/>
                                        </p:tgtEl>
                                      </p:cBhvr>
                                    </p:animEffect>
                                  </p:childTnLst>
                                </p:cTn>
                              </p:par>
                            </p:childTnLst>
                          </p:cTn>
                        </p:par>
                        <p:par>
                          <p:cTn id="136" fill="hold">
                            <p:stCondLst>
                              <p:cond delay="500"/>
                            </p:stCondLst>
                            <p:childTnLst>
                              <p:par>
                                <p:cTn id="137" presetID="22" presetClass="entr" presetSubtype="8" fill="hold" nodeType="afterEffect">
                                  <p:stCondLst>
                                    <p:cond delay="0"/>
                                  </p:stCondLst>
                                  <p:childTnLst>
                                    <p:set>
                                      <p:cBhvr>
                                        <p:cTn id="138" dur="1" fill="hold">
                                          <p:stCondLst>
                                            <p:cond delay="0"/>
                                          </p:stCondLst>
                                        </p:cTn>
                                        <p:tgtEl>
                                          <p:spTgt spid="58"/>
                                        </p:tgtEl>
                                        <p:attrNameLst>
                                          <p:attrName>style.visibility</p:attrName>
                                        </p:attrNameLst>
                                      </p:cBhvr>
                                      <p:to>
                                        <p:strVal val="visible"/>
                                      </p:to>
                                    </p:set>
                                    <p:animEffect transition="in" filter="wipe(left)">
                                      <p:cBhvr>
                                        <p:cTn id="139" dur="500"/>
                                        <p:tgtEl>
                                          <p:spTgt spid="58"/>
                                        </p:tgtEl>
                                      </p:cBhvr>
                                    </p:animEffect>
                                  </p:childTnLst>
                                </p:cTn>
                              </p:par>
                            </p:childTnLst>
                          </p:cTn>
                        </p:par>
                        <p:par>
                          <p:cTn id="140" fill="hold">
                            <p:stCondLst>
                              <p:cond delay="1000"/>
                            </p:stCondLst>
                            <p:childTnLst>
                              <p:par>
                                <p:cTn id="141" presetID="22" presetClass="entr" presetSubtype="8" fill="hold" nodeType="afterEffect">
                                  <p:stCondLst>
                                    <p:cond delay="0"/>
                                  </p:stCondLst>
                                  <p:childTnLst>
                                    <p:set>
                                      <p:cBhvr>
                                        <p:cTn id="142" dur="1" fill="hold">
                                          <p:stCondLst>
                                            <p:cond delay="0"/>
                                          </p:stCondLst>
                                        </p:cTn>
                                        <p:tgtEl>
                                          <p:spTgt spid="44"/>
                                        </p:tgtEl>
                                        <p:attrNameLst>
                                          <p:attrName>style.visibility</p:attrName>
                                        </p:attrNameLst>
                                      </p:cBhvr>
                                      <p:to>
                                        <p:strVal val="visible"/>
                                      </p:to>
                                    </p:set>
                                    <p:animEffect transition="in" filter="wipe(left)">
                                      <p:cBhvr>
                                        <p:cTn id="143" dur="500"/>
                                        <p:tgtEl>
                                          <p:spTgt spid="44"/>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nodeType="clickEffect">
                                  <p:stCondLst>
                                    <p:cond delay="0"/>
                                  </p:stCondLst>
                                  <p:childTnLst>
                                    <p:set>
                                      <p:cBhvr>
                                        <p:cTn id="147" dur="1" fill="hold">
                                          <p:stCondLst>
                                            <p:cond delay="0"/>
                                          </p:stCondLst>
                                        </p:cTn>
                                        <p:tgtEl>
                                          <p:spTgt spid="56"/>
                                        </p:tgtEl>
                                        <p:attrNameLst>
                                          <p:attrName>style.visibility</p:attrName>
                                        </p:attrNameLst>
                                      </p:cBhvr>
                                      <p:to>
                                        <p:strVal val="visible"/>
                                      </p:to>
                                    </p:set>
                                    <p:animEffect transition="in" filter="wipe(up)">
                                      <p:cBhvr>
                                        <p:cTn id="148" dur="500"/>
                                        <p:tgtEl>
                                          <p:spTgt spid="56"/>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1" fill="hold" nodeType="click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up)">
                                      <p:cBhvr>
                                        <p:cTn id="15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23" grpId="0" animBg="1"/>
      <p:bldP spid="32" grpId="0" animBg="1"/>
      <p:bldP spid="36"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143000"/>
                <a:ext cx="7772400" cy="3900055"/>
              </a:xfrm>
              <a:noFill/>
            </p:spPr>
            <p:txBody>
              <a:bodyPr/>
              <a:lstStyle/>
              <a:p>
                <a:r>
                  <a:rPr lang="en-US" sz="2000" dirty="0"/>
                  <a:t>Knowledge gradient (one step </a:t>
                </a:r>
                <a:r>
                  <a:rPr lang="en-US" sz="2000" dirty="0" err="1"/>
                  <a:t>lookahead</a:t>
                </a:r>
                <a:r>
                  <a:rPr lang="en-US" sz="2000" dirty="0"/>
                  <a:t>)</a:t>
                </a:r>
              </a:p>
              <a:p>
                <a:endParaRPr lang="en-US" sz="2000" dirty="0"/>
              </a:p>
              <a:p>
                <a:pPr marL="0" indent="0">
                  <a:buNone/>
                </a:pPr>
                <a:endParaRPr lang="en-US" sz="2000" dirty="0"/>
              </a:p>
              <a:p>
                <a:pPr lvl="1"/>
                <a:r>
                  <a:rPr lang="en-US" sz="1800" dirty="0"/>
                  <a:t>Discuss </a:t>
                </a:r>
                <a14:m>
                  <m:oMath xmlns:m="http://schemas.openxmlformats.org/officeDocument/2006/math">
                    <m:sSubSup>
                      <m:sSubSupPr>
                        <m:ctrlPr>
                          <a:rPr lang="en-US" sz="1800" b="0" i="1" smtClean="0">
                            <a:latin typeface="Cambria Math" panose="02040503050406030204" pitchFamily="18" charset="0"/>
                          </a:rPr>
                        </m:ctrlPr>
                      </m:sSubSup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𝜇</m:t>
                            </m:r>
                          </m:e>
                        </m:acc>
                      </m:e>
                      <m:sub>
                        <m:r>
                          <a:rPr lang="en-US" sz="1800" b="0" i="1" smtClean="0">
                            <a:latin typeface="Cambria Math" panose="02040503050406030204" pitchFamily="18" charset="0"/>
                          </a:rPr>
                          <m:t>𝑥</m:t>
                        </m:r>
                        <m:r>
                          <a:rPr lang="en-US" sz="1800" b="0" i="1" smtClean="0">
                            <a:latin typeface="Cambria Math" panose="02040503050406030204" pitchFamily="18" charset="0"/>
                          </a:rPr>
                          <m:t>′</m:t>
                        </m:r>
                      </m:sub>
                      <m:sup>
                        <m:r>
                          <a:rPr lang="en-US" sz="1800" b="0" i="1" smtClean="0">
                            <a:latin typeface="Cambria Math" panose="02040503050406030204" pitchFamily="18" charset="0"/>
                          </a:rPr>
                          <m:t>𝑛</m:t>
                        </m:r>
                        <m:r>
                          <a:rPr lang="en-US" sz="1800" b="0" i="1" smtClean="0">
                            <a:latin typeface="Cambria Math" panose="02040503050406030204" pitchFamily="18" charset="0"/>
                          </a:rPr>
                          <m:t>+1</m:t>
                        </m:r>
                      </m:sup>
                    </m:sSubSup>
                    <m:r>
                      <a:rPr lang="en-US" sz="1800" b="0" i="1" smtClean="0">
                        <a:latin typeface="Cambria Math" panose="02040503050406030204" pitchFamily="18" charset="0"/>
                      </a:rPr>
                      <m:t>(</m:t>
                    </m:r>
                    <m:r>
                      <a:rPr lang="en-US" sz="1800" b="0" i="1" smtClean="0">
                        <a:latin typeface="Cambria Math" panose="02040503050406030204" pitchFamily="18" charset="0"/>
                      </a:rPr>
                      <m:t>𝑥</m:t>
                    </m:r>
                    <m:r>
                      <a:rPr lang="en-US" sz="1800" b="0" i="1" smtClean="0">
                        <a:latin typeface="Cambria Math" panose="02040503050406030204" pitchFamily="18" charset="0"/>
                      </a:rPr>
                      <m:t>)</m:t>
                    </m:r>
                  </m:oMath>
                </a14:m>
                <a:r>
                  <a:rPr lang="en-US" sz="1800" dirty="0"/>
                  <a:t> as the estimated updated belief if we run experiment </a:t>
                </a:r>
                <a14:m>
                  <m:oMath xmlns:m="http://schemas.openxmlformats.org/officeDocument/2006/math">
                    <m:r>
                      <a:rPr lang="en-US" sz="1800" b="0" i="1" smtClean="0">
                        <a:latin typeface="Cambria Math" panose="02040503050406030204" pitchFamily="18" charset="0"/>
                      </a:rPr>
                      <m:t>𝑥</m:t>
                    </m:r>
                    <m:r>
                      <a:rPr lang="en-US" sz="1800" b="0" i="1" smtClean="0">
                        <a:latin typeface="Cambria Math" panose="02040503050406030204" pitchFamily="18" charset="0"/>
                      </a:rPr>
                      <m:t> </m:t>
                    </m:r>
                  </m:oMath>
                </a14:m>
                <a:r>
                  <a:rPr lang="en-US" sz="1800" dirty="0"/>
                  <a:t>.</a:t>
                </a:r>
              </a:p>
              <a:p>
                <a:pPr lvl="1"/>
                <a:r>
                  <a:rPr lang="en-US" sz="1800" dirty="0"/>
                  <a:t>Think of this estimate as looking one step into the future.</a:t>
                </a:r>
              </a:p>
              <a:p>
                <a:pPr lvl="1"/>
                <a:endParaRPr lang="en-US" sz="1800" dirty="0"/>
              </a:p>
              <a:p>
                <a:pPr lvl="1"/>
                <a:r>
                  <a:rPr lang="en-US" sz="1800" dirty="0"/>
                  <a:t>Think about how we might estimate the expectations using simulation:</a:t>
                </a:r>
              </a:p>
              <a:p>
                <a:pPr marL="457200" lvl="1" indent="0">
                  <a:buNone/>
                </a:pPr>
                <a:endParaRPr lang="en-US" sz="1800" dirty="0"/>
              </a:p>
              <a:p>
                <a:pPr lvl="1"/>
                <a:endParaRPr lang="en-US" sz="1800" dirty="0"/>
              </a:p>
              <a:p>
                <a:pPr lvl="1"/>
                <a:endParaRPr lang="en-US" sz="1800" dirty="0"/>
              </a:p>
              <a:p>
                <a:pPr lvl="1"/>
                <a:r>
                  <a:rPr lang="en-US" sz="1800" dirty="0"/>
                  <a:t>Review how means are updated given estimates in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𝑆</m:t>
                        </m:r>
                      </m:e>
                      <m:sup>
                        <m:r>
                          <a:rPr lang="en-US" sz="1800" b="0" i="1" smtClean="0">
                            <a:latin typeface="Cambria Math" panose="02040503050406030204" pitchFamily="18" charset="0"/>
                          </a:rPr>
                          <m:t>𝑛</m:t>
                        </m:r>
                      </m:sup>
                    </m:sSup>
                  </m:oMath>
                </a14:m>
                <a:r>
                  <a:rPr lang="en-US" sz="1800" dirty="0"/>
                  <a:t> (which contains </a:t>
                </a:r>
                <a14:m>
                  <m:oMath xmlns:m="http://schemas.openxmlformats.org/officeDocument/2006/math">
                    <m:sSubSup>
                      <m:sSubSupPr>
                        <m:ctrlPr>
                          <a:rPr lang="en-US" sz="1800" b="0" i="1" smtClean="0">
                            <a:latin typeface="Cambria Math" panose="02040503050406030204" pitchFamily="18" charset="0"/>
                          </a:rPr>
                        </m:ctrlPr>
                      </m:sSubSupPr>
                      <m:e>
                        <m:acc>
                          <m:accPr>
                            <m:chr m:val="̅"/>
                            <m:ctrlPr>
                              <a:rPr lang="en-US" sz="1800" i="1" smtClean="0">
                                <a:latin typeface="Cambria Math" panose="02040503050406030204" pitchFamily="18" charset="0"/>
                              </a:rPr>
                            </m:ctrlPr>
                          </m:accPr>
                          <m:e>
                            <m:r>
                              <a:rPr lang="en-US" sz="1800" b="0" i="1" smtClean="0">
                                <a:latin typeface="Cambria Math" panose="02040503050406030204" pitchFamily="18" charset="0"/>
                              </a:rPr>
                              <m:t>𝜇</m:t>
                            </m:r>
                          </m:e>
                        </m:acc>
                      </m:e>
                      <m:sub>
                        <m:r>
                          <a:rPr lang="en-US" sz="1800" b="0" i="1" smtClean="0">
                            <a:latin typeface="Cambria Math" panose="02040503050406030204" pitchFamily="18" charset="0"/>
                          </a:rPr>
                          <m:t>𝑥</m:t>
                        </m:r>
                      </m:sub>
                      <m:sup>
                        <m:r>
                          <a:rPr lang="en-US" sz="1800" b="0" i="1" smtClean="0">
                            <a:latin typeface="Cambria Math" panose="02040503050406030204" pitchFamily="18" charset="0"/>
                          </a:rPr>
                          <m:t>𝑛</m:t>
                        </m:r>
                      </m:sup>
                    </m:sSubSup>
                  </m:oMath>
                </a14:m>
                <a:r>
                  <a:rPr lang="en-US" sz="1800" dirty="0"/>
                  <a:t>) and the observation </a:t>
                </a:r>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𝑊</m:t>
                        </m:r>
                      </m:e>
                      <m:sub>
                        <m:r>
                          <a:rPr lang="en-US" sz="1800" b="0" i="1" smtClean="0">
                            <a:latin typeface="Cambria Math" panose="02040503050406030204" pitchFamily="18" charset="0"/>
                          </a:rPr>
                          <m:t>𝑥</m:t>
                        </m:r>
                      </m:sub>
                      <m:sup>
                        <m:r>
                          <a:rPr lang="en-US" sz="1800" b="0" i="1" smtClean="0">
                            <a:latin typeface="Cambria Math" panose="02040503050406030204" pitchFamily="18" charset="0"/>
                          </a:rPr>
                          <m:t>𝑙</m:t>
                        </m:r>
                        <m:r>
                          <a:rPr lang="en-US" sz="1800" b="0" i="1" smtClean="0">
                            <a:latin typeface="Cambria Math" panose="02040503050406030204" pitchFamily="18" charset="0"/>
                          </a:rPr>
                          <m:t>|</m:t>
                        </m:r>
                        <m:r>
                          <a:rPr lang="en-US" sz="1800" b="0" i="1" smtClean="0">
                            <a:latin typeface="Cambria Math" panose="02040503050406030204" pitchFamily="18" charset="0"/>
                          </a:rPr>
                          <m:t>𝑘</m:t>
                        </m:r>
                      </m:sup>
                    </m:sSubSup>
                  </m:oMath>
                </a14:m>
                <a:r>
                  <a:rPr lang="en-US" sz="1800" dirty="0"/>
                  <a:t> for a truth </a:t>
                </a:r>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𝜇</m:t>
                        </m:r>
                      </m:e>
                      <m:sub>
                        <m:r>
                          <a:rPr lang="en-US" sz="1800" b="0" i="1" smtClean="0">
                            <a:latin typeface="Cambria Math" panose="02040503050406030204" pitchFamily="18" charset="0"/>
                          </a:rPr>
                          <m:t>𝑥</m:t>
                        </m:r>
                      </m:sub>
                      <m:sup>
                        <m:r>
                          <a:rPr lang="en-US" sz="1800" b="0" i="1" smtClean="0">
                            <a:latin typeface="Cambria Math" panose="02040503050406030204" pitchFamily="18" charset="0"/>
                          </a:rPr>
                          <m:t>𝑘</m:t>
                        </m:r>
                      </m:sup>
                    </m:sSubSup>
                  </m:oMath>
                </a14:m>
                <a:r>
                  <a:rPr lang="en-US" sz="1800" dirty="0"/>
                  <a:t> and noise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𝜖</m:t>
                        </m:r>
                      </m:e>
                      <m:sup>
                        <m:r>
                          <a:rPr lang="en-US" sz="1800" b="0" i="1" smtClean="0">
                            <a:latin typeface="Cambria Math" panose="02040503050406030204" pitchFamily="18" charset="0"/>
                          </a:rPr>
                          <m:t>𝑙</m:t>
                        </m:r>
                      </m:sup>
                    </m:sSup>
                  </m:oMath>
                </a14:m>
                <a:endParaRPr lang="en-US" sz="1800" dirty="0"/>
              </a:p>
              <a:p>
                <a:pPr marL="457200" lvl="1" indent="0">
                  <a:buNone/>
                </a:pPr>
                <a:endParaRPr lang="en-US" sz="1800" dirty="0"/>
              </a:p>
              <a:p>
                <a:pPr lvl="1"/>
                <a:r>
                  <a:rPr lang="en-US" sz="1800" dirty="0"/>
                  <a:t>Remember that </a:t>
                </a:r>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𝜇</m:t>
                        </m:r>
                      </m:e>
                      <m:sub>
                        <m:r>
                          <a:rPr lang="en-US" sz="1800" b="0" i="1" smtClean="0">
                            <a:latin typeface="Cambria Math" panose="02040503050406030204" pitchFamily="18" charset="0"/>
                          </a:rPr>
                          <m:t>𝑥</m:t>
                        </m:r>
                      </m:sub>
                      <m:sup>
                        <m:r>
                          <a:rPr lang="en-US" sz="1800" b="0" i="1" smtClean="0">
                            <a:latin typeface="Cambria Math" panose="02040503050406030204" pitchFamily="18" charset="0"/>
                          </a:rPr>
                          <m:t>𝑘</m:t>
                        </m:r>
                      </m:sup>
                    </m:sSubSup>
                  </m:oMath>
                </a14:m>
                <a:r>
                  <a:rPr lang="en-US" sz="1800" dirty="0"/>
                  <a:t> is a possible </a:t>
                </a:r>
                <a:r>
                  <a:rPr lang="en-US" sz="1800" i="1" dirty="0"/>
                  <a:t>true value</a:t>
                </a:r>
                <a:r>
                  <a:rPr lang="en-US" sz="1800" dirty="0"/>
                  <a:t> of </a:t>
                </a:r>
                <a14:m>
                  <m:oMath xmlns:m="http://schemas.openxmlformats.org/officeDocument/2006/math">
                    <m:r>
                      <a:rPr lang="en-US" sz="1800" b="0" i="1" smtClean="0">
                        <a:latin typeface="Cambria Math" panose="02040503050406030204" pitchFamily="18" charset="0"/>
                      </a:rPr>
                      <m:t>𝜇</m:t>
                    </m:r>
                  </m:oMath>
                </a14:m>
                <a:r>
                  <a:rPr lang="en-US" sz="1800" dirty="0"/>
                  <a:t>, not the estimate. We have an estimate, but the random outcome </a:t>
                </a:r>
                <a:r>
                  <a:rPr lang="en-US" sz="1800" i="1" dirty="0"/>
                  <a:t>W</a:t>
                </a:r>
                <a:r>
                  <a:rPr lang="en-US" sz="1800" dirty="0"/>
                  <a:t> comes from the </a:t>
                </a:r>
                <a:r>
                  <a:rPr lang="en-US" sz="1800" i="1" dirty="0"/>
                  <a:t>truth</a:t>
                </a:r>
                <a:r>
                  <a:rPr lang="en-US" sz="1800"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143000"/>
                <a:ext cx="7772400" cy="3900055"/>
              </a:xfrm>
              <a:blipFill>
                <a:blip r:embed="rId3"/>
                <a:stretch>
                  <a:fillRect t="-939" r="-1020" b="-31455"/>
                </a:stretch>
              </a:blipFill>
            </p:spPr>
            <p:txBody>
              <a:bodyPr/>
              <a:lstStyle/>
              <a:p>
                <a:r>
                  <a:rPr lang="en-US">
                    <a:noFill/>
                  </a:rPr>
                  <a:t> </a:t>
                </a:r>
              </a:p>
            </p:txBody>
          </p:sp>
        </mc:Fallback>
      </mc:AlternateContent>
      <p:sp>
        <p:nvSpPr>
          <p:cNvPr id="4" name="Slide Number Placeholder 3"/>
          <p:cNvSpPr>
            <a:spLocks noGrp="1"/>
          </p:cNvSpPr>
          <p:nvPr>
            <p:ph type="sldNum" sz="quarter" idx="4294967295"/>
          </p:nvPr>
        </p:nvSpPr>
        <p:spPr/>
        <p:txBody>
          <a:bodyPr/>
          <a:lstStyle/>
          <a:p>
            <a:pPr>
              <a:defRPr/>
            </a:pPr>
            <a:fld id="{92D0F0A5-88A2-400D-91DB-1B6C935589C9}" type="slidenum">
              <a:rPr lang="en-US" smtClean="0"/>
              <a:pPr>
                <a:defRPr/>
              </a:pPr>
              <a:t>11</a:t>
            </a:fld>
            <a:endParaRPr lang="en-US"/>
          </a:p>
        </p:txBody>
      </p:sp>
      <p:graphicFrame>
        <p:nvGraphicFramePr>
          <p:cNvPr id="5" name="Object 4"/>
          <p:cNvGraphicFramePr>
            <a:graphicFrameLocks noChangeAspect="1"/>
          </p:cNvGraphicFramePr>
          <p:nvPr>
            <p:extLst/>
          </p:nvPr>
        </p:nvGraphicFramePr>
        <p:xfrm>
          <a:off x="1967634" y="1799506"/>
          <a:ext cx="5033530" cy="497434"/>
        </p:xfrm>
        <a:graphic>
          <a:graphicData uri="http://schemas.openxmlformats.org/presentationml/2006/ole">
            <mc:AlternateContent xmlns:mc="http://schemas.openxmlformats.org/markup-compatibility/2006">
              <mc:Choice xmlns:v="urn:schemas-microsoft-com:vml" Requires="v">
                <p:oleObj spid="_x0000_s1028" name="Equation" r:id="rId4" imgW="2831760" imgH="279360" progId="Equation.DSMT4">
                  <p:embed/>
                </p:oleObj>
              </mc:Choice>
              <mc:Fallback>
                <p:oleObj name="Equation" r:id="rId4" imgW="2831760" imgH="279360" progId="Equation.DSMT4">
                  <p:embed/>
                  <p:pic>
                    <p:nvPicPr>
                      <p:cNvPr id="5" name="Object 4"/>
                      <p:cNvPicPr>
                        <a:picLocks noChangeAspect="1" noChangeArrowheads="1"/>
                      </p:cNvPicPr>
                      <p:nvPr/>
                    </p:nvPicPr>
                    <p:blipFill>
                      <a:blip r:embed="rId5"/>
                      <a:srcRect/>
                      <a:stretch>
                        <a:fillRect/>
                      </a:stretch>
                    </p:blipFill>
                    <p:spPr bwMode="auto">
                      <a:xfrm>
                        <a:off x="1967634" y="1799506"/>
                        <a:ext cx="5033530" cy="497434"/>
                      </a:xfrm>
                      <a:prstGeom prst="rect">
                        <a:avLst/>
                      </a:prstGeom>
                      <a:noFill/>
                      <a:ln>
                        <a:noFill/>
                      </a:ln>
                      <a:effectLst/>
                    </p:spPr>
                  </p:pic>
                </p:oleObj>
              </mc:Fallback>
            </mc:AlternateContent>
          </a:graphicData>
        </a:graphic>
      </p:graphicFrame>
      <p:graphicFrame>
        <p:nvGraphicFramePr>
          <p:cNvPr id="6" name="Object 5"/>
          <p:cNvGraphicFramePr>
            <a:graphicFrameLocks noChangeAspect="1"/>
          </p:cNvGraphicFramePr>
          <p:nvPr>
            <p:extLst/>
          </p:nvPr>
        </p:nvGraphicFramePr>
        <p:xfrm>
          <a:off x="1683154" y="3704706"/>
          <a:ext cx="5926138" cy="674687"/>
        </p:xfrm>
        <a:graphic>
          <a:graphicData uri="http://schemas.openxmlformats.org/presentationml/2006/ole">
            <mc:AlternateContent xmlns:mc="http://schemas.openxmlformats.org/markup-compatibility/2006">
              <mc:Choice xmlns:v="urn:schemas-microsoft-com:vml" Requires="v">
                <p:oleObj spid="_x0000_s1029" name="Equation" r:id="rId6" imgW="3797280" imgH="431640" progId="Equation.DSMT4">
                  <p:embed/>
                </p:oleObj>
              </mc:Choice>
              <mc:Fallback>
                <p:oleObj name="Equation" r:id="rId6" imgW="3797280" imgH="431640" progId="Equation.DSMT4">
                  <p:embed/>
                  <p:pic>
                    <p:nvPicPr>
                      <p:cNvPr id="6" name="Object 5"/>
                      <p:cNvPicPr>
                        <a:picLocks noChangeAspect="1" noChangeArrowheads="1"/>
                      </p:cNvPicPr>
                      <p:nvPr/>
                    </p:nvPicPr>
                    <p:blipFill>
                      <a:blip r:embed="rId7"/>
                      <a:srcRect/>
                      <a:stretch>
                        <a:fillRect/>
                      </a:stretch>
                    </p:blipFill>
                    <p:spPr bwMode="auto">
                      <a:xfrm>
                        <a:off x="1683154" y="3704706"/>
                        <a:ext cx="5926138" cy="674687"/>
                      </a:xfrm>
                      <a:prstGeom prst="rect">
                        <a:avLst/>
                      </a:prstGeom>
                      <a:noFill/>
                      <a:ln>
                        <a:noFill/>
                      </a:ln>
                      <a:effectLst/>
                    </p:spPr>
                  </p:pic>
                </p:oleObj>
              </mc:Fallback>
            </mc:AlternateContent>
          </a:graphicData>
        </a:graphic>
      </p:graphicFrame>
      <p:sp>
        <p:nvSpPr>
          <p:cNvPr id="7" name="Footer Placeholder 6"/>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060872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Imagine that the </a:t>
            </a:r>
            <a:r>
              <a:rPr lang="en-US" dirty="0" err="1"/>
              <a:t>lookahead</a:t>
            </a:r>
            <a:r>
              <a:rPr lang="en-US" dirty="0"/>
              <a:t> is just a black box:</a:t>
            </a:r>
          </a:p>
          <a:p>
            <a:pPr lvl="1"/>
            <a:r>
              <a:rPr lang="en-US" dirty="0"/>
              <a:t>Solve the optimization problem</a:t>
            </a:r>
          </a:p>
          <a:p>
            <a:pPr lvl="1"/>
            <a:endParaRPr lang="en-US" dirty="0"/>
          </a:p>
          <a:p>
            <a:pPr lvl="1"/>
            <a:endParaRPr lang="en-US" dirty="0"/>
          </a:p>
          <a:p>
            <a:pPr lvl="1"/>
            <a:r>
              <a:rPr lang="en-US" dirty="0"/>
              <a:t>subject to</a:t>
            </a:r>
          </a:p>
          <a:p>
            <a:pPr lvl="1"/>
            <a:endParaRPr lang="en-US" dirty="0"/>
          </a:p>
          <a:p>
            <a:pPr lvl="1"/>
            <a:endParaRPr lang="en-US" dirty="0"/>
          </a:p>
          <a:p>
            <a:pPr lvl="1"/>
            <a:endParaRPr lang="en-US" dirty="0"/>
          </a:p>
          <a:p>
            <a:pPr lvl="1"/>
            <a:endParaRPr lang="en-US" dirty="0"/>
          </a:p>
          <a:p>
            <a:pPr lvl="1"/>
            <a:endParaRPr lang="en-US" dirty="0"/>
          </a:p>
          <a:p>
            <a:pPr lvl="1"/>
            <a:r>
              <a:rPr lang="en-US" dirty="0"/>
              <a:t>This is a deterministic shortest path problem that we could solve using Bellman’s equation, but for now we will just view it as a black box optimization problem.</a:t>
            </a:r>
          </a:p>
        </p:txBody>
      </p:sp>
      <p:graphicFrame>
        <p:nvGraphicFramePr>
          <p:cNvPr id="6" name="Object 5"/>
          <p:cNvGraphicFramePr>
            <a:graphicFrameLocks noChangeAspect="1"/>
          </p:cNvGraphicFramePr>
          <p:nvPr>
            <p:extLst/>
          </p:nvPr>
        </p:nvGraphicFramePr>
        <p:xfrm>
          <a:off x="1526540" y="2173605"/>
          <a:ext cx="3608388" cy="814388"/>
        </p:xfrm>
        <a:graphic>
          <a:graphicData uri="http://schemas.openxmlformats.org/presentationml/2006/ole">
            <mc:AlternateContent xmlns:mc="http://schemas.openxmlformats.org/markup-compatibility/2006">
              <mc:Choice xmlns:v="urn:schemas-microsoft-com:vml" Requires="v">
                <p:oleObj spid="_x0000_s2052" name="Equation" r:id="rId3" imgW="2082600" imgH="469800" progId="Equation.DSMT4">
                  <p:embed/>
                </p:oleObj>
              </mc:Choice>
              <mc:Fallback>
                <p:oleObj name="Equation" r:id="rId3" imgW="2082600" imgH="469800" progId="Equation.DSMT4">
                  <p:embed/>
                  <p:pic>
                    <p:nvPicPr>
                      <p:cNvPr id="6" name="Object 5"/>
                      <p:cNvPicPr/>
                      <p:nvPr/>
                    </p:nvPicPr>
                    <p:blipFill>
                      <a:blip r:embed="rId4"/>
                      <a:stretch>
                        <a:fillRect/>
                      </a:stretch>
                    </p:blipFill>
                    <p:spPr>
                      <a:xfrm>
                        <a:off x="1526540" y="2173605"/>
                        <a:ext cx="3608388" cy="814388"/>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2117846" y="3436620"/>
          <a:ext cx="5379676" cy="1992870"/>
        </p:xfrm>
        <a:graphic>
          <a:graphicData uri="http://schemas.openxmlformats.org/presentationml/2006/ole">
            <mc:AlternateContent xmlns:mc="http://schemas.openxmlformats.org/markup-compatibility/2006">
              <mc:Choice xmlns:v="urn:schemas-microsoft-com:vml" Requires="v">
                <p:oleObj spid="_x0000_s2053" name="Equation" r:id="rId5" imgW="3670200" imgH="1358640" progId="Equation.DSMT4">
                  <p:embed/>
                </p:oleObj>
              </mc:Choice>
              <mc:Fallback>
                <p:oleObj name="Equation" r:id="rId5" imgW="3670200" imgH="1358640" progId="Equation.DSMT4">
                  <p:embed/>
                  <p:pic>
                    <p:nvPicPr>
                      <p:cNvPr id="7" name="Object 6"/>
                      <p:cNvPicPr/>
                      <p:nvPr/>
                    </p:nvPicPr>
                    <p:blipFill>
                      <a:blip r:embed="rId6"/>
                      <a:stretch>
                        <a:fillRect/>
                      </a:stretch>
                    </p:blipFill>
                    <p:spPr>
                      <a:xfrm>
                        <a:off x="2117846" y="3436620"/>
                        <a:ext cx="5379676" cy="1992870"/>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224032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a:t>
                </a:r>
                <a14:m>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m:t>
                    </m:r>
                  </m:oMath>
                </a14:m>
                <a:r>
                  <a:rPr lang="en-US" dirty="0"/>
                  <a:t>percentile policy.</a:t>
                </a:r>
              </a:p>
              <a:p>
                <a:pPr lvl="1"/>
                <a:r>
                  <a:rPr lang="en-US" dirty="0"/>
                  <a:t>Solve the linear program (shortest path problem):</a:t>
                </a:r>
              </a:p>
              <a:p>
                <a:pPr lvl="1"/>
                <a:endParaRPr lang="en-US" dirty="0"/>
              </a:p>
              <a:p>
                <a:pPr lvl="1"/>
                <a:endParaRPr lang="en-US" dirty="0"/>
              </a:p>
              <a:p>
                <a:pPr lvl="1"/>
                <a:r>
                  <a:rPr lang="en-US" dirty="0"/>
                  <a:t>subject to</a:t>
                </a:r>
              </a:p>
              <a:p>
                <a:pPr lvl="1"/>
                <a:endParaRPr lang="en-US" dirty="0"/>
              </a:p>
              <a:p>
                <a:pPr lvl="1"/>
                <a:endParaRPr lang="en-US" dirty="0"/>
              </a:p>
              <a:p>
                <a:pPr lvl="1"/>
                <a:endParaRPr lang="en-US" dirty="0"/>
              </a:p>
              <a:p>
                <a:pPr lvl="1"/>
                <a:endParaRPr lang="en-US" dirty="0"/>
              </a:p>
              <a:p>
                <a:pPr lvl="1"/>
                <a:endParaRPr lang="en-US" dirty="0"/>
              </a:p>
              <a:p>
                <a:pPr lvl="1"/>
                <a:r>
                  <a:rPr lang="en-US" dirty="0"/>
                  <a:t>This is a deterministic shortest path problem that we could solve using Bellman’s equation, but for now we will just view it as a black box optimization problem.</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b="-16626"/>
                </a:stretch>
              </a:blipFill>
            </p:spPr>
            <p:txBody>
              <a:bodyPr/>
              <a:lstStyle/>
              <a:p>
                <a:r>
                  <a:rPr lang="en-US">
                    <a:noFill/>
                  </a:rPr>
                  <a:t> </a:t>
                </a:r>
              </a:p>
            </p:txBody>
          </p:sp>
        </mc:Fallback>
      </mc:AlternateContent>
      <p:graphicFrame>
        <p:nvGraphicFramePr>
          <p:cNvPr id="6" name="Object 5"/>
          <p:cNvGraphicFramePr>
            <a:graphicFrameLocks noChangeAspect="1"/>
          </p:cNvGraphicFramePr>
          <p:nvPr>
            <p:extLst/>
          </p:nvPr>
        </p:nvGraphicFramePr>
        <p:xfrm>
          <a:off x="411479" y="2178092"/>
          <a:ext cx="8594725" cy="762819"/>
        </p:xfrm>
        <a:graphic>
          <a:graphicData uri="http://schemas.openxmlformats.org/presentationml/2006/ole">
            <mc:AlternateContent xmlns:mc="http://schemas.openxmlformats.org/markup-compatibility/2006">
              <mc:Choice xmlns:v="urn:schemas-microsoft-com:vml" Requires="v">
                <p:oleObj spid="_x0000_s3076" name="Equation" r:id="rId4" imgW="5295600" imgH="469800" progId="Equation.DSMT4">
                  <p:embed/>
                </p:oleObj>
              </mc:Choice>
              <mc:Fallback>
                <p:oleObj name="Equation" r:id="rId4" imgW="5295600" imgH="469800" progId="Equation.DSMT4">
                  <p:embed/>
                  <p:pic>
                    <p:nvPicPr>
                      <p:cNvPr id="6" name="Object 5"/>
                      <p:cNvPicPr/>
                      <p:nvPr/>
                    </p:nvPicPr>
                    <p:blipFill>
                      <a:blip r:embed="rId5"/>
                      <a:stretch>
                        <a:fillRect/>
                      </a:stretch>
                    </p:blipFill>
                    <p:spPr>
                      <a:xfrm>
                        <a:off x="411479" y="2178092"/>
                        <a:ext cx="8594725" cy="762819"/>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2081213" y="3436938"/>
          <a:ext cx="5454650" cy="1992312"/>
        </p:xfrm>
        <a:graphic>
          <a:graphicData uri="http://schemas.openxmlformats.org/presentationml/2006/ole">
            <mc:AlternateContent xmlns:mc="http://schemas.openxmlformats.org/markup-compatibility/2006">
              <mc:Choice xmlns:v="urn:schemas-microsoft-com:vml" Requires="v">
                <p:oleObj spid="_x0000_s3077" name="Equation" r:id="rId6" imgW="3720960" imgH="1358640" progId="Equation.DSMT4">
                  <p:embed/>
                </p:oleObj>
              </mc:Choice>
              <mc:Fallback>
                <p:oleObj name="Equation" r:id="rId6" imgW="3720960" imgH="1358640" progId="Equation.DSMT4">
                  <p:embed/>
                  <p:pic>
                    <p:nvPicPr>
                      <p:cNvPr id="7" name="Object 6"/>
                      <p:cNvPicPr/>
                      <p:nvPr/>
                    </p:nvPicPr>
                    <p:blipFill>
                      <a:blip r:embed="rId7"/>
                      <a:stretch>
                        <a:fillRect/>
                      </a:stretch>
                    </p:blipFill>
                    <p:spPr>
                      <a:xfrm>
                        <a:off x="2081213" y="3436938"/>
                        <a:ext cx="5454650" cy="1992312"/>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249899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a:t>Erase boards.  Put this list of policies on left boards:</a:t>
            </a:r>
          </a:p>
          <a:p>
            <a:pPr lvl="1"/>
            <a:r>
              <a:rPr lang="en-US" sz="2000" dirty="0"/>
              <a:t>Sell if price is above a number</a:t>
            </a:r>
          </a:p>
          <a:p>
            <a:pPr lvl="1"/>
            <a:r>
              <a:rPr lang="en-US" sz="2000" dirty="0"/>
              <a:t>Buy low, sell high</a:t>
            </a:r>
          </a:p>
          <a:p>
            <a:pPr lvl="1"/>
            <a:r>
              <a:rPr lang="en-US" sz="2000" dirty="0" err="1"/>
              <a:t>Stepsize</a:t>
            </a:r>
            <a:r>
              <a:rPr lang="en-US" sz="2000" dirty="0"/>
              <a:t> policies</a:t>
            </a:r>
          </a:p>
          <a:p>
            <a:pPr lvl="1"/>
            <a:r>
              <a:rPr lang="en-US" sz="2000" dirty="0"/>
              <a:t>Upper confidence bounding</a:t>
            </a:r>
          </a:p>
          <a:p>
            <a:pPr lvl="1"/>
            <a:r>
              <a:rPr lang="en-US" sz="2000" dirty="0"/>
              <a:t>Interval estimation</a:t>
            </a:r>
          </a:p>
          <a:p>
            <a:pPr lvl="1"/>
            <a:r>
              <a:rPr lang="en-US" sz="2000" dirty="0"/>
              <a:t>Value functions for shortest paths</a:t>
            </a:r>
          </a:p>
          <a:p>
            <a:pPr lvl="1"/>
            <a:r>
              <a:rPr lang="en-US" sz="2000" dirty="0"/>
              <a:t>Approximate value functions (shortest path)</a:t>
            </a:r>
          </a:p>
          <a:p>
            <a:pPr lvl="1"/>
            <a:r>
              <a:rPr lang="en-US" sz="2000" dirty="0"/>
              <a:t>Knowledge gradient</a:t>
            </a:r>
          </a:p>
          <a:p>
            <a:pPr lvl="1"/>
            <a:r>
              <a:rPr lang="en-US" sz="2000" dirty="0"/>
              <a:t>Dynamic shortest paths</a:t>
            </a:r>
          </a:p>
          <a:p>
            <a:pPr lvl="1"/>
            <a:r>
              <a:rPr lang="en-US" sz="2000" dirty="0" err="1"/>
              <a:t>Paramterized</a:t>
            </a:r>
            <a:r>
              <a:rPr lang="en-US" sz="2000" dirty="0"/>
              <a:t> stochastic shortest path</a:t>
            </a:r>
          </a:p>
          <a:p>
            <a:endParaRPr lang="en-US" sz="2400" dirty="0"/>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613560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Four classes of policies</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15</a:t>
            </a:fld>
            <a:endParaRPr lang="en-US"/>
          </a:p>
        </p:txBody>
      </p:sp>
    </p:spTree>
    <p:extLst>
      <p:ext uri="{BB962C8B-B14F-4D97-AF65-F5344CB8AC3E}">
        <p14:creationId xmlns:p14="http://schemas.microsoft.com/office/powerpoint/2010/main" val="252358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dirty="0"/>
              <a:t>Two strategies for designing policies</a:t>
            </a:r>
          </a:p>
          <a:p>
            <a:pPr lvl="2"/>
            <a:endParaRPr lang="en-US" dirty="0"/>
          </a:p>
          <a:p>
            <a:pPr marL="457200" lvl="1" indent="0">
              <a:buNone/>
            </a:pPr>
            <a:r>
              <a:rPr lang="en-US" dirty="0"/>
              <a:t>1)	Policy search – Search over a class of functions for making decisions to optimize some metric.</a:t>
            </a:r>
          </a:p>
          <a:p>
            <a:pPr lvl="1"/>
            <a:endParaRPr lang="en-US" dirty="0"/>
          </a:p>
          <a:p>
            <a:pPr lvl="1"/>
            <a:endParaRPr lang="en-US" dirty="0"/>
          </a:p>
          <a:p>
            <a:pPr lvl="1"/>
            <a:endParaRPr lang="en-US" dirty="0"/>
          </a:p>
          <a:p>
            <a:pPr marL="457200" lvl="1" indent="0">
              <a:buNone/>
            </a:pPr>
            <a:r>
              <a:rPr lang="en-US" dirty="0"/>
              <a:t>2)	</a:t>
            </a:r>
            <a:r>
              <a:rPr lang="en-US" dirty="0" err="1"/>
              <a:t>Lookahead</a:t>
            </a:r>
            <a:r>
              <a:rPr lang="en-US" dirty="0"/>
              <a:t> approximations – Approximate the impact of a decision now on the future. </a:t>
            </a:r>
          </a:p>
        </p:txBody>
      </p:sp>
      <p:graphicFrame>
        <p:nvGraphicFramePr>
          <p:cNvPr id="4" name="Object 3"/>
          <p:cNvGraphicFramePr>
            <a:graphicFrameLocks noChangeAspect="1"/>
          </p:cNvGraphicFramePr>
          <p:nvPr>
            <p:extLst/>
          </p:nvPr>
        </p:nvGraphicFramePr>
        <p:xfrm>
          <a:off x="1779179" y="2899163"/>
          <a:ext cx="5494338" cy="912813"/>
        </p:xfrm>
        <a:graphic>
          <a:graphicData uri="http://schemas.openxmlformats.org/presentationml/2006/ole">
            <mc:AlternateContent xmlns:mc="http://schemas.openxmlformats.org/markup-compatibility/2006">
              <mc:Choice xmlns:v="urn:schemas-microsoft-com:vml" Requires="v">
                <p:oleObj spid="_x0000_s4100" name="Equation" r:id="rId3" imgW="2755800" imgH="457200" progId="Equation.DSMT4">
                  <p:embed/>
                </p:oleObj>
              </mc:Choice>
              <mc:Fallback>
                <p:oleObj name="Equation" r:id="rId3" imgW="2755800" imgH="457200" progId="Equation.DSMT4">
                  <p:embed/>
                  <p:pic>
                    <p:nvPicPr>
                      <p:cNvPr id="4" name="Object 3"/>
                      <p:cNvPicPr>
                        <a:picLocks noChangeAspect="1" noChangeArrowheads="1"/>
                      </p:cNvPicPr>
                      <p:nvPr/>
                    </p:nvPicPr>
                    <p:blipFill>
                      <a:blip r:embed="rId4"/>
                      <a:srcRect/>
                      <a:stretch>
                        <a:fillRect/>
                      </a:stretch>
                    </p:blipFill>
                    <p:spPr bwMode="auto">
                      <a:xfrm>
                        <a:off x="1779179" y="2899163"/>
                        <a:ext cx="5494338" cy="912813"/>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nvPr>
        </p:nvGraphicFramePr>
        <p:xfrm>
          <a:off x="313918" y="5029502"/>
          <a:ext cx="8691563" cy="909637"/>
        </p:xfrm>
        <a:graphic>
          <a:graphicData uri="http://schemas.openxmlformats.org/presentationml/2006/ole">
            <mc:AlternateContent xmlns:mc="http://schemas.openxmlformats.org/markup-compatibility/2006">
              <mc:Choice xmlns:v="urn:schemas-microsoft-com:vml" Requires="v">
                <p:oleObj spid="_x0000_s4101" name="Equation" r:id="rId5" imgW="4851360" imgH="507960" progId="Equation.DSMT4">
                  <p:embed/>
                </p:oleObj>
              </mc:Choice>
              <mc:Fallback>
                <p:oleObj name="Equation" r:id="rId5" imgW="4851360" imgH="507960" progId="Equation.DSMT4">
                  <p:embed/>
                  <p:pic>
                    <p:nvPicPr>
                      <p:cNvPr id="5" name="Object 4"/>
                      <p:cNvPicPr>
                        <a:picLocks noChangeAspect="1" noChangeArrowheads="1"/>
                      </p:cNvPicPr>
                      <p:nvPr/>
                    </p:nvPicPr>
                    <p:blipFill>
                      <a:blip r:embed="rId6"/>
                      <a:srcRect/>
                      <a:stretch>
                        <a:fillRect/>
                      </a:stretch>
                    </p:blipFill>
                    <p:spPr bwMode="auto">
                      <a:xfrm>
                        <a:off x="313918" y="5029502"/>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Footer Placeholder 5"/>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883498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8061158" cy="4953000"/>
          </a:xfrm>
        </p:spPr>
        <p:txBody>
          <a:bodyPr/>
          <a:lstStyle/>
          <a:p>
            <a:r>
              <a:rPr lang="en-US" sz="2400" dirty="0"/>
              <a:t>Policy search:</a:t>
            </a:r>
          </a:p>
          <a:p>
            <a:pPr marL="457200" lvl="1" indent="0">
              <a:buNone/>
            </a:pPr>
            <a:r>
              <a:rPr lang="en-US" dirty="0"/>
              <a:t>1a)	Policy function approximations (PFAs)</a:t>
            </a:r>
            <a:endParaRPr lang="en-US" sz="2800" dirty="0"/>
          </a:p>
          <a:p>
            <a:pPr lvl="2"/>
            <a:r>
              <a:rPr lang="en-US" dirty="0"/>
              <a:t>Lookup tables </a:t>
            </a:r>
          </a:p>
          <a:p>
            <a:pPr lvl="3"/>
            <a:r>
              <a:rPr lang="en-US" dirty="0"/>
              <a:t>“when in this state, take this action”</a:t>
            </a:r>
          </a:p>
          <a:p>
            <a:pPr lvl="2"/>
            <a:r>
              <a:rPr lang="en-US" dirty="0"/>
              <a:t>Parametric functions</a:t>
            </a:r>
          </a:p>
          <a:p>
            <a:pPr lvl="3"/>
            <a:r>
              <a:rPr lang="en-US" dirty="0"/>
              <a:t>Order-up-to policies: if inventory is less than s, order up to S.</a:t>
            </a:r>
          </a:p>
          <a:p>
            <a:pPr lvl="3"/>
            <a:r>
              <a:rPr lang="en-US" dirty="0"/>
              <a:t>Affine policies - </a:t>
            </a:r>
          </a:p>
          <a:p>
            <a:pPr lvl="3"/>
            <a:r>
              <a:rPr lang="en-US" dirty="0"/>
              <a:t>Neural networks</a:t>
            </a:r>
          </a:p>
          <a:p>
            <a:pPr lvl="2"/>
            <a:r>
              <a:rPr lang="en-US" dirty="0"/>
              <a:t>Locally/semi/non parametric</a:t>
            </a:r>
          </a:p>
          <a:p>
            <a:pPr lvl="3"/>
            <a:r>
              <a:rPr lang="en-US" dirty="0"/>
              <a:t>Requires optimizing over local regions</a:t>
            </a:r>
          </a:p>
          <a:p>
            <a:pPr lvl="3"/>
            <a:endParaRPr lang="en-US" dirty="0"/>
          </a:p>
          <a:p>
            <a:pPr marL="457200" lvl="1" indent="0">
              <a:buNone/>
            </a:pPr>
            <a:r>
              <a:rPr lang="en-US" dirty="0"/>
              <a:t>1b)	Cost function approximations (CFAs)</a:t>
            </a:r>
          </a:p>
          <a:p>
            <a:pPr lvl="2"/>
            <a:r>
              <a:rPr lang="en-US" dirty="0"/>
              <a:t>Optimizing a deterministic model modified to handle uncertainty (buffer stocks, schedule slack)</a:t>
            </a:r>
          </a:p>
          <a:p>
            <a:pPr lvl="1"/>
            <a:endParaRPr lang="en-US" dirty="0"/>
          </a:p>
        </p:txBody>
      </p:sp>
      <p:graphicFrame>
        <p:nvGraphicFramePr>
          <p:cNvPr id="4" name="Object 3"/>
          <p:cNvGraphicFramePr>
            <a:graphicFrameLocks noChangeAspect="1"/>
          </p:cNvGraphicFramePr>
          <p:nvPr>
            <p:extLst/>
          </p:nvPr>
        </p:nvGraphicFramePr>
        <p:xfrm>
          <a:off x="2096618" y="5838274"/>
          <a:ext cx="4769184" cy="519165"/>
        </p:xfrm>
        <a:graphic>
          <a:graphicData uri="http://schemas.openxmlformats.org/presentationml/2006/ole">
            <mc:AlternateContent xmlns:mc="http://schemas.openxmlformats.org/markup-compatibility/2006">
              <mc:Choice xmlns:v="urn:schemas-microsoft-com:vml" Requires="v">
                <p:oleObj spid="_x0000_s5125" name="Equation" r:id="rId3" imgW="2577960" imgH="279360" progId="Equation.DSMT4">
                  <p:embed/>
                </p:oleObj>
              </mc:Choice>
              <mc:Fallback>
                <p:oleObj name="Equation" r:id="rId3" imgW="2577960" imgH="279360" progId="Equation.DSMT4">
                  <p:embed/>
                  <p:pic>
                    <p:nvPicPr>
                      <p:cNvPr id="4" name="Object 3"/>
                      <p:cNvPicPr>
                        <a:picLocks noChangeAspect="1" noChangeArrowheads="1"/>
                      </p:cNvPicPr>
                      <p:nvPr/>
                    </p:nvPicPr>
                    <p:blipFill>
                      <a:blip r:embed="rId4"/>
                      <a:srcRect/>
                      <a:stretch>
                        <a:fillRect/>
                      </a:stretch>
                    </p:blipFill>
                    <p:spPr bwMode="auto">
                      <a:xfrm>
                        <a:off x="2096618" y="5838274"/>
                        <a:ext cx="4769184" cy="519165"/>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nvPr>
        </p:nvGraphicFramePr>
        <p:xfrm>
          <a:off x="6566828" y="1617784"/>
          <a:ext cx="1808023" cy="418072"/>
        </p:xfrm>
        <a:graphic>
          <a:graphicData uri="http://schemas.openxmlformats.org/presentationml/2006/ole">
            <mc:AlternateContent xmlns:mc="http://schemas.openxmlformats.org/markup-compatibility/2006">
              <mc:Choice xmlns:v="urn:schemas-microsoft-com:vml" Requires="v">
                <p:oleObj spid="_x0000_s5126" name="Equation" r:id="rId5" imgW="1041120" imgH="241200" progId="Equation.DSMT4">
                  <p:embed/>
                </p:oleObj>
              </mc:Choice>
              <mc:Fallback>
                <p:oleObj name="Equation" r:id="rId5" imgW="1041120" imgH="241200" progId="Equation.DSMT4">
                  <p:embed/>
                  <p:pic>
                    <p:nvPicPr>
                      <p:cNvPr id="5" name="Object 4"/>
                      <p:cNvPicPr/>
                      <p:nvPr/>
                    </p:nvPicPr>
                    <p:blipFill>
                      <a:blip r:embed="rId6"/>
                      <a:stretch>
                        <a:fillRect/>
                      </a:stretch>
                    </p:blipFill>
                    <p:spPr>
                      <a:xfrm>
                        <a:off x="6566828" y="1617784"/>
                        <a:ext cx="1808023" cy="418072"/>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4129261" y="3050266"/>
          <a:ext cx="2917825" cy="674688"/>
        </p:xfrm>
        <a:graphic>
          <a:graphicData uri="http://schemas.openxmlformats.org/presentationml/2006/ole">
            <mc:AlternateContent xmlns:mc="http://schemas.openxmlformats.org/markup-compatibility/2006">
              <mc:Choice xmlns:v="urn:schemas-microsoft-com:vml" Requires="v">
                <p:oleObj spid="_x0000_s5127" name="Equation" r:id="rId7" imgW="1917360" imgH="444240" progId="Equation.DSMT4">
                  <p:embed/>
                </p:oleObj>
              </mc:Choice>
              <mc:Fallback>
                <p:oleObj name="Equation" r:id="rId7" imgW="1917360" imgH="444240" progId="Equation.DSMT4">
                  <p:embed/>
                  <p:pic>
                    <p:nvPicPr>
                      <p:cNvPr id="7" name="Object 6"/>
                      <p:cNvPicPr>
                        <a:picLocks noChangeAspect="1" noChangeArrowheads="1"/>
                      </p:cNvPicPr>
                      <p:nvPr/>
                    </p:nvPicPr>
                    <p:blipFill>
                      <a:blip r:embed="rId8"/>
                      <a:srcRect/>
                      <a:stretch>
                        <a:fillRect/>
                      </a:stretch>
                    </p:blipFill>
                    <p:spPr bwMode="auto">
                      <a:xfrm>
                        <a:off x="4129261" y="3050266"/>
                        <a:ext cx="291782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Footer Placeholder 5"/>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543348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8061158" cy="4953000"/>
          </a:xfrm>
        </p:spPr>
        <p:txBody>
          <a:bodyPr/>
          <a:lstStyle/>
          <a:p>
            <a:r>
              <a:rPr lang="en-US" sz="2400" dirty="0" err="1"/>
              <a:t>Lookahead</a:t>
            </a:r>
            <a:r>
              <a:rPr lang="en-US" sz="2400" dirty="0"/>
              <a:t> approximations:</a:t>
            </a:r>
          </a:p>
          <a:p>
            <a:pPr marL="457200" lvl="1" indent="0">
              <a:buNone/>
            </a:pPr>
            <a:r>
              <a:rPr lang="en-US" dirty="0"/>
              <a:t>2a)	Policies based on value function approximations (VFAs)</a:t>
            </a:r>
          </a:p>
          <a:p>
            <a:pPr lvl="2"/>
            <a:r>
              <a:rPr lang="en-US" dirty="0"/>
              <a:t>Using pre-decision state:</a:t>
            </a:r>
          </a:p>
          <a:p>
            <a:pPr lvl="2"/>
            <a:endParaRPr lang="en-US" dirty="0"/>
          </a:p>
          <a:p>
            <a:pPr lvl="2"/>
            <a:endParaRPr lang="en-US" dirty="0"/>
          </a:p>
          <a:p>
            <a:pPr lvl="2"/>
            <a:r>
              <a:rPr lang="en-US" dirty="0"/>
              <a:t>Using post-decision state</a:t>
            </a:r>
          </a:p>
          <a:p>
            <a:pPr lvl="3"/>
            <a:endParaRPr lang="en-US" dirty="0"/>
          </a:p>
          <a:p>
            <a:pPr marL="457200" lvl="1" indent="0">
              <a:buNone/>
            </a:pPr>
            <a:endParaRPr lang="en-US" dirty="0"/>
          </a:p>
          <a:p>
            <a:pPr marL="457200" lvl="1" indent="0">
              <a:buNone/>
            </a:pPr>
            <a:r>
              <a:rPr lang="en-US" dirty="0"/>
              <a:t>2b)	Direct </a:t>
            </a:r>
            <a:r>
              <a:rPr lang="en-US" dirty="0" err="1"/>
              <a:t>lookaheads</a:t>
            </a:r>
            <a:r>
              <a:rPr lang="en-US" dirty="0"/>
              <a:t> (DFAs)</a:t>
            </a:r>
          </a:p>
          <a:p>
            <a:pPr lvl="2"/>
            <a:r>
              <a:rPr lang="en-US" dirty="0"/>
              <a:t>Optimizing some approximation of the future (might be deterministic, might be stochastic).  A deterministic </a:t>
            </a:r>
            <a:r>
              <a:rPr lang="en-US" dirty="0" err="1"/>
              <a:t>lookahead</a:t>
            </a:r>
            <a:r>
              <a:rPr lang="en-US" dirty="0"/>
              <a:t> might be written</a:t>
            </a:r>
          </a:p>
          <a:p>
            <a:pPr lvl="1"/>
            <a:endParaRPr lang="en-US" dirty="0"/>
          </a:p>
        </p:txBody>
      </p:sp>
      <p:graphicFrame>
        <p:nvGraphicFramePr>
          <p:cNvPr id="5" name="Object 4"/>
          <p:cNvGraphicFramePr>
            <a:graphicFrameLocks noChangeAspect="1"/>
          </p:cNvGraphicFramePr>
          <p:nvPr>
            <p:extLst/>
          </p:nvPr>
        </p:nvGraphicFramePr>
        <p:xfrm>
          <a:off x="1771650" y="2379028"/>
          <a:ext cx="5600700" cy="439737"/>
        </p:xfrm>
        <a:graphic>
          <a:graphicData uri="http://schemas.openxmlformats.org/presentationml/2006/ole">
            <mc:AlternateContent xmlns:mc="http://schemas.openxmlformats.org/markup-compatibility/2006">
              <mc:Choice xmlns:v="urn:schemas-microsoft-com:vml" Requires="v">
                <p:oleObj spid="_x0000_s6149" name="Equation" r:id="rId3" imgW="3225600" imgH="253800" progId="Equation.DSMT4">
                  <p:embed/>
                </p:oleObj>
              </mc:Choice>
              <mc:Fallback>
                <p:oleObj name="Equation" r:id="rId3" imgW="3225600" imgH="253800" progId="Equation.DSMT4">
                  <p:embed/>
                  <p:pic>
                    <p:nvPicPr>
                      <p:cNvPr id="5" name="Object 4"/>
                      <p:cNvPicPr/>
                      <p:nvPr/>
                    </p:nvPicPr>
                    <p:blipFill>
                      <a:blip r:embed="rId4"/>
                      <a:stretch>
                        <a:fillRect/>
                      </a:stretch>
                    </p:blipFill>
                    <p:spPr>
                      <a:xfrm>
                        <a:off x="1771650" y="2379028"/>
                        <a:ext cx="5600700" cy="439737"/>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1819910" y="3373438"/>
          <a:ext cx="4629150" cy="484187"/>
        </p:xfrm>
        <a:graphic>
          <a:graphicData uri="http://schemas.openxmlformats.org/presentationml/2006/ole">
            <mc:AlternateContent xmlns:mc="http://schemas.openxmlformats.org/markup-compatibility/2006">
              <mc:Choice xmlns:v="urn:schemas-microsoft-com:vml" Requires="v">
                <p:oleObj spid="_x0000_s6150" name="Equation" r:id="rId5" imgW="2666880" imgH="279360" progId="Equation.DSMT4">
                  <p:embed/>
                </p:oleObj>
              </mc:Choice>
              <mc:Fallback>
                <p:oleObj name="Equation" r:id="rId5" imgW="2666880" imgH="279360" progId="Equation.DSMT4">
                  <p:embed/>
                  <p:pic>
                    <p:nvPicPr>
                      <p:cNvPr id="8" name="Object 7"/>
                      <p:cNvPicPr/>
                      <p:nvPr/>
                    </p:nvPicPr>
                    <p:blipFill>
                      <a:blip r:embed="rId6"/>
                      <a:stretch>
                        <a:fillRect/>
                      </a:stretch>
                    </p:blipFill>
                    <p:spPr>
                      <a:xfrm>
                        <a:off x="1819910" y="3373438"/>
                        <a:ext cx="4629150" cy="484187"/>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2049463" y="5305425"/>
          <a:ext cx="5416550" cy="741363"/>
        </p:xfrm>
        <a:graphic>
          <a:graphicData uri="http://schemas.openxmlformats.org/presentationml/2006/ole">
            <mc:AlternateContent xmlns:mc="http://schemas.openxmlformats.org/markup-compatibility/2006">
              <mc:Choice xmlns:v="urn:schemas-microsoft-com:vml" Requires="v">
                <p:oleObj spid="_x0000_s6151" name="Equation" r:id="rId7" imgW="3149280" imgH="431640" progId="Equation.DSMT4">
                  <p:embed/>
                </p:oleObj>
              </mc:Choice>
              <mc:Fallback>
                <p:oleObj name="Equation" r:id="rId7" imgW="3149280" imgH="431640" progId="Equation.DSMT4">
                  <p:embed/>
                  <p:pic>
                    <p:nvPicPr>
                      <p:cNvPr id="9" name="Object 8"/>
                      <p:cNvPicPr>
                        <a:picLocks noChangeAspect="1" noChangeArrowheads="1"/>
                      </p:cNvPicPr>
                      <p:nvPr/>
                    </p:nvPicPr>
                    <p:blipFill>
                      <a:blip r:embed="rId8"/>
                      <a:srcRect/>
                      <a:stretch>
                        <a:fillRect/>
                      </a:stretch>
                    </p:blipFill>
                    <p:spPr bwMode="auto">
                      <a:xfrm>
                        <a:off x="2049463" y="5305425"/>
                        <a:ext cx="5416550"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Footer Placeholder 5"/>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093363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ultimate </a:t>
            </a:r>
            <a:r>
              <a:rPr lang="en-US" dirty="0" err="1"/>
              <a:t>lookahead</a:t>
            </a:r>
            <a:r>
              <a:rPr lang="en-US" dirty="0"/>
              <a:t> policy is optimal</a:t>
            </a:r>
          </a:p>
          <a:p>
            <a:pPr marL="0" indent="0">
              <a:buNone/>
            </a:pPr>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aphicFrame>
        <p:nvGraphicFramePr>
          <p:cNvPr id="20" name="Object 19"/>
          <p:cNvGraphicFramePr>
            <a:graphicFrameLocks noChangeAspect="1"/>
          </p:cNvGraphicFramePr>
          <p:nvPr>
            <p:extLst/>
          </p:nvPr>
        </p:nvGraphicFramePr>
        <p:xfrm>
          <a:off x="343735" y="1700945"/>
          <a:ext cx="8691563" cy="909637"/>
        </p:xfrm>
        <a:graphic>
          <a:graphicData uri="http://schemas.openxmlformats.org/presentationml/2006/ole">
            <mc:AlternateContent xmlns:mc="http://schemas.openxmlformats.org/markup-compatibility/2006">
              <mc:Choice xmlns:v="urn:schemas-microsoft-com:vml" Requires="v">
                <p:oleObj spid="_x0000_s7171" name="Equation" r:id="rId3" imgW="4851360" imgH="507960" progId="Equation.DSMT4">
                  <p:embed/>
                </p:oleObj>
              </mc:Choice>
              <mc:Fallback>
                <p:oleObj name="Equation" r:id="rId3" imgW="4851360" imgH="507960" progId="Equation.DSMT4">
                  <p:embed/>
                  <p:pic>
                    <p:nvPicPr>
                      <p:cNvPr id="20" name="Object 19"/>
                      <p:cNvPicPr>
                        <a:picLocks noChangeAspect="1" noChangeArrowheads="1"/>
                      </p:cNvPicPr>
                      <p:nvPr/>
                    </p:nvPicPr>
                    <p:blipFill>
                      <a:blip r:embed="rId4"/>
                      <a:srcRect/>
                      <a:stretch>
                        <a:fillRect/>
                      </a:stretch>
                    </p:blipFill>
                    <p:spPr bwMode="auto">
                      <a:xfrm>
                        <a:off x="343735" y="1700945"/>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Designing policies</a:t>
            </a:r>
          </a:p>
        </p:txBody>
      </p:sp>
      <p:grpSp>
        <p:nvGrpSpPr>
          <p:cNvPr id="12" name="Group 11"/>
          <p:cNvGrpSpPr/>
          <p:nvPr/>
        </p:nvGrpSpPr>
        <p:grpSpPr>
          <a:xfrm>
            <a:off x="1341386" y="1868995"/>
            <a:ext cx="1489025" cy="4953833"/>
            <a:chOff x="1341386" y="1889091"/>
            <a:chExt cx="1489025" cy="4953833"/>
          </a:xfrm>
        </p:grpSpPr>
        <p:sp>
          <p:nvSpPr>
            <p:cNvPr id="7" name="Rectangle 6"/>
            <p:cNvSpPr/>
            <p:nvPr/>
          </p:nvSpPr>
          <p:spPr>
            <a:xfrm>
              <a:off x="1341387" y="2843680"/>
              <a:ext cx="1489024" cy="3999244"/>
            </a:xfrm>
            <a:prstGeom prst="rect">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Oval 7"/>
            <p:cNvSpPr/>
            <p:nvPr/>
          </p:nvSpPr>
          <p:spPr>
            <a:xfrm>
              <a:off x="1341386" y="1889091"/>
              <a:ext cx="1150607" cy="57275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0" name="Straight Arrow Connector 9"/>
            <p:cNvCxnSpPr>
              <a:stCxn id="8" idx="4"/>
              <a:endCxn id="7" idx="0"/>
            </p:cNvCxnSpPr>
            <p:nvPr/>
          </p:nvCxnSpPr>
          <p:spPr bwMode="auto">
            <a:xfrm>
              <a:off x="1916690" y="2461847"/>
              <a:ext cx="169209" cy="381833"/>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18" name="Group 17"/>
          <p:cNvGrpSpPr/>
          <p:nvPr/>
        </p:nvGrpSpPr>
        <p:grpSpPr>
          <a:xfrm>
            <a:off x="1444820" y="2889159"/>
            <a:ext cx="6703902" cy="3855218"/>
            <a:chOff x="725932" y="488787"/>
            <a:chExt cx="7505319" cy="5702590"/>
          </a:xfrm>
        </p:grpSpPr>
        <p:sp>
          <p:nvSpPr>
            <p:cNvPr id="19" name="Rectangle 4"/>
            <p:cNvSpPr>
              <a:spLocks noChangeArrowheads="1"/>
            </p:cNvSpPr>
            <p:nvPr/>
          </p:nvSpPr>
          <p:spPr bwMode="auto">
            <a:xfrm>
              <a:off x="725932" y="325323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21" name="Group 9"/>
            <p:cNvGrpSpPr>
              <a:grpSpLocks/>
            </p:cNvGrpSpPr>
            <p:nvPr/>
          </p:nvGrpSpPr>
          <p:grpSpPr bwMode="auto">
            <a:xfrm>
              <a:off x="2161032" y="2262632"/>
              <a:ext cx="292100" cy="2286000"/>
              <a:chOff x="1456" y="1344"/>
              <a:chExt cx="184" cy="1440"/>
            </a:xfrm>
          </p:grpSpPr>
          <p:sp>
            <p:nvSpPr>
              <p:cNvPr id="212" name="Oval 5"/>
              <p:cNvSpPr>
                <a:spLocks noChangeArrowheads="1"/>
              </p:cNvSpPr>
              <p:nvPr/>
            </p:nvSpPr>
            <p:spPr bwMode="auto">
              <a:xfrm>
                <a:off x="1456" y="1968"/>
                <a:ext cx="184" cy="184"/>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13" name="Oval 6"/>
              <p:cNvSpPr>
                <a:spLocks noChangeArrowheads="1"/>
              </p:cNvSpPr>
              <p:nvPr/>
            </p:nvSpPr>
            <p:spPr bwMode="auto">
              <a:xfrm>
                <a:off x="1456" y="1344"/>
                <a:ext cx="184" cy="184"/>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14" name="Oval 8"/>
              <p:cNvSpPr>
                <a:spLocks noChangeArrowheads="1"/>
              </p:cNvSpPr>
              <p:nvPr/>
            </p:nvSpPr>
            <p:spPr bwMode="auto">
              <a:xfrm>
                <a:off x="1456" y="2600"/>
                <a:ext cx="184" cy="184"/>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cxnSp>
          <p:nvCxnSpPr>
            <p:cNvPr id="22" name="AutoShape 10"/>
            <p:cNvCxnSpPr>
              <a:cxnSpLocks noChangeShapeType="1"/>
              <a:stCxn id="19" idx="3"/>
              <a:endCxn id="213" idx="2"/>
            </p:cNvCxnSpPr>
            <p:nvPr/>
          </p:nvCxnSpPr>
          <p:spPr bwMode="auto">
            <a:xfrm flipV="1">
              <a:off x="1027557" y="2408682"/>
              <a:ext cx="1123950" cy="9906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11"/>
            <p:cNvCxnSpPr>
              <a:cxnSpLocks noChangeShapeType="1"/>
              <a:stCxn id="19" idx="3"/>
              <a:endCxn id="212" idx="2"/>
            </p:cNvCxnSpPr>
            <p:nvPr/>
          </p:nvCxnSpPr>
          <p:spPr bwMode="auto">
            <a:xfrm>
              <a:off x="1027557" y="3399282"/>
              <a:ext cx="1123950" cy="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12"/>
            <p:cNvCxnSpPr>
              <a:cxnSpLocks noChangeShapeType="1"/>
              <a:stCxn id="19" idx="3"/>
              <a:endCxn id="214" idx="2"/>
            </p:cNvCxnSpPr>
            <p:nvPr/>
          </p:nvCxnSpPr>
          <p:spPr bwMode="auto">
            <a:xfrm>
              <a:off x="1027557" y="3399282"/>
              <a:ext cx="1123950" cy="10033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16"/>
            <p:cNvCxnSpPr>
              <a:cxnSpLocks noChangeShapeType="1"/>
              <a:stCxn id="213" idx="6"/>
              <a:endCxn id="201" idx="1"/>
            </p:cNvCxnSpPr>
            <p:nvPr/>
          </p:nvCxnSpPr>
          <p:spPr bwMode="auto">
            <a:xfrm flipV="1">
              <a:off x="2462657" y="1926082"/>
              <a:ext cx="1111250" cy="4826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tangle 17"/>
            <p:cNvSpPr>
              <a:spLocks noChangeArrowheads="1"/>
            </p:cNvSpPr>
            <p:nvPr/>
          </p:nvSpPr>
          <p:spPr bwMode="auto">
            <a:xfrm>
              <a:off x="3583432" y="278333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35" name="AutoShape 18"/>
            <p:cNvCxnSpPr>
              <a:cxnSpLocks noChangeShapeType="1"/>
              <a:stCxn id="213" idx="6"/>
              <a:endCxn id="30" idx="1"/>
            </p:cNvCxnSpPr>
            <p:nvPr/>
          </p:nvCxnSpPr>
          <p:spPr bwMode="auto">
            <a:xfrm>
              <a:off x="2462657" y="2408682"/>
              <a:ext cx="1111250" cy="5207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19"/>
            <p:cNvCxnSpPr>
              <a:cxnSpLocks noChangeShapeType="1"/>
              <a:stCxn id="212" idx="6"/>
              <a:endCxn id="30" idx="1"/>
            </p:cNvCxnSpPr>
            <p:nvPr/>
          </p:nvCxnSpPr>
          <p:spPr bwMode="auto">
            <a:xfrm flipV="1">
              <a:off x="2462657" y="2929382"/>
              <a:ext cx="1111250" cy="4699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tangle 20"/>
            <p:cNvSpPr>
              <a:spLocks noChangeArrowheads="1"/>
            </p:cNvSpPr>
            <p:nvPr/>
          </p:nvSpPr>
          <p:spPr bwMode="auto">
            <a:xfrm>
              <a:off x="3577082" y="378028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38" name="AutoShape 21"/>
            <p:cNvCxnSpPr>
              <a:cxnSpLocks noChangeShapeType="1"/>
              <a:stCxn id="214" idx="6"/>
              <a:endCxn id="37" idx="1"/>
            </p:cNvCxnSpPr>
            <p:nvPr/>
          </p:nvCxnSpPr>
          <p:spPr bwMode="auto">
            <a:xfrm flipV="1">
              <a:off x="2462657" y="3926332"/>
              <a:ext cx="1104900" cy="47625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Rectangle 22"/>
            <p:cNvSpPr>
              <a:spLocks noChangeArrowheads="1"/>
            </p:cNvSpPr>
            <p:nvPr/>
          </p:nvSpPr>
          <p:spPr bwMode="auto">
            <a:xfrm>
              <a:off x="3577082" y="478358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40" name="AutoShape 23"/>
            <p:cNvCxnSpPr>
              <a:cxnSpLocks noChangeShapeType="1"/>
              <a:stCxn id="214" idx="6"/>
              <a:endCxn id="39" idx="1"/>
            </p:cNvCxnSpPr>
            <p:nvPr/>
          </p:nvCxnSpPr>
          <p:spPr bwMode="auto">
            <a:xfrm>
              <a:off x="2462657" y="4402582"/>
              <a:ext cx="1104900" cy="52705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AutoShape 24"/>
            <p:cNvCxnSpPr>
              <a:cxnSpLocks noChangeShapeType="1"/>
              <a:stCxn id="214" idx="6"/>
              <a:endCxn id="30" idx="1"/>
            </p:cNvCxnSpPr>
            <p:nvPr/>
          </p:nvCxnSpPr>
          <p:spPr bwMode="auto">
            <a:xfrm flipV="1">
              <a:off x="2462657" y="2929382"/>
              <a:ext cx="1111250" cy="14732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AutoShape 25"/>
            <p:cNvCxnSpPr>
              <a:cxnSpLocks noChangeShapeType="1"/>
              <a:stCxn id="212" idx="6"/>
              <a:endCxn id="201" idx="1"/>
            </p:cNvCxnSpPr>
            <p:nvPr/>
          </p:nvCxnSpPr>
          <p:spPr bwMode="auto">
            <a:xfrm flipV="1">
              <a:off x="2462657" y="1926082"/>
              <a:ext cx="1111250" cy="14732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AutoShape 26"/>
            <p:cNvCxnSpPr>
              <a:cxnSpLocks noChangeShapeType="1"/>
              <a:stCxn id="212" idx="6"/>
              <a:endCxn id="37" idx="1"/>
            </p:cNvCxnSpPr>
            <p:nvPr/>
          </p:nvCxnSpPr>
          <p:spPr bwMode="auto">
            <a:xfrm>
              <a:off x="2462657" y="3399282"/>
              <a:ext cx="1104900" cy="52705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Oval 33"/>
            <p:cNvSpPr>
              <a:spLocks noChangeArrowheads="1"/>
            </p:cNvSpPr>
            <p:nvPr/>
          </p:nvSpPr>
          <p:spPr bwMode="auto">
            <a:xfrm>
              <a:off x="5031232" y="3392932"/>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45" name="AutoShape 36"/>
            <p:cNvCxnSpPr>
              <a:cxnSpLocks noChangeShapeType="1"/>
              <a:stCxn id="201" idx="3"/>
              <a:endCxn id="44" idx="2"/>
            </p:cNvCxnSpPr>
            <p:nvPr/>
          </p:nvCxnSpPr>
          <p:spPr bwMode="auto">
            <a:xfrm>
              <a:off x="3885057" y="1926082"/>
              <a:ext cx="1136650" cy="16129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AutoShape 37"/>
            <p:cNvCxnSpPr>
              <a:cxnSpLocks noChangeShapeType="1"/>
              <a:stCxn id="30" idx="3"/>
              <a:endCxn id="203" idx="2"/>
            </p:cNvCxnSpPr>
            <p:nvPr/>
          </p:nvCxnSpPr>
          <p:spPr bwMode="auto">
            <a:xfrm flipV="1">
              <a:off x="3885057" y="2535682"/>
              <a:ext cx="1136650" cy="3937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AutoShape 38"/>
            <p:cNvCxnSpPr>
              <a:cxnSpLocks noChangeShapeType="1"/>
              <a:stCxn id="30" idx="3"/>
              <a:endCxn id="44" idx="2"/>
            </p:cNvCxnSpPr>
            <p:nvPr/>
          </p:nvCxnSpPr>
          <p:spPr bwMode="auto">
            <a:xfrm>
              <a:off x="3885057" y="2929382"/>
              <a:ext cx="1136650" cy="6096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Oval 40"/>
            <p:cNvSpPr>
              <a:spLocks noChangeArrowheads="1"/>
            </p:cNvSpPr>
            <p:nvPr/>
          </p:nvSpPr>
          <p:spPr bwMode="auto">
            <a:xfrm>
              <a:off x="5031232" y="4383532"/>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 name="Oval 42"/>
            <p:cNvSpPr>
              <a:spLocks noChangeArrowheads="1"/>
            </p:cNvSpPr>
            <p:nvPr/>
          </p:nvSpPr>
          <p:spPr bwMode="auto">
            <a:xfrm>
              <a:off x="5031232" y="5386832"/>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50" name="AutoShape 43"/>
            <p:cNvCxnSpPr>
              <a:cxnSpLocks noChangeShapeType="1"/>
              <a:stCxn id="30" idx="3"/>
              <a:endCxn id="48" idx="2"/>
            </p:cNvCxnSpPr>
            <p:nvPr/>
          </p:nvCxnSpPr>
          <p:spPr bwMode="auto">
            <a:xfrm>
              <a:off x="3885057" y="2929382"/>
              <a:ext cx="1136650" cy="16002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44"/>
            <p:cNvCxnSpPr>
              <a:cxnSpLocks noChangeShapeType="1"/>
              <a:stCxn id="37" idx="3"/>
              <a:endCxn id="48" idx="2"/>
            </p:cNvCxnSpPr>
            <p:nvPr/>
          </p:nvCxnSpPr>
          <p:spPr bwMode="auto">
            <a:xfrm>
              <a:off x="3878707" y="3926332"/>
              <a:ext cx="1143000" cy="6032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AutoShape 45"/>
            <p:cNvCxnSpPr>
              <a:cxnSpLocks noChangeShapeType="1"/>
              <a:stCxn id="37" idx="3"/>
              <a:endCxn id="49" idx="2"/>
            </p:cNvCxnSpPr>
            <p:nvPr/>
          </p:nvCxnSpPr>
          <p:spPr bwMode="auto">
            <a:xfrm>
              <a:off x="3878707" y="3926332"/>
              <a:ext cx="1143000" cy="16065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AutoShape 46"/>
            <p:cNvCxnSpPr>
              <a:cxnSpLocks noChangeShapeType="1"/>
              <a:stCxn id="37" idx="3"/>
              <a:endCxn id="44" idx="2"/>
            </p:cNvCxnSpPr>
            <p:nvPr/>
          </p:nvCxnSpPr>
          <p:spPr bwMode="auto">
            <a:xfrm flipV="1">
              <a:off x="3878707" y="3538982"/>
              <a:ext cx="1143000" cy="3873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AutoShape 47"/>
            <p:cNvCxnSpPr>
              <a:cxnSpLocks noChangeShapeType="1"/>
              <a:stCxn id="39" idx="3"/>
              <a:endCxn id="48" idx="2"/>
            </p:cNvCxnSpPr>
            <p:nvPr/>
          </p:nvCxnSpPr>
          <p:spPr bwMode="auto">
            <a:xfrm flipV="1">
              <a:off x="3878707" y="4529582"/>
              <a:ext cx="1143000" cy="4000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AutoShape 48"/>
            <p:cNvCxnSpPr>
              <a:cxnSpLocks noChangeShapeType="1"/>
              <a:stCxn id="39" idx="3"/>
              <a:endCxn id="49" idx="2"/>
            </p:cNvCxnSpPr>
            <p:nvPr/>
          </p:nvCxnSpPr>
          <p:spPr bwMode="auto">
            <a:xfrm>
              <a:off x="3878707" y="4929632"/>
              <a:ext cx="1143000" cy="6032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AutoShape 56"/>
            <p:cNvCxnSpPr>
              <a:cxnSpLocks noChangeShapeType="1"/>
              <a:stCxn id="44" idx="6"/>
              <a:endCxn id="130" idx="1"/>
            </p:cNvCxnSpPr>
            <p:nvPr/>
          </p:nvCxnSpPr>
          <p:spPr bwMode="auto">
            <a:xfrm flipV="1">
              <a:off x="5323332" y="3332206"/>
              <a:ext cx="1136523" cy="20677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AutoShape 57"/>
            <p:cNvCxnSpPr>
              <a:cxnSpLocks noChangeShapeType="1"/>
              <a:stCxn id="44" idx="6"/>
              <a:endCxn id="119" idx="1"/>
            </p:cNvCxnSpPr>
            <p:nvPr/>
          </p:nvCxnSpPr>
          <p:spPr bwMode="auto">
            <a:xfrm>
              <a:off x="5323332" y="3538982"/>
              <a:ext cx="1142619" cy="22908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8" name="Group 57"/>
            <p:cNvGrpSpPr/>
            <p:nvPr/>
          </p:nvGrpSpPr>
          <p:grpSpPr>
            <a:xfrm>
              <a:off x="3583432" y="1037082"/>
              <a:ext cx="2885567" cy="1682475"/>
              <a:chOff x="2870200" y="552450"/>
              <a:chExt cx="2885567" cy="1682475"/>
            </a:xfrm>
          </p:grpSpPr>
          <p:sp>
            <p:nvSpPr>
              <p:cNvPr id="201"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202" name="Group 201"/>
              <p:cNvGrpSpPr/>
              <p:nvPr/>
            </p:nvGrpSpPr>
            <p:grpSpPr>
              <a:xfrm>
                <a:off x="3171825" y="552450"/>
                <a:ext cx="2583942" cy="1682475"/>
                <a:chOff x="3171825" y="552450"/>
                <a:chExt cx="2583942" cy="1682475"/>
              </a:xfrm>
            </p:grpSpPr>
            <p:sp>
              <p:nvSpPr>
                <p:cNvPr id="203" name="Oval 31"/>
                <p:cNvSpPr>
                  <a:spLocks noChangeArrowheads="1"/>
                </p:cNvSpPr>
                <p:nvPr/>
              </p:nvSpPr>
              <p:spPr bwMode="auto">
                <a:xfrm>
                  <a:off x="4318000" y="19050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04"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205" name="AutoShape 34"/>
                <p:cNvCxnSpPr>
                  <a:cxnSpLocks noChangeShapeType="1"/>
                  <a:stCxn id="201" idx="3"/>
                  <a:endCxn id="204"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 name="AutoShape 35"/>
                <p:cNvCxnSpPr>
                  <a:cxnSpLocks noChangeShapeType="1"/>
                  <a:stCxn id="201" idx="3"/>
                  <a:endCxn id="203" idx="2"/>
                </p:cNvCxnSpPr>
                <p:nvPr/>
              </p:nvCxnSpPr>
              <p:spPr bwMode="auto">
                <a:xfrm>
                  <a:off x="3171825" y="1441450"/>
                  <a:ext cx="1136650" cy="6096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 name="AutoShape 53"/>
                <p:cNvCxnSpPr>
                  <a:cxnSpLocks noChangeShapeType="1"/>
                  <a:stCxn id="204"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 name="AutoShape 54"/>
                <p:cNvCxnSpPr>
                  <a:cxnSpLocks noChangeShapeType="1"/>
                  <a:stCxn id="204"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9" name="AutoShape 55"/>
                <p:cNvCxnSpPr>
                  <a:cxnSpLocks noChangeShapeType="1"/>
                  <a:stCxn id="203" idx="6"/>
                  <a:endCxn id="143" idx="1"/>
                </p:cNvCxnSpPr>
                <p:nvPr/>
              </p:nvCxnSpPr>
              <p:spPr bwMode="auto">
                <a:xfrm>
                  <a:off x="4610100" y="2051050"/>
                  <a:ext cx="1145667" cy="18387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0" name="AutoShape 62"/>
                <p:cNvCxnSpPr>
                  <a:cxnSpLocks noChangeShapeType="1"/>
                  <a:stCxn id="203" idx="6"/>
                  <a:endCxn id="154" idx="1"/>
                </p:cNvCxnSpPr>
                <p:nvPr/>
              </p:nvCxnSpPr>
              <p:spPr bwMode="auto">
                <a:xfrm flipV="1">
                  <a:off x="4610100" y="1799062"/>
                  <a:ext cx="1139571" cy="251988"/>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AutoShape 63"/>
                <p:cNvCxnSpPr>
                  <a:cxnSpLocks noChangeShapeType="1"/>
                  <a:stCxn id="204"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59" name="AutoShape 65"/>
            <p:cNvCxnSpPr>
              <a:cxnSpLocks noChangeShapeType="1"/>
              <a:endCxn id="95" idx="1"/>
            </p:cNvCxnSpPr>
            <p:nvPr/>
          </p:nvCxnSpPr>
          <p:spPr bwMode="auto">
            <a:xfrm>
              <a:off x="5332857" y="4529582"/>
              <a:ext cx="1130046" cy="332719"/>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AutoShape 66"/>
            <p:cNvCxnSpPr>
              <a:cxnSpLocks noChangeShapeType="1"/>
              <a:endCxn id="106" idx="1"/>
            </p:cNvCxnSpPr>
            <p:nvPr/>
          </p:nvCxnSpPr>
          <p:spPr bwMode="auto">
            <a:xfrm flipV="1">
              <a:off x="5332857" y="4426438"/>
              <a:ext cx="1123950" cy="103144"/>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AutoShape 68"/>
            <p:cNvCxnSpPr>
              <a:cxnSpLocks noChangeShapeType="1"/>
              <a:endCxn id="71" idx="1"/>
            </p:cNvCxnSpPr>
            <p:nvPr/>
          </p:nvCxnSpPr>
          <p:spPr bwMode="auto">
            <a:xfrm>
              <a:off x="5332857" y="5548757"/>
              <a:ext cx="1117854" cy="398632"/>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AutoShape 69"/>
            <p:cNvCxnSpPr>
              <a:cxnSpLocks noChangeShapeType="1"/>
              <a:endCxn id="82" idx="1"/>
            </p:cNvCxnSpPr>
            <p:nvPr/>
          </p:nvCxnSpPr>
          <p:spPr bwMode="auto">
            <a:xfrm flipV="1">
              <a:off x="5332857" y="5511526"/>
              <a:ext cx="1111758" cy="37231"/>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AutoShape 45"/>
            <p:cNvCxnSpPr>
              <a:cxnSpLocks noChangeShapeType="1"/>
              <a:stCxn id="37" idx="3"/>
              <a:endCxn id="203" idx="2"/>
            </p:cNvCxnSpPr>
            <p:nvPr/>
          </p:nvCxnSpPr>
          <p:spPr bwMode="auto">
            <a:xfrm flipV="1">
              <a:off x="3869182" y="2535682"/>
              <a:ext cx="1162050" cy="13906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4" name="Group 63"/>
            <p:cNvGrpSpPr/>
            <p:nvPr/>
          </p:nvGrpSpPr>
          <p:grpSpPr>
            <a:xfrm>
              <a:off x="6456807" y="488787"/>
              <a:ext cx="1774444" cy="1761526"/>
              <a:chOff x="5743575" y="4155"/>
              <a:chExt cx="1774444" cy="1761526"/>
            </a:xfrm>
          </p:grpSpPr>
          <p:grpSp>
            <p:nvGrpSpPr>
              <p:cNvPr id="165" name="Group 164"/>
              <p:cNvGrpSpPr/>
              <p:nvPr/>
            </p:nvGrpSpPr>
            <p:grpSpPr>
              <a:xfrm>
                <a:off x="5743575" y="4155"/>
                <a:ext cx="1762252" cy="889798"/>
                <a:chOff x="2870200" y="552450"/>
                <a:chExt cx="2873375" cy="1450828"/>
              </a:xfrm>
            </p:grpSpPr>
            <p:sp>
              <p:nvSpPr>
                <p:cNvPr id="190"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91" name="Group 190"/>
                <p:cNvGrpSpPr/>
                <p:nvPr/>
              </p:nvGrpSpPr>
              <p:grpSpPr>
                <a:xfrm>
                  <a:off x="3162300" y="552450"/>
                  <a:ext cx="2581275" cy="1450828"/>
                  <a:chOff x="3162300" y="552450"/>
                  <a:chExt cx="2581275" cy="1450828"/>
                </a:xfrm>
              </p:grpSpPr>
              <p:sp>
                <p:nvSpPr>
                  <p:cNvPr id="192"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93"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94" name="AutoShape 34"/>
                  <p:cNvCxnSpPr>
                    <a:cxnSpLocks noChangeShapeType="1"/>
                    <a:stCxn id="190" idx="3"/>
                    <a:endCxn id="193"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5" name="AutoShape 35"/>
                  <p:cNvCxnSpPr>
                    <a:cxnSpLocks noChangeShapeType="1"/>
                    <a:stCxn id="190" idx="3"/>
                    <a:endCxn id="192"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6" name="AutoShape 53"/>
                  <p:cNvCxnSpPr>
                    <a:cxnSpLocks noChangeShapeType="1"/>
                    <a:stCxn id="193"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7" name="AutoShape 54"/>
                  <p:cNvCxnSpPr>
                    <a:cxnSpLocks noChangeShapeType="1"/>
                    <a:stCxn id="193"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AutoShape 55"/>
                  <p:cNvCxnSpPr>
                    <a:cxnSpLocks noChangeShapeType="1"/>
                    <a:stCxn id="192"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9" name="AutoShape 62"/>
                  <p:cNvCxnSpPr>
                    <a:cxnSpLocks noChangeShapeType="1"/>
                    <a:stCxn id="192"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AutoShape 63"/>
                  <p:cNvCxnSpPr>
                    <a:cxnSpLocks noChangeShapeType="1"/>
                    <a:stCxn id="193"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6" name="Group 165"/>
              <p:cNvGrpSpPr/>
              <p:nvPr/>
            </p:nvGrpSpPr>
            <p:grpSpPr>
              <a:xfrm>
                <a:off x="5749671" y="257139"/>
                <a:ext cx="1762252" cy="1154974"/>
                <a:chOff x="2870200" y="254270"/>
                <a:chExt cx="2873375" cy="1883189"/>
              </a:xfrm>
            </p:grpSpPr>
            <p:sp>
              <p:nvSpPr>
                <p:cNvPr id="179"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80" name="Group 179"/>
                <p:cNvGrpSpPr/>
                <p:nvPr/>
              </p:nvGrpSpPr>
              <p:grpSpPr>
                <a:xfrm>
                  <a:off x="3162300" y="254270"/>
                  <a:ext cx="2581275" cy="1883189"/>
                  <a:chOff x="3162300" y="254270"/>
                  <a:chExt cx="2581275" cy="1883189"/>
                </a:xfrm>
              </p:grpSpPr>
              <p:sp>
                <p:nvSpPr>
                  <p:cNvPr id="181" name="Oval 31"/>
                  <p:cNvSpPr>
                    <a:spLocks noChangeArrowheads="1"/>
                  </p:cNvSpPr>
                  <p:nvPr/>
                </p:nvSpPr>
                <p:spPr bwMode="auto">
                  <a:xfrm>
                    <a:off x="4318000" y="1845359"/>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2"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83" name="AutoShape 34"/>
                  <p:cNvCxnSpPr>
                    <a:cxnSpLocks noChangeShapeType="1"/>
                    <a:stCxn id="179" idx="3"/>
                    <a:endCxn id="182"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 name="AutoShape 35"/>
                  <p:cNvCxnSpPr>
                    <a:cxnSpLocks noChangeShapeType="1"/>
                    <a:stCxn id="179" idx="3"/>
                    <a:endCxn id="181" idx="2"/>
                  </p:cNvCxnSpPr>
                  <p:nvPr/>
                </p:nvCxnSpPr>
                <p:spPr bwMode="auto">
                  <a:xfrm>
                    <a:off x="3162300" y="1441451"/>
                    <a:ext cx="1155700" cy="549959"/>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AutoShape 53"/>
                  <p:cNvCxnSpPr>
                    <a:cxnSpLocks noChangeShapeType="1"/>
                    <a:stCxn id="182"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 name="AutoShape 54"/>
                  <p:cNvCxnSpPr>
                    <a:cxnSpLocks noChangeShapeType="1"/>
                    <a:stCxn id="182"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AutoShape 55"/>
                  <p:cNvCxnSpPr>
                    <a:cxnSpLocks noChangeShapeType="1"/>
                    <a:stCxn id="181" idx="6"/>
                  </p:cNvCxnSpPr>
                  <p:nvPr/>
                </p:nvCxnSpPr>
                <p:spPr bwMode="auto">
                  <a:xfrm>
                    <a:off x="4619625" y="1991412"/>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AutoShape 62"/>
                  <p:cNvCxnSpPr>
                    <a:cxnSpLocks noChangeShapeType="1"/>
                    <a:stCxn id="181" idx="6"/>
                  </p:cNvCxnSpPr>
                  <p:nvPr/>
                </p:nvCxnSpPr>
                <p:spPr bwMode="auto">
                  <a:xfrm flipV="1">
                    <a:off x="4619625" y="1638985"/>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AutoShape 63"/>
                  <p:cNvCxnSpPr>
                    <a:cxnSpLocks noChangeShapeType="1"/>
                    <a:stCxn id="182"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7" name="Group 166"/>
              <p:cNvGrpSpPr/>
              <p:nvPr/>
            </p:nvGrpSpPr>
            <p:grpSpPr>
              <a:xfrm>
                <a:off x="5755767" y="720435"/>
                <a:ext cx="1762252" cy="1045246"/>
                <a:chOff x="2870200" y="105178"/>
                <a:chExt cx="2873375" cy="1704279"/>
              </a:xfrm>
            </p:grpSpPr>
            <p:sp>
              <p:nvSpPr>
                <p:cNvPr id="168"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69" name="Group 168"/>
                <p:cNvGrpSpPr/>
                <p:nvPr/>
              </p:nvGrpSpPr>
              <p:grpSpPr>
                <a:xfrm>
                  <a:off x="3162300" y="105178"/>
                  <a:ext cx="2581275" cy="1704279"/>
                  <a:chOff x="3162300" y="105178"/>
                  <a:chExt cx="2581275" cy="1704279"/>
                </a:xfrm>
              </p:grpSpPr>
              <p:sp>
                <p:nvSpPr>
                  <p:cNvPr id="170" name="Oval 31"/>
                  <p:cNvSpPr>
                    <a:spLocks noChangeArrowheads="1"/>
                  </p:cNvSpPr>
                  <p:nvPr/>
                </p:nvSpPr>
                <p:spPr bwMode="auto">
                  <a:xfrm>
                    <a:off x="4318000" y="1517357"/>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1" name="Oval 32"/>
                  <p:cNvSpPr>
                    <a:spLocks noChangeArrowheads="1"/>
                  </p:cNvSpPr>
                  <p:nvPr/>
                </p:nvSpPr>
                <p:spPr bwMode="auto">
                  <a:xfrm>
                    <a:off x="4318000" y="467125"/>
                    <a:ext cx="292100" cy="292098"/>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72" name="AutoShape 34"/>
                  <p:cNvCxnSpPr>
                    <a:cxnSpLocks noChangeShapeType="1"/>
                    <a:stCxn id="168" idx="3"/>
                    <a:endCxn id="171" idx="2"/>
                  </p:cNvCxnSpPr>
                  <p:nvPr/>
                </p:nvCxnSpPr>
                <p:spPr bwMode="auto">
                  <a:xfrm flipV="1">
                    <a:off x="3162300" y="613174"/>
                    <a:ext cx="1155700" cy="828276"/>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3" name="AutoShape 35"/>
                  <p:cNvCxnSpPr>
                    <a:cxnSpLocks noChangeShapeType="1"/>
                    <a:stCxn id="168" idx="3"/>
                    <a:endCxn id="170" idx="2"/>
                  </p:cNvCxnSpPr>
                  <p:nvPr/>
                </p:nvCxnSpPr>
                <p:spPr bwMode="auto">
                  <a:xfrm>
                    <a:off x="3162300" y="1441450"/>
                    <a:ext cx="1155700" cy="221957"/>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AutoShape 53"/>
                  <p:cNvCxnSpPr>
                    <a:cxnSpLocks noChangeShapeType="1"/>
                    <a:stCxn id="171" idx="6"/>
                  </p:cNvCxnSpPr>
                  <p:nvPr/>
                </p:nvCxnSpPr>
                <p:spPr bwMode="auto">
                  <a:xfrm flipV="1">
                    <a:off x="4619625" y="105178"/>
                    <a:ext cx="1123950" cy="507998"/>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AutoShape 54"/>
                  <p:cNvCxnSpPr>
                    <a:cxnSpLocks noChangeShapeType="1"/>
                    <a:stCxn id="171" idx="6"/>
                  </p:cNvCxnSpPr>
                  <p:nvPr/>
                </p:nvCxnSpPr>
                <p:spPr bwMode="auto">
                  <a:xfrm>
                    <a:off x="4619625" y="613176"/>
                    <a:ext cx="1123950" cy="495298"/>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AutoShape 55"/>
                  <p:cNvCxnSpPr>
                    <a:cxnSpLocks noChangeShapeType="1"/>
                    <a:stCxn id="170" idx="6"/>
                  </p:cNvCxnSpPr>
                  <p:nvPr/>
                </p:nvCxnSpPr>
                <p:spPr bwMode="auto">
                  <a:xfrm>
                    <a:off x="4619625" y="166340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AutoShape 62"/>
                  <p:cNvCxnSpPr>
                    <a:cxnSpLocks noChangeShapeType="1"/>
                    <a:stCxn id="170" idx="6"/>
                  </p:cNvCxnSpPr>
                  <p:nvPr/>
                </p:nvCxnSpPr>
                <p:spPr bwMode="auto">
                  <a:xfrm flipV="1">
                    <a:off x="4619625" y="1310985"/>
                    <a:ext cx="1066801" cy="352424"/>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AutoShape 63"/>
                  <p:cNvCxnSpPr>
                    <a:cxnSpLocks noChangeShapeType="1"/>
                    <a:stCxn id="171" idx="6"/>
                  </p:cNvCxnSpPr>
                  <p:nvPr/>
                </p:nvCxnSpPr>
                <p:spPr bwMode="auto">
                  <a:xfrm flipV="1">
                    <a:off x="4619625" y="565551"/>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5" name="Group 64"/>
            <p:cNvGrpSpPr/>
            <p:nvPr/>
          </p:nvGrpSpPr>
          <p:grpSpPr>
            <a:xfrm>
              <a:off x="6462903" y="1738467"/>
              <a:ext cx="1768348" cy="1225078"/>
              <a:chOff x="5743575" y="4155"/>
              <a:chExt cx="1768348" cy="1225078"/>
            </a:xfrm>
          </p:grpSpPr>
          <p:grpSp>
            <p:nvGrpSpPr>
              <p:cNvPr id="141" name="Group 140"/>
              <p:cNvGrpSpPr/>
              <p:nvPr/>
            </p:nvGrpSpPr>
            <p:grpSpPr>
              <a:xfrm>
                <a:off x="5743575" y="4155"/>
                <a:ext cx="1762252" cy="889798"/>
                <a:chOff x="2870200" y="552450"/>
                <a:chExt cx="2873375" cy="1450828"/>
              </a:xfrm>
            </p:grpSpPr>
            <p:sp>
              <p:nvSpPr>
                <p:cNvPr id="154"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55" name="Group 154"/>
                <p:cNvGrpSpPr/>
                <p:nvPr/>
              </p:nvGrpSpPr>
              <p:grpSpPr>
                <a:xfrm>
                  <a:off x="3162300" y="552450"/>
                  <a:ext cx="2581275" cy="1450828"/>
                  <a:chOff x="3162300" y="552450"/>
                  <a:chExt cx="2581275" cy="1450828"/>
                </a:xfrm>
              </p:grpSpPr>
              <p:sp>
                <p:nvSpPr>
                  <p:cNvPr id="156"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57"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58" name="AutoShape 34"/>
                  <p:cNvCxnSpPr>
                    <a:cxnSpLocks noChangeShapeType="1"/>
                    <a:stCxn id="154" idx="3"/>
                    <a:endCxn id="157"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AutoShape 35"/>
                  <p:cNvCxnSpPr>
                    <a:cxnSpLocks noChangeShapeType="1"/>
                    <a:stCxn id="154" idx="3"/>
                    <a:endCxn id="156"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AutoShape 53"/>
                  <p:cNvCxnSpPr>
                    <a:cxnSpLocks noChangeShapeType="1"/>
                    <a:stCxn id="157"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AutoShape 54"/>
                  <p:cNvCxnSpPr>
                    <a:cxnSpLocks noChangeShapeType="1"/>
                    <a:stCxn id="157"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AutoShape 55"/>
                  <p:cNvCxnSpPr>
                    <a:cxnSpLocks noChangeShapeType="1"/>
                    <a:stCxn id="156"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AutoShape 62"/>
                  <p:cNvCxnSpPr>
                    <a:cxnSpLocks noChangeShapeType="1"/>
                    <a:stCxn id="156"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AutoShape 63"/>
                  <p:cNvCxnSpPr>
                    <a:cxnSpLocks noChangeShapeType="1"/>
                    <a:stCxn id="157"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42" name="Group 141"/>
              <p:cNvGrpSpPr/>
              <p:nvPr/>
            </p:nvGrpSpPr>
            <p:grpSpPr>
              <a:xfrm>
                <a:off x="5749671" y="257139"/>
                <a:ext cx="1762252" cy="972094"/>
                <a:chOff x="2870200" y="254270"/>
                <a:chExt cx="2873375" cy="1585004"/>
              </a:xfrm>
            </p:grpSpPr>
            <p:sp>
              <p:nvSpPr>
                <p:cNvPr id="143"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44" name="Group 143"/>
                <p:cNvGrpSpPr/>
                <p:nvPr/>
              </p:nvGrpSpPr>
              <p:grpSpPr>
                <a:xfrm>
                  <a:off x="3162300" y="254270"/>
                  <a:ext cx="2581275" cy="1585004"/>
                  <a:chOff x="3162300" y="254270"/>
                  <a:chExt cx="2581275" cy="1585004"/>
                </a:xfrm>
              </p:grpSpPr>
              <p:sp>
                <p:nvSpPr>
                  <p:cNvPr id="145"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46"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47" name="AutoShape 34"/>
                  <p:cNvCxnSpPr>
                    <a:cxnSpLocks noChangeShapeType="1"/>
                    <a:stCxn id="143" idx="3"/>
                    <a:endCxn id="146"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AutoShape 35"/>
                  <p:cNvCxnSpPr>
                    <a:cxnSpLocks noChangeShapeType="1"/>
                    <a:stCxn id="143" idx="3"/>
                    <a:endCxn id="145"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AutoShape 53"/>
                  <p:cNvCxnSpPr>
                    <a:cxnSpLocks noChangeShapeType="1"/>
                    <a:stCxn id="146"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AutoShape 54"/>
                  <p:cNvCxnSpPr>
                    <a:cxnSpLocks noChangeShapeType="1"/>
                    <a:stCxn id="146"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AutoShape 55"/>
                  <p:cNvCxnSpPr>
                    <a:cxnSpLocks noChangeShapeType="1"/>
                    <a:stCxn id="145"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AutoShape 62"/>
                  <p:cNvCxnSpPr>
                    <a:cxnSpLocks noChangeShapeType="1"/>
                    <a:stCxn id="145"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AutoShape 63"/>
                  <p:cNvCxnSpPr>
                    <a:cxnSpLocks noChangeShapeType="1"/>
                    <a:stCxn id="146"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6" name="Group 65"/>
            <p:cNvGrpSpPr/>
            <p:nvPr/>
          </p:nvGrpSpPr>
          <p:grpSpPr>
            <a:xfrm>
              <a:off x="6459855" y="2786979"/>
              <a:ext cx="1768348" cy="1225078"/>
              <a:chOff x="5743575" y="4155"/>
              <a:chExt cx="1768348" cy="1225078"/>
            </a:xfrm>
          </p:grpSpPr>
          <p:grpSp>
            <p:nvGrpSpPr>
              <p:cNvPr id="117" name="Group 116"/>
              <p:cNvGrpSpPr/>
              <p:nvPr/>
            </p:nvGrpSpPr>
            <p:grpSpPr>
              <a:xfrm>
                <a:off x="5743575" y="4155"/>
                <a:ext cx="1762252" cy="889798"/>
                <a:chOff x="2870200" y="552450"/>
                <a:chExt cx="2873375" cy="1450828"/>
              </a:xfrm>
            </p:grpSpPr>
            <p:sp>
              <p:nvSpPr>
                <p:cNvPr id="130"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31" name="Group 130"/>
                <p:cNvGrpSpPr/>
                <p:nvPr/>
              </p:nvGrpSpPr>
              <p:grpSpPr>
                <a:xfrm>
                  <a:off x="3162300" y="552450"/>
                  <a:ext cx="2581275" cy="1450828"/>
                  <a:chOff x="3162300" y="552450"/>
                  <a:chExt cx="2581275" cy="1450828"/>
                </a:xfrm>
              </p:grpSpPr>
              <p:sp>
                <p:nvSpPr>
                  <p:cNvPr id="132"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33"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34" name="AutoShape 34"/>
                  <p:cNvCxnSpPr>
                    <a:cxnSpLocks noChangeShapeType="1"/>
                    <a:stCxn id="130" idx="3"/>
                    <a:endCxn id="133"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AutoShape 35"/>
                  <p:cNvCxnSpPr>
                    <a:cxnSpLocks noChangeShapeType="1"/>
                    <a:stCxn id="130" idx="3"/>
                    <a:endCxn id="132"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AutoShape 53"/>
                  <p:cNvCxnSpPr>
                    <a:cxnSpLocks noChangeShapeType="1"/>
                    <a:stCxn id="133"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AutoShape 54"/>
                  <p:cNvCxnSpPr>
                    <a:cxnSpLocks noChangeShapeType="1"/>
                    <a:stCxn id="133"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AutoShape 55"/>
                  <p:cNvCxnSpPr>
                    <a:cxnSpLocks noChangeShapeType="1"/>
                    <a:stCxn id="132"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AutoShape 62"/>
                  <p:cNvCxnSpPr>
                    <a:cxnSpLocks noChangeShapeType="1"/>
                    <a:stCxn id="132"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AutoShape 63"/>
                  <p:cNvCxnSpPr>
                    <a:cxnSpLocks noChangeShapeType="1"/>
                    <a:stCxn id="133"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18" name="Group 117"/>
              <p:cNvGrpSpPr/>
              <p:nvPr/>
            </p:nvGrpSpPr>
            <p:grpSpPr>
              <a:xfrm>
                <a:off x="5749671" y="257139"/>
                <a:ext cx="1762252" cy="972094"/>
                <a:chOff x="2870200" y="254270"/>
                <a:chExt cx="2873375" cy="1585004"/>
              </a:xfrm>
            </p:grpSpPr>
            <p:sp>
              <p:nvSpPr>
                <p:cNvPr id="119"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20" name="Group 119"/>
                <p:cNvGrpSpPr/>
                <p:nvPr/>
              </p:nvGrpSpPr>
              <p:grpSpPr>
                <a:xfrm>
                  <a:off x="3162300" y="254270"/>
                  <a:ext cx="2581275" cy="1585004"/>
                  <a:chOff x="3162300" y="254270"/>
                  <a:chExt cx="2581275" cy="1585004"/>
                </a:xfrm>
              </p:grpSpPr>
              <p:sp>
                <p:nvSpPr>
                  <p:cNvPr id="121"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22"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23" name="AutoShape 34"/>
                  <p:cNvCxnSpPr>
                    <a:cxnSpLocks noChangeShapeType="1"/>
                    <a:stCxn id="119" idx="3"/>
                    <a:endCxn id="122"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AutoShape 35"/>
                  <p:cNvCxnSpPr>
                    <a:cxnSpLocks noChangeShapeType="1"/>
                    <a:stCxn id="119" idx="3"/>
                    <a:endCxn id="121"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AutoShape 53"/>
                  <p:cNvCxnSpPr>
                    <a:cxnSpLocks noChangeShapeType="1"/>
                    <a:stCxn id="122"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AutoShape 54"/>
                  <p:cNvCxnSpPr>
                    <a:cxnSpLocks noChangeShapeType="1"/>
                    <a:stCxn id="122"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AutoShape 55"/>
                  <p:cNvCxnSpPr>
                    <a:cxnSpLocks noChangeShapeType="1"/>
                    <a:stCxn id="121"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AutoShape 62"/>
                  <p:cNvCxnSpPr>
                    <a:cxnSpLocks noChangeShapeType="1"/>
                    <a:stCxn id="121"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AutoShape 63"/>
                  <p:cNvCxnSpPr>
                    <a:cxnSpLocks noChangeShapeType="1"/>
                    <a:stCxn id="122"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7" name="Group 66"/>
            <p:cNvGrpSpPr/>
            <p:nvPr/>
          </p:nvGrpSpPr>
          <p:grpSpPr>
            <a:xfrm>
              <a:off x="6456807" y="3881211"/>
              <a:ext cx="1768348" cy="1225078"/>
              <a:chOff x="5743575" y="4155"/>
              <a:chExt cx="1768348" cy="1225078"/>
            </a:xfrm>
          </p:grpSpPr>
          <p:grpSp>
            <p:nvGrpSpPr>
              <p:cNvPr id="93" name="Group 92"/>
              <p:cNvGrpSpPr/>
              <p:nvPr/>
            </p:nvGrpSpPr>
            <p:grpSpPr>
              <a:xfrm>
                <a:off x="5743575" y="4155"/>
                <a:ext cx="1762252" cy="889798"/>
                <a:chOff x="2870200" y="552450"/>
                <a:chExt cx="2873375" cy="1450828"/>
              </a:xfrm>
            </p:grpSpPr>
            <p:sp>
              <p:nvSpPr>
                <p:cNvPr id="106"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07" name="Group 106"/>
                <p:cNvGrpSpPr/>
                <p:nvPr/>
              </p:nvGrpSpPr>
              <p:grpSpPr>
                <a:xfrm>
                  <a:off x="3162300" y="552450"/>
                  <a:ext cx="2581275" cy="1450828"/>
                  <a:chOff x="3162300" y="552450"/>
                  <a:chExt cx="2581275" cy="1450828"/>
                </a:xfrm>
              </p:grpSpPr>
              <p:sp>
                <p:nvSpPr>
                  <p:cNvPr id="108"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09"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10" name="AutoShape 34"/>
                  <p:cNvCxnSpPr>
                    <a:cxnSpLocks noChangeShapeType="1"/>
                    <a:stCxn id="106" idx="3"/>
                    <a:endCxn id="109"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AutoShape 35"/>
                  <p:cNvCxnSpPr>
                    <a:cxnSpLocks noChangeShapeType="1"/>
                    <a:stCxn id="106" idx="3"/>
                    <a:endCxn id="108"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AutoShape 53"/>
                  <p:cNvCxnSpPr>
                    <a:cxnSpLocks noChangeShapeType="1"/>
                    <a:stCxn id="109"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AutoShape 54"/>
                  <p:cNvCxnSpPr>
                    <a:cxnSpLocks noChangeShapeType="1"/>
                    <a:stCxn id="109"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AutoShape 55"/>
                  <p:cNvCxnSpPr>
                    <a:cxnSpLocks noChangeShapeType="1"/>
                    <a:stCxn id="108"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AutoShape 62"/>
                  <p:cNvCxnSpPr>
                    <a:cxnSpLocks noChangeShapeType="1"/>
                    <a:stCxn id="108"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AutoShape 63"/>
                  <p:cNvCxnSpPr>
                    <a:cxnSpLocks noChangeShapeType="1"/>
                    <a:stCxn id="109"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94" name="Group 93"/>
              <p:cNvGrpSpPr/>
              <p:nvPr/>
            </p:nvGrpSpPr>
            <p:grpSpPr>
              <a:xfrm>
                <a:off x="5749671" y="257139"/>
                <a:ext cx="1762252" cy="972094"/>
                <a:chOff x="2870200" y="254270"/>
                <a:chExt cx="2873375" cy="1585004"/>
              </a:xfrm>
            </p:grpSpPr>
            <p:sp>
              <p:nvSpPr>
                <p:cNvPr id="95"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96" name="Group 95"/>
                <p:cNvGrpSpPr/>
                <p:nvPr/>
              </p:nvGrpSpPr>
              <p:grpSpPr>
                <a:xfrm>
                  <a:off x="3162300" y="254270"/>
                  <a:ext cx="2581275" cy="1585004"/>
                  <a:chOff x="3162300" y="254270"/>
                  <a:chExt cx="2581275" cy="1585004"/>
                </a:xfrm>
              </p:grpSpPr>
              <p:sp>
                <p:nvSpPr>
                  <p:cNvPr id="97"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98"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99" name="AutoShape 34"/>
                  <p:cNvCxnSpPr>
                    <a:cxnSpLocks noChangeShapeType="1"/>
                    <a:stCxn id="95" idx="3"/>
                    <a:endCxn id="98"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AutoShape 35"/>
                  <p:cNvCxnSpPr>
                    <a:cxnSpLocks noChangeShapeType="1"/>
                    <a:stCxn id="95" idx="3"/>
                    <a:endCxn id="97"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AutoShape 53"/>
                  <p:cNvCxnSpPr>
                    <a:cxnSpLocks noChangeShapeType="1"/>
                    <a:stCxn id="98"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AutoShape 54"/>
                  <p:cNvCxnSpPr>
                    <a:cxnSpLocks noChangeShapeType="1"/>
                    <a:stCxn id="98"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AutoShape 55"/>
                  <p:cNvCxnSpPr>
                    <a:cxnSpLocks noChangeShapeType="1"/>
                    <a:stCxn id="97"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AutoShape 62"/>
                  <p:cNvCxnSpPr>
                    <a:cxnSpLocks noChangeShapeType="1"/>
                    <a:stCxn id="97"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AutoShape 63"/>
                  <p:cNvCxnSpPr>
                    <a:cxnSpLocks noChangeShapeType="1"/>
                    <a:stCxn id="98"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8" name="Group 67"/>
            <p:cNvGrpSpPr/>
            <p:nvPr/>
          </p:nvGrpSpPr>
          <p:grpSpPr>
            <a:xfrm>
              <a:off x="6444615" y="4966299"/>
              <a:ext cx="1768348" cy="1225078"/>
              <a:chOff x="5743575" y="4155"/>
              <a:chExt cx="1768348" cy="1225078"/>
            </a:xfrm>
          </p:grpSpPr>
          <p:grpSp>
            <p:nvGrpSpPr>
              <p:cNvPr id="69" name="Group 68"/>
              <p:cNvGrpSpPr/>
              <p:nvPr/>
            </p:nvGrpSpPr>
            <p:grpSpPr>
              <a:xfrm>
                <a:off x="5743575" y="4155"/>
                <a:ext cx="1762252" cy="889798"/>
                <a:chOff x="2870200" y="552450"/>
                <a:chExt cx="2873375" cy="1450828"/>
              </a:xfrm>
            </p:grpSpPr>
            <p:sp>
              <p:nvSpPr>
                <p:cNvPr id="82"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83" name="Group 82"/>
                <p:cNvGrpSpPr/>
                <p:nvPr/>
              </p:nvGrpSpPr>
              <p:grpSpPr>
                <a:xfrm>
                  <a:off x="3162300" y="552450"/>
                  <a:ext cx="2581275" cy="1450828"/>
                  <a:chOff x="3162300" y="552450"/>
                  <a:chExt cx="2581275" cy="1450828"/>
                </a:xfrm>
              </p:grpSpPr>
              <p:sp>
                <p:nvSpPr>
                  <p:cNvPr id="84"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5"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86" name="AutoShape 34"/>
                  <p:cNvCxnSpPr>
                    <a:cxnSpLocks noChangeShapeType="1"/>
                    <a:stCxn id="82" idx="3"/>
                    <a:endCxn id="85"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AutoShape 35"/>
                  <p:cNvCxnSpPr>
                    <a:cxnSpLocks noChangeShapeType="1"/>
                    <a:stCxn id="82" idx="3"/>
                    <a:endCxn id="84"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AutoShape 53"/>
                  <p:cNvCxnSpPr>
                    <a:cxnSpLocks noChangeShapeType="1"/>
                    <a:stCxn id="85"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AutoShape 54"/>
                  <p:cNvCxnSpPr>
                    <a:cxnSpLocks noChangeShapeType="1"/>
                    <a:stCxn id="85"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AutoShape 55"/>
                  <p:cNvCxnSpPr>
                    <a:cxnSpLocks noChangeShapeType="1"/>
                    <a:stCxn id="84"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AutoShape 62"/>
                  <p:cNvCxnSpPr>
                    <a:cxnSpLocks noChangeShapeType="1"/>
                    <a:stCxn id="84"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AutoShape 63"/>
                  <p:cNvCxnSpPr>
                    <a:cxnSpLocks noChangeShapeType="1"/>
                    <a:stCxn id="85"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0" name="Group 69"/>
              <p:cNvGrpSpPr/>
              <p:nvPr/>
            </p:nvGrpSpPr>
            <p:grpSpPr>
              <a:xfrm>
                <a:off x="5749671" y="257139"/>
                <a:ext cx="1762252" cy="972094"/>
                <a:chOff x="2870200" y="254270"/>
                <a:chExt cx="2873375" cy="1585004"/>
              </a:xfrm>
            </p:grpSpPr>
            <p:sp>
              <p:nvSpPr>
                <p:cNvPr id="71"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2" name="Group 71"/>
                <p:cNvGrpSpPr/>
                <p:nvPr/>
              </p:nvGrpSpPr>
              <p:grpSpPr>
                <a:xfrm>
                  <a:off x="3162300" y="254270"/>
                  <a:ext cx="2581275" cy="1585004"/>
                  <a:chOff x="3162300" y="254270"/>
                  <a:chExt cx="2581275" cy="1585004"/>
                </a:xfrm>
              </p:grpSpPr>
              <p:sp>
                <p:nvSpPr>
                  <p:cNvPr id="73"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4"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75" name="AutoShape 34"/>
                  <p:cNvCxnSpPr>
                    <a:cxnSpLocks noChangeShapeType="1"/>
                    <a:stCxn id="71" idx="3"/>
                    <a:endCxn id="74"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AutoShape 35"/>
                  <p:cNvCxnSpPr>
                    <a:cxnSpLocks noChangeShapeType="1"/>
                    <a:stCxn id="71" idx="3"/>
                    <a:endCxn id="73"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AutoShape 53"/>
                  <p:cNvCxnSpPr>
                    <a:cxnSpLocks noChangeShapeType="1"/>
                    <a:stCxn id="74"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AutoShape 54"/>
                  <p:cNvCxnSpPr>
                    <a:cxnSpLocks noChangeShapeType="1"/>
                    <a:stCxn id="74"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AutoShape 55"/>
                  <p:cNvCxnSpPr>
                    <a:cxnSpLocks noChangeShapeType="1"/>
                    <a:stCxn id="73"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AutoShape 62"/>
                  <p:cNvCxnSpPr>
                    <a:cxnSpLocks noChangeShapeType="1"/>
                    <a:stCxn id="73"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AutoShape 63"/>
                  <p:cNvCxnSpPr>
                    <a:cxnSpLocks noChangeShapeType="1"/>
                    <a:stCxn id="74"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grpSp>
        <p:nvGrpSpPr>
          <p:cNvPr id="23" name="Group 22"/>
          <p:cNvGrpSpPr/>
          <p:nvPr/>
        </p:nvGrpSpPr>
        <p:grpSpPr>
          <a:xfrm>
            <a:off x="2914004" y="1853494"/>
            <a:ext cx="1182762" cy="4973929"/>
            <a:chOff x="1304141" y="1879043"/>
            <a:chExt cx="1182762" cy="4973929"/>
          </a:xfrm>
        </p:grpSpPr>
        <p:sp>
          <p:nvSpPr>
            <p:cNvPr id="24" name="Rectangle 23"/>
            <p:cNvSpPr/>
            <p:nvPr/>
          </p:nvSpPr>
          <p:spPr>
            <a:xfrm>
              <a:off x="1304141" y="2853728"/>
              <a:ext cx="1182762" cy="3999244"/>
            </a:xfrm>
            <a:prstGeom prst="rect">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5" name="Oval 24"/>
            <p:cNvSpPr/>
            <p:nvPr/>
          </p:nvSpPr>
          <p:spPr>
            <a:xfrm>
              <a:off x="2118526" y="1879043"/>
              <a:ext cx="251209" cy="57275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6" name="Straight Arrow Connector 25"/>
            <p:cNvCxnSpPr>
              <a:stCxn id="25" idx="4"/>
              <a:endCxn id="24" idx="0"/>
            </p:cNvCxnSpPr>
            <p:nvPr/>
          </p:nvCxnSpPr>
          <p:spPr bwMode="auto">
            <a:xfrm flipH="1">
              <a:off x="1895522" y="2451799"/>
              <a:ext cx="348609" cy="401929"/>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31" name="Group 30"/>
          <p:cNvGrpSpPr/>
          <p:nvPr/>
        </p:nvGrpSpPr>
        <p:grpSpPr>
          <a:xfrm>
            <a:off x="4066171" y="1771547"/>
            <a:ext cx="4697482" cy="5063007"/>
            <a:chOff x="1341386" y="1779917"/>
            <a:chExt cx="4697482" cy="5063007"/>
          </a:xfrm>
        </p:grpSpPr>
        <p:sp>
          <p:nvSpPr>
            <p:cNvPr id="32" name="Rectangle 31"/>
            <p:cNvSpPr/>
            <p:nvPr/>
          </p:nvSpPr>
          <p:spPr>
            <a:xfrm>
              <a:off x="1454075" y="2843680"/>
              <a:ext cx="4131127" cy="3999244"/>
            </a:xfrm>
            <a:prstGeom prst="rect">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3" name="Oval 32"/>
            <p:cNvSpPr/>
            <p:nvPr/>
          </p:nvSpPr>
          <p:spPr>
            <a:xfrm>
              <a:off x="1341386" y="1779917"/>
              <a:ext cx="4697482" cy="76117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34" name="Straight Arrow Connector 33"/>
            <p:cNvCxnSpPr>
              <a:stCxn id="33" idx="4"/>
              <a:endCxn id="32" idx="0"/>
            </p:cNvCxnSpPr>
            <p:nvPr/>
          </p:nvCxnSpPr>
          <p:spPr bwMode="auto">
            <a:xfrm flipH="1">
              <a:off x="3519639" y="2541089"/>
              <a:ext cx="170488" cy="302591"/>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237" name="Group 236"/>
          <p:cNvGrpSpPr/>
          <p:nvPr/>
        </p:nvGrpSpPr>
        <p:grpSpPr>
          <a:xfrm>
            <a:off x="3823652" y="2103884"/>
            <a:ext cx="3098350" cy="4654855"/>
            <a:chOff x="3823652" y="2103884"/>
            <a:chExt cx="3098350" cy="4654855"/>
          </a:xfrm>
        </p:grpSpPr>
        <p:grpSp>
          <p:nvGrpSpPr>
            <p:cNvPr id="225" name="Group 224"/>
            <p:cNvGrpSpPr/>
            <p:nvPr/>
          </p:nvGrpSpPr>
          <p:grpSpPr>
            <a:xfrm>
              <a:off x="4340598" y="2103884"/>
              <a:ext cx="2064458" cy="1815318"/>
              <a:chOff x="4372843" y="2096625"/>
              <a:chExt cx="2375439" cy="1225945"/>
            </a:xfrm>
          </p:grpSpPr>
          <p:sp>
            <p:nvSpPr>
              <p:cNvPr id="218" name="Oval 217"/>
              <p:cNvSpPr/>
              <p:nvPr/>
            </p:nvSpPr>
            <p:spPr>
              <a:xfrm>
                <a:off x="4607304" y="2096625"/>
                <a:ext cx="589717" cy="18731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19" name="Straight Arrow Connector 218"/>
              <p:cNvCxnSpPr>
                <a:stCxn id="218" idx="4"/>
                <a:endCxn id="232" idx="7"/>
              </p:cNvCxnSpPr>
              <p:nvPr/>
            </p:nvCxnSpPr>
            <p:spPr bwMode="auto">
              <a:xfrm flipH="1">
                <a:off x="4372843" y="2283937"/>
                <a:ext cx="529319" cy="1038633"/>
              </a:xfrm>
              <a:prstGeom prst="straightConnector1">
                <a:avLst/>
              </a:prstGeom>
              <a:noFill/>
              <a:ln w="19050" cap="flat" cmpd="sng" algn="ctr">
                <a:solidFill>
                  <a:srgbClr val="0033CC"/>
                </a:solidFill>
                <a:prstDash val="solid"/>
                <a:round/>
                <a:headEnd type="none" w="med" len="med"/>
                <a:tailEnd type="arrow" w="med" len="med"/>
              </a:ln>
              <a:effectLst/>
            </p:spPr>
          </p:cxnSp>
          <p:cxnSp>
            <p:nvCxnSpPr>
              <p:cNvPr id="222" name="Straight Arrow Connector 221"/>
              <p:cNvCxnSpPr>
                <a:stCxn id="218" idx="4"/>
                <a:endCxn id="234" idx="1"/>
              </p:cNvCxnSpPr>
              <p:nvPr/>
            </p:nvCxnSpPr>
            <p:spPr bwMode="auto">
              <a:xfrm>
                <a:off x="4902162" y="2283937"/>
                <a:ext cx="1846120" cy="812220"/>
              </a:xfrm>
              <a:prstGeom prst="straightConnector1">
                <a:avLst/>
              </a:prstGeom>
              <a:noFill/>
              <a:ln w="19050" cap="flat" cmpd="sng" algn="ctr">
                <a:solidFill>
                  <a:srgbClr val="0033CC"/>
                </a:solidFill>
                <a:prstDash val="solid"/>
                <a:round/>
                <a:headEnd type="none" w="med" len="med"/>
                <a:tailEnd type="arrow" w="med" len="med"/>
              </a:ln>
              <a:effectLst/>
            </p:spPr>
          </p:cxnSp>
        </p:grpSp>
        <p:sp>
          <p:nvSpPr>
            <p:cNvPr id="232" name="Oval 231"/>
            <p:cNvSpPr/>
            <p:nvPr/>
          </p:nvSpPr>
          <p:spPr>
            <a:xfrm>
              <a:off x="3823652" y="3518997"/>
              <a:ext cx="605640" cy="273277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4" name="Oval 233"/>
            <p:cNvSpPr/>
            <p:nvPr/>
          </p:nvSpPr>
          <p:spPr>
            <a:xfrm>
              <a:off x="6316362" y="3039231"/>
              <a:ext cx="605640" cy="3719508"/>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244" name="Group 243"/>
          <p:cNvGrpSpPr/>
          <p:nvPr/>
        </p:nvGrpSpPr>
        <p:grpSpPr>
          <a:xfrm>
            <a:off x="5068293" y="1938795"/>
            <a:ext cx="3155089" cy="4706840"/>
            <a:chOff x="4604392" y="2077798"/>
            <a:chExt cx="3155089" cy="4706840"/>
          </a:xfrm>
        </p:grpSpPr>
        <p:grpSp>
          <p:nvGrpSpPr>
            <p:cNvPr id="245" name="Group 244"/>
            <p:cNvGrpSpPr/>
            <p:nvPr/>
          </p:nvGrpSpPr>
          <p:grpSpPr>
            <a:xfrm>
              <a:off x="4604392" y="2077798"/>
              <a:ext cx="2434067" cy="1376974"/>
              <a:chOff x="4676391" y="2079003"/>
              <a:chExt cx="2800731" cy="929915"/>
            </a:xfrm>
          </p:grpSpPr>
          <p:sp>
            <p:nvSpPr>
              <p:cNvPr id="248" name="Oval 247"/>
              <p:cNvSpPr/>
              <p:nvPr/>
            </p:nvSpPr>
            <p:spPr>
              <a:xfrm>
                <a:off x="4676391" y="2079003"/>
                <a:ext cx="437243" cy="25824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9" name="Straight Arrow Connector 248"/>
              <p:cNvCxnSpPr>
                <a:stCxn id="248" idx="4"/>
                <a:endCxn id="246" idx="0"/>
              </p:cNvCxnSpPr>
              <p:nvPr/>
            </p:nvCxnSpPr>
            <p:spPr bwMode="auto">
              <a:xfrm>
                <a:off x="4895012" y="2337243"/>
                <a:ext cx="882350" cy="464411"/>
              </a:xfrm>
              <a:prstGeom prst="straightConnector1">
                <a:avLst/>
              </a:prstGeom>
              <a:noFill/>
              <a:ln w="19050" cap="flat" cmpd="sng" algn="ctr">
                <a:solidFill>
                  <a:srgbClr val="0033CC"/>
                </a:solidFill>
                <a:prstDash val="solid"/>
                <a:round/>
                <a:headEnd type="none" w="med" len="med"/>
                <a:tailEnd type="arrow" w="med" len="med"/>
              </a:ln>
              <a:effectLst/>
            </p:spPr>
          </p:cxnSp>
          <p:cxnSp>
            <p:nvCxnSpPr>
              <p:cNvPr id="250" name="Straight Arrow Connector 249"/>
              <p:cNvCxnSpPr>
                <a:stCxn id="248" idx="4"/>
                <a:endCxn id="247" idx="1"/>
              </p:cNvCxnSpPr>
              <p:nvPr/>
            </p:nvCxnSpPr>
            <p:spPr bwMode="auto">
              <a:xfrm>
                <a:off x="4895013" y="2337243"/>
                <a:ext cx="2582109" cy="671675"/>
              </a:xfrm>
              <a:prstGeom prst="straightConnector1">
                <a:avLst/>
              </a:prstGeom>
              <a:noFill/>
              <a:ln w="19050" cap="flat" cmpd="sng" algn="ctr">
                <a:solidFill>
                  <a:srgbClr val="0033CC"/>
                </a:solidFill>
                <a:prstDash val="solid"/>
                <a:round/>
                <a:headEnd type="none" w="med" len="med"/>
                <a:tailEnd type="arrow" w="med" len="med"/>
              </a:ln>
              <a:effectLst/>
            </p:spPr>
          </p:cxnSp>
        </p:grpSp>
        <p:sp>
          <p:nvSpPr>
            <p:cNvPr id="246" name="Oval 245"/>
            <p:cNvSpPr/>
            <p:nvPr/>
          </p:nvSpPr>
          <p:spPr>
            <a:xfrm>
              <a:off x="4906140" y="3147866"/>
              <a:ext cx="1310173" cy="363677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47" name="Oval 246"/>
            <p:cNvSpPr/>
            <p:nvPr/>
          </p:nvSpPr>
          <p:spPr>
            <a:xfrm>
              <a:off x="6914754" y="2898239"/>
              <a:ext cx="844727" cy="380021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334609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wipe(up)">
                                      <p:cBhvr>
                                        <p:cTn id="22" dur="500"/>
                                        <p:tgtEl>
                                          <p:spTgt spid="2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4"/>
                                        </p:tgtEl>
                                        <p:attrNameLst>
                                          <p:attrName>style.visibility</p:attrName>
                                        </p:attrNameLst>
                                      </p:cBhvr>
                                      <p:to>
                                        <p:strVal val="visible"/>
                                      </p:to>
                                    </p:set>
                                    <p:animEffect transition="in" filter="wipe(up)">
                                      <p:cBhvr>
                                        <p:cTn id="27"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Week 4 - Wednesday</a:t>
            </a:r>
          </a:p>
        </p:txBody>
      </p:sp>
      <p:sp>
        <p:nvSpPr>
          <p:cNvPr id="4101" name="Rectangle 5"/>
          <p:cNvSpPr>
            <a:spLocks noGrp="1" noChangeArrowheads="1"/>
          </p:cNvSpPr>
          <p:nvPr>
            <p:ph type="subTitle" idx="1"/>
          </p:nvPr>
        </p:nvSpPr>
        <p:spPr/>
        <p:txBody>
          <a:bodyPr/>
          <a:lstStyle/>
          <a:p>
            <a:r>
              <a:rPr lang="en-US" dirty="0"/>
              <a:t>Policies</a:t>
            </a:r>
          </a:p>
        </p:txBody>
      </p:sp>
      <p:sp>
        <p:nvSpPr>
          <p:cNvPr id="3" name="Footer Placeholder 2"/>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2</a:t>
            </a:fld>
            <a:endParaRPr lang="en-US"/>
          </a:p>
        </p:txBody>
      </p:sp>
    </p:spTree>
    <p:extLst>
      <p:ext uri="{BB962C8B-B14F-4D97-AF65-F5344CB8AC3E}">
        <p14:creationId xmlns:p14="http://schemas.microsoft.com/office/powerpoint/2010/main" val="1537071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sz="2400" dirty="0" err="1"/>
              <a:t>Lookahead</a:t>
            </a:r>
            <a:r>
              <a:rPr lang="en-US" sz="2400" dirty="0"/>
              <a:t> approximations – Approximate the impact of a decision now on the future:</a:t>
            </a:r>
          </a:p>
          <a:p>
            <a:pPr lvl="1"/>
            <a:r>
              <a:rPr lang="en-US" sz="2000" dirty="0"/>
              <a:t>An optimal policy (based on looking ahead):</a:t>
            </a:r>
          </a:p>
          <a:p>
            <a:pPr lvl="1"/>
            <a:endParaRPr lang="en-US" sz="2000" dirty="0"/>
          </a:p>
          <a:p>
            <a:pPr lvl="1"/>
            <a:endParaRPr lang="en-US" sz="2000" dirty="0"/>
          </a:p>
          <a:p>
            <a:pPr lvl="1"/>
            <a:endParaRPr lang="en-US" sz="2000" dirty="0"/>
          </a:p>
          <a:p>
            <a:pPr marL="457200" lvl="1" indent="0">
              <a:buNone/>
            </a:pPr>
            <a:r>
              <a:rPr lang="en-US" sz="2000" dirty="0"/>
              <a:t>2a)	Approximating the value of being in a downstream state using machine learning (“value function approximations”)</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endParaRPr lang="en-US" sz="2400" dirty="0"/>
          </a:p>
        </p:txBody>
      </p:sp>
      <p:graphicFrame>
        <p:nvGraphicFramePr>
          <p:cNvPr id="4" name="Object 3"/>
          <p:cNvGraphicFramePr>
            <a:graphicFrameLocks noChangeAspect="1"/>
          </p:cNvGraphicFramePr>
          <p:nvPr>
            <p:extLst/>
          </p:nvPr>
        </p:nvGraphicFramePr>
        <p:xfrm>
          <a:off x="1693205" y="4465772"/>
          <a:ext cx="5853113" cy="1647825"/>
        </p:xfrm>
        <a:graphic>
          <a:graphicData uri="http://schemas.openxmlformats.org/presentationml/2006/ole">
            <mc:AlternateContent xmlns:mc="http://schemas.openxmlformats.org/markup-compatibility/2006">
              <mc:Choice xmlns:v="urn:schemas-microsoft-com:vml" Requires="v">
                <p:oleObj spid="_x0000_s8196" name="Equation" r:id="rId3" imgW="3251160" imgH="914400" progId="Equation.DSMT4">
                  <p:embed/>
                </p:oleObj>
              </mc:Choice>
              <mc:Fallback>
                <p:oleObj name="Equation" r:id="rId3" imgW="3251160" imgH="914400" progId="Equation.DSMT4">
                  <p:embed/>
                  <p:pic>
                    <p:nvPicPr>
                      <p:cNvPr id="4" name="Object 3"/>
                      <p:cNvPicPr>
                        <a:picLocks noChangeAspect="1" noChangeArrowheads="1"/>
                      </p:cNvPicPr>
                      <p:nvPr/>
                    </p:nvPicPr>
                    <p:blipFill>
                      <a:blip r:embed="rId4"/>
                      <a:srcRect/>
                      <a:stretch>
                        <a:fillRect/>
                      </a:stretch>
                    </p:blipFill>
                    <p:spPr bwMode="auto">
                      <a:xfrm>
                        <a:off x="1693205" y="4465772"/>
                        <a:ext cx="5853113" cy="1647825"/>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nvPr>
        </p:nvGraphicFramePr>
        <p:xfrm>
          <a:off x="313918" y="2549156"/>
          <a:ext cx="8691563" cy="909637"/>
        </p:xfrm>
        <a:graphic>
          <a:graphicData uri="http://schemas.openxmlformats.org/presentationml/2006/ole">
            <mc:AlternateContent xmlns:mc="http://schemas.openxmlformats.org/markup-compatibility/2006">
              <mc:Choice xmlns:v="urn:schemas-microsoft-com:vml" Requires="v">
                <p:oleObj spid="_x0000_s8197" name="Equation" r:id="rId5" imgW="4851360" imgH="507960" progId="Equation.DSMT4">
                  <p:embed/>
                </p:oleObj>
              </mc:Choice>
              <mc:Fallback>
                <p:oleObj name="Equation" r:id="rId5" imgW="4851360" imgH="507960" progId="Equation.DSMT4">
                  <p:embed/>
                  <p:pic>
                    <p:nvPicPr>
                      <p:cNvPr id="8" name="Object 7"/>
                      <p:cNvPicPr>
                        <a:picLocks noChangeAspect="1" noChangeArrowheads="1"/>
                      </p:cNvPicPr>
                      <p:nvPr/>
                    </p:nvPicPr>
                    <p:blipFill>
                      <a:blip r:embed="rId6"/>
                      <a:srcRect/>
                      <a:stretch>
                        <a:fillRect/>
                      </a:stretch>
                    </p:blipFill>
                    <p:spPr bwMode="auto">
                      <a:xfrm>
                        <a:off x="313918" y="2549156"/>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4049487" y="2378836"/>
            <a:ext cx="3898760" cy="115293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4" name="Straight Arrow Connector 13"/>
          <p:cNvCxnSpPr>
            <a:stCxn id="5" idx="4"/>
            <a:endCxn id="9" idx="0"/>
          </p:cNvCxnSpPr>
          <p:nvPr/>
        </p:nvCxnSpPr>
        <p:spPr bwMode="auto">
          <a:xfrm>
            <a:off x="5998867" y="3531775"/>
            <a:ext cx="111242" cy="874442"/>
          </a:xfrm>
          <a:prstGeom prst="straightConnector1">
            <a:avLst/>
          </a:prstGeom>
          <a:noFill/>
          <a:ln w="28575" cap="flat" cmpd="sng" algn="ctr">
            <a:solidFill>
              <a:srgbClr val="0033CC"/>
            </a:solidFill>
            <a:prstDash val="solid"/>
            <a:round/>
            <a:headEnd type="none" w="med" len="med"/>
            <a:tailEnd type="triangle"/>
          </a:ln>
          <a:effectLst/>
        </p:spPr>
      </p:cxnSp>
      <p:sp>
        <p:nvSpPr>
          <p:cNvPr id="9" name="Oval 8"/>
          <p:cNvSpPr/>
          <p:nvPr/>
        </p:nvSpPr>
        <p:spPr>
          <a:xfrm>
            <a:off x="5528669" y="4406217"/>
            <a:ext cx="1162879" cy="593672"/>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5062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sz="2400" dirty="0" err="1"/>
              <a:t>Lookahead</a:t>
            </a:r>
            <a:r>
              <a:rPr lang="en-US" sz="2400" dirty="0"/>
              <a:t> approximations – Approximate the impact of a decision now on the future:</a:t>
            </a:r>
          </a:p>
          <a:p>
            <a:pPr lvl="1"/>
            <a:r>
              <a:rPr lang="en-US" sz="2000" dirty="0"/>
              <a:t>An optimal policy (based on looking ahead):</a:t>
            </a:r>
          </a:p>
          <a:p>
            <a:pPr lvl="1"/>
            <a:endParaRPr lang="en-US" sz="2000" dirty="0"/>
          </a:p>
          <a:p>
            <a:pPr lvl="1"/>
            <a:endParaRPr lang="en-US" sz="2000" dirty="0"/>
          </a:p>
          <a:p>
            <a:pPr lvl="1"/>
            <a:endParaRPr lang="en-US" sz="2000" dirty="0"/>
          </a:p>
          <a:p>
            <a:pPr marL="457200" lvl="1" indent="0">
              <a:buNone/>
            </a:pPr>
            <a:r>
              <a:rPr lang="en-US" sz="2000" dirty="0"/>
              <a:t>2a)	Approximating the value of being in a downstream state using machine learning (“value function approximations”)</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endParaRPr lang="en-US" sz="2400" dirty="0"/>
          </a:p>
        </p:txBody>
      </p:sp>
      <p:graphicFrame>
        <p:nvGraphicFramePr>
          <p:cNvPr id="4" name="Object 3"/>
          <p:cNvGraphicFramePr>
            <a:graphicFrameLocks noChangeAspect="1"/>
          </p:cNvGraphicFramePr>
          <p:nvPr>
            <p:extLst/>
          </p:nvPr>
        </p:nvGraphicFramePr>
        <p:xfrm>
          <a:off x="1693205" y="4465772"/>
          <a:ext cx="5853113" cy="1647825"/>
        </p:xfrm>
        <a:graphic>
          <a:graphicData uri="http://schemas.openxmlformats.org/presentationml/2006/ole">
            <mc:AlternateContent xmlns:mc="http://schemas.openxmlformats.org/markup-compatibility/2006">
              <mc:Choice xmlns:v="urn:schemas-microsoft-com:vml" Requires="v">
                <p:oleObj spid="_x0000_s9220" name="Equation" r:id="rId3" imgW="3251160" imgH="914400" progId="Equation.DSMT4">
                  <p:embed/>
                </p:oleObj>
              </mc:Choice>
              <mc:Fallback>
                <p:oleObj name="Equation" r:id="rId3" imgW="3251160" imgH="914400" progId="Equation.DSMT4">
                  <p:embed/>
                  <p:pic>
                    <p:nvPicPr>
                      <p:cNvPr id="4" name="Object 3"/>
                      <p:cNvPicPr>
                        <a:picLocks noChangeAspect="1" noChangeArrowheads="1"/>
                      </p:cNvPicPr>
                      <p:nvPr/>
                    </p:nvPicPr>
                    <p:blipFill>
                      <a:blip r:embed="rId4"/>
                      <a:srcRect/>
                      <a:stretch>
                        <a:fillRect/>
                      </a:stretch>
                    </p:blipFill>
                    <p:spPr bwMode="auto">
                      <a:xfrm>
                        <a:off x="1693205" y="4465772"/>
                        <a:ext cx="5853113" cy="1647825"/>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nvPr>
        </p:nvGraphicFramePr>
        <p:xfrm>
          <a:off x="313918" y="2549156"/>
          <a:ext cx="8691563" cy="909637"/>
        </p:xfrm>
        <a:graphic>
          <a:graphicData uri="http://schemas.openxmlformats.org/presentationml/2006/ole">
            <mc:AlternateContent xmlns:mc="http://schemas.openxmlformats.org/markup-compatibility/2006">
              <mc:Choice xmlns:v="urn:schemas-microsoft-com:vml" Requires="v">
                <p:oleObj spid="_x0000_s9221" name="Equation" r:id="rId5" imgW="4851360" imgH="507960" progId="Equation.DSMT4">
                  <p:embed/>
                </p:oleObj>
              </mc:Choice>
              <mc:Fallback>
                <p:oleObj name="Equation" r:id="rId5" imgW="4851360" imgH="507960" progId="Equation.DSMT4">
                  <p:embed/>
                  <p:pic>
                    <p:nvPicPr>
                      <p:cNvPr id="8" name="Object 7"/>
                      <p:cNvPicPr>
                        <a:picLocks noChangeAspect="1" noChangeArrowheads="1"/>
                      </p:cNvPicPr>
                      <p:nvPr/>
                    </p:nvPicPr>
                    <p:blipFill>
                      <a:blip r:embed="rId6"/>
                      <a:srcRect/>
                      <a:stretch>
                        <a:fillRect/>
                      </a:stretch>
                    </p:blipFill>
                    <p:spPr bwMode="auto">
                      <a:xfrm>
                        <a:off x="313918" y="2549156"/>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4049487" y="2378836"/>
            <a:ext cx="3898760" cy="115293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4" name="Straight Arrow Connector 13"/>
          <p:cNvCxnSpPr>
            <a:stCxn id="5" idx="4"/>
            <a:endCxn id="9" idx="0"/>
          </p:cNvCxnSpPr>
          <p:nvPr/>
        </p:nvCxnSpPr>
        <p:spPr bwMode="auto">
          <a:xfrm>
            <a:off x="5998867" y="3531775"/>
            <a:ext cx="111242" cy="1453562"/>
          </a:xfrm>
          <a:prstGeom prst="straightConnector1">
            <a:avLst/>
          </a:prstGeom>
          <a:noFill/>
          <a:ln w="28575" cap="flat" cmpd="sng" algn="ctr">
            <a:solidFill>
              <a:srgbClr val="0033CC"/>
            </a:solidFill>
            <a:prstDash val="solid"/>
            <a:round/>
            <a:headEnd type="none" w="med" len="med"/>
            <a:tailEnd type="triangle"/>
          </a:ln>
          <a:effectLst/>
        </p:spPr>
      </p:cxnSp>
      <p:sp>
        <p:nvSpPr>
          <p:cNvPr id="9" name="Oval 8"/>
          <p:cNvSpPr/>
          <p:nvPr/>
        </p:nvSpPr>
        <p:spPr>
          <a:xfrm>
            <a:off x="5528669" y="4985337"/>
            <a:ext cx="1162879" cy="593672"/>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5865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sz="2400" dirty="0" err="1"/>
              <a:t>Lookahead</a:t>
            </a:r>
            <a:r>
              <a:rPr lang="en-US" sz="2400" dirty="0"/>
              <a:t> approximations – Approximate the impact of a decision now on the future:</a:t>
            </a:r>
          </a:p>
          <a:p>
            <a:pPr lvl="1"/>
            <a:r>
              <a:rPr lang="en-US" sz="2000" dirty="0"/>
              <a:t>An optimal policy (based on looking ahead):</a:t>
            </a:r>
          </a:p>
          <a:p>
            <a:pPr lvl="1"/>
            <a:endParaRPr lang="en-US" sz="2000" dirty="0"/>
          </a:p>
          <a:p>
            <a:pPr lvl="1"/>
            <a:endParaRPr lang="en-US" sz="2000" dirty="0"/>
          </a:p>
          <a:p>
            <a:pPr lvl="1"/>
            <a:endParaRPr lang="en-US" sz="2000" dirty="0"/>
          </a:p>
          <a:p>
            <a:pPr marL="457200" lvl="1" indent="0">
              <a:buNone/>
            </a:pPr>
            <a:r>
              <a:rPr lang="en-US" sz="2000" dirty="0"/>
              <a:t>2a)	Approximating the value of being in a downstream state using machine learning (“value function approximations”)</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endParaRPr lang="en-US" sz="2400" dirty="0"/>
          </a:p>
        </p:txBody>
      </p:sp>
      <p:graphicFrame>
        <p:nvGraphicFramePr>
          <p:cNvPr id="4" name="Object 3"/>
          <p:cNvGraphicFramePr>
            <a:graphicFrameLocks noChangeAspect="1"/>
          </p:cNvGraphicFramePr>
          <p:nvPr>
            <p:extLst/>
          </p:nvPr>
        </p:nvGraphicFramePr>
        <p:xfrm>
          <a:off x="1693205" y="4465772"/>
          <a:ext cx="5853113" cy="1647825"/>
        </p:xfrm>
        <a:graphic>
          <a:graphicData uri="http://schemas.openxmlformats.org/presentationml/2006/ole">
            <mc:AlternateContent xmlns:mc="http://schemas.openxmlformats.org/markup-compatibility/2006">
              <mc:Choice xmlns:v="urn:schemas-microsoft-com:vml" Requires="v">
                <p:oleObj spid="_x0000_s10244" name="Equation" r:id="rId3" imgW="3251160" imgH="914400" progId="Equation.DSMT4">
                  <p:embed/>
                </p:oleObj>
              </mc:Choice>
              <mc:Fallback>
                <p:oleObj name="Equation" r:id="rId3" imgW="3251160" imgH="914400" progId="Equation.DSMT4">
                  <p:embed/>
                  <p:pic>
                    <p:nvPicPr>
                      <p:cNvPr id="4" name="Object 3"/>
                      <p:cNvPicPr>
                        <a:picLocks noChangeAspect="1" noChangeArrowheads="1"/>
                      </p:cNvPicPr>
                      <p:nvPr/>
                    </p:nvPicPr>
                    <p:blipFill>
                      <a:blip r:embed="rId4"/>
                      <a:srcRect/>
                      <a:stretch>
                        <a:fillRect/>
                      </a:stretch>
                    </p:blipFill>
                    <p:spPr bwMode="auto">
                      <a:xfrm>
                        <a:off x="1693205" y="4465772"/>
                        <a:ext cx="5853113" cy="1647825"/>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nvPr>
        </p:nvGraphicFramePr>
        <p:xfrm>
          <a:off x="313918" y="2549156"/>
          <a:ext cx="8691563" cy="909637"/>
        </p:xfrm>
        <a:graphic>
          <a:graphicData uri="http://schemas.openxmlformats.org/presentationml/2006/ole">
            <mc:AlternateContent xmlns:mc="http://schemas.openxmlformats.org/markup-compatibility/2006">
              <mc:Choice xmlns:v="urn:schemas-microsoft-com:vml" Requires="v">
                <p:oleObj spid="_x0000_s10245" name="Equation" r:id="rId5" imgW="4851360" imgH="507960" progId="Equation.DSMT4">
                  <p:embed/>
                </p:oleObj>
              </mc:Choice>
              <mc:Fallback>
                <p:oleObj name="Equation" r:id="rId5" imgW="4851360" imgH="507960" progId="Equation.DSMT4">
                  <p:embed/>
                  <p:pic>
                    <p:nvPicPr>
                      <p:cNvPr id="8" name="Object 7"/>
                      <p:cNvPicPr>
                        <a:picLocks noChangeAspect="1" noChangeArrowheads="1"/>
                      </p:cNvPicPr>
                      <p:nvPr/>
                    </p:nvPicPr>
                    <p:blipFill>
                      <a:blip r:embed="rId6"/>
                      <a:srcRect/>
                      <a:stretch>
                        <a:fillRect/>
                      </a:stretch>
                    </p:blipFill>
                    <p:spPr bwMode="auto">
                      <a:xfrm>
                        <a:off x="313918" y="2549156"/>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3677478" y="2378836"/>
            <a:ext cx="5536096" cy="115293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4" name="Straight Arrow Connector 13"/>
          <p:cNvCxnSpPr>
            <a:stCxn id="5" idx="4"/>
            <a:endCxn id="9" idx="0"/>
          </p:cNvCxnSpPr>
          <p:nvPr/>
        </p:nvCxnSpPr>
        <p:spPr bwMode="auto">
          <a:xfrm flipH="1">
            <a:off x="5748368" y="3531775"/>
            <a:ext cx="697158" cy="1955983"/>
          </a:xfrm>
          <a:prstGeom prst="straightConnector1">
            <a:avLst/>
          </a:prstGeom>
          <a:noFill/>
          <a:ln w="28575" cap="flat" cmpd="sng" algn="ctr">
            <a:solidFill>
              <a:srgbClr val="0033CC"/>
            </a:solidFill>
            <a:prstDash val="solid"/>
            <a:round/>
            <a:headEnd type="none" w="med" len="med"/>
            <a:tailEnd type="triangle"/>
          </a:ln>
          <a:effectLst/>
        </p:spPr>
      </p:cxnSp>
      <p:sp>
        <p:nvSpPr>
          <p:cNvPr id="9" name="Oval 8"/>
          <p:cNvSpPr/>
          <p:nvPr/>
        </p:nvSpPr>
        <p:spPr>
          <a:xfrm>
            <a:off x="5166928" y="5487758"/>
            <a:ext cx="1162879" cy="836842"/>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8965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dirty="0"/>
              <a:t>The ultimate </a:t>
            </a:r>
            <a:r>
              <a:rPr lang="en-US" dirty="0" err="1"/>
              <a:t>lookahead</a:t>
            </a:r>
            <a:r>
              <a:rPr lang="en-US" dirty="0"/>
              <a:t> policy is optimal</a:t>
            </a:r>
          </a:p>
          <a:p>
            <a:pPr marL="0" indent="0">
              <a:buNone/>
            </a:pPr>
            <a:endParaRPr lang="en-US" dirty="0"/>
          </a:p>
          <a:p>
            <a:pPr marL="0" indent="0">
              <a:buNone/>
            </a:pPr>
            <a:endParaRPr lang="en-US" dirty="0"/>
          </a:p>
          <a:p>
            <a:pPr lvl="1"/>
            <a:r>
              <a:rPr lang="en-US" dirty="0"/>
              <a:t>2b) Expectations and max over policies are not computable. Instead, we have to solve an approximation called the </a:t>
            </a:r>
            <a:r>
              <a:rPr lang="en-US" i="1" dirty="0" err="1"/>
              <a:t>lookahead</a:t>
            </a:r>
            <a:r>
              <a:rPr lang="en-US" i="1" dirty="0"/>
              <a:t> model:</a:t>
            </a:r>
          </a:p>
          <a:p>
            <a:endParaRPr lang="en-US" i="1" dirty="0"/>
          </a:p>
          <a:p>
            <a:pPr lvl="1"/>
            <a:endParaRPr lang="en-US" i="1" dirty="0"/>
          </a:p>
          <a:p>
            <a:pPr lvl="1"/>
            <a:endParaRPr lang="en-US" i="1" dirty="0"/>
          </a:p>
          <a:p>
            <a:pPr lvl="1"/>
            <a:r>
              <a:rPr lang="en-US" i="1" dirty="0"/>
              <a:t>A </a:t>
            </a:r>
            <a:r>
              <a:rPr lang="en-US" i="1" dirty="0" err="1"/>
              <a:t>lookahead</a:t>
            </a:r>
            <a:r>
              <a:rPr lang="en-US" i="1" dirty="0"/>
              <a:t> policy </a:t>
            </a:r>
            <a:r>
              <a:rPr lang="en-US" dirty="0"/>
              <a:t>works by approximating the </a:t>
            </a:r>
            <a:r>
              <a:rPr lang="en-US" i="1" dirty="0" err="1"/>
              <a:t>lookahead</a:t>
            </a:r>
            <a:r>
              <a:rPr lang="en-US" i="1" dirty="0"/>
              <a:t> model</a:t>
            </a:r>
            <a:r>
              <a:rPr lang="en-US" dirty="0"/>
              <a:t>.</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aphicFrame>
        <p:nvGraphicFramePr>
          <p:cNvPr id="9" name="Object 8"/>
          <p:cNvGraphicFramePr>
            <a:graphicFrameLocks noChangeAspect="1"/>
          </p:cNvGraphicFramePr>
          <p:nvPr>
            <p:extLst/>
          </p:nvPr>
        </p:nvGraphicFramePr>
        <p:xfrm>
          <a:off x="343735" y="1700945"/>
          <a:ext cx="8691563" cy="909637"/>
        </p:xfrm>
        <a:graphic>
          <a:graphicData uri="http://schemas.openxmlformats.org/presentationml/2006/ole">
            <mc:AlternateContent xmlns:mc="http://schemas.openxmlformats.org/markup-compatibility/2006">
              <mc:Choice xmlns:v="urn:schemas-microsoft-com:vml" Requires="v">
                <p:oleObj spid="_x0000_s11268" name="Equation" r:id="rId3" imgW="4851360" imgH="507960" progId="Equation.DSMT4">
                  <p:embed/>
                </p:oleObj>
              </mc:Choice>
              <mc:Fallback>
                <p:oleObj name="Equation" r:id="rId3" imgW="4851360" imgH="507960" progId="Equation.DSMT4">
                  <p:embed/>
                  <p:pic>
                    <p:nvPicPr>
                      <p:cNvPr id="9" name="Object 8"/>
                      <p:cNvPicPr>
                        <a:picLocks noChangeAspect="1" noChangeArrowheads="1"/>
                      </p:cNvPicPr>
                      <p:nvPr/>
                    </p:nvPicPr>
                    <p:blipFill>
                      <a:blip r:embed="rId4"/>
                      <a:srcRect/>
                      <a:stretch>
                        <a:fillRect/>
                      </a:stretch>
                    </p:blipFill>
                    <p:spPr bwMode="auto">
                      <a:xfrm>
                        <a:off x="343735" y="1700945"/>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185738" y="4046538"/>
          <a:ext cx="8897937" cy="909637"/>
        </p:xfrm>
        <a:graphic>
          <a:graphicData uri="http://schemas.openxmlformats.org/presentationml/2006/ole">
            <mc:AlternateContent xmlns:mc="http://schemas.openxmlformats.org/markup-compatibility/2006">
              <mc:Choice xmlns:v="urn:schemas-microsoft-com:vml" Requires="v">
                <p:oleObj spid="_x0000_s11269" name="Equation" r:id="rId5" imgW="4965480" imgH="507960" progId="Equation.DSMT4">
                  <p:embed/>
                </p:oleObj>
              </mc:Choice>
              <mc:Fallback>
                <p:oleObj name="Equation" r:id="rId5" imgW="4965480" imgH="507960" progId="Equation.DSMT4">
                  <p:embed/>
                  <p:pic>
                    <p:nvPicPr>
                      <p:cNvPr id="10" name="Object 9"/>
                      <p:cNvPicPr>
                        <a:picLocks noChangeAspect="1" noChangeArrowheads="1"/>
                      </p:cNvPicPr>
                      <p:nvPr/>
                    </p:nvPicPr>
                    <p:blipFill>
                      <a:blip r:embed="rId6"/>
                      <a:srcRect/>
                      <a:stretch>
                        <a:fillRect/>
                      </a:stretch>
                    </p:blipFill>
                    <p:spPr bwMode="auto">
                      <a:xfrm>
                        <a:off x="185738" y="4046538"/>
                        <a:ext cx="8897937"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29958864"/>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p:cNvGraphicFramePr>
            <a:graphicFrameLocks noChangeAspect="1"/>
          </p:cNvGraphicFramePr>
          <p:nvPr>
            <p:extLst/>
          </p:nvPr>
        </p:nvGraphicFramePr>
        <p:xfrm>
          <a:off x="343735" y="1700945"/>
          <a:ext cx="8691563" cy="909637"/>
        </p:xfrm>
        <a:graphic>
          <a:graphicData uri="http://schemas.openxmlformats.org/presentationml/2006/ole">
            <mc:AlternateContent xmlns:mc="http://schemas.openxmlformats.org/markup-compatibility/2006">
              <mc:Choice xmlns:v="urn:schemas-microsoft-com:vml" Requires="v">
                <p:oleObj spid="_x0000_s12291" name="Equation" r:id="rId3" imgW="4851360" imgH="507960" progId="Equation.DSMT4">
                  <p:embed/>
                </p:oleObj>
              </mc:Choice>
              <mc:Fallback>
                <p:oleObj name="Equation" r:id="rId3" imgW="4851360" imgH="507960" progId="Equation.DSMT4">
                  <p:embed/>
                  <p:pic>
                    <p:nvPicPr>
                      <p:cNvPr id="20" name="Object 19"/>
                      <p:cNvPicPr>
                        <a:picLocks noChangeAspect="1" noChangeArrowheads="1"/>
                      </p:cNvPicPr>
                      <p:nvPr/>
                    </p:nvPicPr>
                    <p:blipFill>
                      <a:blip r:embed="rId4"/>
                      <a:srcRect/>
                      <a:stretch>
                        <a:fillRect/>
                      </a:stretch>
                    </p:blipFill>
                    <p:spPr bwMode="auto">
                      <a:xfrm>
                        <a:off x="343735" y="1700945"/>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dirty="0"/>
              <a:t>The ultimate </a:t>
            </a:r>
            <a:r>
              <a:rPr lang="en-US" dirty="0" err="1"/>
              <a:t>lookahead</a:t>
            </a:r>
            <a:r>
              <a:rPr lang="en-US" dirty="0"/>
              <a:t> policy is optimal</a:t>
            </a:r>
          </a:p>
          <a:p>
            <a:pPr marL="0" indent="0">
              <a:buNone/>
            </a:pPr>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pSp>
        <p:nvGrpSpPr>
          <p:cNvPr id="4" name="Group 3"/>
          <p:cNvGrpSpPr/>
          <p:nvPr/>
        </p:nvGrpSpPr>
        <p:grpSpPr>
          <a:xfrm>
            <a:off x="3147632" y="1765728"/>
            <a:ext cx="2810933" cy="3378178"/>
            <a:chOff x="3147632" y="1765728"/>
            <a:chExt cx="2810933" cy="3378178"/>
          </a:xfrm>
        </p:grpSpPr>
        <p:grpSp>
          <p:nvGrpSpPr>
            <p:cNvPr id="15" name="Group 14"/>
            <p:cNvGrpSpPr/>
            <p:nvPr/>
          </p:nvGrpSpPr>
          <p:grpSpPr>
            <a:xfrm>
              <a:off x="3147632" y="1772352"/>
              <a:ext cx="2810933" cy="3371554"/>
              <a:chOff x="2225678" y="1772352"/>
              <a:chExt cx="2810933" cy="3371554"/>
            </a:xfrm>
          </p:grpSpPr>
          <p:sp>
            <p:nvSpPr>
              <p:cNvPr id="11" name="Oval 10"/>
              <p:cNvSpPr/>
              <p:nvPr/>
            </p:nvSpPr>
            <p:spPr bwMode="auto">
              <a:xfrm>
                <a:off x="4086578" y="1772352"/>
                <a:ext cx="338666" cy="793750"/>
              </a:xfrm>
              <a:prstGeom prst="ellipse">
                <a:avLst/>
              </a:prstGeom>
              <a:noFill/>
              <a:ln w="28575" cap="flat" cmpd="sng" algn="ctr">
                <a:solidFill>
                  <a:srgbClr val="0033CC"/>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3" name="Straight Arrow Connector 12"/>
              <p:cNvCxnSpPr>
                <a:stCxn id="11" idx="4"/>
              </p:cNvCxnSpPr>
              <p:nvPr/>
            </p:nvCxnSpPr>
            <p:spPr bwMode="auto">
              <a:xfrm flipH="1">
                <a:off x="4247368" y="2566102"/>
                <a:ext cx="8543" cy="1746807"/>
              </a:xfrm>
              <a:prstGeom prst="straightConnector1">
                <a:avLst/>
              </a:prstGeom>
              <a:noFill/>
              <a:ln w="38100" cap="flat" cmpd="sng" algn="ctr">
                <a:solidFill>
                  <a:srgbClr val="0033CC"/>
                </a:solidFill>
                <a:prstDash val="solid"/>
                <a:round/>
                <a:headEnd type="none" w="med" len="med"/>
                <a:tailEnd type="arrow" w="med" len="med"/>
              </a:ln>
              <a:effectLst/>
            </p:spPr>
          </p:cxnSp>
          <p:sp>
            <p:nvSpPr>
              <p:cNvPr id="14" name="TextBox 13"/>
              <p:cNvSpPr txBox="1"/>
              <p:nvPr/>
            </p:nvSpPr>
            <p:spPr>
              <a:xfrm>
                <a:off x="2225678" y="4312909"/>
                <a:ext cx="2810933" cy="830997"/>
              </a:xfrm>
              <a:prstGeom prst="rect">
                <a:avLst/>
              </a:prstGeom>
              <a:noFill/>
              <a:ln>
                <a:solidFill>
                  <a:srgbClr val="0033CC"/>
                </a:solidFill>
              </a:ln>
            </p:spPr>
            <p:txBody>
              <a:bodyPr wrap="square" rtlCol="0">
                <a:spAutoFit/>
              </a:bodyPr>
              <a:lstStyle/>
              <a:p>
                <a:pPr algn="l"/>
                <a:r>
                  <a:rPr lang="en-US" sz="2400" i="0" dirty="0">
                    <a:solidFill>
                      <a:srgbClr val="0033CC"/>
                    </a:solidFill>
                  </a:rPr>
                  <a:t>Expectations that we cannot compute</a:t>
                </a:r>
              </a:p>
            </p:txBody>
          </p:sp>
        </p:grpSp>
        <p:sp>
          <p:nvSpPr>
            <p:cNvPr id="21" name="Oval 20"/>
            <p:cNvSpPr/>
            <p:nvPr/>
          </p:nvSpPr>
          <p:spPr bwMode="auto">
            <a:xfrm>
              <a:off x="3680001" y="1765728"/>
              <a:ext cx="338666" cy="793750"/>
            </a:xfrm>
            <a:prstGeom prst="ellipse">
              <a:avLst/>
            </a:prstGeom>
            <a:noFill/>
            <a:ln w="28575" cap="flat" cmpd="sng" algn="ctr">
              <a:solidFill>
                <a:srgbClr val="0033CC"/>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2" name="Straight Arrow Connector 21"/>
            <p:cNvCxnSpPr>
              <a:stCxn id="21" idx="4"/>
            </p:cNvCxnSpPr>
            <p:nvPr/>
          </p:nvCxnSpPr>
          <p:spPr bwMode="auto">
            <a:xfrm flipH="1">
              <a:off x="3840791" y="2559478"/>
              <a:ext cx="8543" cy="1746807"/>
            </a:xfrm>
            <a:prstGeom prst="straightConnector1">
              <a:avLst/>
            </a:prstGeom>
            <a:noFill/>
            <a:ln w="38100" cap="flat" cmpd="sng" algn="ctr">
              <a:solidFill>
                <a:srgbClr val="0033CC"/>
              </a:solidFill>
              <a:prstDash val="solid"/>
              <a:round/>
              <a:headEnd type="none" w="med" len="med"/>
              <a:tailEnd type="arrow" w="med" len="med"/>
            </a:ln>
            <a:effectLst/>
          </p:spPr>
        </p:cxnSp>
      </p:grpSp>
      <p:grpSp>
        <p:nvGrpSpPr>
          <p:cNvPr id="16" name="Group 15"/>
          <p:cNvGrpSpPr/>
          <p:nvPr/>
        </p:nvGrpSpPr>
        <p:grpSpPr>
          <a:xfrm>
            <a:off x="1859334" y="1800573"/>
            <a:ext cx="3114506" cy="2286799"/>
            <a:chOff x="2932098" y="1772352"/>
            <a:chExt cx="3114506" cy="2286799"/>
          </a:xfrm>
        </p:grpSpPr>
        <p:sp>
          <p:nvSpPr>
            <p:cNvPr id="17" name="Oval 16"/>
            <p:cNvSpPr/>
            <p:nvPr/>
          </p:nvSpPr>
          <p:spPr bwMode="auto">
            <a:xfrm>
              <a:off x="5191343" y="1772352"/>
              <a:ext cx="855261" cy="793750"/>
            </a:xfrm>
            <a:prstGeom prst="ellipse">
              <a:avLst/>
            </a:prstGeom>
            <a:noFill/>
            <a:ln w="28575" cap="flat" cmpd="sng" algn="ctr">
              <a:solidFill>
                <a:srgbClr val="0033CC"/>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8" name="Straight Arrow Connector 17"/>
            <p:cNvCxnSpPr>
              <a:stCxn id="17" idx="4"/>
            </p:cNvCxnSpPr>
            <p:nvPr/>
          </p:nvCxnSpPr>
          <p:spPr bwMode="auto">
            <a:xfrm flipH="1">
              <a:off x="5614536" y="2566102"/>
              <a:ext cx="4438" cy="662052"/>
            </a:xfrm>
            <a:prstGeom prst="straightConnector1">
              <a:avLst/>
            </a:prstGeom>
            <a:noFill/>
            <a:ln w="38100" cap="flat" cmpd="sng" algn="ctr">
              <a:solidFill>
                <a:srgbClr val="0033CC"/>
              </a:solidFill>
              <a:prstDash val="solid"/>
              <a:round/>
              <a:headEnd type="none" w="med" len="med"/>
              <a:tailEnd type="arrow" w="med" len="med"/>
            </a:ln>
            <a:effectLst/>
          </p:spPr>
        </p:cxnSp>
        <p:sp>
          <p:nvSpPr>
            <p:cNvPr id="19" name="TextBox 18"/>
            <p:cNvSpPr txBox="1"/>
            <p:nvPr/>
          </p:nvSpPr>
          <p:spPr>
            <a:xfrm>
              <a:off x="2932098" y="3228154"/>
              <a:ext cx="2964389" cy="830997"/>
            </a:xfrm>
            <a:prstGeom prst="rect">
              <a:avLst/>
            </a:prstGeom>
            <a:solidFill>
              <a:schemeClr val="bg1"/>
            </a:solidFill>
            <a:ln>
              <a:solidFill>
                <a:srgbClr val="0033CC"/>
              </a:solidFill>
            </a:ln>
          </p:spPr>
          <p:txBody>
            <a:bodyPr wrap="square" rtlCol="0">
              <a:spAutoFit/>
            </a:bodyPr>
            <a:lstStyle/>
            <a:p>
              <a:pPr algn="l"/>
              <a:r>
                <a:rPr lang="en-US" sz="2400" i="0" dirty="0">
                  <a:solidFill>
                    <a:srgbClr val="0033CC"/>
                  </a:solidFill>
                </a:rPr>
                <a:t>Maximization that we cannot compute</a:t>
              </a:r>
            </a:p>
          </p:txBody>
        </p:sp>
      </p:grpSp>
    </p:spTree>
    <p:extLst>
      <p:ext uri="{BB962C8B-B14F-4D97-AF65-F5344CB8AC3E}">
        <p14:creationId xmlns:p14="http://schemas.microsoft.com/office/powerpoint/2010/main" val="170052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sz="2400" dirty="0"/>
              <a:t>Types of </a:t>
            </a:r>
            <a:r>
              <a:rPr lang="en-US" sz="2400" dirty="0" err="1"/>
              <a:t>lookahead</a:t>
            </a:r>
            <a:r>
              <a:rPr lang="en-US" sz="2400" dirty="0"/>
              <a:t> approximations </a:t>
            </a:r>
          </a:p>
          <a:p>
            <a:pPr lvl="1"/>
            <a:r>
              <a:rPr lang="en-US" dirty="0"/>
              <a:t>One-step </a:t>
            </a:r>
            <a:r>
              <a:rPr lang="en-US" dirty="0" err="1"/>
              <a:t>lookahead</a:t>
            </a:r>
            <a:r>
              <a:rPr lang="en-US" dirty="0"/>
              <a:t> – Widely used in pure learning policies:</a:t>
            </a:r>
          </a:p>
          <a:p>
            <a:pPr lvl="2"/>
            <a:r>
              <a:rPr lang="en-US" dirty="0"/>
              <a:t>Bayes greedy/naïve Bayes</a:t>
            </a:r>
          </a:p>
          <a:p>
            <a:pPr lvl="2"/>
            <a:r>
              <a:rPr lang="en-US" dirty="0"/>
              <a:t>Thompson sampling</a:t>
            </a:r>
          </a:p>
          <a:p>
            <a:pPr lvl="2"/>
            <a:r>
              <a:rPr lang="en-US" dirty="0"/>
              <a:t>Value of information (knowledge gradient)</a:t>
            </a:r>
          </a:p>
          <a:p>
            <a:pPr lvl="1"/>
            <a:r>
              <a:rPr lang="en-US" dirty="0"/>
              <a:t>Multi-step </a:t>
            </a:r>
            <a:r>
              <a:rPr lang="en-US" dirty="0" err="1"/>
              <a:t>lookahead</a:t>
            </a:r>
            <a:endParaRPr lang="en-US" dirty="0"/>
          </a:p>
          <a:p>
            <a:pPr lvl="2"/>
            <a:r>
              <a:rPr lang="en-US" dirty="0"/>
              <a:t>Deterministic </a:t>
            </a:r>
            <a:r>
              <a:rPr lang="en-US" dirty="0" err="1"/>
              <a:t>lookahead</a:t>
            </a:r>
            <a:r>
              <a:rPr lang="en-US" dirty="0"/>
              <a:t>, also known as model predictive control, rolling horizon procedure</a:t>
            </a:r>
          </a:p>
          <a:p>
            <a:pPr lvl="2"/>
            <a:r>
              <a:rPr lang="en-US" dirty="0"/>
              <a:t>Stochastic </a:t>
            </a:r>
            <a:r>
              <a:rPr lang="en-US" dirty="0" err="1"/>
              <a:t>lookahead</a:t>
            </a:r>
            <a:r>
              <a:rPr lang="en-US" dirty="0"/>
              <a:t>:</a:t>
            </a:r>
          </a:p>
          <a:p>
            <a:pPr lvl="3"/>
            <a:r>
              <a:rPr lang="en-US" dirty="0"/>
              <a:t>Two-stage (widely used in stochastic linear programming)</a:t>
            </a:r>
          </a:p>
          <a:p>
            <a:pPr lvl="3"/>
            <a:r>
              <a:rPr lang="en-US" dirty="0"/>
              <a:t>Multistage</a:t>
            </a:r>
          </a:p>
          <a:p>
            <a:pPr lvl="4"/>
            <a:r>
              <a:rPr lang="en-US" dirty="0"/>
              <a:t>Monte </a:t>
            </a:r>
            <a:r>
              <a:rPr lang="en-US" dirty="0" err="1"/>
              <a:t>carlo</a:t>
            </a:r>
            <a:r>
              <a:rPr lang="en-US" dirty="0"/>
              <a:t> tree search (MCTS) for discrete action spaces</a:t>
            </a:r>
          </a:p>
          <a:p>
            <a:pPr lvl="4"/>
            <a:r>
              <a:rPr lang="en-US" dirty="0"/>
              <a:t>Multistage scenario trees (stochastic linear programming) – typically not tractable.</a:t>
            </a:r>
          </a:p>
        </p:txBody>
      </p:sp>
    </p:spTree>
    <p:extLst>
      <p:ext uri="{BB962C8B-B14F-4D97-AF65-F5344CB8AC3E}">
        <p14:creationId xmlns:p14="http://schemas.microsoft.com/office/powerpoint/2010/main" val="3596423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a:xfrm>
            <a:off x="685800" y="1143000"/>
            <a:ext cx="8208818" cy="4953000"/>
          </a:xfrm>
        </p:spPr>
        <p:txBody>
          <a:bodyPr/>
          <a:lstStyle/>
          <a:p>
            <a:r>
              <a:rPr lang="en-US" dirty="0" err="1"/>
              <a:t>Lookahead</a:t>
            </a:r>
            <a:r>
              <a:rPr lang="en-US" dirty="0"/>
              <a:t> models use five classes of approximations:</a:t>
            </a:r>
          </a:p>
          <a:p>
            <a:pPr lvl="1"/>
            <a:r>
              <a:rPr lang="en-US" dirty="0"/>
              <a:t>Horizon truncation – Replacing a longer horizon problem with a shorter horizon</a:t>
            </a:r>
          </a:p>
          <a:p>
            <a:pPr lvl="1"/>
            <a:r>
              <a:rPr lang="en-US" dirty="0"/>
              <a:t>Stage aggregation – Replacing multistage problems with two-stage approximation.</a:t>
            </a:r>
          </a:p>
          <a:p>
            <a:pPr lvl="1"/>
            <a:r>
              <a:rPr lang="en-US" dirty="0"/>
              <a:t>Outcome aggregation/sampling – Simplifying the exogenous information process</a:t>
            </a:r>
          </a:p>
          <a:p>
            <a:pPr lvl="1"/>
            <a:r>
              <a:rPr lang="en-US" dirty="0"/>
              <a:t>Discretization – Of time, states and decisions</a:t>
            </a:r>
          </a:p>
          <a:p>
            <a:pPr lvl="1"/>
            <a:r>
              <a:rPr lang="en-US" dirty="0"/>
              <a:t>Dimensionality reduction – We may ignore some variables (such as forecasts) in the </a:t>
            </a:r>
            <a:r>
              <a:rPr lang="en-US" dirty="0" err="1"/>
              <a:t>lookahead</a:t>
            </a:r>
            <a:r>
              <a:rPr lang="en-US" dirty="0"/>
              <a:t> model that we capture in the base model (these become </a:t>
            </a:r>
            <a:r>
              <a:rPr lang="en-US" i="1" dirty="0"/>
              <a:t>latent</a:t>
            </a:r>
            <a:r>
              <a:rPr lang="en-US" dirty="0"/>
              <a:t> variables in the </a:t>
            </a:r>
            <a:r>
              <a:rPr lang="en-US" dirty="0" err="1"/>
              <a:t>lookahead</a:t>
            </a:r>
            <a:r>
              <a:rPr lang="en-US" dirty="0"/>
              <a:t> model).</a:t>
            </a:r>
          </a:p>
        </p:txBody>
      </p:sp>
    </p:spTree>
    <p:extLst>
      <p:ext uri="{BB962C8B-B14F-4D97-AF65-F5344CB8AC3E}">
        <p14:creationId xmlns:p14="http://schemas.microsoft.com/office/powerpoint/2010/main" val="1495623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These policies fall into four main groups:</a:t>
            </a:r>
          </a:p>
          <a:p>
            <a:pPr lvl="1"/>
            <a:r>
              <a:rPr lang="en-US" dirty="0"/>
              <a:t>Policy function approximations (CFAs) – parameterized functions that map state to action:</a:t>
            </a:r>
          </a:p>
          <a:p>
            <a:pPr lvl="2"/>
            <a:r>
              <a:rPr lang="en-US" dirty="0"/>
              <a:t>Asset selling policies</a:t>
            </a:r>
          </a:p>
          <a:p>
            <a:pPr lvl="2"/>
            <a:r>
              <a:rPr lang="en-US" dirty="0"/>
              <a:t>Adaptive marketing planning (gradient-based stochastic optimization)</a:t>
            </a:r>
          </a:p>
          <a:p>
            <a:pPr lvl="1"/>
            <a:r>
              <a:rPr lang="en-US" dirty="0"/>
              <a:t>Cost function approximations (CFAs) – These are parameterized optimization problems</a:t>
            </a:r>
          </a:p>
          <a:p>
            <a:pPr lvl="1"/>
            <a:r>
              <a:rPr lang="en-US" dirty="0"/>
              <a:t>Policies based on value function approximations (VFAs) – Make a decision using an estimate of the value of a downstream state.</a:t>
            </a:r>
          </a:p>
          <a:p>
            <a:pPr lvl="1"/>
            <a:r>
              <a:rPr lang="en-US" dirty="0"/>
              <a:t>Direct </a:t>
            </a:r>
            <a:r>
              <a:rPr lang="en-US" dirty="0" err="1"/>
              <a:t>lookaheads</a:t>
            </a:r>
            <a:r>
              <a:rPr lang="en-US" dirty="0"/>
              <a:t> (DLAs) – We optimize over a future to determine what we should do right now.</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121322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Put four classes of policies on middle boards</a:t>
            </a:r>
          </a:p>
          <a:p>
            <a:pPr lvl="1"/>
            <a:r>
              <a:rPr lang="en-US" dirty="0"/>
              <a:t>Policy search on top board</a:t>
            </a:r>
          </a:p>
          <a:p>
            <a:pPr lvl="1"/>
            <a:r>
              <a:rPr lang="en-US" dirty="0" err="1"/>
              <a:t>Lookaheads</a:t>
            </a:r>
            <a:r>
              <a:rPr lang="en-US" dirty="0"/>
              <a:t> on bottom board</a:t>
            </a:r>
          </a:p>
          <a:p>
            <a:r>
              <a:rPr lang="en-US" dirty="0"/>
              <a:t>Draw lines from list on left to the four classes</a:t>
            </a:r>
          </a:p>
          <a:p>
            <a:r>
              <a:rPr lang="en-US" dirty="0"/>
              <a:t>Notes:</a:t>
            </a:r>
          </a:p>
          <a:p>
            <a:pPr lvl="1"/>
            <a:r>
              <a:rPr lang="en-US" dirty="0"/>
              <a:t>Our reason for the four classes is purely computational.</a:t>
            </a:r>
          </a:p>
          <a:p>
            <a:pPr lvl="1"/>
            <a:r>
              <a:rPr lang="en-US" dirty="0"/>
              <a:t>We could just do policy search if we could search over the ultimate family of functions</a:t>
            </a:r>
          </a:p>
          <a:p>
            <a:pPr lvl="2"/>
            <a:r>
              <a:rPr lang="en-US" dirty="0"/>
              <a:t>E.g. neural networks – problem is that it does not capture structure.  Illustrate with shortest path problem.</a:t>
            </a:r>
          </a:p>
          <a:p>
            <a:pPr lvl="1"/>
            <a:r>
              <a:rPr lang="en-US" dirty="0"/>
              <a:t>We could just do </a:t>
            </a:r>
            <a:r>
              <a:rPr lang="en-US" dirty="0" err="1"/>
              <a:t>lookahead</a:t>
            </a:r>
            <a:r>
              <a:rPr lang="en-US" dirty="0"/>
              <a:t>, if we could just compute that messy </a:t>
            </a:r>
            <a:r>
              <a:rPr lang="en-US" dirty="0" err="1"/>
              <a:t>lookahead</a:t>
            </a:r>
            <a:r>
              <a:rPr lang="en-US" dirty="0"/>
              <a:t> function.</a:t>
            </a:r>
          </a:p>
          <a:p>
            <a:endParaRPr lang="en-US" dirty="0"/>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166346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Features of policies</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pic>
        <p:nvPicPr>
          <p:cNvPr id="5" name="Picture 4"/>
          <p:cNvPicPr>
            <a:picLocks noChangeAspect="1"/>
          </p:cNvPicPr>
          <p:nvPr/>
        </p:nvPicPr>
        <p:blipFill>
          <a:blip r:embed="rId2"/>
          <a:stretch>
            <a:fillRect/>
          </a:stretch>
        </p:blipFill>
        <p:spPr>
          <a:xfrm>
            <a:off x="685800" y="2540337"/>
            <a:ext cx="7548714" cy="1409093"/>
          </a:xfrm>
          <a:prstGeom prst="rect">
            <a:avLst/>
          </a:prstGeom>
        </p:spPr>
      </p:pic>
    </p:spTree>
    <p:extLst>
      <p:ext uri="{BB962C8B-B14F-4D97-AF65-F5344CB8AC3E}">
        <p14:creationId xmlns:p14="http://schemas.microsoft.com/office/powerpoint/2010/main" val="1172299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799" y="1143000"/>
            <a:ext cx="7928811" cy="4953000"/>
          </a:xfrm>
        </p:spPr>
        <p:txBody>
          <a:bodyPr/>
          <a:lstStyle/>
          <a:p>
            <a:r>
              <a:rPr lang="en-US" dirty="0"/>
              <a:t>We have to start by describing what we mean by a policy.</a:t>
            </a:r>
          </a:p>
          <a:p>
            <a:pPr lvl="1"/>
            <a:r>
              <a:rPr lang="en-US" dirty="0"/>
              <a:t>Definition:</a:t>
            </a:r>
          </a:p>
          <a:p>
            <a:pPr lvl="1" indent="0">
              <a:buNone/>
            </a:pPr>
            <a:endParaRPr lang="en-US" i="1" dirty="0"/>
          </a:p>
          <a:p>
            <a:pPr lvl="1" indent="0">
              <a:buNone/>
            </a:pPr>
            <a:r>
              <a:rPr lang="en-US" i="1" dirty="0"/>
              <a:t>A policy is a mapping from a state to an action.  </a:t>
            </a:r>
          </a:p>
          <a:p>
            <a:pPr lvl="1" indent="0">
              <a:buNone/>
            </a:pPr>
            <a:r>
              <a:rPr lang="en-US" i="1" dirty="0"/>
              <a:t>… any mapping.</a:t>
            </a:r>
          </a:p>
          <a:p>
            <a:pPr lvl="2"/>
            <a:endParaRPr lang="en-US" i="1" dirty="0"/>
          </a:p>
          <a:p>
            <a:pPr marL="914400" lvl="2" indent="0">
              <a:buNone/>
            </a:pPr>
            <a:endParaRPr lang="en-US" i="1" dirty="0"/>
          </a:p>
          <a:p>
            <a:r>
              <a:rPr lang="en-US" dirty="0"/>
              <a:t>How do we search over an arbitrary space of policies?</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891771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Hybrid policies</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30</a:t>
            </a:fld>
            <a:endParaRPr lang="en-US"/>
          </a:p>
        </p:txBody>
      </p:sp>
    </p:spTree>
    <p:extLst>
      <p:ext uri="{BB962C8B-B14F-4D97-AF65-F5344CB8AC3E}">
        <p14:creationId xmlns:p14="http://schemas.microsoft.com/office/powerpoint/2010/main" val="1062057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3659" y="3205159"/>
            <a:ext cx="7260843" cy="881932"/>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a:t>CFA with PFA</a:t>
            </a:r>
          </a:p>
          <a:p>
            <a:endParaRPr lang="en-US" sz="2400" dirty="0"/>
          </a:p>
          <a:p>
            <a:endParaRPr lang="en-US" sz="2400" dirty="0"/>
          </a:p>
          <a:p>
            <a:r>
              <a:rPr lang="en-US" sz="2400" dirty="0" err="1"/>
              <a:t>Lookahead</a:t>
            </a:r>
            <a:r>
              <a:rPr lang="en-US" sz="2400" dirty="0"/>
              <a:t> with PFA</a:t>
            </a:r>
          </a:p>
          <a:p>
            <a:pPr lvl="1"/>
            <a:r>
              <a:rPr lang="en-US" sz="2000" dirty="0"/>
              <a:t>Tree search with VFA terminal reward</a:t>
            </a:r>
          </a:p>
          <a:p>
            <a:pPr lvl="1"/>
            <a:endParaRPr lang="en-US" sz="2000" dirty="0"/>
          </a:p>
          <a:p>
            <a:pPr lvl="1"/>
            <a:endParaRPr lang="en-US" sz="2000" dirty="0"/>
          </a:p>
          <a:p>
            <a:r>
              <a:rPr lang="en-US" sz="2400" dirty="0" err="1"/>
              <a:t>Lookahead</a:t>
            </a:r>
            <a:r>
              <a:rPr lang="en-US" sz="2400" dirty="0"/>
              <a:t> with CFA</a:t>
            </a:r>
          </a:p>
          <a:p>
            <a:pPr lvl="1"/>
            <a:r>
              <a:rPr lang="en-US" sz="2000" dirty="0"/>
              <a:t>Shortest path with parameterized cost</a:t>
            </a:r>
          </a:p>
          <a:p>
            <a:pPr lvl="1"/>
            <a:r>
              <a:rPr lang="en-US" sz="2000" dirty="0"/>
              <a:t>Deterministic </a:t>
            </a:r>
            <a:r>
              <a:rPr lang="en-US" sz="2000" dirty="0" err="1"/>
              <a:t>lookahead</a:t>
            </a:r>
            <a:r>
              <a:rPr lang="en-US" sz="2000" dirty="0"/>
              <a:t> with parameterized constraints</a:t>
            </a:r>
          </a:p>
          <a:p>
            <a:r>
              <a:rPr lang="en-US" sz="2400" dirty="0"/>
              <a:t>VFA with PFA</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pic>
        <p:nvPicPr>
          <p:cNvPr id="5" name="Picture 4"/>
          <p:cNvPicPr>
            <a:picLocks noChangeAspect="1"/>
          </p:cNvPicPr>
          <p:nvPr/>
        </p:nvPicPr>
        <p:blipFill>
          <a:blip r:embed="rId3"/>
          <a:stretch>
            <a:fillRect/>
          </a:stretch>
        </p:blipFill>
        <p:spPr>
          <a:xfrm>
            <a:off x="611443" y="1595721"/>
            <a:ext cx="7921113" cy="835832"/>
          </a:xfrm>
          <a:prstGeom prst="rect">
            <a:avLst/>
          </a:prstGeom>
        </p:spPr>
      </p:pic>
      <p:pic>
        <p:nvPicPr>
          <p:cNvPr id="7" name="Picture 6"/>
          <p:cNvPicPr>
            <a:picLocks noChangeAspect="1"/>
          </p:cNvPicPr>
          <p:nvPr/>
        </p:nvPicPr>
        <p:blipFill>
          <a:blip r:embed="rId4"/>
          <a:stretch>
            <a:fillRect/>
          </a:stretch>
        </p:blipFill>
        <p:spPr>
          <a:xfrm>
            <a:off x="505839" y="5626752"/>
            <a:ext cx="8374556" cy="695561"/>
          </a:xfrm>
          <a:prstGeom prst="rect">
            <a:avLst/>
          </a:prstGeom>
        </p:spPr>
      </p:pic>
    </p:spTree>
    <p:extLst>
      <p:ext uri="{BB962C8B-B14F-4D97-AF65-F5344CB8AC3E}">
        <p14:creationId xmlns:p14="http://schemas.microsoft.com/office/powerpoint/2010/main" val="3100091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a:t>Fitted VFA with policy search</a:t>
            </a:r>
          </a:p>
          <a:p>
            <a:pPr lvl="1"/>
            <a:r>
              <a:rPr lang="en-US" sz="2000" dirty="0"/>
              <a:t>Fit a value function using sampled estimates of the value of being in a state. Use this to fit a parametric model.</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Then do policy search</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pic>
        <p:nvPicPr>
          <p:cNvPr id="5" name="Picture 4"/>
          <p:cNvPicPr>
            <a:picLocks noChangeAspect="1"/>
          </p:cNvPicPr>
          <p:nvPr/>
        </p:nvPicPr>
        <p:blipFill>
          <a:blip r:embed="rId2"/>
          <a:stretch>
            <a:fillRect/>
          </a:stretch>
        </p:blipFill>
        <p:spPr>
          <a:xfrm>
            <a:off x="1529555" y="2443778"/>
            <a:ext cx="6676401" cy="1748843"/>
          </a:xfrm>
          <a:prstGeom prst="rect">
            <a:avLst/>
          </a:prstGeom>
        </p:spPr>
      </p:pic>
      <p:pic>
        <p:nvPicPr>
          <p:cNvPr id="6" name="Picture 5"/>
          <p:cNvPicPr>
            <a:picLocks noChangeAspect="1"/>
          </p:cNvPicPr>
          <p:nvPr/>
        </p:nvPicPr>
        <p:blipFill>
          <a:blip r:embed="rId3"/>
          <a:stretch>
            <a:fillRect/>
          </a:stretch>
        </p:blipFill>
        <p:spPr>
          <a:xfrm>
            <a:off x="802997" y="4882846"/>
            <a:ext cx="7538005" cy="805030"/>
          </a:xfrm>
          <a:prstGeom prst="rect">
            <a:avLst/>
          </a:prstGeom>
        </p:spPr>
      </p:pic>
    </p:spTree>
    <p:extLst>
      <p:ext uri="{BB962C8B-B14F-4D97-AF65-F5344CB8AC3E}">
        <p14:creationId xmlns:p14="http://schemas.microsoft.com/office/powerpoint/2010/main" val="3336078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Policy search vs. </a:t>
            </a:r>
            <a:r>
              <a:rPr lang="en-US" dirty="0" err="1"/>
              <a:t>Lookahead</a:t>
            </a:r>
            <a:endParaRPr lang="en-US" dirty="0"/>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33</a:t>
            </a:fld>
            <a:endParaRPr lang="en-US"/>
          </a:p>
        </p:txBody>
      </p:sp>
    </p:spTree>
    <p:extLst>
      <p:ext uri="{BB962C8B-B14F-4D97-AF65-F5344CB8AC3E}">
        <p14:creationId xmlns:p14="http://schemas.microsoft.com/office/powerpoint/2010/main" val="2019165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Policy search class</a:t>
            </a:r>
          </a:p>
          <a:p>
            <a:pPr lvl="1"/>
            <a:r>
              <a:rPr lang="en-US" dirty="0"/>
              <a:t>Strengths</a:t>
            </a:r>
          </a:p>
          <a:p>
            <a:pPr lvl="2"/>
            <a:r>
              <a:rPr lang="en-US" dirty="0"/>
              <a:t>As a rule simpler than </a:t>
            </a:r>
            <a:r>
              <a:rPr lang="en-US" dirty="0" err="1"/>
              <a:t>lookaheads</a:t>
            </a:r>
            <a:r>
              <a:rPr lang="en-US" dirty="0"/>
              <a:t> – sometimes dramatically simpler.  For this reason, these are popular in practice.</a:t>
            </a:r>
          </a:p>
          <a:p>
            <a:pPr lvl="2"/>
            <a:r>
              <a:rPr lang="en-US" dirty="0"/>
              <a:t>Able to capture insights and intuition</a:t>
            </a:r>
          </a:p>
          <a:p>
            <a:pPr marL="1371600" lvl="3" indent="0">
              <a:buNone/>
            </a:pPr>
            <a:endParaRPr lang="en-US" dirty="0"/>
          </a:p>
          <a:p>
            <a:pPr lvl="1"/>
            <a:r>
              <a:rPr lang="en-US" dirty="0"/>
              <a:t>Weaknesses</a:t>
            </a:r>
          </a:p>
          <a:p>
            <a:pPr lvl="2"/>
            <a:r>
              <a:rPr lang="en-US" dirty="0"/>
              <a:t>Typically parametric, which has to be designed by a human.</a:t>
            </a:r>
          </a:p>
          <a:p>
            <a:pPr lvl="2"/>
            <a:r>
              <a:rPr lang="en-US" dirty="0"/>
              <a:t>Tuning:</a:t>
            </a:r>
          </a:p>
          <a:p>
            <a:pPr lvl="3"/>
            <a:r>
              <a:rPr lang="en-US" dirty="0"/>
              <a:t>Tuning in a model – this means you have to design a realistic model.</a:t>
            </a:r>
          </a:p>
          <a:p>
            <a:pPr lvl="3"/>
            <a:r>
              <a:rPr lang="en-US" dirty="0"/>
              <a:t>Tuning in the real world – Slow, and you have to suffer your errors.</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531054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Lookahead</a:t>
            </a:r>
            <a:r>
              <a:rPr lang="en-US" dirty="0"/>
              <a:t> class</a:t>
            </a:r>
          </a:p>
          <a:p>
            <a:pPr lvl="1"/>
            <a:r>
              <a:rPr lang="en-US" dirty="0"/>
              <a:t>Strengths</a:t>
            </a:r>
          </a:p>
          <a:p>
            <a:pPr lvl="2"/>
            <a:r>
              <a:rPr lang="en-US" dirty="0"/>
              <a:t>Reduced or no tuning.</a:t>
            </a:r>
          </a:p>
          <a:p>
            <a:pPr lvl="2"/>
            <a:r>
              <a:rPr lang="en-US" dirty="0"/>
              <a:t>Direct </a:t>
            </a:r>
            <a:r>
              <a:rPr lang="en-US" dirty="0" err="1"/>
              <a:t>lookaheads</a:t>
            </a:r>
            <a:r>
              <a:rPr lang="en-US" dirty="0"/>
              <a:t> produce complex behaviors.  </a:t>
            </a:r>
          </a:p>
          <a:p>
            <a:pPr lvl="2"/>
            <a:r>
              <a:rPr lang="en-US" dirty="0"/>
              <a:t>This is what you do when all else fails, and all else often fails.</a:t>
            </a:r>
          </a:p>
          <a:p>
            <a:pPr lvl="1"/>
            <a:r>
              <a:rPr lang="en-US" dirty="0"/>
              <a:t>Weaknesses</a:t>
            </a:r>
          </a:p>
          <a:p>
            <a:pPr lvl="2"/>
            <a:r>
              <a:rPr lang="en-US" dirty="0"/>
              <a:t>Requires:</a:t>
            </a:r>
          </a:p>
          <a:p>
            <a:pPr lvl="3"/>
            <a:r>
              <a:rPr lang="en-US" dirty="0"/>
              <a:t>Solving a direct </a:t>
            </a:r>
            <a:r>
              <a:rPr lang="en-US" dirty="0" err="1"/>
              <a:t>lookahead</a:t>
            </a:r>
            <a:r>
              <a:rPr lang="en-US" dirty="0"/>
              <a:t> model (can be computationally expensive).</a:t>
            </a:r>
          </a:p>
          <a:p>
            <a:pPr lvl="3"/>
            <a:r>
              <a:rPr lang="en-US" dirty="0"/>
              <a:t>… or approximating the </a:t>
            </a:r>
            <a:r>
              <a:rPr lang="en-US" dirty="0" err="1"/>
              <a:t>lookahead</a:t>
            </a:r>
            <a:r>
              <a:rPr lang="en-US" dirty="0"/>
              <a:t> model using a value function (this can be difficult and computationally challenging).</a:t>
            </a:r>
          </a:p>
          <a:p>
            <a:pPr lvl="2"/>
            <a:r>
              <a:rPr lang="en-US" dirty="0"/>
              <a:t>The </a:t>
            </a:r>
            <a:r>
              <a:rPr lang="en-US" dirty="0" err="1"/>
              <a:t>lookahead</a:t>
            </a:r>
            <a:r>
              <a:rPr lang="en-US" dirty="0"/>
              <a:t> model is… a model.  Just as tuning needs a model, </a:t>
            </a:r>
            <a:r>
              <a:rPr lang="en-US" dirty="0" err="1"/>
              <a:t>lookaheads</a:t>
            </a:r>
            <a:r>
              <a:rPr lang="en-US" dirty="0"/>
              <a:t> need either an explicit model (the </a:t>
            </a:r>
            <a:r>
              <a:rPr lang="en-US" dirty="0" err="1"/>
              <a:t>lookahead</a:t>
            </a:r>
            <a:r>
              <a:rPr lang="en-US" dirty="0"/>
              <a:t>) or a source of observations (e.g. for fitting value functions).</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895378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Policy search class</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36</a:t>
            </a:fld>
            <a:endParaRPr lang="en-US"/>
          </a:p>
        </p:txBody>
      </p:sp>
    </p:spTree>
    <p:extLst>
      <p:ext uri="{BB962C8B-B14F-4D97-AF65-F5344CB8AC3E}">
        <p14:creationId xmlns:p14="http://schemas.microsoft.com/office/powerpoint/2010/main" val="2438227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search class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Parameterized policies may be</a:t>
                </a:r>
              </a:p>
              <a:p>
                <a:pPr lvl="1"/>
                <a:r>
                  <a:rPr lang="en-US" dirty="0"/>
                  <a:t>Pure PFAs – Some parameterized policy that maps state to action.</a:t>
                </a:r>
              </a:p>
              <a:p>
                <a:pPr lvl="2"/>
                <a:endParaRPr lang="en-US" dirty="0"/>
              </a:p>
              <a:p>
                <a:pPr lvl="1"/>
                <a:r>
                  <a:rPr lang="en-US" dirty="0"/>
                  <a:t>CFAs – Parameterized optimization models such as</a:t>
                </a:r>
              </a:p>
              <a:p>
                <a:pPr lvl="2"/>
                <a:r>
                  <a:rPr lang="en-US" dirty="0"/>
                  <a:t>Interval estimation</a:t>
                </a:r>
              </a:p>
              <a:p>
                <a:pPr lvl="2"/>
                <a:r>
                  <a:rPr lang="en-US" dirty="0"/>
                  <a:t>Upper confidence bounding</a:t>
                </a:r>
              </a:p>
              <a:p>
                <a:pPr lvl="2"/>
                <a:r>
                  <a:rPr lang="en-US" dirty="0"/>
                  <a:t>Parameterized </a:t>
                </a:r>
                <a:r>
                  <a:rPr lang="en-US" dirty="0" err="1"/>
                  <a:t>lookaheads</a:t>
                </a:r>
                <a:r>
                  <a:rPr lang="en-US" dirty="0"/>
                  <a:t>, as we did with our parameterized policy for dynamic shortest paths </a:t>
                </a:r>
              </a:p>
              <a:p>
                <a:pPr lvl="2"/>
                <a:endParaRPr lang="en-US" dirty="0"/>
              </a:p>
              <a:p>
                <a:pPr lvl="1"/>
                <a:r>
                  <a:rPr lang="en-US" dirty="0"/>
                  <a:t>As long as it is a parameterized policy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oMath>
                </a14:m>
                <a:r>
                  <a:rPr lang="en-US" dirty="0"/>
                  <a:t>, then we have to search over </a:t>
                </a:r>
                <a14:m>
                  <m:oMath xmlns:m="http://schemas.openxmlformats.org/officeDocument/2006/math">
                    <m:r>
                      <a:rPr lang="en-US" b="0" i="1" smtClean="0">
                        <a:latin typeface="Cambria Math" panose="02040503050406030204" pitchFamily="18" charset="0"/>
                      </a:rPr>
                      <m:t>𝜃</m:t>
                    </m:r>
                  </m:oMath>
                </a14:m>
                <a:r>
                  <a:rPr lang="en-US" dirty="0"/>
                  <a:t> using</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r="-1961"/>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nvPr>
        </p:nvGraphicFramePr>
        <p:xfrm>
          <a:off x="1747520" y="5713178"/>
          <a:ext cx="4069080" cy="765644"/>
        </p:xfrm>
        <a:graphic>
          <a:graphicData uri="http://schemas.openxmlformats.org/presentationml/2006/ole">
            <mc:AlternateContent xmlns:mc="http://schemas.openxmlformats.org/markup-compatibility/2006">
              <mc:Choice xmlns:v="urn:schemas-microsoft-com:vml" Requires="v">
                <p:oleObj spid="_x0000_s13315" name="Equation" r:id="rId4" imgW="1955520" imgH="368280" progId="Equation.DSMT4">
                  <p:embed/>
                </p:oleObj>
              </mc:Choice>
              <mc:Fallback>
                <p:oleObj name="Equation" r:id="rId4" imgW="1955520" imgH="368280" progId="Equation.DSMT4">
                  <p:embed/>
                  <p:pic>
                    <p:nvPicPr>
                      <p:cNvPr id="4" name="Object 3"/>
                      <p:cNvPicPr>
                        <a:picLocks noChangeAspect="1" noChangeArrowheads="1"/>
                      </p:cNvPicPr>
                      <p:nvPr/>
                    </p:nvPicPr>
                    <p:blipFill>
                      <a:blip r:embed="rId5"/>
                      <a:srcRect/>
                      <a:stretch>
                        <a:fillRect/>
                      </a:stretch>
                    </p:blipFill>
                    <p:spPr bwMode="auto">
                      <a:xfrm>
                        <a:off x="1747520" y="5713178"/>
                        <a:ext cx="4069080" cy="765644"/>
                      </a:xfrm>
                      <a:prstGeom prst="rect">
                        <a:avLst/>
                      </a:prstGeom>
                      <a:noFill/>
                      <a:ln>
                        <a:noFill/>
                      </a:ln>
                      <a:extLst/>
                    </p:spPr>
                  </p:pic>
                </p:oleObj>
              </mc:Fallback>
            </mc:AlternateContent>
          </a:graphicData>
        </a:graphic>
      </p:graphicFrame>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514632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Notes:</a:t>
            </a:r>
          </a:p>
          <a:p>
            <a:pPr lvl="1"/>
            <a:r>
              <a:rPr lang="en-US" dirty="0"/>
              <a:t>All policy search policies (PFAs and CFAs) require tuning parameters.</a:t>
            </a:r>
          </a:p>
          <a:p>
            <a:pPr lvl="1"/>
            <a:r>
              <a:rPr lang="en-US" dirty="0"/>
              <a:t>There are two broad strategies for tuning parameters:</a:t>
            </a:r>
          </a:p>
          <a:p>
            <a:pPr lvl="2"/>
            <a:endParaRPr lang="en-US" dirty="0"/>
          </a:p>
          <a:p>
            <a:pPr lvl="2"/>
            <a:r>
              <a:rPr lang="en-US" dirty="0"/>
              <a:t>Derivative-based – This draws on the adaptive market planning work.</a:t>
            </a:r>
          </a:p>
          <a:p>
            <a:pPr lvl="2"/>
            <a:endParaRPr lang="en-US" dirty="0"/>
          </a:p>
          <a:p>
            <a:pPr lvl="2"/>
            <a:r>
              <a:rPr lang="en-US" dirty="0"/>
              <a:t>Derivative free – This draws on the diabetes example.</a:t>
            </a:r>
          </a:p>
          <a:p>
            <a:pPr lvl="2"/>
            <a:endParaRPr lang="en-US" dirty="0"/>
          </a:p>
          <a:p>
            <a:pPr lvl="1"/>
            <a:r>
              <a:rPr lang="en-US" dirty="0"/>
              <a:t>In other words, we have a sequential decision problem (tuning parameters) to solve our sequential decision problem.  </a:t>
            </a:r>
            <a:r>
              <a:rPr lang="en-US" dirty="0">
                <a:sym typeface="Wingdings" panose="05000000000000000000" pitchFamily="2" charset="2"/>
              </a:rPr>
              <a:t></a:t>
            </a:r>
            <a:endParaRPr lang="en-US" dirty="0"/>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124827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function approximation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143000"/>
                <a:ext cx="4547681" cy="4953000"/>
              </a:xfrm>
            </p:spPr>
            <p:txBody>
              <a:bodyPr/>
              <a:lstStyle/>
              <a:p>
                <a:r>
                  <a:rPr lang="en-US" sz="2000" dirty="0"/>
                  <a:t>Maximizing revenue</a:t>
                </a:r>
              </a:p>
              <a:p>
                <a:pPr lvl="1"/>
                <a14:m>
                  <m:oMath xmlns:m="http://schemas.openxmlformats.org/officeDocument/2006/math">
                    <m:r>
                      <a:rPr lang="en-US" sz="1800" b="0" i="1" smtClean="0">
                        <a:latin typeface="Cambria Math" panose="02040503050406030204" pitchFamily="18" charset="0"/>
                      </a:rPr>
                      <m:t>𝐷</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𝑝</m:t>
                        </m:r>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1</m:t>
                        </m:r>
                        <m:r>
                          <a:rPr lang="en-US" sz="1800" b="0" i="1" smtClean="0">
                            <a:latin typeface="Cambria Math" panose="02040503050406030204" pitchFamily="18" charset="0"/>
                          </a:rPr>
                          <m:t>𝑝</m:t>
                        </m:r>
                      </m:sub>
                    </m:sSub>
                  </m:oMath>
                </a14:m>
                <a:endParaRPr lang="en-US" sz="1800" b="0" dirty="0"/>
              </a:p>
              <a:p>
                <a:pPr lvl="1"/>
                <a14:m>
                  <m:oMath xmlns:m="http://schemas.openxmlformats.org/officeDocument/2006/math">
                    <m:r>
                      <a:rPr lang="en-US" sz="1800" b="0" i="1" smtClean="0">
                        <a:latin typeface="Cambria Math" panose="02040503050406030204" pitchFamily="18" charset="0"/>
                      </a:rPr>
                      <m:t>𝑅</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𝑝</m:t>
                        </m:r>
                      </m:e>
                    </m:d>
                    <m:r>
                      <a:rPr lang="en-US" sz="1800" b="0" i="1" smtClean="0">
                        <a:latin typeface="Cambria Math" panose="02040503050406030204" pitchFamily="18" charset="0"/>
                      </a:rPr>
                      <m:t>=</m:t>
                    </m:r>
                    <m:r>
                      <a:rPr lang="en-US" sz="1800" b="0" i="1" smtClean="0">
                        <a:latin typeface="Cambria Math" panose="02040503050406030204" pitchFamily="18" charset="0"/>
                      </a:rPr>
                      <m:t>𝑝𝐷</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𝑝</m:t>
                        </m:r>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𝑝</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1</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𝑝</m:t>
                        </m:r>
                      </m:e>
                      <m:sup>
                        <m:r>
                          <a:rPr lang="en-US" sz="1800" b="0" i="1" smtClean="0">
                            <a:latin typeface="Cambria Math" panose="02040503050406030204" pitchFamily="18" charset="0"/>
                          </a:rPr>
                          <m:t>2</m:t>
                        </m:r>
                      </m:sup>
                    </m:sSup>
                  </m:oMath>
                </a14:m>
                <a:endParaRPr lang="en-US" sz="1800" dirty="0"/>
              </a:p>
              <a:p>
                <a:r>
                  <a:rPr lang="en-US" sz="2000" dirty="0"/>
                  <a:t>To maximize revenue:</a:t>
                </a:r>
              </a:p>
              <a:p>
                <a:pPr lvl="1"/>
                <a14:m>
                  <m:oMath xmlns:m="http://schemas.openxmlformats.org/officeDocument/2006/math">
                    <m:f>
                      <m:fPr>
                        <m:ctrlPr>
                          <a:rPr lang="en-US" sz="1800" i="1" smtClean="0">
                            <a:latin typeface="Cambria Math" panose="02040503050406030204" pitchFamily="18" charset="0"/>
                          </a:rPr>
                        </m:ctrlPr>
                      </m:fPr>
                      <m:num>
                        <m:r>
                          <a:rPr lang="en-US" sz="1800" i="1" smtClean="0">
                            <a:latin typeface="Cambria Math" panose="02040503050406030204" pitchFamily="18" charset="0"/>
                          </a:rPr>
                          <m:t>𝑑</m:t>
                        </m:r>
                        <m:r>
                          <a:rPr lang="en-US" sz="1800" b="0" i="1" smtClean="0">
                            <a:latin typeface="Cambria Math" panose="02040503050406030204" pitchFamily="18" charset="0"/>
                          </a:rPr>
                          <m:t>𝑅</m:t>
                        </m:r>
                        <m:r>
                          <a:rPr lang="en-US" sz="1800" b="0" i="1" smtClean="0">
                            <a:latin typeface="Cambria Math" panose="02040503050406030204" pitchFamily="18" charset="0"/>
                          </a:rPr>
                          <m:t>(</m:t>
                        </m:r>
                        <m:r>
                          <a:rPr lang="en-US" sz="1800" b="0" i="1" smtClean="0">
                            <a:latin typeface="Cambria Math" panose="02040503050406030204" pitchFamily="18" charset="0"/>
                          </a:rPr>
                          <m:t>𝑝</m:t>
                        </m:r>
                        <m:r>
                          <a:rPr lang="en-US" sz="1800" b="0" i="1" smtClean="0">
                            <a:latin typeface="Cambria Math" panose="02040503050406030204" pitchFamily="18" charset="0"/>
                          </a:rPr>
                          <m:t>)</m:t>
                        </m:r>
                      </m:num>
                      <m:den>
                        <m:r>
                          <a:rPr lang="en-US" sz="1800" i="1" smtClean="0">
                            <a:latin typeface="Cambria Math" panose="02040503050406030204" pitchFamily="18" charset="0"/>
                          </a:rPr>
                          <m:t>𝑑</m:t>
                        </m:r>
                        <m:r>
                          <a:rPr lang="en-US" sz="1800" b="0" i="1" smtClean="0">
                            <a:latin typeface="Cambria Math" panose="02040503050406030204" pitchFamily="18" charset="0"/>
                          </a:rPr>
                          <m:t>𝑝</m:t>
                        </m:r>
                      </m:den>
                    </m:f>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−2</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𝑝</m:t>
                    </m:r>
                    <m:r>
                      <a:rPr lang="en-US" sz="1800" b="0" i="1" smtClean="0">
                        <a:latin typeface="Cambria Math" panose="02040503050406030204" pitchFamily="18" charset="0"/>
                      </a:rPr>
                      <m:t>=0</m:t>
                    </m:r>
                  </m:oMath>
                </a14:m>
                <a:endParaRPr lang="en-US" sz="1800" dirty="0"/>
              </a:p>
              <a:p>
                <a:pPr lvl="1"/>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𝑝</m:t>
                        </m:r>
                      </m:e>
                      <m:sup>
                        <m:r>
                          <a:rPr lang="en-US" sz="1800" b="0" i="1" smtClean="0">
                            <a:latin typeface="Cambria Math" panose="02040503050406030204" pitchFamily="18" charset="0"/>
                          </a:rPr>
                          <m:t>∗</m:t>
                        </m:r>
                      </m:sup>
                    </m:sSup>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0</m:t>
                            </m:r>
                          </m:sub>
                        </m:sSub>
                      </m:num>
                      <m:den>
                        <m:r>
                          <a:rPr lang="en-US" sz="1800" b="0" i="1" smtClean="0">
                            <a:latin typeface="Cambria Math" panose="02040503050406030204" pitchFamily="18" charset="0"/>
                          </a:rPr>
                          <m:t>2</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1</m:t>
                            </m:r>
                          </m:sub>
                        </m:sSub>
                      </m:den>
                    </m:f>
                  </m:oMath>
                </a14:m>
                <a:endParaRPr lang="en-US" sz="1800" b="0" dirty="0"/>
              </a:p>
              <a:p>
                <a:r>
                  <a:rPr lang="en-US" sz="2000" dirty="0"/>
                  <a:t>Now assume we have estimates </a:t>
                </a:r>
                <a14:m>
                  <m:oMath xmlns:m="http://schemas.openxmlformats.org/officeDocument/2006/math">
                    <m:sSup>
                      <m:sSupPr>
                        <m:ctrlPr>
                          <a:rPr lang="en-US" sz="2000" b="0" i="1" smtClean="0">
                            <a:latin typeface="Cambria Math" panose="02040503050406030204" pitchFamily="18" charset="0"/>
                          </a:rPr>
                        </m:ctrlPr>
                      </m:sSupPr>
                      <m:e>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𝜃</m:t>
                            </m:r>
                          </m:e>
                        </m:acc>
                      </m:e>
                      <m:sup>
                        <m:r>
                          <a:rPr lang="en-US" sz="2000" b="0" i="1" smtClean="0">
                            <a:latin typeface="Cambria Math" panose="02040503050406030204" pitchFamily="18" charset="0"/>
                          </a:rPr>
                          <m:t>𝑛</m:t>
                        </m:r>
                      </m:sup>
                    </m:sSup>
                  </m:oMath>
                </a14:m>
                <a:r>
                  <a:rPr lang="en-US" sz="2000" dirty="0"/>
                  <a:t> of the parameters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oMath>
                </a14:m>
                <a:r>
                  <a:rPr lang="en-US" sz="2000" dirty="0"/>
                  <a:t> and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1</m:t>
                        </m:r>
                      </m:sub>
                    </m:sSub>
                  </m:oMath>
                </a14:m>
                <a:r>
                  <a:rPr lang="en-US" sz="2000" dirty="0"/>
                  <a:t> after n observations. Tendency will be to sample near the middle. To encourage exploration, add a noise term</a:t>
                </a:r>
              </a:p>
              <a:p>
                <a:pPr lvl="1"/>
                <a14:m>
                  <m:oMath xmlns:m="http://schemas.openxmlformats.org/officeDocument/2006/math">
                    <m:r>
                      <a:rPr lang="en-US" sz="1600" b="0" i="1" smtClean="0">
                        <a:latin typeface="Cambria Math" panose="02040503050406030204" pitchFamily="18" charset="0"/>
                      </a:rPr>
                      <m:t>𝑝</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𝜎</m:t>
                        </m:r>
                      </m:e>
                    </m:d>
                    <m:r>
                      <a:rPr lang="en-US" sz="1600" b="0" i="1" smtClean="0">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𝜃</m:t>
                            </m:r>
                          </m:e>
                          <m:sub>
                            <m:r>
                              <a:rPr lang="en-US" sz="1600" i="1">
                                <a:latin typeface="Cambria Math" panose="02040503050406030204" pitchFamily="18" charset="0"/>
                              </a:rPr>
                              <m:t>0</m:t>
                            </m:r>
                          </m:sub>
                        </m:sSub>
                      </m:num>
                      <m:den>
                        <m:r>
                          <a:rPr lang="en-US" sz="1600" i="1">
                            <a:latin typeface="Cambria Math" panose="02040503050406030204" pitchFamily="18" charset="0"/>
                          </a:rPr>
                          <m:t>2</m:t>
                        </m:r>
                        <m:sSub>
                          <m:sSubPr>
                            <m:ctrlPr>
                              <a:rPr lang="en-US" sz="1600" i="1">
                                <a:latin typeface="Cambria Math" panose="02040503050406030204" pitchFamily="18" charset="0"/>
                              </a:rPr>
                            </m:ctrlPr>
                          </m:sSubPr>
                          <m:e>
                            <m:r>
                              <a:rPr lang="en-US" sz="1600" i="1">
                                <a:latin typeface="Cambria Math" panose="02040503050406030204" pitchFamily="18" charset="0"/>
                              </a:rPr>
                              <m:t>𝜃</m:t>
                            </m:r>
                          </m:e>
                          <m:sub>
                            <m:r>
                              <a:rPr lang="en-US" sz="1600" i="1">
                                <a:latin typeface="Cambria Math" panose="02040503050406030204" pitchFamily="18" charset="0"/>
                              </a:rPr>
                              <m:t>1</m:t>
                            </m:r>
                          </m:sub>
                        </m:sSub>
                      </m:den>
                    </m:f>
                    <m:r>
                      <a:rPr lang="en-US" sz="1600" b="0" i="1" smtClean="0">
                        <a:latin typeface="Cambria Math" panose="02040503050406030204" pitchFamily="18" charset="0"/>
                      </a:rPr>
                      <m:t>+</m:t>
                    </m:r>
                    <m:r>
                      <a:rPr lang="en-US" sz="1600" b="0" i="1" smtClean="0">
                        <a:latin typeface="Cambria Math" panose="02040503050406030204" pitchFamily="18" charset="0"/>
                      </a:rPr>
                      <m:t>𝜀</m:t>
                    </m:r>
                  </m:oMath>
                </a14:m>
                <a:r>
                  <a:rPr lang="en-US" sz="1600" dirty="0"/>
                  <a:t>     </a:t>
                </a:r>
                <a14:m>
                  <m:oMath xmlns:m="http://schemas.openxmlformats.org/officeDocument/2006/math">
                    <m:r>
                      <a:rPr lang="en-US" sz="1600" b="0" i="1" dirty="0" smtClean="0">
                        <a:latin typeface="Cambria Math" panose="02040503050406030204" pitchFamily="18" charset="0"/>
                      </a:rPr>
                      <m:t>𝜀</m:t>
                    </m:r>
                    <m:r>
                      <a:rPr lang="en-US" sz="1600" b="0" i="1" dirty="0" smtClean="0">
                        <a:latin typeface="Cambria Math" panose="02040503050406030204" pitchFamily="18" charset="0"/>
                        <a:ea typeface="Cambria Math" panose="02040503050406030204" pitchFamily="18" charset="0"/>
                      </a:rPr>
                      <m:t>~</m:t>
                    </m:r>
                    <m:r>
                      <a:rPr lang="en-US" sz="1600" b="0" i="1" dirty="0" smtClean="0">
                        <a:latin typeface="Cambria Math" panose="02040503050406030204" pitchFamily="18" charset="0"/>
                        <a:ea typeface="Cambria Math" panose="02040503050406030204" pitchFamily="18" charset="0"/>
                      </a:rPr>
                      <m:t>𝑁</m:t>
                    </m:r>
                    <m:r>
                      <a:rPr lang="en-US" sz="1600" b="0" i="1" dirty="0" smtClean="0">
                        <a:latin typeface="Cambria Math" panose="02040503050406030204" pitchFamily="18" charset="0"/>
                        <a:ea typeface="Cambria Math" panose="02040503050406030204" pitchFamily="18" charset="0"/>
                      </a:rPr>
                      <m:t>(0,</m:t>
                    </m:r>
                    <m:sSup>
                      <m:sSupPr>
                        <m:ctrlPr>
                          <a:rPr lang="en-US" sz="1600" b="0" i="1" dirty="0" smtClean="0">
                            <a:latin typeface="Cambria Math" panose="02040503050406030204" pitchFamily="18" charset="0"/>
                            <a:ea typeface="Cambria Math" panose="02040503050406030204" pitchFamily="18" charset="0"/>
                          </a:rPr>
                        </m:ctrlPr>
                      </m:sSupPr>
                      <m:e>
                        <m:r>
                          <a:rPr lang="en-US" sz="1600" b="0" i="1" dirty="0" smtClean="0">
                            <a:latin typeface="Cambria Math" panose="02040503050406030204" pitchFamily="18" charset="0"/>
                            <a:ea typeface="Cambria Math" panose="02040503050406030204" pitchFamily="18" charset="0"/>
                          </a:rPr>
                          <m:t>𝜎</m:t>
                        </m:r>
                      </m:e>
                      <m:sup>
                        <m:r>
                          <a:rPr lang="en-US" sz="1600" b="0" i="1" dirty="0" smtClean="0">
                            <a:latin typeface="Cambria Math" panose="02040503050406030204" pitchFamily="18" charset="0"/>
                            <a:ea typeface="Cambria Math" panose="02040503050406030204" pitchFamily="18" charset="0"/>
                          </a:rPr>
                          <m:t>2</m:t>
                        </m:r>
                      </m:sup>
                    </m:sSup>
                    <m:r>
                      <a:rPr lang="en-US" sz="1600" b="0" i="1" dirty="0" smtClean="0">
                        <a:latin typeface="Cambria Math" panose="02040503050406030204" pitchFamily="18" charset="0"/>
                        <a:ea typeface="Cambria Math" panose="02040503050406030204" pitchFamily="18" charset="0"/>
                      </a:rPr>
                      <m:t>)</m:t>
                    </m:r>
                  </m:oMath>
                </a14:m>
                <a:endParaRPr lang="en-US" sz="1600" dirty="0"/>
              </a:p>
              <a:p>
                <a:pPr lvl="1"/>
                <a14:m>
                  <m:oMath xmlns:m="http://schemas.openxmlformats.org/officeDocument/2006/math">
                    <m:r>
                      <a:rPr lang="en-US" sz="1600" b="0" i="1" smtClean="0">
                        <a:latin typeface="Cambria Math" panose="02040503050406030204" pitchFamily="18" charset="0"/>
                      </a:rPr>
                      <m:t>𝜎</m:t>
                    </m:r>
                  </m:oMath>
                </a14:m>
                <a:r>
                  <a:rPr lang="en-US" sz="1600" dirty="0"/>
                  <a:t> is a tunable parameter for the policy</a:t>
                </a:r>
              </a:p>
              <a:p>
                <a:endParaRPr lang="en-US" sz="2000" dirty="0"/>
              </a:p>
              <a:p>
                <a:pPr lvl="1"/>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143000"/>
                <a:ext cx="4547681" cy="4953000"/>
              </a:xfrm>
              <a:blipFill>
                <a:blip r:embed="rId2"/>
                <a:stretch>
                  <a:fillRect t="-739"/>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t>© 2018 W.B. Powell</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462" r="20461" b="57701"/>
          <a:stretch/>
        </p:blipFill>
        <p:spPr bwMode="auto">
          <a:xfrm>
            <a:off x="5437761" y="1363272"/>
            <a:ext cx="3472775" cy="225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8864" r="50615" b="15209"/>
          <a:stretch/>
        </p:blipFill>
        <p:spPr bwMode="auto">
          <a:xfrm>
            <a:off x="5233481" y="3848100"/>
            <a:ext cx="3414408" cy="244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820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7772400" cy="577516"/>
          </a:xfrm>
        </p:spPr>
        <p:txBody>
          <a:bodyPr/>
          <a:lstStyle/>
          <a:p>
            <a:r>
              <a:rPr lang="en-US" dirty="0"/>
              <a:t>“Policies” and the English language</a:t>
            </a:r>
          </a:p>
        </p:txBody>
      </p:sp>
      <p:graphicFrame>
        <p:nvGraphicFramePr>
          <p:cNvPr id="8" name="Table 7"/>
          <p:cNvGraphicFramePr>
            <a:graphicFrameLocks noGrp="1"/>
          </p:cNvGraphicFramePr>
          <p:nvPr>
            <p:extLst/>
          </p:nvPr>
        </p:nvGraphicFramePr>
        <p:xfrm>
          <a:off x="1490390" y="1912480"/>
          <a:ext cx="5469022" cy="4339590"/>
        </p:xfrm>
        <a:graphic>
          <a:graphicData uri="http://schemas.openxmlformats.org/drawingml/2006/table">
            <a:tbl>
              <a:tblPr>
                <a:tableStyleId>{5C22544A-7EE6-4342-B048-85BDC9FD1C3A}</a:tableStyleId>
              </a:tblPr>
              <a:tblGrid>
                <a:gridCol w="1789496">
                  <a:extLst>
                    <a:ext uri="{9D8B030D-6E8A-4147-A177-3AD203B41FA5}">
                      <a16:colId xmlns:a16="http://schemas.microsoft.com/office/drawing/2014/main" val="20000"/>
                    </a:ext>
                  </a:extLst>
                </a:gridCol>
                <a:gridCol w="1809603">
                  <a:extLst>
                    <a:ext uri="{9D8B030D-6E8A-4147-A177-3AD203B41FA5}">
                      <a16:colId xmlns:a16="http://schemas.microsoft.com/office/drawing/2014/main" val="20001"/>
                    </a:ext>
                  </a:extLst>
                </a:gridCol>
                <a:gridCol w="1869923">
                  <a:extLst>
                    <a:ext uri="{9D8B030D-6E8A-4147-A177-3AD203B41FA5}">
                      <a16:colId xmlns:a16="http://schemas.microsoft.com/office/drawing/2014/main" val="20002"/>
                    </a:ext>
                  </a:extLst>
                </a:gridCol>
              </a:tblGrid>
              <a:tr h="287979">
                <a:tc>
                  <a:txBody>
                    <a:bodyPr/>
                    <a:lstStyle/>
                    <a:p>
                      <a:pPr algn="l" fontAlgn="ctr"/>
                      <a:r>
                        <a:rPr lang="en-US" sz="2000" u="none" strike="noStrike" dirty="0">
                          <a:effectLst/>
                        </a:rPr>
                        <a:t>Behavior</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Habit</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Procedure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0"/>
                  </a:ext>
                </a:extLst>
              </a:tr>
              <a:tr h="287979">
                <a:tc>
                  <a:txBody>
                    <a:bodyPr/>
                    <a:lstStyle/>
                    <a:p>
                      <a:pPr algn="l" fontAlgn="ctr"/>
                      <a:r>
                        <a:rPr lang="en-US" sz="2000" u="none" strike="noStrike">
                          <a:effectLst/>
                        </a:rPr>
                        <a:t>Belief</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Laws/bylaws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Process</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1"/>
                  </a:ext>
                </a:extLst>
              </a:tr>
              <a:tr h="287979">
                <a:tc>
                  <a:txBody>
                    <a:bodyPr/>
                    <a:lstStyle/>
                    <a:p>
                      <a:pPr algn="l" fontAlgn="ctr"/>
                      <a:r>
                        <a:rPr lang="en-US" sz="2000" u="none" strike="noStrike">
                          <a:effectLst/>
                        </a:rPr>
                        <a:t>Bias</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Manner</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Protocols</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2"/>
                  </a:ext>
                </a:extLst>
              </a:tr>
              <a:tr h="287979">
                <a:tc>
                  <a:txBody>
                    <a:bodyPr/>
                    <a:lstStyle/>
                    <a:p>
                      <a:pPr algn="l" fontAlgn="ctr"/>
                      <a:r>
                        <a:rPr lang="en-US" sz="2000" u="none" strike="noStrike">
                          <a:effectLst/>
                        </a:rPr>
                        <a:t>Commandment</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Method</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b="0" i="0" u="none" strike="noStrike" dirty="0">
                          <a:solidFill>
                            <a:srgbClr val="000000"/>
                          </a:solidFill>
                          <a:effectLst/>
                          <a:latin typeface="Times New Roman"/>
                        </a:rPr>
                        <a:t>Recipe</a:t>
                      </a:r>
                    </a:p>
                  </a:txBody>
                  <a:tcPr marL="9525" marR="9525" marT="9525" marB="0" anchor="ctr"/>
                </a:tc>
                <a:extLst>
                  <a:ext uri="{0D108BD9-81ED-4DB2-BD59-A6C34878D82A}">
                    <a16:rowId xmlns:a16="http://schemas.microsoft.com/office/drawing/2014/main" val="10003"/>
                  </a:ext>
                </a:extLst>
              </a:tr>
              <a:tr h="287979">
                <a:tc>
                  <a:txBody>
                    <a:bodyPr/>
                    <a:lstStyle/>
                    <a:p>
                      <a:pPr algn="l" fontAlgn="ctr"/>
                      <a:r>
                        <a:rPr lang="en-US" sz="2000" u="none" strike="noStrike">
                          <a:effectLst/>
                        </a:rPr>
                        <a:t>Conduct</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Mode</a:t>
                      </a:r>
                      <a:endParaRPr lang="en-US" sz="2000" b="0" i="0" u="none" strike="noStrike" dirty="0">
                        <a:solidFill>
                          <a:srgbClr val="000000"/>
                        </a:solidFill>
                        <a:effectLst/>
                        <a:latin typeface="Times New Roman"/>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dirty="0">
                          <a:effectLst/>
                        </a:rPr>
                        <a:t>Ritual</a:t>
                      </a:r>
                      <a:endParaRPr lang="en-US" sz="18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4"/>
                  </a:ext>
                </a:extLst>
              </a:tr>
              <a:tr h="287979">
                <a:tc>
                  <a:txBody>
                    <a:bodyPr/>
                    <a:lstStyle/>
                    <a:p>
                      <a:pPr algn="l" fontAlgn="ctr"/>
                      <a:r>
                        <a:rPr lang="en-US" sz="2000" u="none" strike="noStrike">
                          <a:effectLst/>
                        </a:rPr>
                        <a:t>Convention</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Mores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Rule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5"/>
                  </a:ext>
                </a:extLst>
              </a:tr>
              <a:tr h="287979">
                <a:tc>
                  <a:txBody>
                    <a:bodyPr/>
                    <a:lstStyle/>
                    <a:p>
                      <a:pPr algn="l" fontAlgn="ctr"/>
                      <a:r>
                        <a:rPr lang="en-US" sz="2000" u="none" strike="noStrike">
                          <a:effectLst/>
                        </a:rPr>
                        <a:t>Culture</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Patterns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Style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6"/>
                  </a:ext>
                </a:extLst>
              </a:tr>
              <a:tr h="287979">
                <a:tc>
                  <a:txBody>
                    <a:bodyPr/>
                    <a:lstStyle/>
                    <a:p>
                      <a:pPr algn="l" fontAlgn="ctr"/>
                      <a:r>
                        <a:rPr lang="en-US" sz="2000" u="none" strike="noStrike">
                          <a:effectLst/>
                        </a:rPr>
                        <a:t>Customs</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Plans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Technique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7"/>
                  </a:ext>
                </a:extLst>
              </a:tr>
              <a:tr h="287979">
                <a:tc>
                  <a:txBody>
                    <a:bodyPr/>
                    <a:lstStyle/>
                    <a:p>
                      <a:pPr algn="l" fontAlgn="ctr"/>
                      <a:r>
                        <a:rPr lang="en-US" sz="2000" u="none" strike="noStrike">
                          <a:effectLst/>
                        </a:rPr>
                        <a:t>Dogma</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Policies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Tenet</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8"/>
                  </a:ext>
                </a:extLst>
              </a:tr>
              <a:tr h="287979">
                <a:tc>
                  <a:txBody>
                    <a:bodyPr/>
                    <a:lstStyle/>
                    <a:p>
                      <a:pPr algn="l" fontAlgn="ctr"/>
                      <a:r>
                        <a:rPr lang="en-US" sz="2000" u="none" strike="noStrike">
                          <a:effectLst/>
                        </a:rPr>
                        <a:t>Etiquette</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Practice</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Tradition</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9"/>
                  </a:ext>
                </a:extLst>
              </a:tr>
              <a:tr h="287979">
                <a:tc>
                  <a:txBody>
                    <a:bodyPr/>
                    <a:lstStyle/>
                    <a:p>
                      <a:pPr algn="l" fontAlgn="ctr"/>
                      <a:r>
                        <a:rPr lang="en-US" sz="2000" u="none" strike="noStrike">
                          <a:effectLst/>
                        </a:rPr>
                        <a:t>Fashion</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Prejudice</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Way of life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10"/>
                  </a:ext>
                </a:extLst>
              </a:tr>
              <a:tr h="287979">
                <a:tc>
                  <a:txBody>
                    <a:bodyPr/>
                    <a:lstStyle/>
                    <a:p>
                      <a:pPr algn="l" fontAlgn="ctr"/>
                      <a:r>
                        <a:rPr lang="en-US" sz="2000" u="none" strike="noStrike">
                          <a:effectLst/>
                        </a:rPr>
                        <a:t>Formula</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Principle</a:t>
                      </a:r>
                      <a:endParaRPr lang="en-US" sz="2000" b="0" i="0" u="none" strike="noStrike" dirty="0">
                        <a:solidFill>
                          <a:srgbClr val="000000"/>
                        </a:solidFill>
                        <a:effectLst/>
                        <a:latin typeface="Times New Roman"/>
                      </a:endParaRPr>
                    </a:p>
                  </a:txBody>
                  <a:tcPr marL="9525" marR="9525" marT="9525" marB="0" anchor="ctr"/>
                </a:tc>
                <a:tc>
                  <a:txBody>
                    <a:bodyPr/>
                    <a:lstStyle/>
                    <a:p>
                      <a:pPr algn="l" fontAlgn="b"/>
                      <a:r>
                        <a:rPr lang="en-US" sz="1800" u="none" strike="noStrike">
                          <a:effectLst/>
                        </a:rPr>
                        <a:t> </a:t>
                      </a:r>
                      <a:endParaRPr lang="en-US" sz="18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1"/>
                  </a:ext>
                </a:extLst>
              </a:tr>
              <a:tr h="260054">
                <a:tc>
                  <a:txBody>
                    <a:bodyPr/>
                    <a:lstStyle/>
                    <a:p>
                      <a:endParaRPr lang="en-US"/>
                    </a:p>
                  </a:txBody>
                  <a:tcPr marL="9525" marR="9525" marT="9525" marB="0" anchor="ctr"/>
                </a:tc>
                <a:tc>
                  <a:txBody>
                    <a:bodyPr/>
                    <a:lstStyle/>
                    <a:p>
                      <a:endParaRPr lang="en-US"/>
                    </a:p>
                  </a:txBody>
                  <a:tcPr marL="9525" marR="9525" marT="9525" marB="0" anchor="ctr"/>
                </a:tc>
                <a:tc>
                  <a:txBody>
                    <a:bodyPr/>
                    <a:lstStyle/>
                    <a:p>
                      <a:pPr algn="l" fontAlgn="b"/>
                      <a:r>
                        <a:rPr lang="en-US" sz="1800" u="none" strike="noStrike">
                          <a:effectLst/>
                        </a:rPr>
                        <a:t> </a:t>
                      </a:r>
                      <a:endParaRPr lang="en-US" sz="18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2"/>
                  </a:ext>
                </a:extLst>
              </a:tr>
              <a:tr h="260054">
                <a:tc>
                  <a:txBody>
                    <a:bodyPr/>
                    <a:lstStyle/>
                    <a:p>
                      <a:endParaRPr lang="en-US" dirty="0"/>
                    </a:p>
                  </a:txBody>
                  <a:tcPr marL="9525" marR="9525" marT="9525" marB="0" anchor="ctr"/>
                </a:tc>
                <a:tc>
                  <a:txBody>
                    <a:bodyPr/>
                    <a:lstStyle/>
                    <a:p>
                      <a:endParaRPr lang="en-US" dirty="0"/>
                    </a:p>
                  </a:txBody>
                  <a:tcPr marL="9525" marR="9525" marT="9525" marB="0" anchor="ctr"/>
                </a:tc>
                <a:tc>
                  <a:txBody>
                    <a:bodyPr/>
                    <a:lstStyle/>
                    <a:p>
                      <a:pPr algn="l" fontAlgn="b"/>
                      <a:r>
                        <a:rPr lang="en-US" sz="1800" u="none" strike="noStrike" dirty="0">
                          <a:effectLst/>
                        </a:rPr>
                        <a:t> </a:t>
                      </a:r>
                      <a:endParaRPr lang="en-US" sz="18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13"/>
                  </a:ext>
                </a:extLst>
              </a:tr>
            </a:tbl>
          </a:graphicData>
        </a:graphic>
      </p:graphicFrame>
      <p:sp>
        <p:nvSpPr>
          <p:cNvPr id="4" name="Rectangle 3"/>
          <p:cNvSpPr/>
          <p:nvPr/>
        </p:nvSpPr>
        <p:spPr>
          <a:xfrm>
            <a:off x="1336431" y="5667270"/>
            <a:ext cx="5998866" cy="743578"/>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301032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function approximation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Asset selling</a:t>
                </a:r>
              </a:p>
              <a:p>
                <a:pPr lvl="1"/>
                <a:r>
                  <a:rPr lang="en-US" dirty="0"/>
                  <a:t>Sell on drops</a:t>
                </a:r>
              </a:p>
              <a:p>
                <a:pPr lvl="1"/>
                <a:endParaRPr lang="en-US" dirty="0"/>
              </a:p>
              <a:p>
                <a:pPr lvl="1"/>
                <a:endParaRPr lang="en-US" dirty="0"/>
              </a:p>
              <a:p>
                <a:pPr lvl="1"/>
                <a:endParaRPr lang="en-US" dirty="0"/>
              </a:p>
              <a:p>
                <a:pPr lvl="1"/>
                <a:endParaRPr lang="en-US" dirty="0"/>
              </a:p>
              <a:p>
                <a:pPr lvl="1"/>
                <a:r>
                  <a:rPr lang="en-US" dirty="0"/>
                  <a:t>Need to tune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𝑙𝑜𝑤</m:t>
                        </m:r>
                      </m:sup>
                    </m:sSup>
                  </m:oMath>
                </a14:m>
                <a:endParaRPr lang="en-US" dirty="0"/>
              </a:p>
              <a:p>
                <a:pPr lvl="1"/>
                <a:endParaRPr lang="en-US" dirty="0"/>
              </a:p>
              <a:p>
                <a:pPr lvl="1"/>
                <a:endParaRPr lang="en-US" dirty="0"/>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t>© 2018 W.B. Powell</a:t>
            </a:r>
            <a:endParaRPr lang="en-US" dirty="0"/>
          </a:p>
        </p:txBody>
      </p:sp>
      <p:pic>
        <p:nvPicPr>
          <p:cNvPr id="6" name="Picture 5"/>
          <p:cNvPicPr>
            <a:picLocks noChangeAspect="1"/>
          </p:cNvPicPr>
          <p:nvPr/>
        </p:nvPicPr>
        <p:blipFill rotWithShape="1">
          <a:blip r:embed="rId3"/>
          <a:srcRect t="14634" b="42927"/>
          <a:stretch/>
        </p:blipFill>
        <p:spPr>
          <a:xfrm>
            <a:off x="430154" y="2441642"/>
            <a:ext cx="7731352" cy="894393"/>
          </a:xfrm>
          <a:prstGeom prst="rect">
            <a:avLst/>
          </a:prstGeom>
        </p:spPr>
      </p:pic>
    </p:spTree>
    <p:extLst>
      <p:ext uri="{BB962C8B-B14F-4D97-AF65-F5344CB8AC3E}">
        <p14:creationId xmlns:p14="http://schemas.microsoft.com/office/powerpoint/2010/main" val="3826472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Lookup table</a:t>
            </a:r>
          </a:p>
          <a:p>
            <a:pPr lvl="1"/>
            <a:r>
              <a:rPr lang="en-US" dirty="0"/>
              <a:t>We can organize potential catalysts into groups</a:t>
            </a:r>
          </a:p>
          <a:p>
            <a:pPr lvl="1"/>
            <a:r>
              <a:rPr lang="en-US" dirty="0"/>
              <a:t>Scientists using domain knowledge can estimate correlations in experiments between similar catalysts.</a:t>
            </a:r>
          </a:p>
        </p:txBody>
      </p:sp>
      <p:pic>
        <p:nvPicPr>
          <p:cNvPr id="1608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641" y="3193004"/>
            <a:ext cx="8195140" cy="331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348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098" name="Slide Number Placeholder 5"/>
          <p:cNvSpPr txBox="1">
            <a:spLocks noGrp="1"/>
          </p:cNvSpPr>
          <p:nvPr/>
        </p:nvSpPr>
        <p:spPr bwMode="auto">
          <a:xfrm>
            <a:off x="6553200" y="6553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eaLnBrk="0" hangingPunct="0"/>
            <a:fld id="{7646BDFE-20C8-40E8-A939-72D38791AD93}" type="slidenum">
              <a:rPr lang="en-US" sz="1400" i="0">
                <a:latin typeface="Times New Roman" pitchFamily="18" charset="0"/>
              </a:rPr>
              <a:pPr algn="r" eaLnBrk="0" hangingPunct="0"/>
              <a:t>42</a:t>
            </a:fld>
            <a:endParaRPr lang="en-US" sz="1400" i="0">
              <a:latin typeface="Times New Roman" pitchFamily="18" charset="0"/>
            </a:endParaRPr>
          </a:p>
        </p:txBody>
      </p:sp>
      <p:sp>
        <p:nvSpPr>
          <p:cNvPr id="1284099" name="Rectangle 2"/>
          <p:cNvSpPr>
            <a:spLocks noGrp="1" noChangeArrowheads="1"/>
          </p:cNvSpPr>
          <p:nvPr>
            <p:ph type="title" idx="4294967295"/>
          </p:nvPr>
        </p:nvSpPr>
        <p:spPr/>
        <p:txBody>
          <a:bodyPr/>
          <a:lstStyle/>
          <a:p>
            <a:r>
              <a:rPr lang="en-US" dirty="0"/>
              <a:t>Cost function approximations</a:t>
            </a:r>
          </a:p>
        </p:txBody>
      </p:sp>
      <p:sp>
        <p:nvSpPr>
          <p:cNvPr id="1284100" name="Rectangle 3"/>
          <p:cNvSpPr>
            <a:spLocks noGrp="1" noChangeArrowheads="1"/>
          </p:cNvSpPr>
          <p:nvPr>
            <p:ph type="body" idx="4294967295"/>
          </p:nvPr>
        </p:nvSpPr>
        <p:spPr>
          <a:xfrm>
            <a:off x="625512" y="1209782"/>
            <a:ext cx="8267700" cy="389036"/>
          </a:xfrm>
        </p:spPr>
        <p:txBody>
          <a:bodyPr/>
          <a:lstStyle/>
          <a:p>
            <a:r>
              <a:rPr lang="en-US" sz="2400" dirty="0"/>
              <a:t>Correlated beliefs: Testing one material teaches us about other materials</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pPr lvl="1"/>
            <a:endParaRPr lang="en-US" sz="2000" dirty="0"/>
          </a:p>
          <a:p>
            <a:endParaRPr lang="en-US" sz="2400" dirty="0"/>
          </a:p>
          <a:p>
            <a:endParaRPr lang="en-US" sz="2400" dirty="0"/>
          </a:p>
          <a:p>
            <a:endParaRPr lang="en-US" sz="2400" dirty="0"/>
          </a:p>
          <a:p>
            <a:endParaRPr lang="en-US" sz="2400" dirty="0"/>
          </a:p>
        </p:txBody>
      </p:sp>
      <p:sp>
        <p:nvSpPr>
          <p:cNvPr id="1284101" name="Line 4"/>
          <p:cNvSpPr>
            <a:spLocks noChangeShapeType="1"/>
          </p:cNvSpPr>
          <p:nvPr/>
        </p:nvSpPr>
        <p:spPr bwMode="auto">
          <a:xfrm>
            <a:off x="1657350" y="4582928"/>
            <a:ext cx="6203540" cy="0"/>
          </a:xfrm>
          <a:prstGeom prst="line">
            <a:avLst/>
          </a:prstGeom>
          <a:noFill/>
          <a:ln w="2857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1284102" name="Rectangle 5" descr="Dark upward diagonal"/>
          <p:cNvSpPr>
            <a:spLocks noChangeArrowheads="1"/>
          </p:cNvSpPr>
          <p:nvPr/>
        </p:nvSpPr>
        <p:spPr bwMode="auto">
          <a:xfrm>
            <a:off x="2119313" y="3630428"/>
            <a:ext cx="227012" cy="93662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3" name="Rectangle 6" descr="Dark upward diagonal"/>
          <p:cNvSpPr>
            <a:spLocks noChangeArrowheads="1"/>
          </p:cNvSpPr>
          <p:nvPr/>
        </p:nvSpPr>
        <p:spPr bwMode="auto">
          <a:xfrm>
            <a:off x="2982913" y="3368490"/>
            <a:ext cx="227012" cy="1198563"/>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4" name="Rectangle 7" descr="Dark upward diagonal"/>
          <p:cNvSpPr>
            <a:spLocks noChangeArrowheads="1"/>
          </p:cNvSpPr>
          <p:nvPr/>
        </p:nvSpPr>
        <p:spPr bwMode="auto">
          <a:xfrm>
            <a:off x="3846513" y="3160528"/>
            <a:ext cx="227012" cy="140652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5" name="Rectangle 8" descr="Dark upward diagonal"/>
          <p:cNvSpPr>
            <a:spLocks noChangeArrowheads="1"/>
          </p:cNvSpPr>
          <p:nvPr/>
        </p:nvSpPr>
        <p:spPr bwMode="auto">
          <a:xfrm>
            <a:off x="4710113" y="2963678"/>
            <a:ext cx="227012" cy="1612900"/>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7" name="Text Box 10"/>
          <p:cNvSpPr txBox="1">
            <a:spLocks noChangeArrowheads="1"/>
          </p:cNvSpPr>
          <p:nvPr/>
        </p:nvSpPr>
        <p:spPr bwMode="auto">
          <a:xfrm>
            <a:off x="2097088" y="458610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1</a:t>
            </a:r>
          </a:p>
        </p:txBody>
      </p:sp>
      <p:sp>
        <p:nvSpPr>
          <p:cNvPr id="1284108" name="Text Box 11"/>
          <p:cNvSpPr txBox="1">
            <a:spLocks noChangeArrowheads="1"/>
          </p:cNvSpPr>
          <p:nvPr/>
        </p:nvSpPr>
        <p:spPr bwMode="auto">
          <a:xfrm>
            <a:off x="2951163" y="4586103"/>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2</a:t>
            </a:r>
          </a:p>
        </p:txBody>
      </p:sp>
      <p:sp>
        <p:nvSpPr>
          <p:cNvPr id="1284109" name="Text Box 12"/>
          <p:cNvSpPr txBox="1">
            <a:spLocks noChangeArrowheads="1"/>
          </p:cNvSpPr>
          <p:nvPr/>
        </p:nvSpPr>
        <p:spPr bwMode="auto">
          <a:xfrm>
            <a:off x="3832225" y="458610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3</a:t>
            </a:r>
          </a:p>
        </p:txBody>
      </p:sp>
      <p:sp>
        <p:nvSpPr>
          <p:cNvPr id="1284110" name="Text Box 13"/>
          <p:cNvSpPr txBox="1">
            <a:spLocks noChangeArrowheads="1"/>
          </p:cNvSpPr>
          <p:nvPr/>
        </p:nvSpPr>
        <p:spPr bwMode="auto">
          <a:xfrm>
            <a:off x="4695825" y="458610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4</a:t>
            </a:r>
          </a:p>
        </p:txBody>
      </p:sp>
      <p:grpSp>
        <p:nvGrpSpPr>
          <p:cNvPr id="1284119" name="Group 20"/>
          <p:cNvGrpSpPr>
            <a:grpSpLocks/>
          </p:cNvGrpSpPr>
          <p:nvPr/>
        </p:nvGrpSpPr>
        <p:grpSpPr bwMode="auto">
          <a:xfrm>
            <a:off x="4708525" y="2423928"/>
            <a:ext cx="609600" cy="1068387"/>
            <a:chOff x="3511" y="2056"/>
            <a:chExt cx="342" cy="1051"/>
          </a:xfrm>
        </p:grpSpPr>
        <p:sp>
          <p:nvSpPr>
            <p:cNvPr id="1284120"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21" name="Group 22"/>
            <p:cNvGrpSpPr>
              <a:grpSpLocks/>
            </p:cNvGrpSpPr>
            <p:nvPr/>
          </p:nvGrpSpPr>
          <p:grpSpPr bwMode="auto">
            <a:xfrm rot="5400000">
              <a:off x="3163" y="2411"/>
              <a:ext cx="1042" cy="338"/>
              <a:chOff x="2226" y="800"/>
              <a:chExt cx="1656" cy="376"/>
            </a:xfrm>
          </p:grpSpPr>
          <p:sp>
            <p:nvSpPr>
              <p:cNvPr id="1284122"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23"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24" name="Group 25"/>
          <p:cNvGrpSpPr>
            <a:grpSpLocks/>
          </p:cNvGrpSpPr>
          <p:nvPr/>
        </p:nvGrpSpPr>
        <p:grpSpPr bwMode="auto">
          <a:xfrm>
            <a:off x="3843338" y="2854140"/>
            <a:ext cx="714375" cy="630237"/>
            <a:chOff x="3511" y="2056"/>
            <a:chExt cx="342" cy="1051"/>
          </a:xfrm>
        </p:grpSpPr>
        <p:sp>
          <p:nvSpPr>
            <p:cNvPr id="1284125" name="Line 2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26" name="Group 27"/>
            <p:cNvGrpSpPr>
              <a:grpSpLocks/>
            </p:cNvGrpSpPr>
            <p:nvPr/>
          </p:nvGrpSpPr>
          <p:grpSpPr bwMode="auto">
            <a:xfrm rot="5400000">
              <a:off x="3163" y="2411"/>
              <a:ext cx="1042" cy="338"/>
              <a:chOff x="2226" y="800"/>
              <a:chExt cx="1656" cy="376"/>
            </a:xfrm>
          </p:grpSpPr>
          <p:sp>
            <p:nvSpPr>
              <p:cNvPr id="1284127" name="Freeform 28"/>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28" name="Freeform 29"/>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29" name="Group 46"/>
          <p:cNvGrpSpPr>
            <a:grpSpLocks/>
          </p:cNvGrpSpPr>
          <p:nvPr/>
        </p:nvGrpSpPr>
        <p:grpSpPr bwMode="auto">
          <a:xfrm>
            <a:off x="2111375" y="3173228"/>
            <a:ext cx="581025" cy="896937"/>
            <a:chOff x="3511" y="2056"/>
            <a:chExt cx="342" cy="1051"/>
          </a:xfrm>
        </p:grpSpPr>
        <p:sp>
          <p:nvSpPr>
            <p:cNvPr id="1284130" name="Line 47"/>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31" name="Group 48"/>
            <p:cNvGrpSpPr>
              <a:grpSpLocks/>
            </p:cNvGrpSpPr>
            <p:nvPr/>
          </p:nvGrpSpPr>
          <p:grpSpPr bwMode="auto">
            <a:xfrm rot="5400000">
              <a:off x="3163" y="2411"/>
              <a:ext cx="1042" cy="338"/>
              <a:chOff x="2226" y="800"/>
              <a:chExt cx="1656" cy="376"/>
            </a:xfrm>
          </p:grpSpPr>
          <p:sp>
            <p:nvSpPr>
              <p:cNvPr id="1284132" name="Freeform 49"/>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33" name="Freeform 50"/>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34" name="Group 51"/>
          <p:cNvGrpSpPr>
            <a:grpSpLocks/>
          </p:cNvGrpSpPr>
          <p:nvPr/>
        </p:nvGrpSpPr>
        <p:grpSpPr bwMode="auto">
          <a:xfrm>
            <a:off x="2981325" y="2204853"/>
            <a:ext cx="276225" cy="2316162"/>
            <a:chOff x="3511" y="2056"/>
            <a:chExt cx="342" cy="1051"/>
          </a:xfrm>
        </p:grpSpPr>
        <p:sp>
          <p:nvSpPr>
            <p:cNvPr id="1284135" name="Line 52"/>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36" name="Group 53"/>
            <p:cNvGrpSpPr>
              <a:grpSpLocks/>
            </p:cNvGrpSpPr>
            <p:nvPr/>
          </p:nvGrpSpPr>
          <p:grpSpPr bwMode="auto">
            <a:xfrm rot="5400000">
              <a:off x="3163" y="2411"/>
              <a:ext cx="1042" cy="338"/>
              <a:chOff x="2226" y="800"/>
              <a:chExt cx="1656" cy="376"/>
            </a:xfrm>
          </p:grpSpPr>
          <p:sp>
            <p:nvSpPr>
              <p:cNvPr id="1284137" name="Freeform 54"/>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38" name="Freeform 55"/>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
        <p:nvSpPr>
          <p:cNvPr id="86" name="Rectangle 8" descr="Dark upward diagonal"/>
          <p:cNvSpPr>
            <a:spLocks noChangeArrowheads="1"/>
          </p:cNvSpPr>
          <p:nvPr/>
        </p:nvSpPr>
        <p:spPr bwMode="auto">
          <a:xfrm>
            <a:off x="6440549" y="2968598"/>
            <a:ext cx="227012" cy="1612900"/>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87" name="Text Box 13"/>
          <p:cNvSpPr txBox="1">
            <a:spLocks noChangeArrowheads="1"/>
          </p:cNvSpPr>
          <p:nvPr/>
        </p:nvSpPr>
        <p:spPr bwMode="auto">
          <a:xfrm>
            <a:off x="6426261" y="459102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4</a:t>
            </a:r>
          </a:p>
        </p:txBody>
      </p:sp>
      <p:sp>
        <p:nvSpPr>
          <p:cNvPr id="91" name="Rectangle 9" descr="Dark upward diagonal"/>
          <p:cNvSpPr>
            <a:spLocks noChangeArrowheads="1"/>
          </p:cNvSpPr>
          <p:nvPr/>
        </p:nvSpPr>
        <p:spPr bwMode="auto">
          <a:xfrm>
            <a:off x="7299229" y="3088630"/>
            <a:ext cx="227012" cy="146367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92" name="Text Box 14"/>
          <p:cNvSpPr txBox="1">
            <a:spLocks noChangeArrowheads="1"/>
          </p:cNvSpPr>
          <p:nvPr/>
        </p:nvSpPr>
        <p:spPr bwMode="auto">
          <a:xfrm>
            <a:off x="7292879" y="4563417"/>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5</a:t>
            </a:r>
          </a:p>
        </p:txBody>
      </p:sp>
      <p:grpSp>
        <p:nvGrpSpPr>
          <p:cNvPr id="93" name="Group 15"/>
          <p:cNvGrpSpPr>
            <a:grpSpLocks/>
          </p:cNvGrpSpPr>
          <p:nvPr/>
        </p:nvGrpSpPr>
        <p:grpSpPr bwMode="auto">
          <a:xfrm>
            <a:off x="7299229" y="2264717"/>
            <a:ext cx="400050" cy="1668463"/>
            <a:chOff x="3511" y="2056"/>
            <a:chExt cx="342" cy="1051"/>
          </a:xfrm>
        </p:grpSpPr>
        <p:sp>
          <p:nvSpPr>
            <p:cNvPr id="94" name="Line 1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95" name="Group 17"/>
            <p:cNvGrpSpPr>
              <a:grpSpLocks/>
            </p:cNvGrpSpPr>
            <p:nvPr/>
          </p:nvGrpSpPr>
          <p:grpSpPr bwMode="auto">
            <a:xfrm rot="5400000">
              <a:off x="3163" y="2411"/>
              <a:ext cx="1042" cy="338"/>
              <a:chOff x="2226" y="800"/>
              <a:chExt cx="1656" cy="376"/>
            </a:xfrm>
          </p:grpSpPr>
          <p:sp>
            <p:nvSpPr>
              <p:cNvPr id="96" name="Freeform 18"/>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97" name="Freeform 19"/>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
        <p:nvSpPr>
          <p:cNvPr id="98" name="Oval 40"/>
          <p:cNvSpPr>
            <a:spLocks noChangeArrowheads="1"/>
          </p:cNvSpPr>
          <p:nvPr/>
        </p:nvSpPr>
        <p:spPr bwMode="auto">
          <a:xfrm>
            <a:off x="7254779" y="2458392"/>
            <a:ext cx="88900" cy="88900"/>
          </a:xfrm>
          <a:prstGeom prst="ellipse">
            <a:avLst/>
          </a:prstGeom>
          <a:solidFill>
            <a:schemeClr val="tx1"/>
          </a:solidFill>
          <a:ln w="38100">
            <a:solidFill>
              <a:schemeClr val="tx1"/>
            </a:solidFill>
            <a:round/>
            <a:headEnd/>
            <a:tailEnd type="none" w="lg" len="lg"/>
          </a:ln>
        </p:spPr>
        <p:txBody>
          <a:bodyPr wrap="none" anchor="ctr"/>
          <a:lstStyle/>
          <a:p>
            <a:pPr eaLnBrk="0" hangingPunct="0"/>
            <a:endParaRPr lang="en-US" sz="2400" i="0">
              <a:latin typeface="Times New Roman" pitchFamily="18" charset="0"/>
            </a:endParaRPr>
          </a:p>
        </p:txBody>
      </p:sp>
      <p:grpSp>
        <p:nvGrpSpPr>
          <p:cNvPr id="99" name="Group 15"/>
          <p:cNvGrpSpPr>
            <a:grpSpLocks/>
          </p:cNvGrpSpPr>
          <p:nvPr/>
        </p:nvGrpSpPr>
        <p:grpSpPr bwMode="auto">
          <a:xfrm>
            <a:off x="7300816" y="1990080"/>
            <a:ext cx="400050" cy="1296987"/>
            <a:chOff x="3511" y="2056"/>
            <a:chExt cx="342" cy="1051"/>
          </a:xfrm>
        </p:grpSpPr>
        <p:sp>
          <p:nvSpPr>
            <p:cNvPr id="100" name="Line 1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01" name="Group 17"/>
            <p:cNvGrpSpPr>
              <a:grpSpLocks/>
            </p:cNvGrpSpPr>
            <p:nvPr/>
          </p:nvGrpSpPr>
          <p:grpSpPr bwMode="auto">
            <a:xfrm rot="5400000">
              <a:off x="3163" y="2411"/>
              <a:ext cx="1042" cy="338"/>
              <a:chOff x="2226" y="800"/>
              <a:chExt cx="1656" cy="376"/>
            </a:xfrm>
          </p:grpSpPr>
          <p:sp>
            <p:nvSpPr>
              <p:cNvPr id="102" name="Freeform 18"/>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sp>
            <p:nvSpPr>
              <p:cNvPr id="103" name="Freeform 19"/>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grpSp>
      </p:grpSp>
      <p:sp>
        <p:nvSpPr>
          <p:cNvPr id="4" name="Rectangle 3"/>
          <p:cNvSpPr/>
          <p:nvPr/>
        </p:nvSpPr>
        <p:spPr bwMode="auto">
          <a:xfrm>
            <a:off x="1504335" y="4615598"/>
            <a:ext cx="6459794" cy="448657"/>
          </a:xfrm>
          <a:prstGeom prst="rect">
            <a:avLst/>
          </a:prstGeom>
          <a:solidFill>
            <a:schemeClr val="bg1"/>
          </a:solidFill>
          <a:ln w="28575" cap="flat" cmpd="sng" algn="ctr">
            <a:noFill/>
            <a:prstDash val="solid"/>
            <a:round/>
            <a:headEnd type="none" w="med" len="med"/>
            <a:tailEnd type="none"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cs typeface="Arial" charset="0"/>
            </a:endParaRPr>
          </a:p>
        </p:txBody>
      </p:sp>
      <p:sp>
        <p:nvSpPr>
          <p:cNvPr id="3" name="TextBox 2"/>
          <p:cNvSpPr txBox="1"/>
          <p:nvPr/>
        </p:nvSpPr>
        <p:spPr>
          <a:xfrm rot="19002662">
            <a:off x="1288650" y="4901028"/>
            <a:ext cx="1223412" cy="369332"/>
          </a:xfrm>
          <a:prstGeom prst="rect">
            <a:avLst/>
          </a:prstGeom>
          <a:noFill/>
        </p:spPr>
        <p:txBody>
          <a:bodyPr wrap="none" rtlCol="0">
            <a:spAutoFit/>
          </a:bodyPr>
          <a:lstStyle/>
          <a:p>
            <a:r>
              <a:rPr lang="en-US" dirty="0"/>
              <a:t>1.4 nm Fe</a:t>
            </a:r>
          </a:p>
        </p:txBody>
      </p:sp>
      <p:sp>
        <p:nvSpPr>
          <p:cNvPr id="78" name="TextBox 77"/>
          <p:cNvSpPr txBox="1"/>
          <p:nvPr/>
        </p:nvSpPr>
        <p:spPr>
          <a:xfrm rot="19002662">
            <a:off x="2259882" y="4876452"/>
            <a:ext cx="1031051" cy="369332"/>
          </a:xfrm>
          <a:prstGeom prst="rect">
            <a:avLst/>
          </a:prstGeom>
          <a:noFill/>
        </p:spPr>
        <p:txBody>
          <a:bodyPr wrap="none" rtlCol="0">
            <a:spAutoFit/>
          </a:bodyPr>
          <a:lstStyle/>
          <a:p>
            <a:r>
              <a:rPr lang="en-US" dirty="0"/>
              <a:t>1 nm Fe</a:t>
            </a:r>
          </a:p>
        </p:txBody>
      </p:sp>
      <p:sp>
        <p:nvSpPr>
          <p:cNvPr id="80" name="TextBox 79"/>
          <p:cNvSpPr txBox="1"/>
          <p:nvPr/>
        </p:nvSpPr>
        <p:spPr>
          <a:xfrm rot="19002662">
            <a:off x="3201413" y="4842048"/>
            <a:ext cx="966931" cy="369332"/>
          </a:xfrm>
          <a:prstGeom prst="rect">
            <a:avLst/>
          </a:prstGeom>
          <a:noFill/>
        </p:spPr>
        <p:txBody>
          <a:bodyPr wrap="none" rtlCol="0">
            <a:spAutoFit/>
          </a:bodyPr>
          <a:lstStyle/>
          <a:p>
            <a:r>
              <a:rPr lang="en-US" dirty="0"/>
              <a:t>2nm Fe</a:t>
            </a:r>
          </a:p>
        </p:txBody>
      </p:sp>
      <p:sp>
        <p:nvSpPr>
          <p:cNvPr id="89" name="TextBox 88"/>
          <p:cNvSpPr txBox="1"/>
          <p:nvPr/>
        </p:nvSpPr>
        <p:spPr>
          <a:xfrm rot="19002662">
            <a:off x="5743633" y="4846968"/>
            <a:ext cx="1172116" cy="369332"/>
          </a:xfrm>
          <a:prstGeom prst="rect">
            <a:avLst/>
          </a:prstGeom>
          <a:noFill/>
        </p:spPr>
        <p:txBody>
          <a:bodyPr wrap="none" rtlCol="0">
            <a:spAutoFit/>
          </a:bodyPr>
          <a:lstStyle/>
          <a:p>
            <a:r>
              <a:rPr lang="en-US" dirty="0"/>
              <a:t>Ni 0.6 nm</a:t>
            </a:r>
          </a:p>
        </p:txBody>
      </p:sp>
      <p:sp>
        <p:nvSpPr>
          <p:cNvPr id="106" name="Rectangle 8" descr="Dark upward diagonal"/>
          <p:cNvSpPr>
            <a:spLocks noChangeArrowheads="1"/>
          </p:cNvSpPr>
          <p:nvPr/>
        </p:nvSpPr>
        <p:spPr bwMode="auto">
          <a:xfrm>
            <a:off x="5585165" y="2968598"/>
            <a:ext cx="227012" cy="1612900"/>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09" name="TextBox 108"/>
          <p:cNvSpPr txBox="1"/>
          <p:nvPr/>
        </p:nvSpPr>
        <p:spPr>
          <a:xfrm rot="19002662">
            <a:off x="5064863" y="5495880"/>
            <a:ext cx="2854115" cy="369332"/>
          </a:xfrm>
          <a:prstGeom prst="rect">
            <a:avLst/>
          </a:prstGeom>
          <a:noFill/>
        </p:spPr>
        <p:txBody>
          <a:bodyPr wrap="none" rtlCol="0">
            <a:spAutoFit/>
          </a:bodyPr>
          <a:lstStyle/>
          <a:p>
            <a:r>
              <a:rPr lang="en-US" dirty="0"/>
              <a:t>10nm ALD AI203+1 nm Ni</a:t>
            </a:r>
          </a:p>
        </p:txBody>
      </p:sp>
      <p:grpSp>
        <p:nvGrpSpPr>
          <p:cNvPr id="110" name="Group 20"/>
          <p:cNvGrpSpPr>
            <a:grpSpLocks/>
          </p:cNvGrpSpPr>
          <p:nvPr/>
        </p:nvGrpSpPr>
        <p:grpSpPr bwMode="auto">
          <a:xfrm>
            <a:off x="6438961" y="2414100"/>
            <a:ext cx="609600" cy="1068387"/>
            <a:chOff x="3511" y="2056"/>
            <a:chExt cx="342" cy="1051"/>
          </a:xfrm>
        </p:grpSpPr>
        <p:sp>
          <p:nvSpPr>
            <p:cNvPr id="111"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12" name="Group 22"/>
            <p:cNvGrpSpPr>
              <a:grpSpLocks/>
            </p:cNvGrpSpPr>
            <p:nvPr/>
          </p:nvGrpSpPr>
          <p:grpSpPr bwMode="auto">
            <a:xfrm rot="5400000">
              <a:off x="3163" y="2411"/>
              <a:ext cx="1042" cy="338"/>
              <a:chOff x="2226" y="800"/>
              <a:chExt cx="1656" cy="376"/>
            </a:xfrm>
          </p:grpSpPr>
          <p:sp>
            <p:nvSpPr>
              <p:cNvPr id="113"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14"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0" name="Group 20"/>
          <p:cNvGrpSpPr>
            <a:grpSpLocks/>
          </p:cNvGrpSpPr>
          <p:nvPr/>
        </p:nvGrpSpPr>
        <p:grpSpPr bwMode="auto">
          <a:xfrm>
            <a:off x="5588497" y="2389524"/>
            <a:ext cx="609600" cy="1068387"/>
            <a:chOff x="3511" y="2056"/>
            <a:chExt cx="342" cy="1051"/>
          </a:xfrm>
        </p:grpSpPr>
        <p:sp>
          <p:nvSpPr>
            <p:cNvPr id="121"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2" name="Group 22"/>
            <p:cNvGrpSpPr>
              <a:grpSpLocks/>
            </p:cNvGrpSpPr>
            <p:nvPr/>
          </p:nvGrpSpPr>
          <p:grpSpPr bwMode="auto">
            <a:xfrm rot="5400000">
              <a:off x="3163" y="2411"/>
              <a:ext cx="1042" cy="338"/>
              <a:chOff x="2226" y="800"/>
              <a:chExt cx="1656" cy="376"/>
            </a:xfrm>
          </p:grpSpPr>
          <p:sp>
            <p:nvSpPr>
              <p:cNvPr id="123"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4"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6" name="Group 5"/>
          <p:cNvGrpSpPr/>
          <p:nvPr/>
        </p:nvGrpSpPr>
        <p:grpSpPr>
          <a:xfrm>
            <a:off x="2103438" y="2079198"/>
            <a:ext cx="4937186" cy="1929055"/>
            <a:chOff x="2103438" y="1868187"/>
            <a:chExt cx="4937186" cy="1929055"/>
          </a:xfrm>
        </p:grpSpPr>
        <p:grpSp>
          <p:nvGrpSpPr>
            <p:cNvPr id="1284145" name="Group 20"/>
            <p:cNvGrpSpPr>
              <a:grpSpLocks/>
            </p:cNvGrpSpPr>
            <p:nvPr/>
          </p:nvGrpSpPr>
          <p:grpSpPr bwMode="auto">
            <a:xfrm>
              <a:off x="4700525" y="1946834"/>
              <a:ext cx="634548" cy="1031694"/>
              <a:chOff x="3511" y="2056"/>
              <a:chExt cx="356" cy="1311"/>
            </a:xfrm>
          </p:grpSpPr>
          <p:sp>
            <p:nvSpPr>
              <p:cNvPr id="1284146"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47" name="Group 22"/>
              <p:cNvGrpSpPr>
                <a:grpSpLocks/>
              </p:cNvGrpSpPr>
              <p:nvPr/>
            </p:nvGrpSpPr>
            <p:grpSpPr bwMode="auto">
              <a:xfrm rot="5400000">
                <a:off x="3177" y="2677"/>
                <a:ext cx="1042" cy="338"/>
                <a:chOff x="2646" y="800"/>
                <a:chExt cx="1656" cy="376"/>
              </a:xfrm>
            </p:grpSpPr>
            <p:sp>
              <p:nvSpPr>
                <p:cNvPr id="1284148" name="Freeform 23"/>
                <p:cNvSpPr>
                  <a:spLocks/>
                </p:cNvSpPr>
                <p:nvPr/>
              </p:nvSpPr>
              <p:spPr bwMode="auto">
                <a:xfrm>
                  <a:off x="347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sp>
              <p:nvSpPr>
                <p:cNvPr id="1284149" name="Freeform 24"/>
                <p:cNvSpPr>
                  <a:spLocks/>
                </p:cNvSpPr>
                <p:nvPr/>
              </p:nvSpPr>
              <p:spPr bwMode="auto">
                <a:xfrm flipH="1">
                  <a:off x="264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grpSp>
        </p:grpSp>
        <p:grpSp>
          <p:nvGrpSpPr>
            <p:cNvPr id="1284150" name="Group 25"/>
            <p:cNvGrpSpPr>
              <a:grpSpLocks/>
            </p:cNvGrpSpPr>
            <p:nvPr/>
          </p:nvGrpSpPr>
          <p:grpSpPr bwMode="auto">
            <a:xfrm>
              <a:off x="3835409" y="2497079"/>
              <a:ext cx="722731" cy="545707"/>
              <a:chOff x="3511" y="2056"/>
              <a:chExt cx="346" cy="1173"/>
            </a:xfrm>
          </p:grpSpPr>
          <p:sp>
            <p:nvSpPr>
              <p:cNvPr id="1284151" name="Line 2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52" name="Group 27"/>
              <p:cNvGrpSpPr>
                <a:grpSpLocks/>
              </p:cNvGrpSpPr>
              <p:nvPr/>
            </p:nvGrpSpPr>
            <p:grpSpPr bwMode="auto">
              <a:xfrm rot="5400000">
                <a:off x="3167" y="2539"/>
                <a:ext cx="1042" cy="338"/>
                <a:chOff x="2426" y="800"/>
                <a:chExt cx="1656" cy="376"/>
              </a:xfrm>
            </p:grpSpPr>
            <p:sp>
              <p:nvSpPr>
                <p:cNvPr id="1284153" name="Freeform 28"/>
                <p:cNvSpPr>
                  <a:spLocks/>
                </p:cNvSpPr>
                <p:nvPr/>
              </p:nvSpPr>
              <p:spPr bwMode="auto">
                <a:xfrm>
                  <a:off x="32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sp>
              <p:nvSpPr>
                <p:cNvPr id="1284154" name="Freeform 29"/>
                <p:cNvSpPr>
                  <a:spLocks/>
                </p:cNvSpPr>
                <p:nvPr/>
              </p:nvSpPr>
              <p:spPr bwMode="auto">
                <a:xfrm flipH="1">
                  <a:off x="24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grpSp>
        </p:grpSp>
        <p:grpSp>
          <p:nvGrpSpPr>
            <p:cNvPr id="1284155" name="Group 46"/>
            <p:cNvGrpSpPr>
              <a:grpSpLocks/>
            </p:cNvGrpSpPr>
            <p:nvPr/>
          </p:nvGrpSpPr>
          <p:grpSpPr bwMode="auto">
            <a:xfrm>
              <a:off x="2103438" y="2944754"/>
              <a:ext cx="581025" cy="693738"/>
              <a:chOff x="3511" y="2056"/>
              <a:chExt cx="342" cy="1051"/>
            </a:xfrm>
          </p:grpSpPr>
          <p:sp>
            <p:nvSpPr>
              <p:cNvPr id="1284156" name="Line 47"/>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57" name="Group 48"/>
              <p:cNvGrpSpPr>
                <a:grpSpLocks/>
              </p:cNvGrpSpPr>
              <p:nvPr/>
            </p:nvGrpSpPr>
            <p:grpSpPr bwMode="auto">
              <a:xfrm rot="5400000">
                <a:off x="3163" y="2411"/>
                <a:ext cx="1042" cy="338"/>
                <a:chOff x="2226" y="800"/>
                <a:chExt cx="1656" cy="376"/>
              </a:xfrm>
            </p:grpSpPr>
            <p:sp>
              <p:nvSpPr>
                <p:cNvPr id="1284158" name="Freeform 49"/>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sp>
              <p:nvSpPr>
                <p:cNvPr id="1284159" name="Freeform 50"/>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grpSp>
        </p:grpSp>
        <p:grpSp>
          <p:nvGrpSpPr>
            <p:cNvPr id="1284160" name="Group 51"/>
            <p:cNvGrpSpPr>
              <a:grpSpLocks/>
            </p:cNvGrpSpPr>
            <p:nvPr/>
          </p:nvGrpSpPr>
          <p:grpSpPr bwMode="auto">
            <a:xfrm>
              <a:off x="2973388" y="2004954"/>
              <a:ext cx="276225" cy="1792288"/>
              <a:chOff x="3511" y="2056"/>
              <a:chExt cx="342" cy="1051"/>
            </a:xfrm>
          </p:grpSpPr>
          <p:sp>
            <p:nvSpPr>
              <p:cNvPr id="1284161" name="Line 52"/>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62" name="Group 53"/>
              <p:cNvGrpSpPr>
                <a:grpSpLocks/>
              </p:cNvGrpSpPr>
              <p:nvPr/>
            </p:nvGrpSpPr>
            <p:grpSpPr bwMode="auto">
              <a:xfrm rot="5400000">
                <a:off x="3163" y="2411"/>
                <a:ext cx="1042" cy="338"/>
                <a:chOff x="2226" y="800"/>
                <a:chExt cx="1656" cy="376"/>
              </a:xfrm>
            </p:grpSpPr>
            <p:sp>
              <p:nvSpPr>
                <p:cNvPr id="1284163" name="Freeform 54"/>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sp>
              <p:nvSpPr>
                <p:cNvPr id="1284164" name="Freeform 55"/>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grpSp>
        </p:grpSp>
        <p:grpSp>
          <p:nvGrpSpPr>
            <p:cNvPr id="115" name="Group 20"/>
            <p:cNvGrpSpPr>
              <a:grpSpLocks/>
            </p:cNvGrpSpPr>
            <p:nvPr/>
          </p:nvGrpSpPr>
          <p:grpSpPr bwMode="auto">
            <a:xfrm>
              <a:off x="6431024" y="1878015"/>
              <a:ext cx="609600" cy="827088"/>
              <a:chOff x="3511" y="2056"/>
              <a:chExt cx="342" cy="1051"/>
            </a:xfrm>
          </p:grpSpPr>
          <p:sp>
            <p:nvSpPr>
              <p:cNvPr id="116"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17" name="Group 22"/>
              <p:cNvGrpSpPr>
                <a:grpSpLocks/>
              </p:cNvGrpSpPr>
              <p:nvPr/>
            </p:nvGrpSpPr>
            <p:grpSpPr bwMode="auto">
              <a:xfrm rot="5400000">
                <a:off x="3163" y="2411"/>
                <a:ext cx="1042" cy="338"/>
                <a:chOff x="2226" y="800"/>
                <a:chExt cx="1656" cy="376"/>
              </a:xfrm>
            </p:grpSpPr>
            <p:sp>
              <p:nvSpPr>
                <p:cNvPr id="118"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sp>
              <p:nvSpPr>
                <p:cNvPr id="119"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grpSp>
        </p:grpSp>
        <p:grpSp>
          <p:nvGrpSpPr>
            <p:cNvPr id="125" name="Group 20"/>
            <p:cNvGrpSpPr>
              <a:grpSpLocks/>
            </p:cNvGrpSpPr>
            <p:nvPr/>
          </p:nvGrpSpPr>
          <p:grpSpPr bwMode="auto">
            <a:xfrm>
              <a:off x="5580560" y="1868187"/>
              <a:ext cx="609600" cy="827088"/>
              <a:chOff x="3511" y="2056"/>
              <a:chExt cx="342" cy="1051"/>
            </a:xfrm>
          </p:grpSpPr>
          <p:sp>
            <p:nvSpPr>
              <p:cNvPr id="126"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7" name="Group 22"/>
              <p:cNvGrpSpPr>
                <a:grpSpLocks/>
              </p:cNvGrpSpPr>
              <p:nvPr/>
            </p:nvGrpSpPr>
            <p:grpSpPr bwMode="auto">
              <a:xfrm rot="5400000">
                <a:off x="3163" y="2411"/>
                <a:ext cx="1042" cy="338"/>
                <a:chOff x="2226" y="800"/>
                <a:chExt cx="1656" cy="376"/>
              </a:xfrm>
            </p:grpSpPr>
            <p:sp>
              <p:nvSpPr>
                <p:cNvPr id="128"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sp>
              <p:nvSpPr>
                <p:cNvPr id="129"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rot="10800000" vert="eaVert"/>
                <a:lstStyle/>
                <a:p>
                  <a:pPr eaLnBrk="0" hangingPunct="0"/>
                  <a:endParaRPr lang="en-US" sz="2400" i="0">
                    <a:latin typeface="Times New Roman" pitchFamily="18" charset="0"/>
                  </a:endParaRPr>
                </a:p>
              </p:txBody>
            </p:sp>
          </p:grpSp>
        </p:grpSp>
      </p:grpSp>
      <p:sp>
        <p:nvSpPr>
          <p:cNvPr id="130" name="TextBox 129"/>
          <p:cNvSpPr txBox="1"/>
          <p:nvPr/>
        </p:nvSpPr>
        <p:spPr>
          <a:xfrm rot="19002662">
            <a:off x="4972245" y="4832220"/>
            <a:ext cx="915635" cy="369332"/>
          </a:xfrm>
          <a:prstGeom prst="rect">
            <a:avLst/>
          </a:prstGeom>
          <a:noFill/>
        </p:spPr>
        <p:txBody>
          <a:bodyPr wrap="none" rtlCol="0">
            <a:spAutoFit/>
          </a:bodyPr>
          <a:lstStyle/>
          <a:p>
            <a:r>
              <a:rPr lang="en-US" dirty="0"/>
              <a:t>2nm Ni</a:t>
            </a:r>
          </a:p>
        </p:txBody>
      </p:sp>
      <p:sp>
        <p:nvSpPr>
          <p:cNvPr id="104" name="TextBox 103"/>
          <p:cNvSpPr txBox="1"/>
          <p:nvPr/>
        </p:nvSpPr>
        <p:spPr>
          <a:xfrm rot="19002662">
            <a:off x="2378746" y="5547138"/>
            <a:ext cx="2915862" cy="369332"/>
          </a:xfrm>
          <a:prstGeom prst="rect">
            <a:avLst/>
          </a:prstGeom>
          <a:noFill/>
        </p:spPr>
        <p:txBody>
          <a:bodyPr wrap="none" rtlCol="0">
            <a:spAutoFit/>
          </a:bodyPr>
          <a:lstStyle/>
          <a:p>
            <a:r>
              <a:rPr lang="en-US" dirty="0"/>
              <a:t>10nm ALD AI+1.2 nm 1BSFe</a:t>
            </a:r>
          </a:p>
        </p:txBody>
      </p:sp>
    </p:spTree>
    <p:extLst>
      <p:ext uri="{BB962C8B-B14F-4D97-AF65-F5344CB8AC3E}">
        <p14:creationId xmlns:p14="http://schemas.microsoft.com/office/powerpoint/2010/main" val="22571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wipe(up)">
                                      <p:cBhvr>
                                        <p:cTn id="11" dur="500"/>
                                        <p:tgtEl>
                                          <p:spTgt spid="9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Cost function approximations (CFA)</a:t>
            </a:r>
          </a:p>
          <a:p>
            <a:pPr lvl="1"/>
            <a:r>
              <a:rPr lang="en-US" dirty="0"/>
              <a:t>Upper confidence bounding</a:t>
            </a:r>
          </a:p>
          <a:p>
            <a:pPr lvl="1"/>
            <a:endParaRPr lang="en-US" dirty="0"/>
          </a:p>
          <a:p>
            <a:pPr lvl="1"/>
            <a:endParaRPr lang="en-US" dirty="0"/>
          </a:p>
          <a:p>
            <a:pPr lvl="1"/>
            <a:r>
              <a:rPr lang="en-US" dirty="0"/>
              <a:t>Interval estimation</a:t>
            </a:r>
          </a:p>
          <a:p>
            <a:pPr lvl="1"/>
            <a:endParaRPr lang="en-US" dirty="0"/>
          </a:p>
          <a:p>
            <a:pPr lvl="1"/>
            <a:endParaRPr lang="en-US" dirty="0"/>
          </a:p>
          <a:p>
            <a:pPr lvl="1"/>
            <a:endParaRPr lang="en-US" dirty="0"/>
          </a:p>
          <a:p>
            <a:pPr lvl="1"/>
            <a:r>
              <a:rPr lang="en-US" dirty="0"/>
              <a:t>Boltzmann exploration (“soft max”)</a:t>
            </a:r>
          </a:p>
          <a:p>
            <a:pPr lvl="2"/>
            <a:r>
              <a:rPr lang="en-US" dirty="0"/>
              <a:t>Choose </a:t>
            </a:r>
            <a:r>
              <a:rPr lang="en-US" i="1" dirty="0"/>
              <a:t>x</a:t>
            </a:r>
            <a:r>
              <a:rPr lang="en-US" dirty="0"/>
              <a:t> with probability:</a:t>
            </a:r>
          </a:p>
        </p:txBody>
      </p:sp>
      <p:graphicFrame>
        <p:nvGraphicFramePr>
          <p:cNvPr id="5" name="Object 4"/>
          <p:cNvGraphicFramePr>
            <a:graphicFrameLocks noChangeAspect="1"/>
          </p:cNvGraphicFramePr>
          <p:nvPr>
            <p:extLst/>
          </p:nvPr>
        </p:nvGraphicFramePr>
        <p:xfrm>
          <a:off x="1778000" y="2100516"/>
          <a:ext cx="5178854" cy="912950"/>
        </p:xfrm>
        <a:graphic>
          <a:graphicData uri="http://schemas.openxmlformats.org/presentationml/2006/ole">
            <mc:AlternateContent xmlns:mc="http://schemas.openxmlformats.org/markup-compatibility/2006">
              <mc:Choice xmlns:v="urn:schemas-microsoft-com:vml" Requires="v">
                <p:oleObj spid="_x0000_s14343" name="Equation" r:id="rId3" imgW="2882880" imgH="507960" progId="Equation.DSMT4">
                  <p:embed/>
                </p:oleObj>
              </mc:Choice>
              <mc:Fallback>
                <p:oleObj name="Equation" r:id="rId3" imgW="2882880" imgH="507960" progId="Equation.DSMT4">
                  <p:embed/>
                  <p:pic>
                    <p:nvPicPr>
                      <p:cNvPr id="5" name="Object 4"/>
                      <p:cNvPicPr>
                        <a:picLocks noChangeAspect="1" noChangeArrowheads="1"/>
                      </p:cNvPicPr>
                      <p:nvPr/>
                    </p:nvPicPr>
                    <p:blipFill>
                      <a:blip r:embed="rId4"/>
                      <a:srcRect/>
                      <a:stretch>
                        <a:fillRect/>
                      </a:stretch>
                    </p:blipFill>
                    <p:spPr bwMode="auto">
                      <a:xfrm>
                        <a:off x="1778000" y="2100516"/>
                        <a:ext cx="5178854" cy="912950"/>
                      </a:xfrm>
                      <a:prstGeom prst="rect">
                        <a:avLst/>
                      </a:prstGeom>
                      <a:noFill/>
                      <a:ln>
                        <a:noFill/>
                      </a:ln>
                      <a:extLst/>
                    </p:spPr>
                  </p:pic>
                </p:oleObj>
              </mc:Fallback>
            </mc:AlternateContent>
          </a:graphicData>
        </a:graphic>
      </p:graphicFrame>
      <p:grpSp>
        <p:nvGrpSpPr>
          <p:cNvPr id="6" name="Group 5"/>
          <p:cNvGrpSpPr/>
          <p:nvPr/>
        </p:nvGrpSpPr>
        <p:grpSpPr>
          <a:xfrm>
            <a:off x="1835945" y="3683459"/>
            <a:ext cx="6622255" cy="903809"/>
            <a:chOff x="2674938" y="5174297"/>
            <a:chExt cx="6622255" cy="903809"/>
          </a:xfrm>
        </p:grpSpPr>
        <p:graphicFrame>
          <p:nvGraphicFramePr>
            <p:cNvPr id="7" name="Object 9"/>
            <p:cNvGraphicFramePr>
              <a:graphicFrameLocks noChangeAspect="1"/>
            </p:cNvGraphicFramePr>
            <p:nvPr>
              <p:extLst/>
            </p:nvPr>
          </p:nvGraphicFramePr>
          <p:xfrm>
            <a:off x="5433218" y="5174297"/>
            <a:ext cx="3863975" cy="463091"/>
          </p:xfrm>
          <a:graphic>
            <a:graphicData uri="http://schemas.openxmlformats.org/presentationml/2006/ole">
              <mc:AlternateContent xmlns:mc="http://schemas.openxmlformats.org/markup-compatibility/2006">
                <mc:Choice xmlns:v="urn:schemas-microsoft-com:vml" Requires="v">
                  <p:oleObj spid="_x0000_s14344" name="Equation" r:id="rId5" imgW="2336760" imgH="279360" progId="Equation.DSMT4">
                    <p:embed/>
                  </p:oleObj>
                </mc:Choice>
                <mc:Fallback>
                  <p:oleObj name="Equation" r:id="rId5" imgW="2336760" imgH="279360" progId="Equation.DSMT4">
                    <p:embed/>
                    <p:pic>
                      <p:nvPicPr>
                        <p:cNvPr id="7" name="Object 9"/>
                        <p:cNvPicPr>
                          <a:picLocks noChangeAspect="1" noChangeArrowheads="1"/>
                        </p:cNvPicPr>
                        <p:nvPr/>
                      </p:nvPicPr>
                      <p:blipFill>
                        <a:blip r:embed="rId6"/>
                        <a:srcRect/>
                        <a:stretch>
                          <a:fillRect/>
                        </a:stretch>
                      </p:blipFill>
                      <p:spPr bwMode="auto">
                        <a:xfrm>
                          <a:off x="5433218" y="5174297"/>
                          <a:ext cx="3863975" cy="463091"/>
                        </a:xfrm>
                        <a:prstGeom prst="rect">
                          <a:avLst/>
                        </a:prstGeom>
                        <a:noFill/>
                        <a:ln>
                          <a:noFill/>
                        </a:ln>
                        <a:effectLst/>
                        <a:extLst/>
                      </p:spPr>
                    </p:pic>
                  </p:oleObj>
                </mc:Fallback>
              </mc:AlternateContent>
            </a:graphicData>
          </a:graphic>
        </p:graphicFrame>
        <p:sp>
          <p:nvSpPr>
            <p:cNvPr id="8" name="Line 11"/>
            <p:cNvSpPr>
              <a:spLocks noChangeShapeType="1"/>
            </p:cNvSpPr>
            <p:nvPr/>
          </p:nvSpPr>
          <p:spPr bwMode="auto">
            <a:xfrm>
              <a:off x="2674938" y="5742641"/>
              <a:ext cx="2547937" cy="1588"/>
            </a:xfrm>
            <a:prstGeom prst="line">
              <a:avLst/>
            </a:prstGeom>
            <a:noFill/>
            <a:ln w="1905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grpSp>
          <p:nvGrpSpPr>
            <p:cNvPr id="9" name="Group 12"/>
            <p:cNvGrpSpPr>
              <a:grpSpLocks/>
            </p:cNvGrpSpPr>
            <p:nvPr/>
          </p:nvGrpSpPr>
          <p:grpSpPr bwMode="auto">
            <a:xfrm>
              <a:off x="2771775" y="5234641"/>
              <a:ext cx="2073275" cy="504825"/>
              <a:chOff x="810" y="2354"/>
              <a:chExt cx="3268" cy="1116"/>
            </a:xfrm>
          </p:grpSpPr>
          <p:sp>
            <p:nvSpPr>
              <p:cNvPr id="15" name="Freeform 13"/>
              <p:cNvSpPr>
                <a:spLocks/>
              </p:cNvSpPr>
              <p:nvPr/>
            </p:nvSpPr>
            <p:spPr bwMode="auto">
              <a:xfrm>
                <a:off x="810" y="2354"/>
                <a:ext cx="1641" cy="1115"/>
              </a:xfrm>
              <a:custGeom>
                <a:avLst/>
                <a:gdLst>
                  <a:gd name="T0" fmla="*/ 0 w 1641"/>
                  <a:gd name="T1" fmla="*/ 1115 h 1115"/>
                  <a:gd name="T2" fmla="*/ 352 w 1641"/>
                  <a:gd name="T3" fmla="*/ 1083 h 1115"/>
                  <a:gd name="T4" fmla="*/ 664 w 1641"/>
                  <a:gd name="T5" fmla="*/ 1003 h 1115"/>
                  <a:gd name="T6" fmla="*/ 944 w 1641"/>
                  <a:gd name="T7" fmla="*/ 779 h 1115"/>
                  <a:gd name="T8" fmla="*/ 1160 w 1641"/>
                  <a:gd name="T9" fmla="*/ 475 h 1115"/>
                  <a:gd name="T10" fmla="*/ 1296 w 1641"/>
                  <a:gd name="T11" fmla="*/ 243 h 1115"/>
                  <a:gd name="T12" fmla="*/ 1432 w 1641"/>
                  <a:gd name="T13" fmla="*/ 67 h 1115"/>
                  <a:gd name="T14" fmla="*/ 1569 w 1641"/>
                  <a:gd name="T15" fmla="*/ 10 h 1115"/>
                  <a:gd name="T16" fmla="*/ 1641 w 1641"/>
                  <a:gd name="T17" fmla="*/ 4 h 1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41"/>
                  <a:gd name="T28" fmla="*/ 0 h 1115"/>
                  <a:gd name="T29" fmla="*/ 1641 w 1641"/>
                  <a:gd name="T30" fmla="*/ 1115 h 1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41" h="1115">
                    <a:moveTo>
                      <a:pt x="0" y="1115"/>
                    </a:moveTo>
                    <a:cubicBezTo>
                      <a:pt x="120" y="1108"/>
                      <a:pt x="241" y="1102"/>
                      <a:pt x="352" y="1083"/>
                    </a:cubicBezTo>
                    <a:cubicBezTo>
                      <a:pt x="463" y="1064"/>
                      <a:pt x="565" y="1054"/>
                      <a:pt x="664" y="1003"/>
                    </a:cubicBezTo>
                    <a:cubicBezTo>
                      <a:pt x="763" y="952"/>
                      <a:pt x="861" y="867"/>
                      <a:pt x="944" y="779"/>
                    </a:cubicBezTo>
                    <a:cubicBezTo>
                      <a:pt x="1027" y="691"/>
                      <a:pt x="1101" y="564"/>
                      <a:pt x="1160" y="475"/>
                    </a:cubicBezTo>
                    <a:cubicBezTo>
                      <a:pt x="1219" y="386"/>
                      <a:pt x="1251" y="311"/>
                      <a:pt x="1296" y="243"/>
                    </a:cubicBezTo>
                    <a:cubicBezTo>
                      <a:pt x="1341" y="175"/>
                      <a:pt x="1387" y="106"/>
                      <a:pt x="1432" y="67"/>
                    </a:cubicBezTo>
                    <a:cubicBezTo>
                      <a:pt x="1477" y="28"/>
                      <a:pt x="1534" y="20"/>
                      <a:pt x="1569" y="10"/>
                    </a:cubicBezTo>
                    <a:cubicBezTo>
                      <a:pt x="1604" y="0"/>
                      <a:pt x="1626" y="5"/>
                      <a:pt x="1641" y="4"/>
                    </a:cubicBezTo>
                  </a:path>
                </a:pathLst>
              </a:custGeom>
              <a:noFill/>
              <a:ln w="1905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4"/>
              <p:cNvSpPr>
                <a:spLocks/>
              </p:cNvSpPr>
              <p:nvPr/>
            </p:nvSpPr>
            <p:spPr bwMode="auto">
              <a:xfrm flipH="1">
                <a:off x="2437" y="2355"/>
                <a:ext cx="1641" cy="1115"/>
              </a:xfrm>
              <a:custGeom>
                <a:avLst/>
                <a:gdLst>
                  <a:gd name="T0" fmla="*/ 0 w 1641"/>
                  <a:gd name="T1" fmla="*/ 1115 h 1115"/>
                  <a:gd name="T2" fmla="*/ 352 w 1641"/>
                  <a:gd name="T3" fmla="*/ 1083 h 1115"/>
                  <a:gd name="T4" fmla="*/ 664 w 1641"/>
                  <a:gd name="T5" fmla="*/ 1003 h 1115"/>
                  <a:gd name="T6" fmla="*/ 944 w 1641"/>
                  <a:gd name="T7" fmla="*/ 779 h 1115"/>
                  <a:gd name="T8" fmla="*/ 1160 w 1641"/>
                  <a:gd name="T9" fmla="*/ 475 h 1115"/>
                  <a:gd name="T10" fmla="*/ 1296 w 1641"/>
                  <a:gd name="T11" fmla="*/ 243 h 1115"/>
                  <a:gd name="T12" fmla="*/ 1432 w 1641"/>
                  <a:gd name="T13" fmla="*/ 67 h 1115"/>
                  <a:gd name="T14" fmla="*/ 1569 w 1641"/>
                  <a:gd name="T15" fmla="*/ 10 h 1115"/>
                  <a:gd name="T16" fmla="*/ 1641 w 1641"/>
                  <a:gd name="T17" fmla="*/ 4 h 1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41"/>
                  <a:gd name="T28" fmla="*/ 0 h 1115"/>
                  <a:gd name="T29" fmla="*/ 1641 w 1641"/>
                  <a:gd name="T30" fmla="*/ 1115 h 11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41" h="1115">
                    <a:moveTo>
                      <a:pt x="0" y="1115"/>
                    </a:moveTo>
                    <a:cubicBezTo>
                      <a:pt x="120" y="1108"/>
                      <a:pt x="241" y="1102"/>
                      <a:pt x="352" y="1083"/>
                    </a:cubicBezTo>
                    <a:cubicBezTo>
                      <a:pt x="463" y="1064"/>
                      <a:pt x="565" y="1054"/>
                      <a:pt x="664" y="1003"/>
                    </a:cubicBezTo>
                    <a:cubicBezTo>
                      <a:pt x="763" y="952"/>
                      <a:pt x="861" y="867"/>
                      <a:pt x="944" y="779"/>
                    </a:cubicBezTo>
                    <a:cubicBezTo>
                      <a:pt x="1027" y="691"/>
                      <a:pt x="1101" y="564"/>
                      <a:pt x="1160" y="475"/>
                    </a:cubicBezTo>
                    <a:cubicBezTo>
                      <a:pt x="1219" y="386"/>
                      <a:pt x="1251" y="311"/>
                      <a:pt x="1296" y="243"/>
                    </a:cubicBezTo>
                    <a:cubicBezTo>
                      <a:pt x="1341" y="175"/>
                      <a:pt x="1387" y="106"/>
                      <a:pt x="1432" y="67"/>
                    </a:cubicBezTo>
                    <a:cubicBezTo>
                      <a:pt x="1477" y="28"/>
                      <a:pt x="1534" y="20"/>
                      <a:pt x="1569" y="10"/>
                    </a:cubicBezTo>
                    <a:cubicBezTo>
                      <a:pt x="1604" y="0"/>
                      <a:pt x="1626" y="5"/>
                      <a:pt x="1641" y="4"/>
                    </a:cubicBezTo>
                  </a:path>
                </a:pathLst>
              </a:custGeom>
              <a:noFill/>
              <a:ln w="1905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grpSp>
        <p:graphicFrame>
          <p:nvGraphicFramePr>
            <p:cNvPr id="10" name="Object 15"/>
            <p:cNvGraphicFramePr>
              <a:graphicFrameLocks noChangeAspect="1"/>
            </p:cNvGraphicFramePr>
            <p:nvPr>
              <p:extLst/>
            </p:nvPr>
          </p:nvGraphicFramePr>
          <p:xfrm>
            <a:off x="3662423" y="5706631"/>
            <a:ext cx="330200" cy="371475"/>
          </p:xfrm>
          <a:graphic>
            <a:graphicData uri="http://schemas.openxmlformats.org/presentationml/2006/ole">
              <mc:AlternateContent xmlns:mc="http://schemas.openxmlformats.org/markup-compatibility/2006">
                <mc:Choice xmlns:v="urn:schemas-microsoft-com:vml" Requires="v">
                  <p:oleObj spid="_x0000_s14345" name="Equation" r:id="rId7" imgW="203040" imgH="228600" progId="Equation.DSMT4">
                    <p:embed/>
                  </p:oleObj>
                </mc:Choice>
                <mc:Fallback>
                  <p:oleObj name="Equation" r:id="rId7" imgW="203040" imgH="228600" progId="Equation.DSMT4">
                    <p:embed/>
                    <p:pic>
                      <p:nvPicPr>
                        <p:cNvPr id="10" name="Object 15"/>
                        <p:cNvPicPr>
                          <a:picLocks noChangeAspect="1" noChangeArrowheads="1"/>
                        </p:cNvPicPr>
                        <p:nvPr/>
                      </p:nvPicPr>
                      <p:blipFill>
                        <a:blip r:embed="rId8"/>
                        <a:srcRect/>
                        <a:stretch>
                          <a:fillRect/>
                        </a:stretch>
                      </p:blipFill>
                      <p:spPr bwMode="auto">
                        <a:xfrm>
                          <a:off x="3662423" y="5706631"/>
                          <a:ext cx="330200"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Line 17"/>
            <p:cNvSpPr>
              <a:spLocks noChangeShapeType="1"/>
            </p:cNvSpPr>
            <p:nvPr/>
          </p:nvSpPr>
          <p:spPr bwMode="auto">
            <a:xfrm>
              <a:off x="3800475" y="5583891"/>
              <a:ext cx="685800" cy="0"/>
            </a:xfrm>
            <a:prstGeom prst="line">
              <a:avLst/>
            </a:prstGeom>
            <a:noFill/>
            <a:ln w="190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 name="Line 18"/>
            <p:cNvSpPr>
              <a:spLocks noChangeShapeType="1"/>
            </p:cNvSpPr>
            <p:nvPr/>
          </p:nvSpPr>
          <p:spPr bwMode="auto">
            <a:xfrm>
              <a:off x="3800475" y="5183841"/>
              <a:ext cx="0" cy="609600"/>
            </a:xfrm>
            <a:prstGeom prst="line">
              <a:avLst/>
            </a:prstGeom>
            <a:noFill/>
            <a:ln w="1270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graphicFrame>
          <p:nvGraphicFramePr>
            <p:cNvPr id="13" name="Object 19"/>
            <p:cNvGraphicFramePr>
              <a:graphicFrameLocks noChangeAspect="1"/>
            </p:cNvGraphicFramePr>
            <p:nvPr>
              <p:extLst/>
            </p:nvPr>
          </p:nvGraphicFramePr>
          <p:xfrm>
            <a:off x="3914775" y="5272741"/>
            <a:ext cx="428625" cy="301625"/>
          </p:xfrm>
          <a:graphic>
            <a:graphicData uri="http://schemas.openxmlformats.org/presentationml/2006/ole">
              <mc:AlternateContent xmlns:mc="http://schemas.openxmlformats.org/markup-compatibility/2006">
                <mc:Choice xmlns:v="urn:schemas-microsoft-com:vml" Requires="v">
                  <p:oleObj spid="_x0000_s14346" name="Equation" r:id="rId9" imgW="342751" imgH="241195" progId="Equation.DSMT4">
                    <p:embed/>
                  </p:oleObj>
                </mc:Choice>
                <mc:Fallback>
                  <p:oleObj name="Equation" r:id="rId9" imgW="342751" imgH="241195" progId="Equation.DSMT4">
                    <p:embed/>
                    <p:pic>
                      <p:nvPicPr>
                        <p:cNvPr id="13" name="Object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14775" y="5272741"/>
                          <a:ext cx="428625" cy="301625"/>
                        </a:xfrm>
                        <a:prstGeom prst="rect">
                          <a:avLst/>
                        </a:prstGeom>
                        <a:solidFill>
                          <a:schemeClr val="bg1"/>
                        </a:solidFill>
                        <a:ln>
                          <a:noFill/>
                        </a:ln>
                        <a:effectLst/>
                        <a:extLst>
                          <a:ext uri="{91240B29-F687-4F45-9708-019B960494DF}">
                            <a14:hiddenLine xmlns:a14="http://schemas.microsoft.com/office/drawing/2010/main" w="381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Line 20"/>
            <p:cNvSpPr>
              <a:spLocks noChangeShapeType="1"/>
            </p:cNvSpPr>
            <p:nvPr/>
          </p:nvSpPr>
          <p:spPr bwMode="auto">
            <a:xfrm>
              <a:off x="4478338" y="5204479"/>
              <a:ext cx="0" cy="609600"/>
            </a:xfrm>
            <a:prstGeom prst="line">
              <a:avLst/>
            </a:prstGeom>
            <a:noFill/>
            <a:ln w="1270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grpSp>
      <p:graphicFrame>
        <p:nvGraphicFramePr>
          <p:cNvPr id="17" name="Object 8"/>
          <p:cNvGraphicFramePr>
            <a:graphicFrameLocks noChangeAspect="1"/>
          </p:cNvGraphicFramePr>
          <p:nvPr>
            <p:extLst/>
          </p:nvPr>
        </p:nvGraphicFramePr>
        <p:xfrm>
          <a:off x="4813040" y="4860547"/>
          <a:ext cx="1884321" cy="1143775"/>
        </p:xfrm>
        <a:graphic>
          <a:graphicData uri="http://schemas.openxmlformats.org/presentationml/2006/ole">
            <mc:AlternateContent xmlns:mc="http://schemas.openxmlformats.org/markup-compatibility/2006">
              <mc:Choice xmlns:v="urn:schemas-microsoft-com:vml" Requires="v">
                <p:oleObj spid="_x0000_s14347" name="Equation" r:id="rId11" imgW="1002960" imgH="609480" progId="Equation.DSMT4">
                  <p:embed/>
                </p:oleObj>
              </mc:Choice>
              <mc:Fallback>
                <p:oleObj name="Equation" r:id="rId11" imgW="1002960" imgH="609480" progId="Equation.DSMT4">
                  <p:embed/>
                  <p:pic>
                    <p:nvPicPr>
                      <p:cNvPr id="17" name="Object 8"/>
                      <p:cNvPicPr>
                        <a:picLocks noChangeAspect="1" noChangeArrowheads="1"/>
                      </p:cNvPicPr>
                      <p:nvPr/>
                    </p:nvPicPr>
                    <p:blipFill>
                      <a:blip r:embed="rId12"/>
                      <a:srcRect/>
                      <a:stretch>
                        <a:fillRect/>
                      </a:stretch>
                    </p:blipFill>
                    <p:spPr bwMode="auto">
                      <a:xfrm>
                        <a:off x="4813040" y="4860547"/>
                        <a:ext cx="1884321" cy="1143775"/>
                      </a:xfrm>
                      <a:prstGeom prst="rect">
                        <a:avLst/>
                      </a:prstGeom>
                      <a:noFill/>
                      <a:ln>
                        <a:noFill/>
                      </a:ln>
                      <a:effectLst/>
                      <a:extLst/>
                    </p:spPr>
                  </p:pic>
                </p:oleObj>
              </mc:Fallback>
            </mc:AlternateContent>
          </a:graphicData>
        </a:graphic>
      </p:graphicFrame>
      <p:pic>
        <p:nvPicPr>
          <p:cNvPr id="18" name="Picture 17"/>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tretch>
            <a:fillRect/>
          </a:stretch>
        </p:blipFill>
        <p:spPr>
          <a:xfrm>
            <a:off x="1286469" y="5942537"/>
            <a:ext cx="5439176" cy="696121"/>
          </a:xfrm>
          <a:prstGeom prst="rect">
            <a:avLst/>
          </a:prstGeom>
        </p:spPr>
      </p:pic>
      <p:sp>
        <p:nvSpPr>
          <p:cNvPr id="4" name="Rectangle 3"/>
          <p:cNvSpPr/>
          <p:nvPr/>
        </p:nvSpPr>
        <p:spPr>
          <a:xfrm>
            <a:off x="568411" y="3013466"/>
            <a:ext cx="8414951" cy="1682102"/>
          </a:xfrm>
          <a:prstGeom prst="rect">
            <a:avLst/>
          </a:prstGeom>
          <a:ln w="28575">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8210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098" name="Slide Number Placeholder 5"/>
          <p:cNvSpPr txBox="1">
            <a:spLocks noGrp="1"/>
          </p:cNvSpPr>
          <p:nvPr/>
        </p:nvSpPr>
        <p:spPr bwMode="auto">
          <a:xfrm>
            <a:off x="6553200" y="6553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eaLnBrk="0" hangingPunct="0"/>
            <a:fld id="{7646BDFE-20C8-40E8-A939-72D38791AD93}" type="slidenum">
              <a:rPr lang="en-US" sz="1400" i="0">
                <a:latin typeface="Times New Roman" pitchFamily="18" charset="0"/>
              </a:rPr>
              <a:pPr algn="r" eaLnBrk="0" hangingPunct="0"/>
              <a:t>44</a:t>
            </a:fld>
            <a:endParaRPr lang="en-US" sz="1400" i="0">
              <a:latin typeface="Times New Roman" pitchFamily="18" charset="0"/>
            </a:endParaRPr>
          </a:p>
        </p:txBody>
      </p:sp>
      <p:sp>
        <p:nvSpPr>
          <p:cNvPr id="1284099" name="Rectangle 2"/>
          <p:cNvSpPr>
            <a:spLocks noGrp="1" noChangeArrowheads="1"/>
          </p:cNvSpPr>
          <p:nvPr>
            <p:ph type="title" idx="4294967295"/>
          </p:nvPr>
        </p:nvSpPr>
        <p:spPr/>
        <p:txBody>
          <a:bodyPr/>
          <a:lstStyle/>
          <a:p>
            <a:r>
              <a:rPr lang="en-US" dirty="0"/>
              <a:t>Cost function approximations</a:t>
            </a:r>
          </a:p>
        </p:txBody>
      </p:sp>
      <mc:AlternateContent xmlns:mc="http://schemas.openxmlformats.org/markup-compatibility/2006" xmlns:a14="http://schemas.microsoft.com/office/drawing/2010/main">
        <mc:Choice Requires="a14">
          <p:sp>
            <p:nvSpPr>
              <p:cNvPr id="1284100" name="Rectangle 3"/>
              <p:cNvSpPr>
                <a:spLocks noGrp="1" noChangeArrowheads="1"/>
              </p:cNvSpPr>
              <p:nvPr>
                <p:ph type="body" idx="4294967295"/>
              </p:nvPr>
            </p:nvSpPr>
            <p:spPr>
              <a:xfrm>
                <a:off x="685800" y="1199733"/>
                <a:ext cx="8267700" cy="389036"/>
              </a:xfrm>
            </p:spPr>
            <p:txBody>
              <a:bodyPr/>
              <a:lstStyle/>
              <a:p>
                <a:r>
                  <a:rPr lang="en-US" dirty="0"/>
                  <a:t>Picking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𝐼𝐸</m:t>
                        </m:r>
                      </m:sup>
                    </m:sSup>
                    <m:r>
                      <a:rPr lang="en-US" b="0" i="0" smtClean="0">
                        <a:latin typeface="Cambria Math" panose="02040503050406030204" pitchFamily="18" charset="0"/>
                      </a:rPr>
                      <m:t>=0</m:t>
                    </m:r>
                  </m:oMath>
                </a14:m>
                <a:r>
                  <a:rPr lang="en-US" dirty="0"/>
                  <a:t> means we are evaluating each choice at the mean. </a:t>
                </a:r>
              </a:p>
              <a:p>
                <a:endParaRPr lang="en-US" dirty="0"/>
              </a:p>
              <a:p>
                <a:endParaRPr lang="en-US" dirty="0"/>
              </a:p>
              <a:p>
                <a:endParaRPr lang="en-US" dirty="0"/>
              </a:p>
              <a:p>
                <a:endParaRPr lang="en-US" dirty="0"/>
              </a:p>
              <a:p>
                <a:endParaRPr lang="en-US" dirty="0"/>
              </a:p>
              <a:p>
                <a:endParaRPr lang="en-US" dirty="0"/>
              </a:p>
              <a:p>
                <a:endParaRPr lang="en-US" dirty="0"/>
              </a:p>
              <a:p>
                <a:pPr lvl="1"/>
                <a:endParaRPr lang="en-US" dirty="0"/>
              </a:p>
              <a:p>
                <a:endParaRPr lang="en-US" dirty="0"/>
              </a:p>
              <a:p>
                <a:endParaRPr lang="en-US" dirty="0"/>
              </a:p>
              <a:p>
                <a:endParaRPr lang="en-US" dirty="0"/>
              </a:p>
              <a:p>
                <a:endParaRPr lang="en-US" dirty="0"/>
              </a:p>
            </p:txBody>
          </p:sp>
        </mc:Choice>
        <mc:Fallback xmlns="">
          <p:sp>
            <p:nvSpPr>
              <p:cNvPr id="1284100" name="Rectangle 3"/>
              <p:cNvSpPr>
                <a:spLocks noGrp="1" noRot="1" noChangeAspect="1" noMove="1" noResize="1" noEditPoints="1" noAdjustHandles="1" noChangeArrowheads="1" noChangeShapeType="1" noTextEdit="1"/>
              </p:cNvSpPr>
              <p:nvPr>
                <p:ph type="body" idx="4294967295"/>
              </p:nvPr>
            </p:nvSpPr>
            <p:spPr>
              <a:xfrm>
                <a:off x="685800" y="1199733"/>
                <a:ext cx="8267700" cy="389036"/>
              </a:xfrm>
              <a:blipFill>
                <a:blip r:embed="rId3"/>
                <a:stretch>
                  <a:fillRect t="-17188" r="-1844" b="-185938"/>
                </a:stretch>
              </a:blipFill>
            </p:spPr>
            <p:txBody>
              <a:bodyPr/>
              <a:lstStyle/>
              <a:p>
                <a:r>
                  <a:rPr lang="en-US">
                    <a:noFill/>
                  </a:rPr>
                  <a:t> </a:t>
                </a:r>
              </a:p>
            </p:txBody>
          </p:sp>
        </mc:Fallback>
      </mc:AlternateContent>
      <p:sp>
        <p:nvSpPr>
          <p:cNvPr id="1284101" name="Line 4"/>
          <p:cNvSpPr>
            <a:spLocks noChangeShapeType="1"/>
          </p:cNvSpPr>
          <p:nvPr/>
        </p:nvSpPr>
        <p:spPr bwMode="auto">
          <a:xfrm>
            <a:off x="1657350" y="4643220"/>
            <a:ext cx="6203540" cy="0"/>
          </a:xfrm>
          <a:prstGeom prst="line">
            <a:avLst/>
          </a:prstGeom>
          <a:noFill/>
          <a:ln w="2857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1284102" name="Rectangle 5" descr="Dark upward diagonal"/>
          <p:cNvSpPr>
            <a:spLocks noChangeArrowheads="1"/>
          </p:cNvSpPr>
          <p:nvPr/>
        </p:nvSpPr>
        <p:spPr bwMode="auto">
          <a:xfrm>
            <a:off x="2119313" y="3690720"/>
            <a:ext cx="227012" cy="93662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3" name="Rectangle 6" descr="Dark upward diagonal"/>
          <p:cNvSpPr>
            <a:spLocks noChangeArrowheads="1"/>
          </p:cNvSpPr>
          <p:nvPr/>
        </p:nvSpPr>
        <p:spPr bwMode="auto">
          <a:xfrm>
            <a:off x="2982913" y="3428782"/>
            <a:ext cx="227012" cy="1198563"/>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4" name="Rectangle 7" descr="Dark upward diagonal"/>
          <p:cNvSpPr>
            <a:spLocks noChangeArrowheads="1"/>
          </p:cNvSpPr>
          <p:nvPr/>
        </p:nvSpPr>
        <p:spPr bwMode="auto">
          <a:xfrm>
            <a:off x="3846513" y="3220820"/>
            <a:ext cx="227012" cy="140652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5" name="Rectangle 8" descr="Dark upward diagonal"/>
          <p:cNvSpPr>
            <a:spLocks noChangeArrowheads="1"/>
          </p:cNvSpPr>
          <p:nvPr/>
        </p:nvSpPr>
        <p:spPr bwMode="auto">
          <a:xfrm>
            <a:off x="4710113" y="3023970"/>
            <a:ext cx="227012" cy="1612900"/>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7" name="Text Box 10"/>
          <p:cNvSpPr txBox="1">
            <a:spLocks noChangeArrowheads="1"/>
          </p:cNvSpPr>
          <p:nvPr/>
        </p:nvSpPr>
        <p:spPr bwMode="auto">
          <a:xfrm>
            <a:off x="2097088" y="464639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1</a:t>
            </a:r>
          </a:p>
        </p:txBody>
      </p:sp>
      <p:sp>
        <p:nvSpPr>
          <p:cNvPr id="1284108" name="Text Box 11"/>
          <p:cNvSpPr txBox="1">
            <a:spLocks noChangeArrowheads="1"/>
          </p:cNvSpPr>
          <p:nvPr/>
        </p:nvSpPr>
        <p:spPr bwMode="auto">
          <a:xfrm>
            <a:off x="2951163" y="464639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2</a:t>
            </a:r>
          </a:p>
        </p:txBody>
      </p:sp>
      <p:sp>
        <p:nvSpPr>
          <p:cNvPr id="1284109" name="Text Box 12"/>
          <p:cNvSpPr txBox="1">
            <a:spLocks noChangeArrowheads="1"/>
          </p:cNvSpPr>
          <p:nvPr/>
        </p:nvSpPr>
        <p:spPr bwMode="auto">
          <a:xfrm>
            <a:off x="3832225" y="464639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3</a:t>
            </a:r>
          </a:p>
        </p:txBody>
      </p:sp>
      <p:sp>
        <p:nvSpPr>
          <p:cNvPr id="1284110" name="Text Box 13"/>
          <p:cNvSpPr txBox="1">
            <a:spLocks noChangeArrowheads="1"/>
          </p:cNvSpPr>
          <p:nvPr/>
        </p:nvSpPr>
        <p:spPr bwMode="auto">
          <a:xfrm>
            <a:off x="4695825" y="464639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4</a:t>
            </a:r>
          </a:p>
        </p:txBody>
      </p:sp>
      <p:grpSp>
        <p:nvGrpSpPr>
          <p:cNvPr id="1284119" name="Group 20"/>
          <p:cNvGrpSpPr>
            <a:grpSpLocks/>
          </p:cNvGrpSpPr>
          <p:nvPr/>
        </p:nvGrpSpPr>
        <p:grpSpPr bwMode="auto">
          <a:xfrm>
            <a:off x="4708525" y="2484220"/>
            <a:ext cx="609600" cy="1068387"/>
            <a:chOff x="3511" y="2056"/>
            <a:chExt cx="342" cy="1051"/>
          </a:xfrm>
        </p:grpSpPr>
        <p:sp>
          <p:nvSpPr>
            <p:cNvPr id="1284120"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21" name="Group 22"/>
            <p:cNvGrpSpPr>
              <a:grpSpLocks/>
            </p:cNvGrpSpPr>
            <p:nvPr/>
          </p:nvGrpSpPr>
          <p:grpSpPr bwMode="auto">
            <a:xfrm rot="5400000">
              <a:off x="3163" y="2411"/>
              <a:ext cx="1042" cy="338"/>
              <a:chOff x="2226" y="800"/>
              <a:chExt cx="1656" cy="376"/>
            </a:xfrm>
          </p:grpSpPr>
          <p:sp>
            <p:nvSpPr>
              <p:cNvPr id="1284122"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23"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24" name="Group 25"/>
          <p:cNvGrpSpPr>
            <a:grpSpLocks/>
          </p:cNvGrpSpPr>
          <p:nvPr/>
        </p:nvGrpSpPr>
        <p:grpSpPr bwMode="auto">
          <a:xfrm>
            <a:off x="3843338" y="2914432"/>
            <a:ext cx="714375" cy="630237"/>
            <a:chOff x="3511" y="2056"/>
            <a:chExt cx="342" cy="1051"/>
          </a:xfrm>
        </p:grpSpPr>
        <p:sp>
          <p:nvSpPr>
            <p:cNvPr id="1284125" name="Line 2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26" name="Group 27"/>
            <p:cNvGrpSpPr>
              <a:grpSpLocks/>
            </p:cNvGrpSpPr>
            <p:nvPr/>
          </p:nvGrpSpPr>
          <p:grpSpPr bwMode="auto">
            <a:xfrm rot="5400000">
              <a:off x="3163" y="2411"/>
              <a:ext cx="1042" cy="338"/>
              <a:chOff x="2226" y="800"/>
              <a:chExt cx="1656" cy="376"/>
            </a:xfrm>
          </p:grpSpPr>
          <p:sp>
            <p:nvSpPr>
              <p:cNvPr id="1284127" name="Freeform 28"/>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28" name="Freeform 29"/>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29" name="Group 46"/>
          <p:cNvGrpSpPr>
            <a:grpSpLocks/>
          </p:cNvGrpSpPr>
          <p:nvPr/>
        </p:nvGrpSpPr>
        <p:grpSpPr bwMode="auto">
          <a:xfrm>
            <a:off x="2111375" y="3233520"/>
            <a:ext cx="581025" cy="896937"/>
            <a:chOff x="3511" y="2056"/>
            <a:chExt cx="342" cy="1051"/>
          </a:xfrm>
        </p:grpSpPr>
        <p:sp>
          <p:nvSpPr>
            <p:cNvPr id="1284130" name="Line 47"/>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31" name="Group 48"/>
            <p:cNvGrpSpPr>
              <a:grpSpLocks/>
            </p:cNvGrpSpPr>
            <p:nvPr/>
          </p:nvGrpSpPr>
          <p:grpSpPr bwMode="auto">
            <a:xfrm rot="5400000">
              <a:off x="3163" y="2411"/>
              <a:ext cx="1042" cy="338"/>
              <a:chOff x="2226" y="800"/>
              <a:chExt cx="1656" cy="376"/>
            </a:xfrm>
          </p:grpSpPr>
          <p:sp>
            <p:nvSpPr>
              <p:cNvPr id="1284132" name="Freeform 49"/>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33" name="Freeform 50"/>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34" name="Group 51"/>
          <p:cNvGrpSpPr>
            <a:grpSpLocks/>
          </p:cNvGrpSpPr>
          <p:nvPr/>
        </p:nvGrpSpPr>
        <p:grpSpPr bwMode="auto">
          <a:xfrm>
            <a:off x="2981325" y="2265145"/>
            <a:ext cx="276225" cy="2316162"/>
            <a:chOff x="3511" y="2056"/>
            <a:chExt cx="342" cy="1051"/>
          </a:xfrm>
        </p:grpSpPr>
        <p:sp>
          <p:nvSpPr>
            <p:cNvPr id="1284135" name="Line 52"/>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36" name="Group 53"/>
            <p:cNvGrpSpPr>
              <a:grpSpLocks/>
            </p:cNvGrpSpPr>
            <p:nvPr/>
          </p:nvGrpSpPr>
          <p:grpSpPr bwMode="auto">
            <a:xfrm rot="5400000">
              <a:off x="3163" y="2411"/>
              <a:ext cx="1042" cy="338"/>
              <a:chOff x="2226" y="800"/>
              <a:chExt cx="1656" cy="376"/>
            </a:xfrm>
          </p:grpSpPr>
          <p:sp>
            <p:nvSpPr>
              <p:cNvPr id="1284137" name="Freeform 54"/>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38" name="Freeform 55"/>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
        <p:nvSpPr>
          <p:cNvPr id="86" name="Rectangle 8" descr="Dark upward diagonal"/>
          <p:cNvSpPr>
            <a:spLocks noChangeArrowheads="1"/>
          </p:cNvSpPr>
          <p:nvPr/>
        </p:nvSpPr>
        <p:spPr bwMode="auto">
          <a:xfrm>
            <a:off x="6440549" y="3028890"/>
            <a:ext cx="227012" cy="1612900"/>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87" name="Text Box 13"/>
          <p:cNvSpPr txBox="1">
            <a:spLocks noChangeArrowheads="1"/>
          </p:cNvSpPr>
          <p:nvPr/>
        </p:nvSpPr>
        <p:spPr bwMode="auto">
          <a:xfrm>
            <a:off x="6426261" y="465131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4</a:t>
            </a:r>
          </a:p>
        </p:txBody>
      </p:sp>
      <p:sp>
        <p:nvSpPr>
          <p:cNvPr id="91" name="Rectangle 9" descr="Dark upward diagonal"/>
          <p:cNvSpPr>
            <a:spLocks noChangeArrowheads="1"/>
          </p:cNvSpPr>
          <p:nvPr/>
        </p:nvSpPr>
        <p:spPr bwMode="auto">
          <a:xfrm>
            <a:off x="7299229" y="3148922"/>
            <a:ext cx="227012" cy="146367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92" name="Text Box 14"/>
          <p:cNvSpPr txBox="1">
            <a:spLocks noChangeArrowheads="1"/>
          </p:cNvSpPr>
          <p:nvPr/>
        </p:nvSpPr>
        <p:spPr bwMode="auto">
          <a:xfrm>
            <a:off x="7292879" y="4623709"/>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5</a:t>
            </a:r>
          </a:p>
        </p:txBody>
      </p:sp>
      <p:grpSp>
        <p:nvGrpSpPr>
          <p:cNvPr id="93" name="Group 15"/>
          <p:cNvGrpSpPr>
            <a:grpSpLocks/>
          </p:cNvGrpSpPr>
          <p:nvPr/>
        </p:nvGrpSpPr>
        <p:grpSpPr bwMode="auto">
          <a:xfrm>
            <a:off x="7299229" y="2081486"/>
            <a:ext cx="400050" cy="2092856"/>
            <a:chOff x="3511" y="2056"/>
            <a:chExt cx="342" cy="1051"/>
          </a:xfrm>
        </p:grpSpPr>
        <p:sp>
          <p:nvSpPr>
            <p:cNvPr id="94" name="Line 1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95" name="Group 17"/>
            <p:cNvGrpSpPr>
              <a:grpSpLocks/>
            </p:cNvGrpSpPr>
            <p:nvPr/>
          </p:nvGrpSpPr>
          <p:grpSpPr bwMode="auto">
            <a:xfrm rot="5400000">
              <a:off x="3163" y="2411"/>
              <a:ext cx="1042" cy="338"/>
              <a:chOff x="2226" y="800"/>
              <a:chExt cx="1656" cy="376"/>
            </a:xfrm>
          </p:grpSpPr>
          <p:sp>
            <p:nvSpPr>
              <p:cNvPr id="96" name="Freeform 18"/>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97" name="Freeform 19"/>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
        <p:nvSpPr>
          <p:cNvPr id="4" name="Rectangle 3"/>
          <p:cNvSpPr/>
          <p:nvPr/>
        </p:nvSpPr>
        <p:spPr bwMode="auto">
          <a:xfrm>
            <a:off x="1504335" y="4675890"/>
            <a:ext cx="6459794" cy="448657"/>
          </a:xfrm>
          <a:prstGeom prst="rect">
            <a:avLst/>
          </a:prstGeom>
          <a:solidFill>
            <a:schemeClr val="bg1"/>
          </a:solidFill>
          <a:ln w="28575" cap="flat" cmpd="sng" algn="ctr">
            <a:noFill/>
            <a:prstDash val="solid"/>
            <a:round/>
            <a:headEnd type="none" w="med" len="med"/>
            <a:tailEnd type="none"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cs typeface="Arial" charset="0"/>
            </a:endParaRPr>
          </a:p>
        </p:txBody>
      </p:sp>
      <p:sp>
        <p:nvSpPr>
          <p:cNvPr id="3" name="TextBox 2"/>
          <p:cNvSpPr txBox="1"/>
          <p:nvPr/>
        </p:nvSpPr>
        <p:spPr>
          <a:xfrm rot="19002662">
            <a:off x="1288650" y="4961320"/>
            <a:ext cx="1223412" cy="369332"/>
          </a:xfrm>
          <a:prstGeom prst="rect">
            <a:avLst/>
          </a:prstGeom>
          <a:noFill/>
        </p:spPr>
        <p:txBody>
          <a:bodyPr wrap="none" rtlCol="0">
            <a:spAutoFit/>
          </a:bodyPr>
          <a:lstStyle/>
          <a:p>
            <a:r>
              <a:rPr lang="en-US" dirty="0"/>
              <a:t>1.4 nm Fe</a:t>
            </a:r>
          </a:p>
        </p:txBody>
      </p:sp>
      <p:sp>
        <p:nvSpPr>
          <p:cNvPr id="78" name="TextBox 77"/>
          <p:cNvSpPr txBox="1"/>
          <p:nvPr/>
        </p:nvSpPr>
        <p:spPr>
          <a:xfrm rot="19002662">
            <a:off x="2259882" y="4936744"/>
            <a:ext cx="1031051" cy="369332"/>
          </a:xfrm>
          <a:prstGeom prst="rect">
            <a:avLst/>
          </a:prstGeom>
          <a:noFill/>
        </p:spPr>
        <p:txBody>
          <a:bodyPr wrap="none" rtlCol="0">
            <a:spAutoFit/>
          </a:bodyPr>
          <a:lstStyle/>
          <a:p>
            <a:r>
              <a:rPr lang="en-US" dirty="0"/>
              <a:t>1 nm Fe</a:t>
            </a:r>
          </a:p>
        </p:txBody>
      </p:sp>
      <p:sp>
        <p:nvSpPr>
          <p:cNvPr id="79" name="TextBox 78"/>
          <p:cNvSpPr txBox="1"/>
          <p:nvPr/>
        </p:nvSpPr>
        <p:spPr>
          <a:xfrm rot="19002662">
            <a:off x="2378746" y="5547142"/>
            <a:ext cx="2915862" cy="369332"/>
          </a:xfrm>
          <a:prstGeom prst="rect">
            <a:avLst/>
          </a:prstGeom>
          <a:noFill/>
        </p:spPr>
        <p:txBody>
          <a:bodyPr wrap="none" rtlCol="0">
            <a:spAutoFit/>
          </a:bodyPr>
          <a:lstStyle/>
          <a:p>
            <a:r>
              <a:rPr lang="en-US" dirty="0"/>
              <a:t>10nm ALD AI+1.2 nm 1BSFe</a:t>
            </a:r>
          </a:p>
        </p:txBody>
      </p:sp>
      <p:sp>
        <p:nvSpPr>
          <p:cNvPr id="80" name="TextBox 79"/>
          <p:cNvSpPr txBox="1"/>
          <p:nvPr/>
        </p:nvSpPr>
        <p:spPr>
          <a:xfrm rot="19002662">
            <a:off x="3201413" y="4902340"/>
            <a:ext cx="966931" cy="369332"/>
          </a:xfrm>
          <a:prstGeom prst="rect">
            <a:avLst/>
          </a:prstGeom>
          <a:noFill/>
        </p:spPr>
        <p:txBody>
          <a:bodyPr wrap="none" rtlCol="0">
            <a:spAutoFit/>
          </a:bodyPr>
          <a:lstStyle/>
          <a:p>
            <a:r>
              <a:rPr lang="en-US" dirty="0"/>
              <a:t>2nm Fe</a:t>
            </a:r>
          </a:p>
        </p:txBody>
      </p:sp>
      <p:sp>
        <p:nvSpPr>
          <p:cNvPr id="89" name="TextBox 88"/>
          <p:cNvSpPr txBox="1"/>
          <p:nvPr/>
        </p:nvSpPr>
        <p:spPr>
          <a:xfrm rot="19002662">
            <a:off x="5743633" y="4907260"/>
            <a:ext cx="1172116" cy="369332"/>
          </a:xfrm>
          <a:prstGeom prst="rect">
            <a:avLst/>
          </a:prstGeom>
          <a:noFill/>
        </p:spPr>
        <p:txBody>
          <a:bodyPr wrap="none" rtlCol="0">
            <a:spAutoFit/>
          </a:bodyPr>
          <a:lstStyle/>
          <a:p>
            <a:r>
              <a:rPr lang="en-US" dirty="0"/>
              <a:t>Ni 0.6 nm</a:t>
            </a:r>
          </a:p>
        </p:txBody>
      </p:sp>
      <p:sp>
        <p:nvSpPr>
          <p:cNvPr id="106" name="Rectangle 8" descr="Dark upward diagonal"/>
          <p:cNvSpPr>
            <a:spLocks noChangeArrowheads="1"/>
          </p:cNvSpPr>
          <p:nvPr/>
        </p:nvSpPr>
        <p:spPr bwMode="auto">
          <a:xfrm>
            <a:off x="5585165" y="2813538"/>
            <a:ext cx="257322" cy="1828252"/>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09" name="TextBox 108"/>
          <p:cNvSpPr txBox="1"/>
          <p:nvPr/>
        </p:nvSpPr>
        <p:spPr>
          <a:xfrm rot="19002662">
            <a:off x="5064863" y="5556172"/>
            <a:ext cx="2854115" cy="369332"/>
          </a:xfrm>
          <a:prstGeom prst="rect">
            <a:avLst/>
          </a:prstGeom>
          <a:noFill/>
        </p:spPr>
        <p:txBody>
          <a:bodyPr wrap="none" rtlCol="0">
            <a:spAutoFit/>
          </a:bodyPr>
          <a:lstStyle/>
          <a:p>
            <a:r>
              <a:rPr lang="en-US" dirty="0"/>
              <a:t>10nm ALD AI203+1 nm Ni</a:t>
            </a:r>
          </a:p>
        </p:txBody>
      </p:sp>
      <p:grpSp>
        <p:nvGrpSpPr>
          <p:cNvPr id="110" name="Group 20"/>
          <p:cNvGrpSpPr>
            <a:grpSpLocks/>
          </p:cNvGrpSpPr>
          <p:nvPr/>
        </p:nvGrpSpPr>
        <p:grpSpPr bwMode="auto">
          <a:xfrm>
            <a:off x="6438961" y="2474392"/>
            <a:ext cx="609600" cy="1068387"/>
            <a:chOff x="3511" y="2056"/>
            <a:chExt cx="342" cy="1051"/>
          </a:xfrm>
        </p:grpSpPr>
        <p:sp>
          <p:nvSpPr>
            <p:cNvPr id="111"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12" name="Group 22"/>
            <p:cNvGrpSpPr>
              <a:grpSpLocks/>
            </p:cNvGrpSpPr>
            <p:nvPr/>
          </p:nvGrpSpPr>
          <p:grpSpPr bwMode="auto">
            <a:xfrm rot="5400000">
              <a:off x="3163" y="2411"/>
              <a:ext cx="1042" cy="338"/>
              <a:chOff x="2226" y="800"/>
              <a:chExt cx="1656" cy="376"/>
            </a:xfrm>
          </p:grpSpPr>
          <p:sp>
            <p:nvSpPr>
              <p:cNvPr id="113"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14"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
        <p:nvSpPr>
          <p:cNvPr id="130" name="TextBox 129"/>
          <p:cNvSpPr txBox="1"/>
          <p:nvPr/>
        </p:nvSpPr>
        <p:spPr>
          <a:xfrm rot="19002662">
            <a:off x="4972245" y="4892512"/>
            <a:ext cx="915635" cy="369332"/>
          </a:xfrm>
          <a:prstGeom prst="rect">
            <a:avLst/>
          </a:prstGeom>
          <a:noFill/>
        </p:spPr>
        <p:txBody>
          <a:bodyPr wrap="none" rtlCol="0">
            <a:spAutoFit/>
          </a:bodyPr>
          <a:lstStyle/>
          <a:p>
            <a:r>
              <a:rPr lang="en-US" dirty="0"/>
              <a:t>2nm Ni</a:t>
            </a:r>
          </a:p>
        </p:txBody>
      </p:sp>
      <p:grpSp>
        <p:nvGrpSpPr>
          <p:cNvPr id="7" name="Group 6"/>
          <p:cNvGrpSpPr/>
          <p:nvPr/>
        </p:nvGrpSpPr>
        <p:grpSpPr>
          <a:xfrm>
            <a:off x="1939334" y="2812492"/>
            <a:ext cx="5998846" cy="877547"/>
            <a:chOff x="1939334" y="2541189"/>
            <a:chExt cx="5998846" cy="877547"/>
          </a:xfrm>
        </p:grpSpPr>
        <p:cxnSp>
          <p:nvCxnSpPr>
            <p:cNvPr id="5" name="Straight Connector 4"/>
            <p:cNvCxnSpPr/>
            <p:nvPr/>
          </p:nvCxnSpPr>
          <p:spPr bwMode="auto">
            <a:xfrm>
              <a:off x="1939334" y="3418736"/>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04" name="Straight Connector 103"/>
            <p:cNvCxnSpPr/>
            <p:nvPr/>
          </p:nvCxnSpPr>
          <p:spPr bwMode="auto">
            <a:xfrm>
              <a:off x="2815210" y="3159153"/>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05" name="Straight Connector 104"/>
            <p:cNvCxnSpPr/>
            <p:nvPr/>
          </p:nvCxnSpPr>
          <p:spPr bwMode="auto">
            <a:xfrm>
              <a:off x="3731283" y="2949809"/>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07" name="Straight Connector 106"/>
            <p:cNvCxnSpPr/>
            <p:nvPr/>
          </p:nvCxnSpPr>
          <p:spPr bwMode="auto">
            <a:xfrm>
              <a:off x="4617207" y="2750524"/>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08" name="Straight Connector 107"/>
            <p:cNvCxnSpPr/>
            <p:nvPr/>
          </p:nvCxnSpPr>
          <p:spPr bwMode="auto">
            <a:xfrm>
              <a:off x="5462941" y="2541189"/>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31" name="Straight Connector 130"/>
            <p:cNvCxnSpPr/>
            <p:nvPr/>
          </p:nvCxnSpPr>
          <p:spPr bwMode="auto">
            <a:xfrm>
              <a:off x="6328772" y="2763928"/>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32" name="Straight Connector 131"/>
            <p:cNvCxnSpPr/>
            <p:nvPr/>
          </p:nvCxnSpPr>
          <p:spPr bwMode="auto">
            <a:xfrm>
              <a:off x="7154408" y="2876140"/>
              <a:ext cx="783772" cy="0"/>
            </a:xfrm>
            <a:prstGeom prst="line">
              <a:avLst/>
            </a:prstGeom>
            <a:noFill/>
            <a:ln w="19050" cap="flat" cmpd="sng" algn="ctr">
              <a:solidFill>
                <a:srgbClr val="FF0000"/>
              </a:solidFill>
              <a:prstDash val="solid"/>
              <a:round/>
              <a:headEnd type="none" w="med" len="med"/>
              <a:tailEnd type="none" w="med" len="med"/>
            </a:ln>
            <a:effectLst/>
          </p:spPr>
        </p:cxnSp>
      </p:grpSp>
      <p:grpSp>
        <p:nvGrpSpPr>
          <p:cNvPr id="71" name="Group 20"/>
          <p:cNvGrpSpPr>
            <a:grpSpLocks/>
          </p:cNvGrpSpPr>
          <p:nvPr/>
        </p:nvGrpSpPr>
        <p:grpSpPr bwMode="auto">
          <a:xfrm>
            <a:off x="5588497" y="2293351"/>
            <a:ext cx="609600" cy="1064080"/>
            <a:chOff x="3511" y="2056"/>
            <a:chExt cx="342" cy="1051"/>
          </a:xfrm>
        </p:grpSpPr>
        <p:sp>
          <p:nvSpPr>
            <p:cNvPr id="72"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73" name="Group 22"/>
            <p:cNvGrpSpPr>
              <a:grpSpLocks/>
            </p:cNvGrpSpPr>
            <p:nvPr/>
          </p:nvGrpSpPr>
          <p:grpSpPr bwMode="auto">
            <a:xfrm rot="5400000">
              <a:off x="3163" y="2411"/>
              <a:ext cx="1042" cy="338"/>
              <a:chOff x="2226" y="800"/>
              <a:chExt cx="1656" cy="376"/>
            </a:xfrm>
          </p:grpSpPr>
          <p:sp>
            <p:nvSpPr>
              <p:cNvPr id="74"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76"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Tree>
    <p:extLst>
      <p:ext uri="{BB962C8B-B14F-4D97-AF65-F5344CB8AC3E}">
        <p14:creationId xmlns:p14="http://schemas.microsoft.com/office/powerpoint/2010/main" val="155914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098" name="Slide Number Placeholder 5"/>
          <p:cNvSpPr txBox="1">
            <a:spLocks noGrp="1"/>
          </p:cNvSpPr>
          <p:nvPr/>
        </p:nvSpPr>
        <p:spPr bwMode="auto">
          <a:xfrm>
            <a:off x="6553200" y="6553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eaLnBrk="0" hangingPunct="0"/>
            <a:fld id="{7646BDFE-20C8-40E8-A939-72D38791AD93}" type="slidenum">
              <a:rPr lang="en-US" sz="1400" i="0">
                <a:latin typeface="Times New Roman" pitchFamily="18" charset="0"/>
              </a:rPr>
              <a:pPr algn="r" eaLnBrk="0" hangingPunct="0"/>
              <a:t>45</a:t>
            </a:fld>
            <a:endParaRPr lang="en-US" sz="1400" i="0">
              <a:latin typeface="Times New Roman" pitchFamily="18" charset="0"/>
            </a:endParaRPr>
          </a:p>
        </p:txBody>
      </p:sp>
      <p:sp>
        <p:nvSpPr>
          <p:cNvPr id="1284099" name="Rectangle 2"/>
          <p:cNvSpPr>
            <a:spLocks noGrp="1" noChangeArrowheads="1"/>
          </p:cNvSpPr>
          <p:nvPr>
            <p:ph type="title" idx="4294967295"/>
          </p:nvPr>
        </p:nvSpPr>
        <p:spPr/>
        <p:txBody>
          <a:bodyPr/>
          <a:lstStyle/>
          <a:p>
            <a:r>
              <a:rPr lang="en-US" dirty="0"/>
              <a:t>Cost function approximations</a:t>
            </a:r>
          </a:p>
        </p:txBody>
      </p:sp>
      <mc:AlternateContent xmlns:mc="http://schemas.openxmlformats.org/markup-compatibility/2006" xmlns:a14="http://schemas.microsoft.com/office/drawing/2010/main">
        <mc:Choice Requires="a14">
          <p:sp>
            <p:nvSpPr>
              <p:cNvPr id="1284100" name="Rectangle 3"/>
              <p:cNvSpPr>
                <a:spLocks noGrp="1" noChangeArrowheads="1"/>
              </p:cNvSpPr>
              <p:nvPr>
                <p:ph type="body" idx="4294967295"/>
              </p:nvPr>
            </p:nvSpPr>
            <p:spPr>
              <a:xfrm>
                <a:off x="685800" y="1199733"/>
                <a:ext cx="8267700" cy="389036"/>
              </a:xfrm>
            </p:spPr>
            <p:txBody>
              <a:bodyPr/>
              <a:lstStyle/>
              <a:p>
                <a:r>
                  <a:rPr lang="en-US" dirty="0"/>
                  <a:t>Picking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𝜃</m:t>
                        </m:r>
                      </m:e>
                      <m:sup>
                        <m:r>
                          <a:rPr lang="en-US" b="0" i="1" smtClean="0">
                            <a:latin typeface="Cambria Math" panose="02040503050406030204" pitchFamily="18" charset="0"/>
                          </a:rPr>
                          <m:t>𝐼𝐸</m:t>
                        </m:r>
                      </m:sup>
                    </m:sSup>
                    <m:r>
                      <a:rPr lang="en-US" b="0" i="0" smtClean="0">
                        <a:latin typeface="Cambria Math" panose="02040503050406030204" pitchFamily="18" charset="0"/>
                      </a:rPr>
                      <m:t>=2</m:t>
                    </m:r>
                  </m:oMath>
                </a14:m>
                <a:r>
                  <a:rPr lang="en-US" dirty="0"/>
                  <a:t> means we are evaluating each choice at the 95</a:t>
                </a:r>
                <a:r>
                  <a:rPr lang="en-US" baseline="30000" dirty="0"/>
                  <a:t>th</a:t>
                </a:r>
                <a:r>
                  <a:rPr lang="en-US" dirty="0"/>
                  <a:t> percentile. </a:t>
                </a:r>
              </a:p>
              <a:p>
                <a:endParaRPr lang="en-US" dirty="0"/>
              </a:p>
              <a:p>
                <a:endParaRPr lang="en-US" dirty="0"/>
              </a:p>
              <a:p>
                <a:endParaRPr lang="en-US" dirty="0"/>
              </a:p>
              <a:p>
                <a:endParaRPr lang="en-US" dirty="0"/>
              </a:p>
              <a:p>
                <a:endParaRPr lang="en-US" dirty="0"/>
              </a:p>
              <a:p>
                <a:endParaRPr lang="en-US" dirty="0"/>
              </a:p>
              <a:p>
                <a:endParaRPr lang="en-US" dirty="0"/>
              </a:p>
              <a:p>
                <a:pPr lvl="1"/>
                <a:endParaRPr lang="en-US" dirty="0"/>
              </a:p>
              <a:p>
                <a:endParaRPr lang="en-US" dirty="0"/>
              </a:p>
              <a:p>
                <a:endParaRPr lang="en-US" dirty="0"/>
              </a:p>
              <a:p>
                <a:endParaRPr lang="en-US" dirty="0"/>
              </a:p>
              <a:p>
                <a:endParaRPr lang="en-US" dirty="0"/>
              </a:p>
            </p:txBody>
          </p:sp>
        </mc:Choice>
        <mc:Fallback xmlns="">
          <p:sp>
            <p:nvSpPr>
              <p:cNvPr id="1284100" name="Rectangle 3"/>
              <p:cNvSpPr>
                <a:spLocks noGrp="1" noRot="1" noChangeAspect="1" noMove="1" noResize="1" noEditPoints="1" noAdjustHandles="1" noChangeArrowheads="1" noChangeShapeType="1" noTextEdit="1"/>
              </p:cNvSpPr>
              <p:nvPr>
                <p:ph type="body" idx="4294967295"/>
              </p:nvPr>
            </p:nvSpPr>
            <p:spPr>
              <a:xfrm>
                <a:off x="685800" y="1199733"/>
                <a:ext cx="8267700" cy="389036"/>
              </a:xfrm>
              <a:blipFill>
                <a:blip r:embed="rId3"/>
                <a:stretch>
                  <a:fillRect t="-17188" r="-1844" b="-185938"/>
                </a:stretch>
              </a:blipFill>
            </p:spPr>
            <p:txBody>
              <a:bodyPr/>
              <a:lstStyle/>
              <a:p>
                <a:r>
                  <a:rPr lang="en-US">
                    <a:noFill/>
                  </a:rPr>
                  <a:t> </a:t>
                </a:r>
              </a:p>
            </p:txBody>
          </p:sp>
        </mc:Fallback>
      </mc:AlternateContent>
      <p:sp>
        <p:nvSpPr>
          <p:cNvPr id="1284101" name="Line 4"/>
          <p:cNvSpPr>
            <a:spLocks noChangeShapeType="1"/>
          </p:cNvSpPr>
          <p:nvPr/>
        </p:nvSpPr>
        <p:spPr bwMode="auto">
          <a:xfrm>
            <a:off x="1657350" y="4643220"/>
            <a:ext cx="6203540" cy="0"/>
          </a:xfrm>
          <a:prstGeom prst="line">
            <a:avLst/>
          </a:prstGeom>
          <a:noFill/>
          <a:ln w="2857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1284102" name="Rectangle 5" descr="Dark upward diagonal"/>
          <p:cNvSpPr>
            <a:spLocks noChangeArrowheads="1"/>
          </p:cNvSpPr>
          <p:nvPr/>
        </p:nvSpPr>
        <p:spPr bwMode="auto">
          <a:xfrm>
            <a:off x="2119313" y="3690720"/>
            <a:ext cx="227012" cy="93662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3" name="Rectangle 6" descr="Dark upward diagonal"/>
          <p:cNvSpPr>
            <a:spLocks noChangeArrowheads="1"/>
          </p:cNvSpPr>
          <p:nvPr/>
        </p:nvSpPr>
        <p:spPr bwMode="auto">
          <a:xfrm>
            <a:off x="2982913" y="3428782"/>
            <a:ext cx="227012" cy="1198563"/>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4" name="Rectangle 7" descr="Dark upward diagonal"/>
          <p:cNvSpPr>
            <a:spLocks noChangeArrowheads="1"/>
          </p:cNvSpPr>
          <p:nvPr/>
        </p:nvSpPr>
        <p:spPr bwMode="auto">
          <a:xfrm>
            <a:off x="3846513" y="3220820"/>
            <a:ext cx="227012" cy="140652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5" name="Rectangle 8" descr="Dark upward diagonal"/>
          <p:cNvSpPr>
            <a:spLocks noChangeArrowheads="1"/>
          </p:cNvSpPr>
          <p:nvPr/>
        </p:nvSpPr>
        <p:spPr bwMode="auto">
          <a:xfrm>
            <a:off x="4710113" y="3023970"/>
            <a:ext cx="227012" cy="1612900"/>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1284107" name="Text Box 10"/>
          <p:cNvSpPr txBox="1">
            <a:spLocks noChangeArrowheads="1"/>
          </p:cNvSpPr>
          <p:nvPr/>
        </p:nvSpPr>
        <p:spPr bwMode="auto">
          <a:xfrm>
            <a:off x="2097088" y="464639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1</a:t>
            </a:r>
          </a:p>
        </p:txBody>
      </p:sp>
      <p:sp>
        <p:nvSpPr>
          <p:cNvPr id="1284108" name="Text Box 11"/>
          <p:cNvSpPr txBox="1">
            <a:spLocks noChangeArrowheads="1"/>
          </p:cNvSpPr>
          <p:nvPr/>
        </p:nvSpPr>
        <p:spPr bwMode="auto">
          <a:xfrm>
            <a:off x="2951163" y="4646395"/>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2</a:t>
            </a:r>
          </a:p>
        </p:txBody>
      </p:sp>
      <p:sp>
        <p:nvSpPr>
          <p:cNvPr id="1284109" name="Text Box 12"/>
          <p:cNvSpPr txBox="1">
            <a:spLocks noChangeArrowheads="1"/>
          </p:cNvSpPr>
          <p:nvPr/>
        </p:nvSpPr>
        <p:spPr bwMode="auto">
          <a:xfrm>
            <a:off x="3832225" y="464639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3</a:t>
            </a:r>
          </a:p>
        </p:txBody>
      </p:sp>
      <p:sp>
        <p:nvSpPr>
          <p:cNvPr id="1284110" name="Text Box 13"/>
          <p:cNvSpPr txBox="1">
            <a:spLocks noChangeArrowheads="1"/>
          </p:cNvSpPr>
          <p:nvPr/>
        </p:nvSpPr>
        <p:spPr bwMode="auto">
          <a:xfrm>
            <a:off x="4695825" y="464639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4</a:t>
            </a:r>
          </a:p>
        </p:txBody>
      </p:sp>
      <p:grpSp>
        <p:nvGrpSpPr>
          <p:cNvPr id="1284119" name="Group 20"/>
          <p:cNvGrpSpPr>
            <a:grpSpLocks/>
          </p:cNvGrpSpPr>
          <p:nvPr/>
        </p:nvGrpSpPr>
        <p:grpSpPr bwMode="auto">
          <a:xfrm>
            <a:off x="4708525" y="2484220"/>
            <a:ext cx="609600" cy="1068387"/>
            <a:chOff x="3511" y="2056"/>
            <a:chExt cx="342" cy="1051"/>
          </a:xfrm>
        </p:grpSpPr>
        <p:sp>
          <p:nvSpPr>
            <p:cNvPr id="1284120"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21" name="Group 22"/>
            <p:cNvGrpSpPr>
              <a:grpSpLocks/>
            </p:cNvGrpSpPr>
            <p:nvPr/>
          </p:nvGrpSpPr>
          <p:grpSpPr bwMode="auto">
            <a:xfrm rot="5400000">
              <a:off x="3163" y="2411"/>
              <a:ext cx="1042" cy="338"/>
              <a:chOff x="2226" y="800"/>
              <a:chExt cx="1656" cy="376"/>
            </a:xfrm>
          </p:grpSpPr>
          <p:sp>
            <p:nvSpPr>
              <p:cNvPr id="1284122"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23"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24" name="Group 25"/>
          <p:cNvGrpSpPr>
            <a:grpSpLocks/>
          </p:cNvGrpSpPr>
          <p:nvPr/>
        </p:nvGrpSpPr>
        <p:grpSpPr bwMode="auto">
          <a:xfrm>
            <a:off x="3843338" y="2914432"/>
            <a:ext cx="714375" cy="630237"/>
            <a:chOff x="3511" y="2056"/>
            <a:chExt cx="342" cy="1051"/>
          </a:xfrm>
        </p:grpSpPr>
        <p:sp>
          <p:nvSpPr>
            <p:cNvPr id="1284125" name="Line 2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26" name="Group 27"/>
            <p:cNvGrpSpPr>
              <a:grpSpLocks/>
            </p:cNvGrpSpPr>
            <p:nvPr/>
          </p:nvGrpSpPr>
          <p:grpSpPr bwMode="auto">
            <a:xfrm rot="5400000">
              <a:off x="3163" y="2411"/>
              <a:ext cx="1042" cy="338"/>
              <a:chOff x="2226" y="800"/>
              <a:chExt cx="1656" cy="376"/>
            </a:xfrm>
          </p:grpSpPr>
          <p:sp>
            <p:nvSpPr>
              <p:cNvPr id="1284127" name="Freeform 28"/>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28" name="Freeform 29"/>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29" name="Group 46"/>
          <p:cNvGrpSpPr>
            <a:grpSpLocks/>
          </p:cNvGrpSpPr>
          <p:nvPr/>
        </p:nvGrpSpPr>
        <p:grpSpPr bwMode="auto">
          <a:xfrm>
            <a:off x="2111375" y="3233520"/>
            <a:ext cx="581025" cy="896937"/>
            <a:chOff x="3511" y="2056"/>
            <a:chExt cx="342" cy="1051"/>
          </a:xfrm>
        </p:grpSpPr>
        <p:sp>
          <p:nvSpPr>
            <p:cNvPr id="1284130" name="Line 47"/>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31" name="Group 48"/>
            <p:cNvGrpSpPr>
              <a:grpSpLocks/>
            </p:cNvGrpSpPr>
            <p:nvPr/>
          </p:nvGrpSpPr>
          <p:grpSpPr bwMode="auto">
            <a:xfrm rot="5400000">
              <a:off x="3163" y="2411"/>
              <a:ext cx="1042" cy="338"/>
              <a:chOff x="2226" y="800"/>
              <a:chExt cx="1656" cy="376"/>
            </a:xfrm>
          </p:grpSpPr>
          <p:sp>
            <p:nvSpPr>
              <p:cNvPr id="1284132" name="Freeform 49"/>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33" name="Freeform 50"/>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grpSp>
        <p:nvGrpSpPr>
          <p:cNvPr id="1284134" name="Group 51"/>
          <p:cNvGrpSpPr>
            <a:grpSpLocks/>
          </p:cNvGrpSpPr>
          <p:nvPr/>
        </p:nvGrpSpPr>
        <p:grpSpPr bwMode="auto">
          <a:xfrm>
            <a:off x="2981325" y="2265145"/>
            <a:ext cx="276225" cy="2316162"/>
            <a:chOff x="3511" y="2056"/>
            <a:chExt cx="342" cy="1051"/>
          </a:xfrm>
        </p:grpSpPr>
        <p:sp>
          <p:nvSpPr>
            <p:cNvPr id="1284135" name="Line 52"/>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284136" name="Group 53"/>
            <p:cNvGrpSpPr>
              <a:grpSpLocks/>
            </p:cNvGrpSpPr>
            <p:nvPr/>
          </p:nvGrpSpPr>
          <p:grpSpPr bwMode="auto">
            <a:xfrm rot="5400000">
              <a:off x="3163" y="2411"/>
              <a:ext cx="1042" cy="338"/>
              <a:chOff x="2226" y="800"/>
              <a:chExt cx="1656" cy="376"/>
            </a:xfrm>
          </p:grpSpPr>
          <p:sp>
            <p:nvSpPr>
              <p:cNvPr id="1284137" name="Freeform 54"/>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284138" name="Freeform 55"/>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
        <p:nvSpPr>
          <p:cNvPr id="86" name="Rectangle 8" descr="Dark upward diagonal"/>
          <p:cNvSpPr>
            <a:spLocks noChangeArrowheads="1"/>
          </p:cNvSpPr>
          <p:nvPr/>
        </p:nvSpPr>
        <p:spPr bwMode="auto">
          <a:xfrm>
            <a:off x="6440549" y="3028890"/>
            <a:ext cx="227012" cy="1612900"/>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87" name="Text Box 13"/>
          <p:cNvSpPr txBox="1">
            <a:spLocks noChangeArrowheads="1"/>
          </p:cNvSpPr>
          <p:nvPr/>
        </p:nvSpPr>
        <p:spPr bwMode="auto">
          <a:xfrm>
            <a:off x="6426261" y="465131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4</a:t>
            </a:r>
          </a:p>
        </p:txBody>
      </p:sp>
      <p:sp>
        <p:nvSpPr>
          <p:cNvPr id="91" name="Rectangle 9" descr="Dark upward diagonal"/>
          <p:cNvSpPr>
            <a:spLocks noChangeArrowheads="1"/>
          </p:cNvSpPr>
          <p:nvPr/>
        </p:nvSpPr>
        <p:spPr bwMode="auto">
          <a:xfrm>
            <a:off x="7299229" y="3148922"/>
            <a:ext cx="227012" cy="1463675"/>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sp>
        <p:nvSpPr>
          <p:cNvPr id="92" name="Text Box 14"/>
          <p:cNvSpPr txBox="1">
            <a:spLocks noChangeArrowheads="1"/>
          </p:cNvSpPr>
          <p:nvPr/>
        </p:nvSpPr>
        <p:spPr bwMode="auto">
          <a:xfrm>
            <a:off x="7292879" y="4623709"/>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r>
              <a:rPr lang="en-US" sz="1600" i="0"/>
              <a:t>5</a:t>
            </a:r>
          </a:p>
        </p:txBody>
      </p:sp>
      <p:grpSp>
        <p:nvGrpSpPr>
          <p:cNvPr id="93" name="Group 15"/>
          <p:cNvGrpSpPr>
            <a:grpSpLocks/>
          </p:cNvGrpSpPr>
          <p:nvPr/>
        </p:nvGrpSpPr>
        <p:grpSpPr bwMode="auto">
          <a:xfrm>
            <a:off x="7299229" y="2081486"/>
            <a:ext cx="400050" cy="2092856"/>
            <a:chOff x="3511" y="2056"/>
            <a:chExt cx="342" cy="1051"/>
          </a:xfrm>
        </p:grpSpPr>
        <p:sp>
          <p:nvSpPr>
            <p:cNvPr id="94" name="Line 16"/>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95" name="Group 17"/>
            <p:cNvGrpSpPr>
              <a:grpSpLocks/>
            </p:cNvGrpSpPr>
            <p:nvPr/>
          </p:nvGrpSpPr>
          <p:grpSpPr bwMode="auto">
            <a:xfrm rot="5400000">
              <a:off x="3163" y="2411"/>
              <a:ext cx="1042" cy="338"/>
              <a:chOff x="2226" y="800"/>
              <a:chExt cx="1656" cy="376"/>
            </a:xfrm>
          </p:grpSpPr>
          <p:sp>
            <p:nvSpPr>
              <p:cNvPr id="96" name="Freeform 18"/>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97" name="Freeform 19"/>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
        <p:nvSpPr>
          <p:cNvPr id="4" name="Rectangle 3"/>
          <p:cNvSpPr/>
          <p:nvPr/>
        </p:nvSpPr>
        <p:spPr bwMode="auto">
          <a:xfrm>
            <a:off x="1504335" y="4675890"/>
            <a:ext cx="6459794" cy="448657"/>
          </a:xfrm>
          <a:prstGeom prst="rect">
            <a:avLst/>
          </a:prstGeom>
          <a:solidFill>
            <a:schemeClr val="bg1"/>
          </a:solidFill>
          <a:ln w="28575" cap="flat" cmpd="sng" algn="ctr">
            <a:noFill/>
            <a:prstDash val="solid"/>
            <a:round/>
            <a:headEnd type="none" w="med" len="med"/>
            <a:tailEnd type="none" w="med" len="lg"/>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cs typeface="Arial" charset="0"/>
            </a:endParaRPr>
          </a:p>
        </p:txBody>
      </p:sp>
      <p:sp>
        <p:nvSpPr>
          <p:cNvPr id="3" name="TextBox 2"/>
          <p:cNvSpPr txBox="1"/>
          <p:nvPr/>
        </p:nvSpPr>
        <p:spPr>
          <a:xfrm rot="19002662">
            <a:off x="1288650" y="4961320"/>
            <a:ext cx="1223412" cy="369332"/>
          </a:xfrm>
          <a:prstGeom prst="rect">
            <a:avLst/>
          </a:prstGeom>
          <a:noFill/>
        </p:spPr>
        <p:txBody>
          <a:bodyPr wrap="none" rtlCol="0">
            <a:spAutoFit/>
          </a:bodyPr>
          <a:lstStyle/>
          <a:p>
            <a:r>
              <a:rPr lang="en-US" dirty="0"/>
              <a:t>1.4 nm Fe</a:t>
            </a:r>
          </a:p>
        </p:txBody>
      </p:sp>
      <p:sp>
        <p:nvSpPr>
          <p:cNvPr id="78" name="TextBox 77"/>
          <p:cNvSpPr txBox="1"/>
          <p:nvPr/>
        </p:nvSpPr>
        <p:spPr>
          <a:xfrm rot="19002662">
            <a:off x="2259882" y="4936744"/>
            <a:ext cx="1031051" cy="369332"/>
          </a:xfrm>
          <a:prstGeom prst="rect">
            <a:avLst/>
          </a:prstGeom>
          <a:noFill/>
        </p:spPr>
        <p:txBody>
          <a:bodyPr wrap="none" rtlCol="0">
            <a:spAutoFit/>
          </a:bodyPr>
          <a:lstStyle/>
          <a:p>
            <a:r>
              <a:rPr lang="en-US" dirty="0"/>
              <a:t>1 nm Fe</a:t>
            </a:r>
          </a:p>
        </p:txBody>
      </p:sp>
      <p:sp>
        <p:nvSpPr>
          <p:cNvPr id="79" name="TextBox 78"/>
          <p:cNvSpPr txBox="1"/>
          <p:nvPr/>
        </p:nvSpPr>
        <p:spPr>
          <a:xfrm rot="19002662">
            <a:off x="2378746" y="5547142"/>
            <a:ext cx="2915862" cy="369332"/>
          </a:xfrm>
          <a:prstGeom prst="rect">
            <a:avLst/>
          </a:prstGeom>
          <a:noFill/>
        </p:spPr>
        <p:txBody>
          <a:bodyPr wrap="none" rtlCol="0">
            <a:spAutoFit/>
          </a:bodyPr>
          <a:lstStyle/>
          <a:p>
            <a:r>
              <a:rPr lang="en-US" dirty="0"/>
              <a:t>10nm ALD AI+1.2 nm 1BSFe</a:t>
            </a:r>
          </a:p>
        </p:txBody>
      </p:sp>
      <p:sp>
        <p:nvSpPr>
          <p:cNvPr id="80" name="TextBox 79"/>
          <p:cNvSpPr txBox="1"/>
          <p:nvPr/>
        </p:nvSpPr>
        <p:spPr>
          <a:xfrm rot="19002662">
            <a:off x="3201413" y="4902340"/>
            <a:ext cx="966931" cy="369332"/>
          </a:xfrm>
          <a:prstGeom prst="rect">
            <a:avLst/>
          </a:prstGeom>
          <a:noFill/>
        </p:spPr>
        <p:txBody>
          <a:bodyPr wrap="none" rtlCol="0">
            <a:spAutoFit/>
          </a:bodyPr>
          <a:lstStyle/>
          <a:p>
            <a:r>
              <a:rPr lang="en-US" dirty="0"/>
              <a:t>2nm Fe</a:t>
            </a:r>
          </a:p>
        </p:txBody>
      </p:sp>
      <p:sp>
        <p:nvSpPr>
          <p:cNvPr id="89" name="TextBox 88"/>
          <p:cNvSpPr txBox="1"/>
          <p:nvPr/>
        </p:nvSpPr>
        <p:spPr>
          <a:xfrm rot="19002662">
            <a:off x="5743633" y="4907260"/>
            <a:ext cx="1172116" cy="369332"/>
          </a:xfrm>
          <a:prstGeom prst="rect">
            <a:avLst/>
          </a:prstGeom>
          <a:noFill/>
        </p:spPr>
        <p:txBody>
          <a:bodyPr wrap="none" rtlCol="0">
            <a:spAutoFit/>
          </a:bodyPr>
          <a:lstStyle/>
          <a:p>
            <a:r>
              <a:rPr lang="en-US" dirty="0"/>
              <a:t>Ni 0.6 nm</a:t>
            </a:r>
          </a:p>
        </p:txBody>
      </p:sp>
      <p:sp>
        <p:nvSpPr>
          <p:cNvPr id="109" name="TextBox 108"/>
          <p:cNvSpPr txBox="1"/>
          <p:nvPr/>
        </p:nvSpPr>
        <p:spPr>
          <a:xfrm rot="19002662">
            <a:off x="5064863" y="5556172"/>
            <a:ext cx="2854115" cy="369332"/>
          </a:xfrm>
          <a:prstGeom prst="rect">
            <a:avLst/>
          </a:prstGeom>
          <a:noFill/>
        </p:spPr>
        <p:txBody>
          <a:bodyPr wrap="none" rtlCol="0">
            <a:spAutoFit/>
          </a:bodyPr>
          <a:lstStyle/>
          <a:p>
            <a:r>
              <a:rPr lang="en-US" dirty="0"/>
              <a:t>10nm ALD AI203+1 nm Ni</a:t>
            </a:r>
          </a:p>
        </p:txBody>
      </p:sp>
      <p:grpSp>
        <p:nvGrpSpPr>
          <p:cNvPr id="110" name="Group 20"/>
          <p:cNvGrpSpPr>
            <a:grpSpLocks/>
          </p:cNvGrpSpPr>
          <p:nvPr/>
        </p:nvGrpSpPr>
        <p:grpSpPr bwMode="auto">
          <a:xfrm>
            <a:off x="6438961" y="2474392"/>
            <a:ext cx="609600" cy="1068387"/>
            <a:chOff x="3511" y="2056"/>
            <a:chExt cx="342" cy="1051"/>
          </a:xfrm>
        </p:grpSpPr>
        <p:sp>
          <p:nvSpPr>
            <p:cNvPr id="111"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112" name="Group 22"/>
            <p:cNvGrpSpPr>
              <a:grpSpLocks/>
            </p:cNvGrpSpPr>
            <p:nvPr/>
          </p:nvGrpSpPr>
          <p:grpSpPr bwMode="auto">
            <a:xfrm rot="5400000">
              <a:off x="3163" y="2411"/>
              <a:ext cx="1042" cy="338"/>
              <a:chOff x="2226" y="800"/>
              <a:chExt cx="1656" cy="376"/>
            </a:xfrm>
          </p:grpSpPr>
          <p:sp>
            <p:nvSpPr>
              <p:cNvPr id="113"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114"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
        <p:nvSpPr>
          <p:cNvPr id="130" name="TextBox 129"/>
          <p:cNvSpPr txBox="1"/>
          <p:nvPr/>
        </p:nvSpPr>
        <p:spPr>
          <a:xfrm rot="19002662">
            <a:off x="4972245" y="4892512"/>
            <a:ext cx="915635" cy="369332"/>
          </a:xfrm>
          <a:prstGeom prst="rect">
            <a:avLst/>
          </a:prstGeom>
          <a:noFill/>
        </p:spPr>
        <p:txBody>
          <a:bodyPr wrap="none" rtlCol="0">
            <a:spAutoFit/>
          </a:bodyPr>
          <a:lstStyle/>
          <a:p>
            <a:r>
              <a:rPr lang="en-US" dirty="0"/>
              <a:t>2nm Ni</a:t>
            </a:r>
          </a:p>
        </p:txBody>
      </p:sp>
      <p:grpSp>
        <p:nvGrpSpPr>
          <p:cNvPr id="7" name="Group 6"/>
          <p:cNvGrpSpPr/>
          <p:nvPr/>
        </p:nvGrpSpPr>
        <p:grpSpPr>
          <a:xfrm>
            <a:off x="1939334" y="2363672"/>
            <a:ext cx="5998846" cy="1065110"/>
            <a:chOff x="1939334" y="2092369"/>
            <a:chExt cx="5998846" cy="1065110"/>
          </a:xfrm>
        </p:grpSpPr>
        <p:cxnSp>
          <p:nvCxnSpPr>
            <p:cNvPr id="5" name="Straight Connector 4"/>
            <p:cNvCxnSpPr/>
            <p:nvPr/>
          </p:nvCxnSpPr>
          <p:spPr bwMode="auto">
            <a:xfrm>
              <a:off x="1939334" y="3157479"/>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04" name="Straight Connector 103"/>
            <p:cNvCxnSpPr/>
            <p:nvPr/>
          </p:nvCxnSpPr>
          <p:spPr bwMode="auto">
            <a:xfrm>
              <a:off x="2815210" y="2506014"/>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05" name="Straight Connector 104"/>
            <p:cNvCxnSpPr/>
            <p:nvPr/>
          </p:nvCxnSpPr>
          <p:spPr bwMode="auto">
            <a:xfrm>
              <a:off x="3731283" y="2768942"/>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07" name="Straight Connector 106"/>
            <p:cNvCxnSpPr/>
            <p:nvPr/>
          </p:nvCxnSpPr>
          <p:spPr bwMode="auto">
            <a:xfrm>
              <a:off x="4617207" y="2408884"/>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08" name="Straight Connector 107"/>
            <p:cNvCxnSpPr/>
            <p:nvPr/>
          </p:nvCxnSpPr>
          <p:spPr bwMode="auto">
            <a:xfrm>
              <a:off x="5462941" y="2259837"/>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31" name="Straight Connector 130"/>
            <p:cNvCxnSpPr/>
            <p:nvPr/>
          </p:nvCxnSpPr>
          <p:spPr bwMode="auto">
            <a:xfrm>
              <a:off x="6328772" y="2412237"/>
              <a:ext cx="783772" cy="0"/>
            </a:xfrm>
            <a:prstGeom prst="line">
              <a:avLst/>
            </a:prstGeom>
            <a:noFill/>
            <a:ln w="19050" cap="flat" cmpd="sng" algn="ctr">
              <a:solidFill>
                <a:srgbClr val="FF0000"/>
              </a:solidFill>
              <a:prstDash val="solid"/>
              <a:round/>
              <a:headEnd type="none" w="med" len="med"/>
              <a:tailEnd type="none" w="med" len="med"/>
            </a:ln>
            <a:effectLst/>
          </p:spPr>
        </p:cxnSp>
        <p:cxnSp>
          <p:nvCxnSpPr>
            <p:cNvPr id="132" name="Straight Connector 131"/>
            <p:cNvCxnSpPr/>
            <p:nvPr/>
          </p:nvCxnSpPr>
          <p:spPr bwMode="auto">
            <a:xfrm>
              <a:off x="7154408" y="2092369"/>
              <a:ext cx="783772" cy="0"/>
            </a:xfrm>
            <a:prstGeom prst="line">
              <a:avLst/>
            </a:prstGeom>
            <a:noFill/>
            <a:ln w="19050" cap="flat" cmpd="sng" algn="ctr">
              <a:solidFill>
                <a:srgbClr val="FF0000"/>
              </a:solidFill>
              <a:prstDash val="solid"/>
              <a:round/>
              <a:headEnd type="none" w="med" len="med"/>
              <a:tailEnd type="none" w="med" len="med"/>
            </a:ln>
            <a:effectLst/>
          </p:spPr>
        </p:cxnSp>
      </p:grpSp>
      <p:sp>
        <p:nvSpPr>
          <p:cNvPr id="71" name="Rectangle 8" descr="Dark upward diagonal"/>
          <p:cNvSpPr>
            <a:spLocks noChangeArrowheads="1"/>
          </p:cNvSpPr>
          <p:nvPr/>
        </p:nvSpPr>
        <p:spPr bwMode="auto">
          <a:xfrm>
            <a:off x="5585165" y="2813538"/>
            <a:ext cx="257322" cy="1828252"/>
          </a:xfrm>
          <a:prstGeom prst="rect">
            <a:avLst/>
          </a:prstGeom>
          <a:pattFill prst="dkUpDiag">
            <a:fgClr>
              <a:schemeClr val="tx1"/>
            </a:fgClr>
            <a:bgClr>
              <a:schemeClr val="bg1"/>
            </a:bgClr>
          </a:pattFill>
          <a:ln w="9525">
            <a:solidFill>
              <a:schemeClr val="tx1"/>
            </a:solidFill>
            <a:miter lim="800000"/>
            <a:headEnd/>
            <a:tailEnd type="none" w="med" len="lg"/>
          </a:ln>
        </p:spPr>
        <p:txBody>
          <a:bodyPr wrap="none" anchor="ctr"/>
          <a:lstStyle/>
          <a:p>
            <a:pPr eaLnBrk="0" hangingPunct="0"/>
            <a:endParaRPr lang="en-US" sz="2400" i="0">
              <a:latin typeface="Times New Roman" pitchFamily="18" charset="0"/>
            </a:endParaRPr>
          </a:p>
        </p:txBody>
      </p:sp>
      <p:grpSp>
        <p:nvGrpSpPr>
          <p:cNvPr id="72" name="Group 20"/>
          <p:cNvGrpSpPr>
            <a:grpSpLocks/>
          </p:cNvGrpSpPr>
          <p:nvPr/>
        </p:nvGrpSpPr>
        <p:grpSpPr bwMode="auto">
          <a:xfrm>
            <a:off x="5588497" y="2293351"/>
            <a:ext cx="609600" cy="1064080"/>
            <a:chOff x="3511" y="2056"/>
            <a:chExt cx="342" cy="1051"/>
          </a:xfrm>
        </p:grpSpPr>
        <p:sp>
          <p:nvSpPr>
            <p:cNvPr id="73" name="Line 21"/>
            <p:cNvSpPr>
              <a:spLocks noChangeShapeType="1"/>
            </p:cNvSpPr>
            <p:nvPr/>
          </p:nvSpPr>
          <p:spPr bwMode="auto">
            <a:xfrm rot="-5400000">
              <a:off x="2985" y="2582"/>
              <a:ext cx="1051" cy="0"/>
            </a:xfrm>
            <a:prstGeom prst="line">
              <a:avLst/>
            </a:prstGeom>
            <a:noFill/>
            <a:ln w="9525">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pSp>
          <p:nvGrpSpPr>
            <p:cNvPr id="74" name="Group 22"/>
            <p:cNvGrpSpPr>
              <a:grpSpLocks/>
            </p:cNvGrpSpPr>
            <p:nvPr/>
          </p:nvGrpSpPr>
          <p:grpSpPr bwMode="auto">
            <a:xfrm rot="5400000">
              <a:off x="3163" y="2411"/>
              <a:ext cx="1042" cy="338"/>
              <a:chOff x="2226" y="800"/>
              <a:chExt cx="1656" cy="376"/>
            </a:xfrm>
          </p:grpSpPr>
          <p:sp>
            <p:nvSpPr>
              <p:cNvPr id="76" name="Freeform 23"/>
              <p:cNvSpPr>
                <a:spLocks/>
              </p:cNvSpPr>
              <p:nvPr/>
            </p:nvSpPr>
            <p:spPr bwMode="auto">
              <a:xfrm>
                <a:off x="3054"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sp>
            <p:nvSpPr>
              <p:cNvPr id="77" name="Freeform 24"/>
              <p:cNvSpPr>
                <a:spLocks/>
              </p:cNvSpPr>
              <p:nvPr/>
            </p:nvSpPr>
            <p:spPr bwMode="auto">
              <a:xfrm flipH="1">
                <a:off x="2226" y="800"/>
                <a:ext cx="828" cy="376"/>
              </a:xfrm>
              <a:custGeom>
                <a:avLst/>
                <a:gdLst>
                  <a:gd name="T0" fmla="*/ 0 w 828"/>
                  <a:gd name="T1" fmla="*/ 4 h 376"/>
                  <a:gd name="T2" fmla="*/ 132 w 828"/>
                  <a:gd name="T3" fmla="*/ 16 h 376"/>
                  <a:gd name="T4" fmla="*/ 276 w 828"/>
                  <a:gd name="T5" fmla="*/ 100 h 376"/>
                  <a:gd name="T6" fmla="*/ 372 w 828"/>
                  <a:gd name="T7" fmla="*/ 220 h 376"/>
                  <a:gd name="T8" fmla="*/ 540 w 828"/>
                  <a:gd name="T9" fmla="*/ 328 h 376"/>
                  <a:gd name="T10" fmla="*/ 684 w 828"/>
                  <a:gd name="T11" fmla="*/ 364 h 376"/>
                  <a:gd name="T12" fmla="*/ 828 w 828"/>
                  <a:gd name="T13" fmla="*/ 376 h 376"/>
                  <a:gd name="T14" fmla="*/ 0 60000 65536"/>
                  <a:gd name="T15" fmla="*/ 0 60000 65536"/>
                  <a:gd name="T16" fmla="*/ 0 60000 65536"/>
                  <a:gd name="T17" fmla="*/ 0 60000 65536"/>
                  <a:gd name="T18" fmla="*/ 0 60000 65536"/>
                  <a:gd name="T19" fmla="*/ 0 60000 65536"/>
                  <a:gd name="T20" fmla="*/ 0 60000 65536"/>
                  <a:gd name="T21" fmla="*/ 0 w 828"/>
                  <a:gd name="T22" fmla="*/ 0 h 376"/>
                  <a:gd name="T23" fmla="*/ 828 w 828"/>
                  <a:gd name="T24" fmla="*/ 376 h 3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8" h="376">
                    <a:moveTo>
                      <a:pt x="0" y="4"/>
                    </a:moveTo>
                    <a:cubicBezTo>
                      <a:pt x="43" y="2"/>
                      <a:pt x="86" y="0"/>
                      <a:pt x="132" y="16"/>
                    </a:cubicBezTo>
                    <a:cubicBezTo>
                      <a:pt x="178" y="32"/>
                      <a:pt x="236" y="66"/>
                      <a:pt x="276" y="100"/>
                    </a:cubicBezTo>
                    <a:cubicBezTo>
                      <a:pt x="316" y="134"/>
                      <a:pt x="328" y="182"/>
                      <a:pt x="372" y="220"/>
                    </a:cubicBezTo>
                    <a:cubicBezTo>
                      <a:pt x="416" y="258"/>
                      <a:pt x="488" y="304"/>
                      <a:pt x="540" y="328"/>
                    </a:cubicBezTo>
                    <a:cubicBezTo>
                      <a:pt x="592" y="352"/>
                      <a:pt x="636" y="356"/>
                      <a:pt x="684" y="364"/>
                    </a:cubicBezTo>
                    <a:cubicBezTo>
                      <a:pt x="732" y="372"/>
                      <a:pt x="780" y="374"/>
                      <a:pt x="828" y="376"/>
                    </a:cubicBezTo>
                  </a:path>
                </a:pathLst>
              </a:custGeom>
              <a:noFill/>
              <a:ln w="9525">
                <a:solidFill>
                  <a:schemeClr val="tx1"/>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i="0">
                  <a:latin typeface="Times New Roman" pitchFamily="18" charset="0"/>
                </a:endParaRPr>
              </a:p>
            </p:txBody>
          </p:sp>
        </p:grpSp>
      </p:grpSp>
    </p:spTree>
    <p:extLst>
      <p:ext uri="{BB962C8B-B14F-4D97-AF65-F5344CB8AC3E}">
        <p14:creationId xmlns:p14="http://schemas.microsoft.com/office/powerpoint/2010/main" val="131869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19" name="Rectangle 15"/>
          <p:cNvSpPr>
            <a:spLocks noGrp="1" noChangeArrowheads="1"/>
          </p:cNvSpPr>
          <p:nvPr>
            <p:ph type="title"/>
          </p:nvPr>
        </p:nvSpPr>
        <p:spPr/>
        <p:txBody>
          <a:bodyPr/>
          <a:lstStyle/>
          <a:p>
            <a:r>
              <a:rPr lang="en-US" dirty="0"/>
              <a:t>Cost function approximations</a:t>
            </a:r>
          </a:p>
        </p:txBody>
      </p:sp>
      <mc:AlternateContent xmlns:mc="http://schemas.openxmlformats.org/markup-compatibility/2006" xmlns:a14="http://schemas.microsoft.com/office/drawing/2010/main">
        <mc:Choice Requires="a14">
          <p:sp>
            <p:nvSpPr>
              <p:cNvPr id="533507" name="Rectangle 3"/>
              <p:cNvSpPr>
                <a:spLocks noGrp="1" noChangeArrowheads="1"/>
              </p:cNvSpPr>
              <p:nvPr>
                <p:ph type="body" idx="1"/>
              </p:nvPr>
            </p:nvSpPr>
            <p:spPr>
              <a:xfrm>
                <a:off x="311500" y="1143000"/>
                <a:ext cx="5117314" cy="4953000"/>
              </a:xfrm>
            </p:spPr>
            <p:txBody>
              <a:bodyPr/>
              <a:lstStyle/>
              <a:p>
                <a:r>
                  <a:rPr lang="en-US" sz="2400" dirty="0"/>
                  <a:t>Optimizing the policy</a:t>
                </a:r>
              </a:p>
              <a:p>
                <a:pPr lvl="1"/>
                <a:r>
                  <a:rPr lang="en-US" sz="2000" dirty="0"/>
                  <a:t>We optimize </a:t>
                </a:r>
                <a14:m>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𝜃</m:t>
                        </m:r>
                      </m:e>
                      <m:sup>
                        <m:r>
                          <a:rPr lang="en-US" sz="2000" b="0" i="1" smtClean="0">
                            <a:latin typeface="Cambria Math" panose="02040503050406030204" pitchFamily="18" charset="0"/>
                          </a:rPr>
                          <m:t>𝐼𝐸</m:t>
                        </m:r>
                      </m:sup>
                    </m:sSup>
                  </m:oMath>
                </a14:m>
                <a:r>
                  <a:rPr lang="en-US" sz="2000" dirty="0"/>
                  <a:t> to maximize:</a:t>
                </a:r>
              </a:p>
              <a:p>
                <a:pPr lvl="1"/>
                <a:endParaRPr lang="en-US" sz="2000" dirty="0"/>
              </a:p>
              <a:p>
                <a:pPr lvl="1"/>
                <a:endParaRPr lang="en-US" sz="2000" dirty="0"/>
              </a:p>
              <a:p>
                <a:pPr marL="457200" lvl="1" indent="0">
                  <a:buNone/>
                </a:pPr>
                <a:r>
                  <a:rPr lang="en-US" sz="2000" dirty="0"/>
                  <a:t>    where</a:t>
                </a:r>
              </a:p>
              <a:p>
                <a:pPr lvl="1"/>
                <a:endParaRPr lang="en-US" sz="2000" dirty="0"/>
              </a:p>
              <a:p>
                <a:pPr marL="457200" lvl="1" indent="0">
                  <a:buNone/>
                </a:pPr>
                <a:endParaRPr lang="en-US" sz="2000" dirty="0"/>
              </a:p>
              <a:p>
                <a:r>
                  <a:rPr lang="en-US" sz="2400" dirty="0"/>
                  <a:t>Notes:</a:t>
                </a:r>
              </a:p>
              <a:p>
                <a:pPr lvl="1"/>
                <a:r>
                  <a:rPr lang="en-US" sz="2000" dirty="0"/>
                  <a:t>This can handle any belief model, including correlated beliefs, nonlinear belief models.</a:t>
                </a:r>
              </a:p>
              <a:p>
                <a:pPr lvl="1"/>
                <a:r>
                  <a:rPr lang="en-US" sz="2000" dirty="0"/>
                  <a:t>All we require is that we be able to simulate a policy.  </a:t>
                </a:r>
              </a:p>
            </p:txBody>
          </p:sp>
        </mc:Choice>
        <mc:Fallback xmlns="">
          <p:sp>
            <p:nvSpPr>
              <p:cNvPr id="533507" name="Rectangle 3"/>
              <p:cNvSpPr>
                <a:spLocks noGrp="1" noRot="1" noChangeAspect="1" noMove="1" noResize="1" noEditPoints="1" noAdjustHandles="1" noChangeArrowheads="1" noChangeShapeType="1" noTextEdit="1"/>
              </p:cNvSpPr>
              <p:nvPr>
                <p:ph type="body" idx="1"/>
              </p:nvPr>
            </p:nvSpPr>
            <p:spPr>
              <a:xfrm>
                <a:off x="311500" y="1143000"/>
                <a:ext cx="5117314" cy="4953000"/>
              </a:xfrm>
              <a:blipFill>
                <a:blip r:embed="rId4"/>
                <a:stretch>
                  <a:fillRect t="-985"/>
                </a:stretch>
              </a:blipFill>
            </p:spPr>
            <p:txBody>
              <a:bodyPr/>
              <a:lstStyle/>
              <a:p>
                <a:r>
                  <a:rPr lang="en-US">
                    <a:noFill/>
                  </a:rPr>
                  <a:t> </a:t>
                </a:r>
              </a:p>
            </p:txBody>
          </p:sp>
        </mc:Fallback>
      </mc:AlternateContent>
      <p:graphicFrame>
        <p:nvGraphicFramePr>
          <p:cNvPr id="17" name="Object 16"/>
          <p:cNvGraphicFramePr>
            <a:graphicFrameLocks noChangeAspect="1"/>
          </p:cNvGraphicFramePr>
          <p:nvPr>
            <p:extLst/>
          </p:nvPr>
        </p:nvGraphicFramePr>
        <p:xfrm>
          <a:off x="1939397" y="3066490"/>
          <a:ext cx="5875338" cy="439738"/>
        </p:xfrm>
        <a:graphic>
          <a:graphicData uri="http://schemas.openxmlformats.org/presentationml/2006/ole">
            <mc:AlternateContent xmlns:mc="http://schemas.openxmlformats.org/markup-compatibility/2006">
              <mc:Choice xmlns:v="urn:schemas-microsoft-com:vml" Requires="v">
                <p:oleObj spid="_x0000_s15364" name="Equation" r:id="rId5" imgW="3733560" imgH="279360" progId="Equation.DSMT4">
                  <p:embed/>
                </p:oleObj>
              </mc:Choice>
              <mc:Fallback>
                <p:oleObj name="Equation" r:id="rId5" imgW="3733560" imgH="279360" progId="Equation.DSMT4">
                  <p:embed/>
                  <p:pic>
                    <p:nvPicPr>
                      <p:cNvPr id="17" name="Object 16"/>
                      <p:cNvPicPr/>
                      <p:nvPr/>
                    </p:nvPicPr>
                    <p:blipFill>
                      <a:blip r:embed="rId6"/>
                      <a:stretch>
                        <a:fillRect/>
                      </a:stretch>
                    </p:blipFill>
                    <p:spPr>
                      <a:xfrm>
                        <a:off x="1939397" y="3066490"/>
                        <a:ext cx="5875338" cy="439738"/>
                      </a:xfrm>
                      <a:prstGeom prst="rect">
                        <a:avLst/>
                      </a:prstGeom>
                    </p:spPr>
                  </p:pic>
                </p:oleObj>
              </mc:Fallback>
            </mc:AlternateContent>
          </a:graphicData>
        </a:graphic>
      </p:graphicFrame>
      <p:graphicFrame>
        <p:nvGraphicFramePr>
          <p:cNvPr id="18" name="Object 17"/>
          <p:cNvGraphicFramePr>
            <a:graphicFrameLocks noChangeAspect="1"/>
          </p:cNvGraphicFramePr>
          <p:nvPr>
            <p:extLst/>
          </p:nvPr>
        </p:nvGraphicFramePr>
        <p:xfrm>
          <a:off x="2057401" y="2070894"/>
          <a:ext cx="3833812" cy="592138"/>
        </p:xfrm>
        <a:graphic>
          <a:graphicData uri="http://schemas.openxmlformats.org/presentationml/2006/ole">
            <mc:AlternateContent xmlns:mc="http://schemas.openxmlformats.org/markup-compatibility/2006">
              <mc:Choice xmlns:v="urn:schemas-microsoft-com:vml" Requires="v">
                <p:oleObj spid="_x0000_s15365" name="Equation" r:id="rId7" imgW="1562040" imgH="241200" progId="Equation.DSMT4">
                  <p:embed/>
                </p:oleObj>
              </mc:Choice>
              <mc:Fallback>
                <p:oleObj name="Equation" r:id="rId7" imgW="1562040" imgH="241200" progId="Equation.DSMT4">
                  <p:embed/>
                  <p:pic>
                    <p:nvPicPr>
                      <p:cNvPr id="18" name="Object 17"/>
                      <p:cNvPicPr>
                        <a:picLocks noChangeAspect="1" noChangeArrowheads="1"/>
                      </p:cNvPicPr>
                      <p:nvPr/>
                    </p:nvPicPr>
                    <p:blipFill>
                      <a:blip r:embed="rId8"/>
                      <a:srcRect/>
                      <a:stretch>
                        <a:fillRect/>
                      </a:stretch>
                    </p:blipFill>
                    <p:spPr bwMode="auto">
                      <a:xfrm>
                        <a:off x="2057401" y="2070894"/>
                        <a:ext cx="3833812"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9"/>
          <a:stretch>
            <a:fillRect/>
          </a:stretch>
        </p:blipFill>
        <p:spPr>
          <a:xfrm>
            <a:off x="5094515" y="3614334"/>
            <a:ext cx="3995344" cy="3203474"/>
          </a:xfrm>
          <a:prstGeom prst="rect">
            <a:avLst/>
          </a:prstGeom>
        </p:spPr>
      </p:pic>
      <p:sp>
        <p:nvSpPr>
          <p:cNvPr id="3" name="TextBox 2"/>
          <p:cNvSpPr txBox="1"/>
          <p:nvPr/>
        </p:nvSpPr>
        <p:spPr>
          <a:xfrm rot="16200000">
            <a:off x="4149915" y="4952612"/>
            <a:ext cx="2127505" cy="369332"/>
          </a:xfrm>
          <a:prstGeom prst="rect">
            <a:avLst/>
          </a:prstGeom>
          <a:solidFill>
            <a:schemeClr val="bg1"/>
          </a:solidFill>
        </p:spPr>
        <p:txBody>
          <a:bodyPr wrap="none" rtlCol="0">
            <a:spAutoFit/>
          </a:bodyPr>
          <a:lstStyle/>
          <a:p>
            <a:pPr algn="l"/>
            <a:r>
              <a:rPr lang="en-US" i="0" dirty="0"/>
              <a:t>             Regret          </a:t>
            </a:r>
          </a:p>
        </p:txBody>
      </p:sp>
    </p:spTree>
    <p:extLst>
      <p:ext uri="{BB962C8B-B14F-4D97-AF65-F5344CB8AC3E}">
        <p14:creationId xmlns:p14="http://schemas.microsoft.com/office/powerpoint/2010/main" val="2708694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188" t="8273" r="6581" b="3264"/>
          <a:stretch/>
        </p:blipFill>
        <p:spPr>
          <a:xfrm>
            <a:off x="-7796" y="905494"/>
            <a:ext cx="9151796" cy="5283200"/>
          </a:xfrm>
        </p:spPr>
      </p:pic>
      <p:sp>
        <p:nvSpPr>
          <p:cNvPr id="5" name="Text Box 3"/>
          <p:cNvSpPr txBox="1">
            <a:spLocks noChangeArrowheads="1"/>
          </p:cNvSpPr>
          <p:nvPr/>
        </p:nvSpPr>
        <p:spPr bwMode="auto">
          <a:xfrm>
            <a:off x="152400" y="152400"/>
            <a:ext cx="4567238" cy="749300"/>
          </a:xfrm>
          <a:prstGeom prst="rect">
            <a:avLst/>
          </a:prstGeom>
          <a:gradFill rotWithShape="0">
            <a:gsLst>
              <a:gs pos="0">
                <a:srgbClr val="000000"/>
              </a:gs>
              <a:gs pos="50000">
                <a:srgbClr val="CC3300"/>
              </a:gs>
              <a:gs pos="100000">
                <a:srgbClr val="000000"/>
              </a:gs>
            </a:gsLst>
            <a:lin ang="5400000" scaled="1"/>
          </a:gra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lIns="90488" tIns="44450" rIns="90488" bIns="44450"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a:solidFill>
                  <a:schemeClr val="bg1"/>
                </a:solidFill>
              </a:rPr>
              <a:t>Schneider National</a:t>
            </a:r>
          </a:p>
        </p:txBody>
      </p:sp>
      <p:pic>
        <p:nvPicPr>
          <p:cNvPr id="6" name="Picture 5" descr="Schneider subproblem with l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3838" y="1709738"/>
            <a:ext cx="343217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59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txBox="1">
            <a:spLocks noGrp="1"/>
          </p:cNvSpPr>
          <p:nvPr/>
        </p:nvSpPr>
        <p:spPr bwMode="auto">
          <a:xfrm>
            <a:off x="6553200" y="65341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pPr algn="r"/>
            <a:r>
              <a:rPr lang="en-US" sz="1400" i="0"/>
              <a:t>Slide </a:t>
            </a:r>
            <a:fld id="{28BAB9AF-C58F-480B-8398-1E80BA965576}" type="slidenum">
              <a:rPr lang="en-US" sz="1400" i="0"/>
              <a:pPr algn="r"/>
              <a:t>48</a:t>
            </a:fld>
            <a:endParaRPr lang="en-US" sz="1400" i="0"/>
          </a:p>
        </p:txBody>
      </p:sp>
      <p:sp>
        <p:nvSpPr>
          <p:cNvPr id="4099" name="Rectangle 2"/>
          <p:cNvSpPr>
            <a:spLocks noGrp="1" noChangeArrowheads="1"/>
          </p:cNvSpPr>
          <p:nvPr>
            <p:ph type="title" idx="4294967295"/>
          </p:nvPr>
        </p:nvSpPr>
        <p:spPr/>
        <p:txBody>
          <a:bodyPr/>
          <a:lstStyle/>
          <a:p>
            <a:endParaRPr lang="en-US"/>
          </a:p>
        </p:txBody>
      </p:sp>
      <p:sp>
        <p:nvSpPr>
          <p:cNvPr id="4100" name="Rectangle 3"/>
          <p:cNvSpPr>
            <a:spLocks noGrp="1" noChangeArrowheads="1"/>
          </p:cNvSpPr>
          <p:nvPr>
            <p:ph type="body" idx="4294967295"/>
          </p:nvPr>
        </p:nvSpPr>
        <p:spPr/>
        <p:txBody>
          <a:bodyPr/>
          <a:lstStyle/>
          <a:p>
            <a:endParaRPr lang="en-US"/>
          </a:p>
        </p:txBody>
      </p:sp>
      <p:pic>
        <p:nvPicPr>
          <p:cNvPr id="41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med" len="lg"/>
              </a14:hiddenLine>
            </a:ext>
          </a:extLst>
        </p:spPr>
      </p:pic>
      <p:sp>
        <p:nvSpPr>
          <p:cNvPr id="3" name="Slide Number Placeholder 2"/>
          <p:cNvSpPr>
            <a:spLocks noGrp="1"/>
          </p:cNvSpPr>
          <p:nvPr>
            <p:ph type="sldNum" sz="quarter" idx="12"/>
          </p:nvPr>
        </p:nvSpPr>
        <p:spPr/>
        <p:txBody>
          <a:bodyPr/>
          <a:lstStyle/>
          <a:p>
            <a:pPr>
              <a:defRPr/>
            </a:pPr>
            <a:r>
              <a:rPr lang="en-US"/>
              <a:t>Slide </a:t>
            </a:r>
            <a:fld id="{CA1BF554-DF22-475E-92F9-B7E92000597D}" type="slidenum">
              <a:rPr lang="en-US" smtClean="0"/>
              <a:pPr>
                <a:defRPr/>
              </a:pPr>
              <a:t>48</a:t>
            </a:fld>
            <a:endParaRPr lang="en-US"/>
          </a:p>
        </p:txBody>
      </p:sp>
    </p:spTree>
    <p:extLst>
      <p:ext uri="{BB962C8B-B14F-4D97-AF65-F5344CB8AC3E}">
        <p14:creationId xmlns:p14="http://schemas.microsoft.com/office/powerpoint/2010/main" val="153523583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4338" name="Rectangle 2"/>
          <p:cNvSpPr>
            <a:spLocks noGrp="1" noChangeArrowheads="1"/>
          </p:cNvSpPr>
          <p:nvPr>
            <p:ph type="title"/>
          </p:nvPr>
        </p:nvSpPr>
        <p:spPr/>
        <p:txBody>
          <a:bodyPr/>
          <a:lstStyle/>
          <a:p>
            <a:r>
              <a:rPr lang="en-US" dirty="0"/>
              <a:t>Cost function approximations</a:t>
            </a:r>
          </a:p>
        </p:txBody>
      </p:sp>
      <p:grpSp>
        <p:nvGrpSpPr>
          <p:cNvPr id="3854339" name="Group 3"/>
          <p:cNvGrpSpPr>
            <a:grpSpLocks/>
          </p:cNvGrpSpPr>
          <p:nvPr/>
        </p:nvGrpSpPr>
        <p:grpSpPr bwMode="auto">
          <a:xfrm>
            <a:off x="2187575" y="2755900"/>
            <a:ext cx="1511300" cy="2720975"/>
            <a:chOff x="1378" y="1736"/>
            <a:chExt cx="952" cy="1714"/>
          </a:xfrm>
        </p:grpSpPr>
        <p:sp>
          <p:nvSpPr>
            <p:cNvPr id="3854340"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1"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2"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3"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4"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5"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6"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4347" name="AutoShape 11"/>
            <p:cNvCxnSpPr>
              <a:cxnSpLocks noChangeShapeType="1"/>
              <a:stCxn id="3854340" idx="6"/>
              <a:endCxn id="3854344"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48" name="AutoShape 12"/>
            <p:cNvCxnSpPr>
              <a:cxnSpLocks noChangeShapeType="1"/>
              <a:stCxn id="3854340" idx="6"/>
              <a:endCxn id="3854345"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49" name="AutoShape 13"/>
            <p:cNvCxnSpPr>
              <a:cxnSpLocks noChangeShapeType="1"/>
              <a:stCxn id="3854341" idx="6"/>
              <a:endCxn id="3854344"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0" name="AutoShape 14"/>
            <p:cNvCxnSpPr>
              <a:cxnSpLocks noChangeShapeType="1"/>
              <a:stCxn id="3854341" idx="6"/>
              <a:endCxn id="3854345"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1" name="AutoShape 15"/>
            <p:cNvCxnSpPr>
              <a:cxnSpLocks noChangeShapeType="1"/>
              <a:stCxn id="3854341" idx="6"/>
              <a:endCxn id="3854346"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2" name="AutoShape 16"/>
            <p:cNvCxnSpPr>
              <a:cxnSpLocks noChangeShapeType="1"/>
              <a:stCxn id="3854342" idx="6"/>
              <a:endCxn id="3854346"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3" name="AutoShape 17"/>
            <p:cNvCxnSpPr>
              <a:cxnSpLocks noChangeShapeType="1"/>
              <a:stCxn id="3854342" idx="6"/>
              <a:endCxn id="3854345"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4" name="AutoShape 18"/>
            <p:cNvCxnSpPr>
              <a:cxnSpLocks noChangeShapeType="1"/>
              <a:stCxn id="3854343" idx="6"/>
              <a:endCxn id="3854346"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5" name="AutoShape 19"/>
            <p:cNvCxnSpPr>
              <a:cxnSpLocks noChangeShapeType="1"/>
              <a:stCxn id="3854343" idx="6"/>
              <a:endCxn id="3854345"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4360" name="Group 24"/>
          <p:cNvGrpSpPr>
            <a:grpSpLocks/>
          </p:cNvGrpSpPr>
          <p:nvPr/>
        </p:nvGrpSpPr>
        <p:grpSpPr bwMode="auto">
          <a:xfrm>
            <a:off x="2522538" y="1298575"/>
            <a:ext cx="1404937" cy="5029200"/>
            <a:chOff x="1589" y="818"/>
            <a:chExt cx="885" cy="3168"/>
          </a:xfrm>
        </p:grpSpPr>
        <p:sp>
          <p:nvSpPr>
            <p:cNvPr id="3854361" name="Oval 25"/>
            <p:cNvSpPr>
              <a:spLocks noChangeArrowheads="1"/>
            </p:cNvSpPr>
            <p:nvPr/>
          </p:nvSpPr>
          <p:spPr bwMode="auto">
            <a:xfrm>
              <a:off x="2063" y="1042"/>
              <a:ext cx="411" cy="2944"/>
            </a:xfrm>
            <a:prstGeom prst="ellipse">
              <a:avLst/>
            </a:prstGeom>
            <a:noFill/>
            <a:ln w="38100">
              <a:solidFill>
                <a:schemeClr val="accent2"/>
              </a:solidFill>
              <a:round/>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62" name="Text Box 26"/>
            <p:cNvSpPr txBox="1">
              <a:spLocks noChangeArrowheads="1"/>
            </p:cNvSpPr>
            <p:nvPr/>
          </p:nvSpPr>
          <p:spPr bwMode="auto">
            <a:xfrm>
              <a:off x="1589" y="818"/>
              <a:ext cx="8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0">
                  <a:solidFill>
                    <a:srgbClr val="0000FF"/>
                  </a:solidFill>
                </a:rPr>
                <a:t>Demands</a:t>
              </a:r>
            </a:p>
          </p:txBody>
        </p:sp>
      </p:grpSp>
      <p:grpSp>
        <p:nvGrpSpPr>
          <p:cNvPr id="3" name="Group 2"/>
          <p:cNvGrpSpPr/>
          <p:nvPr/>
        </p:nvGrpSpPr>
        <p:grpSpPr>
          <a:xfrm>
            <a:off x="596901" y="1255713"/>
            <a:ext cx="2058988" cy="5072062"/>
            <a:chOff x="596901" y="1255713"/>
            <a:chExt cx="2058988" cy="5072062"/>
          </a:xfrm>
        </p:grpSpPr>
        <p:sp>
          <p:nvSpPr>
            <p:cNvPr id="3854364" name="Oval 28"/>
            <p:cNvSpPr>
              <a:spLocks noChangeArrowheads="1"/>
            </p:cNvSpPr>
            <p:nvPr/>
          </p:nvSpPr>
          <p:spPr bwMode="auto">
            <a:xfrm>
              <a:off x="2003426" y="1654175"/>
              <a:ext cx="652463" cy="4673600"/>
            </a:xfrm>
            <a:prstGeom prst="ellipse">
              <a:avLst/>
            </a:prstGeom>
            <a:noFill/>
            <a:ln w="38100">
              <a:solidFill>
                <a:schemeClr val="accent2"/>
              </a:solidFill>
              <a:round/>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 name="Group 1"/>
            <p:cNvGrpSpPr/>
            <p:nvPr/>
          </p:nvGrpSpPr>
          <p:grpSpPr>
            <a:xfrm>
              <a:off x="596901" y="1255713"/>
              <a:ext cx="1107996" cy="4647015"/>
              <a:chOff x="596901" y="1255713"/>
              <a:chExt cx="1107996" cy="4647015"/>
            </a:xfrm>
          </p:grpSpPr>
          <p:sp>
            <p:nvSpPr>
              <p:cNvPr id="3854366" name="Text Box 30"/>
              <p:cNvSpPr txBox="1">
                <a:spLocks noChangeArrowheads="1"/>
              </p:cNvSpPr>
              <p:nvPr/>
            </p:nvSpPr>
            <p:spPr bwMode="auto">
              <a:xfrm>
                <a:off x="596901" y="1255713"/>
                <a:ext cx="11079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0" dirty="0">
                    <a:solidFill>
                      <a:srgbClr val="0000FF"/>
                    </a:solidFill>
                  </a:rPr>
                  <a:t>Drivers</a:t>
                </a:r>
              </a:p>
            </p:txBody>
          </p:sp>
          <p:grpSp>
            <p:nvGrpSpPr>
              <p:cNvPr id="3854368" name="Group 32"/>
              <p:cNvGrpSpPr>
                <a:grpSpLocks/>
              </p:cNvGrpSpPr>
              <p:nvPr/>
            </p:nvGrpSpPr>
            <p:grpSpPr bwMode="auto">
              <a:xfrm>
                <a:off x="1039813" y="2206625"/>
                <a:ext cx="216181" cy="669925"/>
                <a:chOff x="2803" y="1278"/>
                <a:chExt cx="342" cy="956"/>
              </a:xfrm>
            </p:grpSpPr>
            <p:grpSp>
              <p:nvGrpSpPr>
                <p:cNvPr id="3854369" name="Group 33"/>
                <p:cNvGrpSpPr>
                  <a:grpSpLocks/>
                </p:cNvGrpSpPr>
                <p:nvPr/>
              </p:nvGrpSpPr>
              <p:grpSpPr bwMode="auto">
                <a:xfrm>
                  <a:off x="2803" y="1401"/>
                  <a:ext cx="342" cy="833"/>
                  <a:chOff x="2803" y="1401"/>
                  <a:chExt cx="342" cy="833"/>
                </a:xfrm>
              </p:grpSpPr>
              <p:grpSp>
                <p:nvGrpSpPr>
                  <p:cNvPr id="3854370" name="Group 34"/>
                  <p:cNvGrpSpPr>
                    <a:grpSpLocks/>
                  </p:cNvGrpSpPr>
                  <p:nvPr/>
                </p:nvGrpSpPr>
                <p:grpSpPr bwMode="auto">
                  <a:xfrm>
                    <a:off x="2815" y="2143"/>
                    <a:ext cx="301" cy="91"/>
                    <a:chOff x="2815" y="2143"/>
                    <a:chExt cx="301" cy="91"/>
                  </a:xfrm>
                </p:grpSpPr>
                <p:sp>
                  <p:nvSpPr>
                    <p:cNvPr id="3854371" name="Freeform 35"/>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72" name="Freeform 36"/>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854373" name="Group 37"/>
                  <p:cNvGrpSpPr>
                    <a:grpSpLocks/>
                  </p:cNvGrpSpPr>
                  <p:nvPr/>
                </p:nvGrpSpPr>
                <p:grpSpPr bwMode="auto">
                  <a:xfrm>
                    <a:off x="2803" y="1401"/>
                    <a:ext cx="342" cy="785"/>
                    <a:chOff x="2803" y="1401"/>
                    <a:chExt cx="342" cy="785"/>
                  </a:xfrm>
                </p:grpSpPr>
                <p:grpSp>
                  <p:nvGrpSpPr>
                    <p:cNvPr id="3854374" name="Group 38"/>
                    <p:cNvGrpSpPr>
                      <a:grpSpLocks/>
                    </p:cNvGrpSpPr>
                    <p:nvPr/>
                  </p:nvGrpSpPr>
                  <p:grpSpPr bwMode="auto">
                    <a:xfrm>
                      <a:off x="2844" y="1401"/>
                      <a:ext cx="220" cy="253"/>
                      <a:chOff x="2844" y="1401"/>
                      <a:chExt cx="220" cy="253"/>
                    </a:xfrm>
                  </p:grpSpPr>
                  <p:sp>
                    <p:nvSpPr>
                      <p:cNvPr id="3854375" name="Freeform 39"/>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76" name="Freeform 40"/>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77" name="Freeform 41"/>
                      <p:cNvSpPr>
                        <a:spLocks/>
                      </p:cNvSpPr>
                      <p:nvPr/>
                    </p:nvSpPr>
                    <p:spPr bwMode="auto">
                      <a:xfrm>
                        <a:off x="2937" y="1428"/>
                        <a:ext cx="52" cy="27"/>
                      </a:xfrm>
                      <a:custGeom>
                        <a:avLst/>
                        <a:gdLst>
                          <a:gd name="T0" fmla="*/ 0 w 52"/>
                          <a:gd name="T1" fmla="*/ 27 h 27"/>
                          <a:gd name="T2" fmla="*/ 29 w 52"/>
                          <a:gd name="T3" fmla="*/ 0 h 27"/>
                          <a:gd name="T4" fmla="*/ 52 w 52"/>
                          <a:gd name="T5" fmla="*/ 22 h 27"/>
                        </a:gdLst>
                        <a:ahLst/>
                        <a:cxnLst>
                          <a:cxn ang="0">
                            <a:pos x="T0" y="T1"/>
                          </a:cxn>
                          <a:cxn ang="0">
                            <a:pos x="T2" y="T3"/>
                          </a:cxn>
                          <a:cxn ang="0">
                            <a:pos x="T4" y="T5"/>
                          </a:cxn>
                        </a:cxnLst>
                        <a:rect l="0" t="0" r="r" b="b"/>
                        <a:pathLst>
                          <a:path w="52" h="27">
                            <a:moveTo>
                              <a:pt x="0" y="27"/>
                            </a:moveTo>
                            <a:lnTo>
                              <a:pt x="29" y="0"/>
                            </a:lnTo>
                            <a:lnTo>
                              <a:pt x="52"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854378" name="Group 42"/>
                    <p:cNvGrpSpPr>
                      <a:grpSpLocks/>
                    </p:cNvGrpSpPr>
                    <p:nvPr/>
                  </p:nvGrpSpPr>
                  <p:grpSpPr bwMode="auto">
                    <a:xfrm>
                      <a:off x="2803" y="1412"/>
                      <a:ext cx="342" cy="774"/>
                      <a:chOff x="2803" y="1412"/>
                      <a:chExt cx="342" cy="774"/>
                    </a:xfrm>
                  </p:grpSpPr>
                  <p:sp>
                    <p:nvSpPr>
                      <p:cNvPr id="3854379" name="Freeform 43"/>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80" name="Freeform 44"/>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81" name="Freeform 45"/>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Lst>
                        <a:ahLst/>
                        <a:cxnLst>
                          <a:cxn ang="0">
                            <a:pos x="T0" y="T1"/>
                          </a:cxn>
                          <a:cxn ang="0">
                            <a:pos x="T2" y="T3"/>
                          </a:cxn>
                          <a:cxn ang="0">
                            <a:pos x="T4" y="T5"/>
                          </a:cxn>
                          <a:cxn ang="0">
                            <a:pos x="T6" y="T7"/>
                          </a:cxn>
                        </a:cxnLst>
                        <a:rect l="0" t="0" r="r" b="b"/>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3854382" name="Group 46"/>
                <p:cNvGrpSpPr>
                  <a:grpSpLocks/>
                </p:cNvGrpSpPr>
                <p:nvPr/>
              </p:nvGrpSpPr>
              <p:grpSpPr bwMode="auto">
                <a:xfrm>
                  <a:off x="2896" y="1278"/>
                  <a:ext cx="186" cy="386"/>
                  <a:chOff x="2896" y="1278"/>
                  <a:chExt cx="186" cy="386"/>
                </a:xfrm>
              </p:grpSpPr>
              <p:grpSp>
                <p:nvGrpSpPr>
                  <p:cNvPr id="3854383" name="Group 47"/>
                  <p:cNvGrpSpPr>
                    <a:grpSpLocks/>
                  </p:cNvGrpSpPr>
                  <p:nvPr/>
                </p:nvGrpSpPr>
                <p:grpSpPr bwMode="auto">
                  <a:xfrm>
                    <a:off x="2896" y="1278"/>
                    <a:ext cx="110" cy="150"/>
                    <a:chOff x="2896" y="1278"/>
                    <a:chExt cx="110" cy="150"/>
                  </a:xfrm>
                </p:grpSpPr>
                <p:grpSp>
                  <p:nvGrpSpPr>
                    <p:cNvPr id="3854384" name="Group 48"/>
                    <p:cNvGrpSpPr>
                      <a:grpSpLocks/>
                    </p:cNvGrpSpPr>
                    <p:nvPr/>
                  </p:nvGrpSpPr>
                  <p:grpSpPr bwMode="auto">
                    <a:xfrm>
                      <a:off x="2902" y="1283"/>
                      <a:ext cx="99" cy="145"/>
                      <a:chOff x="2902" y="1283"/>
                      <a:chExt cx="99" cy="145"/>
                    </a:xfrm>
                  </p:grpSpPr>
                  <p:sp>
                    <p:nvSpPr>
                      <p:cNvPr id="3854385" name="Freeform 49"/>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854386" name="Group 50"/>
                      <p:cNvGrpSpPr>
                        <a:grpSpLocks/>
                      </p:cNvGrpSpPr>
                      <p:nvPr/>
                    </p:nvGrpSpPr>
                    <p:grpSpPr bwMode="auto">
                      <a:xfrm>
                        <a:off x="2914" y="1331"/>
                        <a:ext cx="81" cy="70"/>
                        <a:chOff x="2914" y="1331"/>
                        <a:chExt cx="81" cy="70"/>
                      </a:xfrm>
                    </p:grpSpPr>
                    <p:sp>
                      <p:nvSpPr>
                        <p:cNvPr id="3854387" name="Freeform 51"/>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1">
                              <a:moveTo>
                                <a:pt x="0" y="0"/>
                              </a:moveTo>
                              <a:lnTo>
                                <a:pt x="17" y="0"/>
                              </a:lnTo>
                              <a:lnTo>
                                <a:pt x="23" y="0"/>
                              </a:lnTo>
                              <a:lnTo>
                                <a:pt x="29" y="6"/>
                              </a:lnTo>
                              <a:lnTo>
                                <a:pt x="34" y="6"/>
                              </a:lnTo>
                              <a:lnTo>
                                <a:pt x="29" y="6"/>
                              </a:lnTo>
                              <a:lnTo>
                                <a:pt x="29" y="11"/>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88" name="Freeform 52"/>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89" name="Freeform 53"/>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3854390" name="Freeform 54"/>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854391" name="Freeform 55"/>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62" name="Group 32"/>
              <p:cNvGrpSpPr>
                <a:grpSpLocks/>
              </p:cNvGrpSpPr>
              <p:nvPr/>
            </p:nvGrpSpPr>
            <p:grpSpPr bwMode="auto">
              <a:xfrm>
                <a:off x="1047073" y="3273407"/>
                <a:ext cx="216181" cy="669925"/>
                <a:chOff x="2803" y="1278"/>
                <a:chExt cx="342" cy="956"/>
              </a:xfrm>
            </p:grpSpPr>
            <p:grpSp>
              <p:nvGrpSpPr>
                <p:cNvPr id="63" name="Group 33"/>
                <p:cNvGrpSpPr>
                  <a:grpSpLocks/>
                </p:cNvGrpSpPr>
                <p:nvPr/>
              </p:nvGrpSpPr>
              <p:grpSpPr bwMode="auto">
                <a:xfrm>
                  <a:off x="2803" y="1401"/>
                  <a:ext cx="342" cy="833"/>
                  <a:chOff x="2803" y="1401"/>
                  <a:chExt cx="342" cy="833"/>
                </a:xfrm>
              </p:grpSpPr>
              <p:grpSp>
                <p:nvGrpSpPr>
                  <p:cNvPr id="74" name="Group 34"/>
                  <p:cNvGrpSpPr>
                    <a:grpSpLocks/>
                  </p:cNvGrpSpPr>
                  <p:nvPr/>
                </p:nvGrpSpPr>
                <p:grpSpPr bwMode="auto">
                  <a:xfrm>
                    <a:off x="2815" y="2143"/>
                    <a:ext cx="301" cy="91"/>
                    <a:chOff x="2815" y="2143"/>
                    <a:chExt cx="301" cy="91"/>
                  </a:xfrm>
                </p:grpSpPr>
                <p:sp>
                  <p:nvSpPr>
                    <p:cNvPr id="84" name="Freeform 35"/>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 name="Freeform 36"/>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5" name="Group 37"/>
                  <p:cNvGrpSpPr>
                    <a:grpSpLocks/>
                  </p:cNvGrpSpPr>
                  <p:nvPr/>
                </p:nvGrpSpPr>
                <p:grpSpPr bwMode="auto">
                  <a:xfrm>
                    <a:off x="2803" y="1401"/>
                    <a:ext cx="342" cy="785"/>
                    <a:chOff x="2803" y="1401"/>
                    <a:chExt cx="342" cy="785"/>
                  </a:xfrm>
                </p:grpSpPr>
                <p:grpSp>
                  <p:nvGrpSpPr>
                    <p:cNvPr id="76" name="Group 38"/>
                    <p:cNvGrpSpPr>
                      <a:grpSpLocks/>
                    </p:cNvGrpSpPr>
                    <p:nvPr/>
                  </p:nvGrpSpPr>
                  <p:grpSpPr bwMode="auto">
                    <a:xfrm>
                      <a:off x="2844" y="1401"/>
                      <a:ext cx="220" cy="253"/>
                      <a:chOff x="2844" y="1401"/>
                      <a:chExt cx="220" cy="253"/>
                    </a:xfrm>
                  </p:grpSpPr>
                  <p:sp>
                    <p:nvSpPr>
                      <p:cNvPr id="81" name="Freeform 39"/>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40"/>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41"/>
                      <p:cNvSpPr>
                        <a:spLocks/>
                      </p:cNvSpPr>
                      <p:nvPr/>
                    </p:nvSpPr>
                    <p:spPr bwMode="auto">
                      <a:xfrm>
                        <a:off x="2937" y="1428"/>
                        <a:ext cx="52" cy="27"/>
                      </a:xfrm>
                      <a:custGeom>
                        <a:avLst/>
                        <a:gdLst>
                          <a:gd name="T0" fmla="*/ 0 w 52"/>
                          <a:gd name="T1" fmla="*/ 27 h 27"/>
                          <a:gd name="T2" fmla="*/ 29 w 52"/>
                          <a:gd name="T3" fmla="*/ 0 h 27"/>
                          <a:gd name="T4" fmla="*/ 52 w 52"/>
                          <a:gd name="T5" fmla="*/ 22 h 27"/>
                        </a:gdLst>
                        <a:ahLst/>
                        <a:cxnLst>
                          <a:cxn ang="0">
                            <a:pos x="T0" y="T1"/>
                          </a:cxn>
                          <a:cxn ang="0">
                            <a:pos x="T2" y="T3"/>
                          </a:cxn>
                          <a:cxn ang="0">
                            <a:pos x="T4" y="T5"/>
                          </a:cxn>
                        </a:cxnLst>
                        <a:rect l="0" t="0" r="r" b="b"/>
                        <a:pathLst>
                          <a:path w="52" h="27">
                            <a:moveTo>
                              <a:pt x="0" y="27"/>
                            </a:moveTo>
                            <a:lnTo>
                              <a:pt x="29" y="0"/>
                            </a:lnTo>
                            <a:lnTo>
                              <a:pt x="52"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7" name="Group 42"/>
                    <p:cNvGrpSpPr>
                      <a:grpSpLocks/>
                    </p:cNvGrpSpPr>
                    <p:nvPr/>
                  </p:nvGrpSpPr>
                  <p:grpSpPr bwMode="auto">
                    <a:xfrm>
                      <a:off x="2803" y="1412"/>
                      <a:ext cx="342" cy="774"/>
                      <a:chOff x="2803" y="1412"/>
                      <a:chExt cx="342" cy="774"/>
                    </a:xfrm>
                  </p:grpSpPr>
                  <p:sp>
                    <p:nvSpPr>
                      <p:cNvPr id="78" name="Freeform 43"/>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44"/>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45"/>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Lst>
                        <a:ahLst/>
                        <a:cxnLst>
                          <a:cxn ang="0">
                            <a:pos x="T0" y="T1"/>
                          </a:cxn>
                          <a:cxn ang="0">
                            <a:pos x="T2" y="T3"/>
                          </a:cxn>
                          <a:cxn ang="0">
                            <a:pos x="T4" y="T5"/>
                          </a:cxn>
                          <a:cxn ang="0">
                            <a:pos x="T6" y="T7"/>
                          </a:cxn>
                        </a:cxnLst>
                        <a:rect l="0" t="0" r="r" b="b"/>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64" name="Group 46"/>
                <p:cNvGrpSpPr>
                  <a:grpSpLocks/>
                </p:cNvGrpSpPr>
                <p:nvPr/>
              </p:nvGrpSpPr>
              <p:grpSpPr bwMode="auto">
                <a:xfrm>
                  <a:off x="2896" y="1278"/>
                  <a:ext cx="186" cy="386"/>
                  <a:chOff x="2896" y="1278"/>
                  <a:chExt cx="186" cy="386"/>
                </a:xfrm>
              </p:grpSpPr>
              <p:grpSp>
                <p:nvGrpSpPr>
                  <p:cNvPr id="65" name="Group 47"/>
                  <p:cNvGrpSpPr>
                    <a:grpSpLocks/>
                  </p:cNvGrpSpPr>
                  <p:nvPr/>
                </p:nvGrpSpPr>
                <p:grpSpPr bwMode="auto">
                  <a:xfrm>
                    <a:off x="2896" y="1278"/>
                    <a:ext cx="110" cy="150"/>
                    <a:chOff x="2896" y="1278"/>
                    <a:chExt cx="110" cy="150"/>
                  </a:xfrm>
                </p:grpSpPr>
                <p:grpSp>
                  <p:nvGrpSpPr>
                    <p:cNvPr id="67" name="Group 48"/>
                    <p:cNvGrpSpPr>
                      <a:grpSpLocks/>
                    </p:cNvGrpSpPr>
                    <p:nvPr/>
                  </p:nvGrpSpPr>
                  <p:grpSpPr bwMode="auto">
                    <a:xfrm>
                      <a:off x="2902" y="1283"/>
                      <a:ext cx="99" cy="145"/>
                      <a:chOff x="2902" y="1283"/>
                      <a:chExt cx="99" cy="145"/>
                    </a:xfrm>
                  </p:grpSpPr>
                  <p:sp>
                    <p:nvSpPr>
                      <p:cNvPr id="69" name="Freeform 49"/>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70" name="Group 50"/>
                      <p:cNvGrpSpPr>
                        <a:grpSpLocks/>
                      </p:cNvGrpSpPr>
                      <p:nvPr/>
                    </p:nvGrpSpPr>
                    <p:grpSpPr bwMode="auto">
                      <a:xfrm>
                        <a:off x="2914" y="1331"/>
                        <a:ext cx="81" cy="70"/>
                        <a:chOff x="2914" y="1331"/>
                        <a:chExt cx="81" cy="70"/>
                      </a:xfrm>
                    </p:grpSpPr>
                    <p:sp>
                      <p:nvSpPr>
                        <p:cNvPr id="71" name="Freeform 51"/>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1">
                              <a:moveTo>
                                <a:pt x="0" y="0"/>
                              </a:moveTo>
                              <a:lnTo>
                                <a:pt x="17" y="0"/>
                              </a:lnTo>
                              <a:lnTo>
                                <a:pt x="23" y="0"/>
                              </a:lnTo>
                              <a:lnTo>
                                <a:pt x="29" y="6"/>
                              </a:lnTo>
                              <a:lnTo>
                                <a:pt x="34" y="6"/>
                              </a:lnTo>
                              <a:lnTo>
                                <a:pt x="29" y="6"/>
                              </a:lnTo>
                              <a:lnTo>
                                <a:pt x="29" y="11"/>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Freeform 52"/>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53"/>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68" name="Freeform 54"/>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6" name="Freeform 55"/>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86" name="Group 32"/>
              <p:cNvGrpSpPr>
                <a:grpSpLocks/>
              </p:cNvGrpSpPr>
              <p:nvPr/>
            </p:nvGrpSpPr>
            <p:grpSpPr bwMode="auto">
              <a:xfrm>
                <a:off x="1054333" y="4180535"/>
                <a:ext cx="216181" cy="669925"/>
                <a:chOff x="2803" y="1278"/>
                <a:chExt cx="342" cy="956"/>
              </a:xfrm>
            </p:grpSpPr>
            <p:grpSp>
              <p:nvGrpSpPr>
                <p:cNvPr id="87" name="Group 33"/>
                <p:cNvGrpSpPr>
                  <a:grpSpLocks/>
                </p:cNvGrpSpPr>
                <p:nvPr/>
              </p:nvGrpSpPr>
              <p:grpSpPr bwMode="auto">
                <a:xfrm>
                  <a:off x="2803" y="1401"/>
                  <a:ext cx="342" cy="833"/>
                  <a:chOff x="2803" y="1401"/>
                  <a:chExt cx="342" cy="833"/>
                </a:xfrm>
              </p:grpSpPr>
              <p:grpSp>
                <p:nvGrpSpPr>
                  <p:cNvPr id="98" name="Group 34"/>
                  <p:cNvGrpSpPr>
                    <a:grpSpLocks/>
                  </p:cNvGrpSpPr>
                  <p:nvPr/>
                </p:nvGrpSpPr>
                <p:grpSpPr bwMode="auto">
                  <a:xfrm>
                    <a:off x="2815" y="2143"/>
                    <a:ext cx="301" cy="91"/>
                    <a:chOff x="2815" y="2143"/>
                    <a:chExt cx="301" cy="91"/>
                  </a:xfrm>
                </p:grpSpPr>
                <p:sp>
                  <p:nvSpPr>
                    <p:cNvPr id="108" name="Freeform 35"/>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36"/>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9" name="Group 37"/>
                  <p:cNvGrpSpPr>
                    <a:grpSpLocks/>
                  </p:cNvGrpSpPr>
                  <p:nvPr/>
                </p:nvGrpSpPr>
                <p:grpSpPr bwMode="auto">
                  <a:xfrm>
                    <a:off x="2803" y="1401"/>
                    <a:ext cx="342" cy="785"/>
                    <a:chOff x="2803" y="1401"/>
                    <a:chExt cx="342" cy="785"/>
                  </a:xfrm>
                </p:grpSpPr>
                <p:grpSp>
                  <p:nvGrpSpPr>
                    <p:cNvPr id="100" name="Group 38"/>
                    <p:cNvGrpSpPr>
                      <a:grpSpLocks/>
                    </p:cNvGrpSpPr>
                    <p:nvPr/>
                  </p:nvGrpSpPr>
                  <p:grpSpPr bwMode="auto">
                    <a:xfrm>
                      <a:off x="2844" y="1401"/>
                      <a:ext cx="220" cy="253"/>
                      <a:chOff x="2844" y="1401"/>
                      <a:chExt cx="220" cy="253"/>
                    </a:xfrm>
                  </p:grpSpPr>
                  <p:sp>
                    <p:nvSpPr>
                      <p:cNvPr id="105" name="Freeform 39"/>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 name="Freeform 40"/>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41"/>
                      <p:cNvSpPr>
                        <a:spLocks/>
                      </p:cNvSpPr>
                      <p:nvPr/>
                    </p:nvSpPr>
                    <p:spPr bwMode="auto">
                      <a:xfrm>
                        <a:off x="2937" y="1428"/>
                        <a:ext cx="52" cy="27"/>
                      </a:xfrm>
                      <a:custGeom>
                        <a:avLst/>
                        <a:gdLst>
                          <a:gd name="T0" fmla="*/ 0 w 52"/>
                          <a:gd name="T1" fmla="*/ 27 h 27"/>
                          <a:gd name="T2" fmla="*/ 29 w 52"/>
                          <a:gd name="T3" fmla="*/ 0 h 27"/>
                          <a:gd name="T4" fmla="*/ 52 w 52"/>
                          <a:gd name="T5" fmla="*/ 22 h 27"/>
                        </a:gdLst>
                        <a:ahLst/>
                        <a:cxnLst>
                          <a:cxn ang="0">
                            <a:pos x="T0" y="T1"/>
                          </a:cxn>
                          <a:cxn ang="0">
                            <a:pos x="T2" y="T3"/>
                          </a:cxn>
                          <a:cxn ang="0">
                            <a:pos x="T4" y="T5"/>
                          </a:cxn>
                        </a:cxnLst>
                        <a:rect l="0" t="0" r="r" b="b"/>
                        <a:pathLst>
                          <a:path w="52" h="27">
                            <a:moveTo>
                              <a:pt x="0" y="27"/>
                            </a:moveTo>
                            <a:lnTo>
                              <a:pt x="29" y="0"/>
                            </a:lnTo>
                            <a:lnTo>
                              <a:pt x="52"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1" name="Group 42"/>
                    <p:cNvGrpSpPr>
                      <a:grpSpLocks/>
                    </p:cNvGrpSpPr>
                    <p:nvPr/>
                  </p:nvGrpSpPr>
                  <p:grpSpPr bwMode="auto">
                    <a:xfrm>
                      <a:off x="2803" y="1412"/>
                      <a:ext cx="342" cy="774"/>
                      <a:chOff x="2803" y="1412"/>
                      <a:chExt cx="342" cy="774"/>
                    </a:xfrm>
                  </p:grpSpPr>
                  <p:sp>
                    <p:nvSpPr>
                      <p:cNvPr id="102" name="Freeform 43"/>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Freeform 44"/>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 name="Freeform 45"/>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Lst>
                        <a:ahLst/>
                        <a:cxnLst>
                          <a:cxn ang="0">
                            <a:pos x="T0" y="T1"/>
                          </a:cxn>
                          <a:cxn ang="0">
                            <a:pos x="T2" y="T3"/>
                          </a:cxn>
                          <a:cxn ang="0">
                            <a:pos x="T4" y="T5"/>
                          </a:cxn>
                          <a:cxn ang="0">
                            <a:pos x="T6" y="T7"/>
                          </a:cxn>
                        </a:cxnLst>
                        <a:rect l="0" t="0" r="r" b="b"/>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88" name="Group 46"/>
                <p:cNvGrpSpPr>
                  <a:grpSpLocks/>
                </p:cNvGrpSpPr>
                <p:nvPr/>
              </p:nvGrpSpPr>
              <p:grpSpPr bwMode="auto">
                <a:xfrm>
                  <a:off x="2896" y="1278"/>
                  <a:ext cx="186" cy="386"/>
                  <a:chOff x="2896" y="1278"/>
                  <a:chExt cx="186" cy="386"/>
                </a:xfrm>
              </p:grpSpPr>
              <p:grpSp>
                <p:nvGrpSpPr>
                  <p:cNvPr id="89" name="Group 47"/>
                  <p:cNvGrpSpPr>
                    <a:grpSpLocks/>
                  </p:cNvGrpSpPr>
                  <p:nvPr/>
                </p:nvGrpSpPr>
                <p:grpSpPr bwMode="auto">
                  <a:xfrm>
                    <a:off x="2896" y="1278"/>
                    <a:ext cx="110" cy="150"/>
                    <a:chOff x="2896" y="1278"/>
                    <a:chExt cx="110" cy="150"/>
                  </a:xfrm>
                </p:grpSpPr>
                <p:grpSp>
                  <p:nvGrpSpPr>
                    <p:cNvPr id="91" name="Group 48"/>
                    <p:cNvGrpSpPr>
                      <a:grpSpLocks/>
                    </p:cNvGrpSpPr>
                    <p:nvPr/>
                  </p:nvGrpSpPr>
                  <p:grpSpPr bwMode="auto">
                    <a:xfrm>
                      <a:off x="2902" y="1283"/>
                      <a:ext cx="99" cy="145"/>
                      <a:chOff x="2902" y="1283"/>
                      <a:chExt cx="99" cy="145"/>
                    </a:xfrm>
                  </p:grpSpPr>
                  <p:sp>
                    <p:nvSpPr>
                      <p:cNvPr id="93" name="Freeform 49"/>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4" name="Group 50"/>
                      <p:cNvGrpSpPr>
                        <a:grpSpLocks/>
                      </p:cNvGrpSpPr>
                      <p:nvPr/>
                    </p:nvGrpSpPr>
                    <p:grpSpPr bwMode="auto">
                      <a:xfrm>
                        <a:off x="2914" y="1331"/>
                        <a:ext cx="81" cy="70"/>
                        <a:chOff x="2914" y="1331"/>
                        <a:chExt cx="81" cy="70"/>
                      </a:xfrm>
                    </p:grpSpPr>
                    <p:sp>
                      <p:nvSpPr>
                        <p:cNvPr id="95" name="Freeform 51"/>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1">
                              <a:moveTo>
                                <a:pt x="0" y="0"/>
                              </a:moveTo>
                              <a:lnTo>
                                <a:pt x="17" y="0"/>
                              </a:lnTo>
                              <a:lnTo>
                                <a:pt x="23" y="0"/>
                              </a:lnTo>
                              <a:lnTo>
                                <a:pt x="29" y="6"/>
                              </a:lnTo>
                              <a:lnTo>
                                <a:pt x="34" y="6"/>
                              </a:lnTo>
                              <a:lnTo>
                                <a:pt x="29" y="6"/>
                              </a:lnTo>
                              <a:lnTo>
                                <a:pt x="29" y="11"/>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52"/>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53"/>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2" name="Freeform 54"/>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0" name="Freeform 55"/>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10" name="Group 32"/>
              <p:cNvGrpSpPr>
                <a:grpSpLocks/>
              </p:cNvGrpSpPr>
              <p:nvPr/>
            </p:nvGrpSpPr>
            <p:grpSpPr bwMode="auto">
              <a:xfrm>
                <a:off x="1076107" y="5232803"/>
                <a:ext cx="216181" cy="669925"/>
                <a:chOff x="2803" y="1278"/>
                <a:chExt cx="342" cy="956"/>
              </a:xfrm>
            </p:grpSpPr>
            <p:grpSp>
              <p:nvGrpSpPr>
                <p:cNvPr id="111" name="Group 33"/>
                <p:cNvGrpSpPr>
                  <a:grpSpLocks/>
                </p:cNvGrpSpPr>
                <p:nvPr/>
              </p:nvGrpSpPr>
              <p:grpSpPr bwMode="auto">
                <a:xfrm>
                  <a:off x="2803" y="1401"/>
                  <a:ext cx="342" cy="833"/>
                  <a:chOff x="2803" y="1401"/>
                  <a:chExt cx="342" cy="833"/>
                </a:xfrm>
              </p:grpSpPr>
              <p:grpSp>
                <p:nvGrpSpPr>
                  <p:cNvPr id="122" name="Group 34"/>
                  <p:cNvGrpSpPr>
                    <a:grpSpLocks/>
                  </p:cNvGrpSpPr>
                  <p:nvPr/>
                </p:nvGrpSpPr>
                <p:grpSpPr bwMode="auto">
                  <a:xfrm>
                    <a:off x="2815" y="2143"/>
                    <a:ext cx="301" cy="91"/>
                    <a:chOff x="2815" y="2143"/>
                    <a:chExt cx="301" cy="91"/>
                  </a:xfrm>
                </p:grpSpPr>
                <p:sp>
                  <p:nvSpPr>
                    <p:cNvPr id="132" name="Freeform 35"/>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36"/>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3" name="Group 37"/>
                  <p:cNvGrpSpPr>
                    <a:grpSpLocks/>
                  </p:cNvGrpSpPr>
                  <p:nvPr/>
                </p:nvGrpSpPr>
                <p:grpSpPr bwMode="auto">
                  <a:xfrm>
                    <a:off x="2803" y="1401"/>
                    <a:ext cx="342" cy="785"/>
                    <a:chOff x="2803" y="1401"/>
                    <a:chExt cx="342" cy="785"/>
                  </a:xfrm>
                </p:grpSpPr>
                <p:grpSp>
                  <p:nvGrpSpPr>
                    <p:cNvPr id="124" name="Group 38"/>
                    <p:cNvGrpSpPr>
                      <a:grpSpLocks/>
                    </p:cNvGrpSpPr>
                    <p:nvPr/>
                  </p:nvGrpSpPr>
                  <p:grpSpPr bwMode="auto">
                    <a:xfrm>
                      <a:off x="2844" y="1401"/>
                      <a:ext cx="220" cy="253"/>
                      <a:chOff x="2844" y="1401"/>
                      <a:chExt cx="220" cy="253"/>
                    </a:xfrm>
                  </p:grpSpPr>
                  <p:sp>
                    <p:nvSpPr>
                      <p:cNvPr id="129" name="Freeform 39"/>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40"/>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41"/>
                      <p:cNvSpPr>
                        <a:spLocks/>
                      </p:cNvSpPr>
                      <p:nvPr/>
                    </p:nvSpPr>
                    <p:spPr bwMode="auto">
                      <a:xfrm>
                        <a:off x="2937" y="1428"/>
                        <a:ext cx="52" cy="27"/>
                      </a:xfrm>
                      <a:custGeom>
                        <a:avLst/>
                        <a:gdLst>
                          <a:gd name="T0" fmla="*/ 0 w 52"/>
                          <a:gd name="T1" fmla="*/ 27 h 27"/>
                          <a:gd name="T2" fmla="*/ 29 w 52"/>
                          <a:gd name="T3" fmla="*/ 0 h 27"/>
                          <a:gd name="T4" fmla="*/ 52 w 52"/>
                          <a:gd name="T5" fmla="*/ 22 h 27"/>
                        </a:gdLst>
                        <a:ahLst/>
                        <a:cxnLst>
                          <a:cxn ang="0">
                            <a:pos x="T0" y="T1"/>
                          </a:cxn>
                          <a:cxn ang="0">
                            <a:pos x="T2" y="T3"/>
                          </a:cxn>
                          <a:cxn ang="0">
                            <a:pos x="T4" y="T5"/>
                          </a:cxn>
                        </a:cxnLst>
                        <a:rect l="0" t="0" r="r" b="b"/>
                        <a:pathLst>
                          <a:path w="52" h="27">
                            <a:moveTo>
                              <a:pt x="0" y="27"/>
                            </a:moveTo>
                            <a:lnTo>
                              <a:pt x="29" y="0"/>
                            </a:lnTo>
                            <a:lnTo>
                              <a:pt x="52"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5" name="Group 42"/>
                    <p:cNvGrpSpPr>
                      <a:grpSpLocks/>
                    </p:cNvGrpSpPr>
                    <p:nvPr/>
                  </p:nvGrpSpPr>
                  <p:grpSpPr bwMode="auto">
                    <a:xfrm>
                      <a:off x="2803" y="1412"/>
                      <a:ext cx="342" cy="774"/>
                      <a:chOff x="2803" y="1412"/>
                      <a:chExt cx="342" cy="774"/>
                    </a:xfrm>
                  </p:grpSpPr>
                  <p:sp>
                    <p:nvSpPr>
                      <p:cNvPr id="126" name="Freeform 43"/>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44"/>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45"/>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Lst>
                        <a:ahLst/>
                        <a:cxnLst>
                          <a:cxn ang="0">
                            <a:pos x="T0" y="T1"/>
                          </a:cxn>
                          <a:cxn ang="0">
                            <a:pos x="T2" y="T3"/>
                          </a:cxn>
                          <a:cxn ang="0">
                            <a:pos x="T4" y="T5"/>
                          </a:cxn>
                          <a:cxn ang="0">
                            <a:pos x="T6" y="T7"/>
                          </a:cxn>
                        </a:cxnLst>
                        <a:rect l="0" t="0" r="r" b="b"/>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12" name="Group 46"/>
                <p:cNvGrpSpPr>
                  <a:grpSpLocks/>
                </p:cNvGrpSpPr>
                <p:nvPr/>
              </p:nvGrpSpPr>
              <p:grpSpPr bwMode="auto">
                <a:xfrm>
                  <a:off x="2896" y="1278"/>
                  <a:ext cx="186" cy="386"/>
                  <a:chOff x="2896" y="1278"/>
                  <a:chExt cx="186" cy="386"/>
                </a:xfrm>
              </p:grpSpPr>
              <p:grpSp>
                <p:nvGrpSpPr>
                  <p:cNvPr id="113" name="Group 47"/>
                  <p:cNvGrpSpPr>
                    <a:grpSpLocks/>
                  </p:cNvGrpSpPr>
                  <p:nvPr/>
                </p:nvGrpSpPr>
                <p:grpSpPr bwMode="auto">
                  <a:xfrm>
                    <a:off x="2896" y="1278"/>
                    <a:ext cx="110" cy="150"/>
                    <a:chOff x="2896" y="1278"/>
                    <a:chExt cx="110" cy="150"/>
                  </a:xfrm>
                </p:grpSpPr>
                <p:grpSp>
                  <p:nvGrpSpPr>
                    <p:cNvPr id="115" name="Group 48"/>
                    <p:cNvGrpSpPr>
                      <a:grpSpLocks/>
                    </p:cNvGrpSpPr>
                    <p:nvPr/>
                  </p:nvGrpSpPr>
                  <p:grpSpPr bwMode="auto">
                    <a:xfrm>
                      <a:off x="2902" y="1283"/>
                      <a:ext cx="99" cy="145"/>
                      <a:chOff x="2902" y="1283"/>
                      <a:chExt cx="99" cy="145"/>
                    </a:xfrm>
                  </p:grpSpPr>
                  <p:sp>
                    <p:nvSpPr>
                      <p:cNvPr id="117" name="Freeform 49"/>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8" name="Group 50"/>
                      <p:cNvGrpSpPr>
                        <a:grpSpLocks/>
                      </p:cNvGrpSpPr>
                      <p:nvPr/>
                    </p:nvGrpSpPr>
                    <p:grpSpPr bwMode="auto">
                      <a:xfrm>
                        <a:off x="2914" y="1331"/>
                        <a:ext cx="81" cy="70"/>
                        <a:chOff x="2914" y="1331"/>
                        <a:chExt cx="81" cy="70"/>
                      </a:xfrm>
                    </p:grpSpPr>
                    <p:sp>
                      <p:nvSpPr>
                        <p:cNvPr id="119" name="Freeform 51"/>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1">
                              <a:moveTo>
                                <a:pt x="0" y="0"/>
                              </a:moveTo>
                              <a:lnTo>
                                <a:pt x="17" y="0"/>
                              </a:lnTo>
                              <a:lnTo>
                                <a:pt x="23" y="0"/>
                              </a:lnTo>
                              <a:lnTo>
                                <a:pt x="29" y="6"/>
                              </a:lnTo>
                              <a:lnTo>
                                <a:pt x="34" y="6"/>
                              </a:lnTo>
                              <a:lnTo>
                                <a:pt x="29" y="6"/>
                              </a:lnTo>
                              <a:lnTo>
                                <a:pt x="29" y="11"/>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52"/>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53"/>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6" name="Freeform 54"/>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4" name="Freeform 55"/>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spTree>
    <p:extLst>
      <p:ext uri="{BB962C8B-B14F-4D97-AF65-F5344CB8AC3E}">
        <p14:creationId xmlns:p14="http://schemas.microsoft.com/office/powerpoint/2010/main" val="706252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854360"/>
                                        </p:tgtEl>
                                        <p:attrNameLst>
                                          <p:attrName>style.visibility</p:attrName>
                                        </p:attrNameLst>
                                      </p:cBhvr>
                                      <p:to>
                                        <p:strVal val="visible"/>
                                      </p:to>
                                    </p:set>
                                    <p:animEffect transition="in" filter="wipe(up)">
                                      <p:cBhvr>
                                        <p:cTn id="7" dur="500"/>
                                        <p:tgtEl>
                                          <p:spTgt spid="38543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Review of policies in previous problems</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5</a:t>
            </a:fld>
            <a:endParaRPr lang="en-US"/>
          </a:p>
        </p:txBody>
      </p:sp>
    </p:spTree>
    <p:extLst>
      <p:ext uri="{BB962C8B-B14F-4D97-AF65-F5344CB8AC3E}">
        <p14:creationId xmlns:p14="http://schemas.microsoft.com/office/powerpoint/2010/main" val="661224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6386" name="Rectangle 2"/>
          <p:cNvSpPr>
            <a:spLocks noGrp="1" noChangeArrowheads="1"/>
          </p:cNvSpPr>
          <p:nvPr>
            <p:ph type="title"/>
          </p:nvPr>
        </p:nvSpPr>
        <p:spPr/>
        <p:txBody>
          <a:bodyPr/>
          <a:lstStyle/>
          <a:p>
            <a:r>
              <a:rPr lang="en-US" dirty="0"/>
              <a:t>Cost function approximations</a:t>
            </a:r>
          </a:p>
        </p:txBody>
      </p:sp>
      <p:grpSp>
        <p:nvGrpSpPr>
          <p:cNvPr id="3856387" name="Group 3"/>
          <p:cNvGrpSpPr>
            <a:grpSpLocks/>
          </p:cNvGrpSpPr>
          <p:nvPr/>
        </p:nvGrpSpPr>
        <p:grpSpPr bwMode="auto">
          <a:xfrm>
            <a:off x="2187575" y="2755900"/>
            <a:ext cx="1511300" cy="2720975"/>
            <a:chOff x="1378" y="1736"/>
            <a:chExt cx="952" cy="1714"/>
          </a:xfrm>
        </p:grpSpPr>
        <p:sp>
          <p:nvSpPr>
            <p:cNvPr id="3856388"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89"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0"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1"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2"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3"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4"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6395" name="AutoShape 11"/>
            <p:cNvCxnSpPr>
              <a:cxnSpLocks noChangeShapeType="1"/>
              <a:stCxn id="3856388" idx="6"/>
              <a:endCxn id="3856392"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396" name="AutoShape 12"/>
            <p:cNvCxnSpPr>
              <a:cxnSpLocks noChangeShapeType="1"/>
              <a:stCxn id="3856388" idx="6"/>
              <a:endCxn id="3856393"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397" name="AutoShape 13"/>
            <p:cNvCxnSpPr>
              <a:cxnSpLocks noChangeShapeType="1"/>
              <a:stCxn id="3856389" idx="6"/>
              <a:endCxn id="3856392"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398" name="AutoShape 14"/>
            <p:cNvCxnSpPr>
              <a:cxnSpLocks noChangeShapeType="1"/>
              <a:stCxn id="3856389" idx="6"/>
              <a:endCxn id="3856393"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399" name="AutoShape 15"/>
            <p:cNvCxnSpPr>
              <a:cxnSpLocks noChangeShapeType="1"/>
              <a:stCxn id="3856389" idx="6"/>
              <a:endCxn id="3856394"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00" name="AutoShape 16"/>
            <p:cNvCxnSpPr>
              <a:cxnSpLocks noChangeShapeType="1"/>
              <a:stCxn id="3856390" idx="6"/>
              <a:endCxn id="3856394"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01" name="AutoShape 17"/>
            <p:cNvCxnSpPr>
              <a:cxnSpLocks noChangeShapeType="1"/>
              <a:stCxn id="3856390" idx="6"/>
              <a:endCxn id="3856393"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02" name="AutoShape 18"/>
            <p:cNvCxnSpPr>
              <a:cxnSpLocks noChangeShapeType="1"/>
              <a:stCxn id="3856391" idx="6"/>
              <a:endCxn id="3856394"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03" name="AutoShape 19"/>
            <p:cNvCxnSpPr>
              <a:cxnSpLocks noChangeShapeType="1"/>
              <a:stCxn id="3856391" idx="6"/>
              <a:endCxn id="3856393"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6404" name="Group 20"/>
          <p:cNvGrpSpPr>
            <a:grpSpLocks/>
          </p:cNvGrpSpPr>
          <p:nvPr/>
        </p:nvGrpSpPr>
        <p:grpSpPr bwMode="auto">
          <a:xfrm>
            <a:off x="4284663" y="2379663"/>
            <a:ext cx="1512887" cy="3365500"/>
            <a:chOff x="2699" y="1499"/>
            <a:chExt cx="953" cy="2120"/>
          </a:xfrm>
        </p:grpSpPr>
        <p:sp>
          <p:nvSpPr>
            <p:cNvPr id="3856405" name="Oval 21"/>
            <p:cNvSpPr>
              <a:spLocks noChangeArrowheads="1"/>
            </p:cNvSpPr>
            <p:nvPr/>
          </p:nvSpPr>
          <p:spPr bwMode="auto">
            <a:xfrm>
              <a:off x="2713" y="1905"/>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06" name="Oval 22"/>
            <p:cNvSpPr>
              <a:spLocks noChangeArrowheads="1"/>
            </p:cNvSpPr>
            <p:nvPr/>
          </p:nvSpPr>
          <p:spPr bwMode="auto">
            <a:xfrm>
              <a:off x="2706" y="2442"/>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07" name="Oval 23"/>
            <p:cNvSpPr>
              <a:spLocks noChangeArrowheads="1"/>
            </p:cNvSpPr>
            <p:nvPr/>
          </p:nvSpPr>
          <p:spPr bwMode="auto">
            <a:xfrm>
              <a:off x="2706" y="2930"/>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08" name="Oval 24"/>
            <p:cNvSpPr>
              <a:spLocks noChangeArrowheads="1"/>
            </p:cNvSpPr>
            <p:nvPr/>
          </p:nvSpPr>
          <p:spPr bwMode="auto">
            <a:xfrm>
              <a:off x="2699" y="3467"/>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09" name="Rectangle 25"/>
            <p:cNvSpPr>
              <a:spLocks noChangeArrowheads="1"/>
            </p:cNvSpPr>
            <p:nvPr/>
          </p:nvSpPr>
          <p:spPr bwMode="auto">
            <a:xfrm>
              <a:off x="3489" y="2033"/>
              <a:ext cx="160" cy="16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10" name="Rectangle 26"/>
            <p:cNvSpPr>
              <a:spLocks noChangeArrowheads="1"/>
            </p:cNvSpPr>
            <p:nvPr/>
          </p:nvSpPr>
          <p:spPr bwMode="auto">
            <a:xfrm>
              <a:off x="3490" y="2514"/>
              <a:ext cx="160" cy="16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11" name="Rectangle 27"/>
            <p:cNvSpPr>
              <a:spLocks noChangeArrowheads="1"/>
            </p:cNvSpPr>
            <p:nvPr/>
          </p:nvSpPr>
          <p:spPr bwMode="auto">
            <a:xfrm>
              <a:off x="3491" y="3019"/>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6412" name="AutoShape 28"/>
            <p:cNvCxnSpPr>
              <a:cxnSpLocks noChangeShapeType="1"/>
              <a:stCxn id="3856405" idx="6"/>
              <a:endCxn id="3856409" idx="1"/>
            </p:cNvCxnSpPr>
            <p:nvPr/>
          </p:nvCxnSpPr>
          <p:spPr bwMode="auto">
            <a:xfrm>
              <a:off x="2871" y="1981"/>
              <a:ext cx="612" cy="132"/>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3" name="AutoShape 29"/>
            <p:cNvCxnSpPr>
              <a:cxnSpLocks noChangeShapeType="1"/>
              <a:stCxn id="3856405" idx="6"/>
              <a:endCxn id="3856410" idx="1"/>
            </p:cNvCxnSpPr>
            <p:nvPr/>
          </p:nvCxnSpPr>
          <p:spPr bwMode="auto">
            <a:xfrm>
              <a:off x="2871" y="1981"/>
              <a:ext cx="613" cy="613"/>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4" name="AutoShape 30"/>
            <p:cNvCxnSpPr>
              <a:cxnSpLocks noChangeShapeType="1"/>
              <a:stCxn id="3856406" idx="6"/>
              <a:endCxn id="3856409" idx="1"/>
            </p:cNvCxnSpPr>
            <p:nvPr/>
          </p:nvCxnSpPr>
          <p:spPr bwMode="auto">
            <a:xfrm flipV="1">
              <a:off x="2864" y="2113"/>
              <a:ext cx="619" cy="405"/>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5" name="AutoShape 31"/>
            <p:cNvCxnSpPr>
              <a:cxnSpLocks noChangeShapeType="1"/>
              <a:stCxn id="3856406" idx="6"/>
              <a:endCxn id="3856410" idx="1"/>
            </p:cNvCxnSpPr>
            <p:nvPr/>
          </p:nvCxnSpPr>
          <p:spPr bwMode="auto">
            <a:xfrm>
              <a:off x="2864" y="2518"/>
              <a:ext cx="620" cy="76"/>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6" name="AutoShape 32"/>
            <p:cNvCxnSpPr>
              <a:cxnSpLocks noChangeShapeType="1"/>
              <a:stCxn id="3856406" idx="6"/>
              <a:endCxn id="3856411" idx="1"/>
            </p:cNvCxnSpPr>
            <p:nvPr/>
          </p:nvCxnSpPr>
          <p:spPr bwMode="auto">
            <a:xfrm>
              <a:off x="2864" y="2518"/>
              <a:ext cx="621" cy="581"/>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7" name="AutoShape 33"/>
            <p:cNvCxnSpPr>
              <a:cxnSpLocks noChangeShapeType="1"/>
              <a:stCxn id="3856407" idx="6"/>
              <a:endCxn id="3856411" idx="1"/>
            </p:cNvCxnSpPr>
            <p:nvPr/>
          </p:nvCxnSpPr>
          <p:spPr bwMode="auto">
            <a:xfrm>
              <a:off x="2864" y="3006"/>
              <a:ext cx="621" cy="93"/>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8" name="AutoShape 34"/>
            <p:cNvCxnSpPr>
              <a:cxnSpLocks noChangeShapeType="1"/>
              <a:stCxn id="3856407" idx="6"/>
              <a:endCxn id="3856410" idx="1"/>
            </p:cNvCxnSpPr>
            <p:nvPr/>
          </p:nvCxnSpPr>
          <p:spPr bwMode="auto">
            <a:xfrm flipV="1">
              <a:off x="2864" y="2594"/>
              <a:ext cx="620" cy="412"/>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9" name="AutoShape 35"/>
            <p:cNvCxnSpPr>
              <a:cxnSpLocks noChangeShapeType="1"/>
              <a:stCxn id="3856408" idx="6"/>
              <a:endCxn id="3856411" idx="1"/>
            </p:cNvCxnSpPr>
            <p:nvPr/>
          </p:nvCxnSpPr>
          <p:spPr bwMode="auto">
            <a:xfrm flipV="1">
              <a:off x="2857" y="3099"/>
              <a:ext cx="628" cy="444"/>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20" name="AutoShape 36"/>
            <p:cNvCxnSpPr>
              <a:cxnSpLocks noChangeShapeType="1"/>
              <a:stCxn id="3856408" idx="6"/>
              <a:endCxn id="3856410" idx="1"/>
            </p:cNvCxnSpPr>
            <p:nvPr/>
          </p:nvCxnSpPr>
          <p:spPr bwMode="auto">
            <a:xfrm flipV="1">
              <a:off x="2857" y="2594"/>
              <a:ext cx="627" cy="949"/>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56421" name="Rectangle 37"/>
            <p:cNvSpPr>
              <a:spLocks noChangeArrowheads="1"/>
            </p:cNvSpPr>
            <p:nvPr/>
          </p:nvSpPr>
          <p:spPr bwMode="auto">
            <a:xfrm>
              <a:off x="3492" y="1668"/>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22" name="Oval 38"/>
            <p:cNvSpPr>
              <a:spLocks noChangeArrowheads="1"/>
            </p:cNvSpPr>
            <p:nvPr/>
          </p:nvSpPr>
          <p:spPr bwMode="auto">
            <a:xfrm>
              <a:off x="2699" y="1499"/>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6423" name="AutoShape 39"/>
            <p:cNvCxnSpPr>
              <a:cxnSpLocks noChangeShapeType="1"/>
              <a:stCxn id="3856422" idx="6"/>
              <a:endCxn id="3856421" idx="1"/>
            </p:cNvCxnSpPr>
            <p:nvPr/>
          </p:nvCxnSpPr>
          <p:spPr bwMode="auto">
            <a:xfrm>
              <a:off x="2857" y="1575"/>
              <a:ext cx="629" cy="17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24" name="AutoShape 40"/>
            <p:cNvCxnSpPr>
              <a:cxnSpLocks noChangeShapeType="1"/>
              <a:stCxn id="3856406" idx="6"/>
              <a:endCxn id="3856421" idx="1"/>
            </p:cNvCxnSpPr>
            <p:nvPr/>
          </p:nvCxnSpPr>
          <p:spPr bwMode="auto">
            <a:xfrm flipV="1">
              <a:off x="2864" y="1748"/>
              <a:ext cx="622" cy="77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25" name="AutoShape 41"/>
            <p:cNvCxnSpPr>
              <a:cxnSpLocks noChangeShapeType="1"/>
              <a:stCxn id="3856422" idx="6"/>
              <a:endCxn id="3856411" idx="1"/>
            </p:cNvCxnSpPr>
            <p:nvPr/>
          </p:nvCxnSpPr>
          <p:spPr bwMode="auto">
            <a:xfrm>
              <a:off x="2857" y="1575"/>
              <a:ext cx="628" cy="1524"/>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6426" name="Group 42"/>
          <p:cNvGrpSpPr>
            <a:grpSpLocks/>
          </p:cNvGrpSpPr>
          <p:nvPr/>
        </p:nvGrpSpPr>
        <p:grpSpPr bwMode="auto">
          <a:xfrm>
            <a:off x="6389688" y="2325688"/>
            <a:ext cx="1514475" cy="3178175"/>
            <a:chOff x="4025" y="1465"/>
            <a:chExt cx="954" cy="2002"/>
          </a:xfrm>
        </p:grpSpPr>
        <p:sp>
          <p:nvSpPr>
            <p:cNvPr id="3856427" name="Oval 43"/>
            <p:cNvSpPr>
              <a:spLocks noChangeArrowheads="1"/>
            </p:cNvSpPr>
            <p:nvPr/>
          </p:nvSpPr>
          <p:spPr bwMode="auto">
            <a:xfrm>
              <a:off x="4025" y="1465"/>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28" name="Oval 44"/>
            <p:cNvSpPr>
              <a:spLocks noChangeArrowheads="1"/>
            </p:cNvSpPr>
            <p:nvPr/>
          </p:nvSpPr>
          <p:spPr bwMode="auto">
            <a:xfrm>
              <a:off x="4034" y="2050"/>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29" name="Oval 45"/>
            <p:cNvSpPr>
              <a:spLocks noChangeArrowheads="1"/>
            </p:cNvSpPr>
            <p:nvPr/>
          </p:nvSpPr>
          <p:spPr bwMode="auto">
            <a:xfrm>
              <a:off x="4026" y="2586"/>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30" name="Oval 46"/>
            <p:cNvSpPr>
              <a:spLocks noChangeArrowheads="1"/>
            </p:cNvSpPr>
            <p:nvPr/>
          </p:nvSpPr>
          <p:spPr bwMode="auto">
            <a:xfrm>
              <a:off x="4027" y="3315"/>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31" name="Rectangle 47"/>
            <p:cNvSpPr>
              <a:spLocks noChangeArrowheads="1"/>
            </p:cNvSpPr>
            <p:nvPr/>
          </p:nvSpPr>
          <p:spPr bwMode="auto">
            <a:xfrm>
              <a:off x="4817" y="188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32" name="Rectangle 48"/>
            <p:cNvSpPr>
              <a:spLocks noChangeArrowheads="1"/>
            </p:cNvSpPr>
            <p:nvPr/>
          </p:nvSpPr>
          <p:spPr bwMode="auto">
            <a:xfrm>
              <a:off x="4818" y="2362"/>
              <a:ext cx="160" cy="16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33" name="Rectangle 49"/>
            <p:cNvSpPr>
              <a:spLocks noChangeArrowheads="1"/>
            </p:cNvSpPr>
            <p:nvPr/>
          </p:nvSpPr>
          <p:spPr bwMode="auto">
            <a:xfrm>
              <a:off x="4819" y="2867"/>
              <a:ext cx="160" cy="16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6434" name="AutoShape 50"/>
            <p:cNvCxnSpPr>
              <a:cxnSpLocks noChangeShapeType="1"/>
              <a:stCxn id="3856427" idx="6"/>
              <a:endCxn id="3856431" idx="1"/>
            </p:cNvCxnSpPr>
            <p:nvPr/>
          </p:nvCxnSpPr>
          <p:spPr bwMode="auto">
            <a:xfrm>
              <a:off x="4183" y="1541"/>
              <a:ext cx="628" cy="42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5" name="AutoShape 51"/>
            <p:cNvCxnSpPr>
              <a:cxnSpLocks noChangeShapeType="1"/>
              <a:stCxn id="3856427" idx="6"/>
              <a:endCxn id="3856432" idx="1"/>
            </p:cNvCxnSpPr>
            <p:nvPr/>
          </p:nvCxnSpPr>
          <p:spPr bwMode="auto">
            <a:xfrm>
              <a:off x="4183" y="1541"/>
              <a:ext cx="629" cy="901"/>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6" name="AutoShape 52"/>
            <p:cNvCxnSpPr>
              <a:cxnSpLocks noChangeShapeType="1"/>
              <a:stCxn id="3856428" idx="6"/>
              <a:endCxn id="3856431" idx="1"/>
            </p:cNvCxnSpPr>
            <p:nvPr/>
          </p:nvCxnSpPr>
          <p:spPr bwMode="auto">
            <a:xfrm flipV="1">
              <a:off x="4192" y="1961"/>
              <a:ext cx="619" cy="16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7" name="AutoShape 53"/>
            <p:cNvCxnSpPr>
              <a:cxnSpLocks noChangeShapeType="1"/>
              <a:stCxn id="3856428" idx="6"/>
              <a:endCxn id="3856432" idx="1"/>
            </p:cNvCxnSpPr>
            <p:nvPr/>
          </p:nvCxnSpPr>
          <p:spPr bwMode="auto">
            <a:xfrm>
              <a:off x="4192" y="2126"/>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8" name="AutoShape 54"/>
            <p:cNvCxnSpPr>
              <a:cxnSpLocks noChangeShapeType="1"/>
              <a:stCxn id="3856428" idx="6"/>
              <a:endCxn id="3856433" idx="1"/>
            </p:cNvCxnSpPr>
            <p:nvPr/>
          </p:nvCxnSpPr>
          <p:spPr bwMode="auto">
            <a:xfrm>
              <a:off x="4192" y="2126"/>
              <a:ext cx="621" cy="821"/>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9" name="AutoShape 55"/>
            <p:cNvCxnSpPr>
              <a:cxnSpLocks noChangeShapeType="1"/>
              <a:stCxn id="3856429" idx="6"/>
              <a:endCxn id="3856433" idx="1"/>
            </p:cNvCxnSpPr>
            <p:nvPr/>
          </p:nvCxnSpPr>
          <p:spPr bwMode="auto">
            <a:xfrm>
              <a:off x="4184" y="2662"/>
              <a:ext cx="629" cy="28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0" name="AutoShape 56"/>
            <p:cNvCxnSpPr>
              <a:cxnSpLocks noChangeShapeType="1"/>
              <a:stCxn id="3856429" idx="6"/>
              <a:endCxn id="3856432" idx="1"/>
            </p:cNvCxnSpPr>
            <p:nvPr/>
          </p:nvCxnSpPr>
          <p:spPr bwMode="auto">
            <a:xfrm flipV="1">
              <a:off x="4184" y="2442"/>
              <a:ext cx="628" cy="22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1" name="AutoShape 57"/>
            <p:cNvCxnSpPr>
              <a:cxnSpLocks noChangeShapeType="1"/>
              <a:stCxn id="3856430" idx="6"/>
              <a:endCxn id="3856433" idx="1"/>
            </p:cNvCxnSpPr>
            <p:nvPr/>
          </p:nvCxnSpPr>
          <p:spPr bwMode="auto">
            <a:xfrm flipV="1">
              <a:off x="4185" y="2947"/>
              <a:ext cx="628" cy="444"/>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2" name="AutoShape 58"/>
            <p:cNvCxnSpPr>
              <a:cxnSpLocks noChangeShapeType="1"/>
              <a:stCxn id="3856430" idx="6"/>
              <a:endCxn id="3856432" idx="1"/>
            </p:cNvCxnSpPr>
            <p:nvPr/>
          </p:nvCxnSpPr>
          <p:spPr bwMode="auto">
            <a:xfrm flipV="1">
              <a:off x="4185" y="2442"/>
              <a:ext cx="627" cy="9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6443" name="Group 59"/>
          <p:cNvGrpSpPr>
            <a:grpSpLocks/>
          </p:cNvGrpSpPr>
          <p:nvPr/>
        </p:nvGrpSpPr>
        <p:grpSpPr bwMode="auto">
          <a:xfrm>
            <a:off x="2438400" y="2500313"/>
            <a:ext cx="3095625" cy="3124200"/>
            <a:chOff x="1536" y="1575"/>
            <a:chExt cx="1950" cy="1968"/>
          </a:xfrm>
        </p:grpSpPr>
        <p:cxnSp>
          <p:nvCxnSpPr>
            <p:cNvPr id="3856444" name="AutoShape 60"/>
            <p:cNvCxnSpPr>
              <a:cxnSpLocks noChangeShapeType="1"/>
              <a:stCxn id="3856392" idx="3"/>
              <a:endCxn id="3856421" idx="1"/>
            </p:cNvCxnSpPr>
            <p:nvPr/>
          </p:nvCxnSpPr>
          <p:spPr bwMode="auto">
            <a:xfrm flipV="1">
              <a:off x="2334" y="1748"/>
              <a:ext cx="1152" cy="196"/>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5" name="AutoShape 61"/>
            <p:cNvCxnSpPr>
              <a:cxnSpLocks noChangeShapeType="1"/>
              <a:stCxn id="3856394" idx="3"/>
              <a:endCxn id="3856411" idx="1"/>
            </p:cNvCxnSpPr>
            <p:nvPr/>
          </p:nvCxnSpPr>
          <p:spPr bwMode="auto">
            <a:xfrm flipV="1">
              <a:off x="2336" y="3099"/>
              <a:ext cx="1149" cy="87"/>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6" name="AutoShape 62"/>
            <p:cNvCxnSpPr>
              <a:cxnSpLocks noChangeShapeType="1"/>
              <a:stCxn id="3856388" idx="6"/>
              <a:endCxn id="3856422" idx="2"/>
            </p:cNvCxnSpPr>
            <p:nvPr/>
          </p:nvCxnSpPr>
          <p:spPr bwMode="auto">
            <a:xfrm flipV="1">
              <a:off x="1550" y="1575"/>
              <a:ext cx="1143" cy="237"/>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7" name="AutoShape 63"/>
            <p:cNvCxnSpPr>
              <a:cxnSpLocks noChangeShapeType="1"/>
              <a:stCxn id="3856389" idx="6"/>
              <a:endCxn id="3856406" idx="2"/>
            </p:cNvCxnSpPr>
            <p:nvPr/>
          </p:nvCxnSpPr>
          <p:spPr bwMode="auto">
            <a:xfrm>
              <a:off x="1543" y="2349"/>
              <a:ext cx="1157" cy="169"/>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8" name="AutoShape 64"/>
            <p:cNvCxnSpPr>
              <a:cxnSpLocks noChangeShapeType="1"/>
              <a:stCxn id="3856391" idx="6"/>
              <a:endCxn id="3856408" idx="2"/>
            </p:cNvCxnSpPr>
            <p:nvPr/>
          </p:nvCxnSpPr>
          <p:spPr bwMode="auto">
            <a:xfrm>
              <a:off x="1536" y="3374"/>
              <a:ext cx="1157" cy="169"/>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6449" name="Group 65"/>
          <p:cNvGrpSpPr>
            <a:grpSpLocks/>
          </p:cNvGrpSpPr>
          <p:nvPr/>
        </p:nvGrpSpPr>
        <p:grpSpPr bwMode="auto">
          <a:xfrm>
            <a:off x="4535488" y="2446338"/>
            <a:ext cx="3101975" cy="666750"/>
            <a:chOff x="2857" y="1541"/>
            <a:chExt cx="1954" cy="420"/>
          </a:xfrm>
        </p:grpSpPr>
        <p:cxnSp>
          <p:nvCxnSpPr>
            <p:cNvPr id="3856450" name="AutoShape 66"/>
            <p:cNvCxnSpPr>
              <a:cxnSpLocks noChangeShapeType="1"/>
              <a:stCxn id="3856422" idx="6"/>
              <a:endCxn id="3856427" idx="2"/>
            </p:cNvCxnSpPr>
            <p:nvPr/>
          </p:nvCxnSpPr>
          <p:spPr bwMode="auto">
            <a:xfrm flipV="1">
              <a:off x="2857" y="1541"/>
              <a:ext cx="1162" cy="34"/>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51" name="AutoShape 67"/>
            <p:cNvCxnSpPr>
              <a:cxnSpLocks noChangeShapeType="1"/>
              <a:stCxn id="3856421" idx="3"/>
              <a:endCxn id="3856431" idx="1"/>
            </p:cNvCxnSpPr>
            <p:nvPr/>
          </p:nvCxnSpPr>
          <p:spPr bwMode="auto">
            <a:xfrm>
              <a:off x="3658" y="1748"/>
              <a:ext cx="1153" cy="213"/>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56452" name="Text Box 68"/>
          <p:cNvSpPr txBox="1">
            <a:spLocks noChangeArrowheads="1"/>
          </p:cNvSpPr>
          <p:nvPr/>
        </p:nvSpPr>
        <p:spPr bwMode="auto">
          <a:xfrm>
            <a:off x="2819400" y="1504950"/>
            <a:ext cx="311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t>t</a:t>
            </a:r>
          </a:p>
        </p:txBody>
      </p:sp>
      <p:sp>
        <p:nvSpPr>
          <p:cNvPr id="3856453" name="Text Box 69"/>
          <p:cNvSpPr txBox="1">
            <a:spLocks noChangeArrowheads="1"/>
          </p:cNvSpPr>
          <p:nvPr/>
        </p:nvSpPr>
        <p:spPr bwMode="auto">
          <a:xfrm>
            <a:off x="4572000" y="1493838"/>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t>t+1</a:t>
            </a:r>
          </a:p>
        </p:txBody>
      </p:sp>
      <p:sp>
        <p:nvSpPr>
          <p:cNvPr id="3856454" name="Text Box 70"/>
          <p:cNvSpPr txBox="1">
            <a:spLocks noChangeArrowheads="1"/>
          </p:cNvSpPr>
          <p:nvPr/>
        </p:nvSpPr>
        <p:spPr bwMode="auto">
          <a:xfrm>
            <a:off x="6846888" y="1495425"/>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t>t+2</a:t>
            </a:r>
          </a:p>
        </p:txBody>
      </p:sp>
      <p:sp>
        <p:nvSpPr>
          <p:cNvPr id="2" name="TextBox 1"/>
          <p:cNvSpPr txBox="1"/>
          <p:nvPr/>
        </p:nvSpPr>
        <p:spPr>
          <a:xfrm>
            <a:off x="1030511" y="5965375"/>
            <a:ext cx="7281160" cy="707886"/>
          </a:xfrm>
          <a:prstGeom prst="rect">
            <a:avLst/>
          </a:prstGeom>
          <a:noFill/>
        </p:spPr>
        <p:txBody>
          <a:bodyPr wrap="square" rtlCol="0">
            <a:spAutoFit/>
          </a:bodyPr>
          <a:lstStyle/>
          <a:p>
            <a:pPr algn="l"/>
            <a:r>
              <a:rPr lang="en-US" sz="2000" i="0" dirty="0"/>
              <a:t>The assignment of drivers to loads evolves over time, with new loads being called in, along with updates to the status of a driver.</a:t>
            </a:r>
          </a:p>
        </p:txBody>
      </p:sp>
    </p:spTree>
    <p:extLst>
      <p:ext uri="{BB962C8B-B14F-4D97-AF65-F5344CB8AC3E}">
        <p14:creationId xmlns:p14="http://schemas.microsoft.com/office/powerpoint/2010/main" val="1800860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56443"/>
                                        </p:tgtEl>
                                        <p:attrNameLst>
                                          <p:attrName>style.visibility</p:attrName>
                                        </p:attrNameLst>
                                      </p:cBhvr>
                                      <p:to>
                                        <p:strVal val="visible"/>
                                      </p:to>
                                    </p:set>
                                    <p:animEffect transition="in" filter="wipe(left)">
                                      <p:cBhvr>
                                        <p:cTn id="7" dur="500"/>
                                        <p:tgtEl>
                                          <p:spTgt spid="385644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856453"/>
                                        </p:tgtEl>
                                        <p:attrNameLst>
                                          <p:attrName>style.visibility</p:attrName>
                                        </p:attrNameLst>
                                      </p:cBhvr>
                                      <p:to>
                                        <p:strVal val="visible"/>
                                      </p:to>
                                    </p:set>
                                    <p:animEffect transition="in" filter="dissolve">
                                      <p:cBhvr>
                                        <p:cTn id="10" dur="500"/>
                                        <p:tgtEl>
                                          <p:spTgt spid="3856453"/>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3856404"/>
                                        </p:tgtEl>
                                        <p:attrNameLst>
                                          <p:attrName>style.visibility</p:attrName>
                                        </p:attrNameLst>
                                      </p:cBhvr>
                                      <p:to>
                                        <p:strVal val="visible"/>
                                      </p:to>
                                    </p:set>
                                    <p:animEffect transition="in" filter="dissolve">
                                      <p:cBhvr>
                                        <p:cTn id="14" dur="500"/>
                                        <p:tgtEl>
                                          <p:spTgt spid="38564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3856449"/>
                                        </p:tgtEl>
                                        <p:attrNameLst>
                                          <p:attrName>style.visibility</p:attrName>
                                        </p:attrNameLst>
                                      </p:cBhvr>
                                      <p:to>
                                        <p:strVal val="visible"/>
                                      </p:to>
                                    </p:set>
                                    <p:animEffect transition="in" filter="wipe(left)">
                                      <p:cBhvr>
                                        <p:cTn id="19" dur="500"/>
                                        <p:tgtEl>
                                          <p:spTgt spid="385644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856454"/>
                                        </p:tgtEl>
                                        <p:attrNameLst>
                                          <p:attrName>style.visibility</p:attrName>
                                        </p:attrNameLst>
                                      </p:cBhvr>
                                      <p:to>
                                        <p:strVal val="visible"/>
                                      </p:to>
                                    </p:set>
                                    <p:animEffect transition="in" filter="dissolve">
                                      <p:cBhvr>
                                        <p:cTn id="22" dur="500"/>
                                        <p:tgtEl>
                                          <p:spTgt spid="3856454"/>
                                        </p:tgtEl>
                                      </p:cBhvr>
                                    </p:animEffect>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3856426"/>
                                        </p:tgtEl>
                                        <p:attrNameLst>
                                          <p:attrName>style.visibility</p:attrName>
                                        </p:attrNameLst>
                                      </p:cBhvr>
                                      <p:to>
                                        <p:strVal val="visible"/>
                                      </p:to>
                                    </p:set>
                                    <p:animEffect transition="in" filter="dissolve">
                                      <p:cBhvr>
                                        <p:cTn id="26" dur="500"/>
                                        <p:tgtEl>
                                          <p:spTgt spid="3856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6453" grpId="0"/>
      <p:bldP spid="385645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A purely myopic policy would solve this problem using</a:t>
            </a:r>
          </a:p>
          <a:p>
            <a:endParaRPr lang="en-US" dirty="0"/>
          </a:p>
          <a:p>
            <a:endParaRPr lang="en-US" dirty="0"/>
          </a:p>
          <a:p>
            <a:pPr marL="457200" lvl="1" indent="0">
              <a:buNone/>
            </a:pPr>
            <a:r>
              <a:rPr lang="en-US" dirty="0"/>
              <a:t>where</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dirty="0"/>
              <a:t>What if a load it not assigned to any driver, and has been delayed for a while?  This model ignores the fact that we eventually have to assign someone to the load.</a:t>
            </a:r>
          </a:p>
        </p:txBody>
      </p:sp>
      <p:graphicFrame>
        <p:nvGraphicFramePr>
          <p:cNvPr id="5" name="Object 4"/>
          <p:cNvGraphicFramePr>
            <a:graphicFrameLocks noChangeAspect="1"/>
          </p:cNvGraphicFramePr>
          <p:nvPr>
            <p:extLst/>
          </p:nvPr>
        </p:nvGraphicFramePr>
        <p:xfrm>
          <a:off x="2211204" y="3681412"/>
          <a:ext cx="5706608" cy="1326017"/>
        </p:xfrm>
        <a:graphic>
          <a:graphicData uri="http://schemas.openxmlformats.org/presentationml/2006/ole">
            <mc:AlternateContent xmlns:mc="http://schemas.openxmlformats.org/markup-compatibility/2006">
              <mc:Choice xmlns:v="urn:schemas-microsoft-com:vml" Requires="v">
                <p:oleObj spid="_x0000_s16388" name="Equation" r:id="rId4" imgW="3060360" imgH="711000" progId="Equation.DSMT4">
                  <p:embed/>
                </p:oleObj>
              </mc:Choice>
              <mc:Fallback>
                <p:oleObj name="Equation" r:id="rId4" imgW="3060360" imgH="711000" progId="Equation.DSMT4">
                  <p:embed/>
                  <p:pic>
                    <p:nvPicPr>
                      <p:cNvPr id="5" name="Object 4"/>
                      <p:cNvPicPr/>
                      <p:nvPr/>
                    </p:nvPicPr>
                    <p:blipFill>
                      <a:blip r:embed="rId5"/>
                      <a:stretch>
                        <a:fillRect/>
                      </a:stretch>
                    </p:blipFill>
                    <p:spPr>
                      <a:xfrm>
                        <a:off x="2211204" y="3681412"/>
                        <a:ext cx="5706608" cy="1326017"/>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3206750" y="2089150"/>
          <a:ext cx="2773363" cy="1095375"/>
        </p:xfrm>
        <a:graphic>
          <a:graphicData uri="http://schemas.openxmlformats.org/presentationml/2006/ole">
            <mc:AlternateContent xmlns:mc="http://schemas.openxmlformats.org/markup-compatibility/2006">
              <mc:Choice xmlns:v="urn:schemas-microsoft-com:vml" Requires="v">
                <p:oleObj spid="_x0000_s16389" name="Equation" r:id="rId6" imgW="1091726" imgH="431613" progId="Equation.DSMT4">
                  <p:embed/>
                </p:oleObj>
              </mc:Choice>
              <mc:Fallback>
                <p:oleObj name="Equation" r:id="rId6" imgW="1091726" imgH="431613" progId="Equation.DSMT4">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6750" y="2089150"/>
                        <a:ext cx="277336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602933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We can minimize delayed loads by solving a modified objective function:</a:t>
            </a:r>
          </a:p>
          <a:p>
            <a:endParaRPr lang="en-US" dirty="0"/>
          </a:p>
          <a:p>
            <a:endParaRPr lang="en-US" dirty="0"/>
          </a:p>
          <a:p>
            <a:pPr marL="457200" lvl="1" indent="0">
              <a:buNone/>
            </a:pPr>
            <a:r>
              <a:rPr lang="en-US" dirty="0"/>
              <a:t>where</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dirty="0"/>
              <a:t>We refer to our modified objective function as a </a:t>
            </a:r>
            <a:r>
              <a:rPr lang="en-US" i="1" dirty="0"/>
              <a:t>cost function approximation</a:t>
            </a:r>
            <a:r>
              <a:rPr lang="en-US" dirty="0"/>
              <a:t>.</a:t>
            </a:r>
          </a:p>
        </p:txBody>
      </p:sp>
      <p:graphicFrame>
        <p:nvGraphicFramePr>
          <p:cNvPr id="7" name="Object 6"/>
          <p:cNvGraphicFramePr>
            <a:graphicFrameLocks noChangeAspect="1"/>
          </p:cNvGraphicFramePr>
          <p:nvPr>
            <p:extLst/>
          </p:nvPr>
        </p:nvGraphicFramePr>
        <p:xfrm>
          <a:off x="2170177" y="3776510"/>
          <a:ext cx="5564188" cy="850900"/>
        </p:xfrm>
        <a:graphic>
          <a:graphicData uri="http://schemas.openxmlformats.org/presentationml/2006/ole">
            <mc:AlternateContent xmlns:mc="http://schemas.openxmlformats.org/markup-compatibility/2006">
              <mc:Choice xmlns:v="urn:schemas-microsoft-com:vml" Requires="v">
                <p:oleObj spid="_x0000_s17412" name="Equation" r:id="rId4" imgW="2984400" imgH="457200" progId="Equation.DSMT4">
                  <p:embed/>
                </p:oleObj>
              </mc:Choice>
              <mc:Fallback>
                <p:oleObj name="Equation" r:id="rId4" imgW="2984400" imgH="457200" progId="Equation.DSMT4">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0177" y="3776510"/>
                        <a:ext cx="55641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nvPr>
        </p:nvGraphicFramePr>
        <p:xfrm>
          <a:off x="3205163" y="2089150"/>
          <a:ext cx="4030662" cy="1095375"/>
        </p:xfrm>
        <a:graphic>
          <a:graphicData uri="http://schemas.openxmlformats.org/presentationml/2006/ole">
            <mc:AlternateContent xmlns:mc="http://schemas.openxmlformats.org/markup-compatibility/2006">
              <mc:Choice xmlns:v="urn:schemas-microsoft-com:vml" Requires="v">
                <p:oleObj spid="_x0000_s17413" name="Equation" r:id="rId6" imgW="1587500" imgH="431800" progId="Equation.DSMT4">
                  <p:embed/>
                </p:oleObj>
              </mc:Choice>
              <mc:Fallback>
                <p:oleObj name="Equation" r:id="rId6" imgW="1587500" imgH="431800" progId="Equation.DSMT4">
                  <p:embed/>
                  <p:pic>
                    <p:nvPicPr>
                      <p:cNvPr id="9"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5163" y="2089150"/>
                        <a:ext cx="403066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622700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We now have to tune our policy, which we define as:</a:t>
            </a:r>
          </a:p>
          <a:p>
            <a:endParaRPr lang="en-US" dirty="0"/>
          </a:p>
          <a:p>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dirty="0"/>
              <a:t>We can now optimize    , another form of  </a:t>
            </a:r>
            <a:r>
              <a:rPr lang="en-US" i="1" dirty="0"/>
              <a:t>policy search, </a:t>
            </a:r>
            <a:r>
              <a:rPr lang="en-US" dirty="0"/>
              <a:t>by solving</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graphicFrame>
        <p:nvGraphicFramePr>
          <p:cNvPr id="4" name="Object 3"/>
          <p:cNvGraphicFramePr>
            <a:graphicFrameLocks noChangeAspect="1"/>
          </p:cNvGraphicFramePr>
          <p:nvPr>
            <p:extLst/>
          </p:nvPr>
        </p:nvGraphicFramePr>
        <p:xfrm>
          <a:off x="723900" y="2089150"/>
          <a:ext cx="6513513" cy="1095375"/>
        </p:xfrm>
        <a:graphic>
          <a:graphicData uri="http://schemas.openxmlformats.org/presentationml/2006/ole">
            <mc:AlternateContent xmlns:mc="http://schemas.openxmlformats.org/markup-compatibility/2006">
              <mc:Choice xmlns:v="urn:schemas-microsoft-com:vml" Requires="v">
                <p:oleObj spid="_x0000_s18439" name="Equation" r:id="rId4" imgW="2565400" imgH="431800" progId="Equation.DSMT4">
                  <p:embed/>
                </p:oleObj>
              </mc:Choice>
              <mc:Fallback>
                <p:oleObj name="Equation" r:id="rId4" imgW="2565400" imgH="431800" progId="Equation.DSMT4">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2089150"/>
                        <a:ext cx="651351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nvPr>
        </p:nvGraphicFramePr>
        <p:xfrm>
          <a:off x="1743075" y="5253934"/>
          <a:ext cx="4775200" cy="931862"/>
        </p:xfrm>
        <a:graphic>
          <a:graphicData uri="http://schemas.openxmlformats.org/presentationml/2006/ole">
            <mc:AlternateContent xmlns:mc="http://schemas.openxmlformats.org/markup-compatibility/2006">
              <mc:Choice xmlns:v="urn:schemas-microsoft-com:vml" Requires="v">
                <p:oleObj spid="_x0000_s18440" name="Equation" r:id="rId6" imgW="2209680" imgH="431640" progId="Equation.DSMT4">
                  <p:embed/>
                </p:oleObj>
              </mc:Choice>
              <mc:Fallback>
                <p:oleObj name="Equation" r:id="rId6" imgW="2209680" imgH="431640" progId="Equation.DSMT4">
                  <p:embed/>
                  <p:pic>
                    <p:nvPicPr>
                      <p:cNvPr id="8" name="Object 7"/>
                      <p:cNvPicPr>
                        <a:picLocks noChangeAspect="1" noChangeArrowheads="1"/>
                      </p:cNvPicPr>
                      <p:nvPr/>
                    </p:nvPicPr>
                    <p:blipFill>
                      <a:blip r:embed="rId7"/>
                      <a:srcRect/>
                      <a:stretch>
                        <a:fillRect/>
                      </a:stretch>
                    </p:blipFill>
                    <p:spPr bwMode="auto">
                      <a:xfrm>
                        <a:off x="1743075" y="5253934"/>
                        <a:ext cx="4775200" cy="931862"/>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nvPr>
        </p:nvGraphicFramePr>
        <p:xfrm>
          <a:off x="3992563" y="4508682"/>
          <a:ext cx="236537" cy="331787"/>
        </p:xfrm>
        <a:graphic>
          <a:graphicData uri="http://schemas.openxmlformats.org/presentationml/2006/ole">
            <mc:AlternateContent xmlns:mc="http://schemas.openxmlformats.org/markup-compatibility/2006">
              <mc:Choice xmlns:v="urn:schemas-microsoft-com:vml" Requires="v">
                <p:oleObj spid="_x0000_s18441" name="Equation" r:id="rId8" imgW="126725" imgH="177415" progId="Equation.DSMT4">
                  <p:embed/>
                </p:oleObj>
              </mc:Choice>
              <mc:Fallback>
                <p:oleObj name="Equation" r:id="rId8" imgW="126725" imgH="177415" progId="Equation.DSMT4">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2563" y="4508682"/>
                        <a:ext cx="236537"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oup 6"/>
          <p:cNvGrpSpPr/>
          <p:nvPr/>
        </p:nvGrpSpPr>
        <p:grpSpPr>
          <a:xfrm>
            <a:off x="3992800" y="2215407"/>
            <a:ext cx="3345573" cy="1717322"/>
            <a:chOff x="3992800" y="2215407"/>
            <a:chExt cx="3345573" cy="1717322"/>
          </a:xfrm>
        </p:grpSpPr>
        <p:graphicFrame>
          <p:nvGraphicFramePr>
            <p:cNvPr id="5" name="Object 4"/>
            <p:cNvGraphicFramePr>
              <a:graphicFrameLocks noChangeAspect="1"/>
            </p:cNvGraphicFramePr>
            <p:nvPr>
              <p:extLst/>
            </p:nvPr>
          </p:nvGraphicFramePr>
          <p:xfrm>
            <a:off x="3992800" y="2215407"/>
            <a:ext cx="3345573" cy="1701138"/>
          </p:xfrm>
          <a:graphic>
            <a:graphicData uri="http://schemas.openxmlformats.org/presentationml/2006/ole">
              <mc:AlternateContent xmlns:mc="http://schemas.openxmlformats.org/markup-compatibility/2006">
                <mc:Choice xmlns:v="urn:schemas-microsoft-com:vml" Requires="v">
                  <p:oleObj spid="_x0000_s18442" name="Equation" r:id="rId10" imgW="749160" imgH="380880" progId="Equation.DSMT4">
                    <p:embed/>
                  </p:oleObj>
                </mc:Choice>
                <mc:Fallback>
                  <p:oleObj name="Equation" r:id="rId10" imgW="749160" imgH="380880" progId="Equation.DSMT4">
                    <p:embed/>
                    <p:pic>
                      <p:nvPicPr>
                        <p:cNvPr id="5" name="Object 4"/>
                        <p:cNvPicPr/>
                        <p:nvPr/>
                      </p:nvPicPr>
                      <p:blipFill>
                        <a:blip r:embed="rId11"/>
                        <a:stretch>
                          <a:fillRect/>
                        </a:stretch>
                      </p:blipFill>
                      <p:spPr>
                        <a:xfrm>
                          <a:off x="3992800" y="2215407"/>
                          <a:ext cx="3345573" cy="1701138"/>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4802615" y="3442411"/>
            <a:ext cx="1651597" cy="490318"/>
          </p:xfrm>
          <a:graphic>
            <a:graphicData uri="http://schemas.openxmlformats.org/presentationml/2006/ole">
              <mc:AlternateContent xmlns:mc="http://schemas.openxmlformats.org/markup-compatibility/2006">
                <mc:Choice xmlns:v="urn:schemas-microsoft-com:vml" Requires="v">
                  <p:oleObj spid="_x0000_s18443" name="Equation" r:id="rId12" imgW="812520" imgH="241200" progId="Equation.DSMT4">
                    <p:embed/>
                  </p:oleObj>
                </mc:Choice>
                <mc:Fallback>
                  <p:oleObj name="Equation" r:id="rId12" imgW="812520" imgH="241200" progId="Equation.DSMT4">
                    <p:embed/>
                    <p:pic>
                      <p:nvPicPr>
                        <p:cNvPr id="6" name="Object 5"/>
                        <p:cNvPicPr/>
                        <p:nvPr/>
                      </p:nvPicPr>
                      <p:blipFill>
                        <a:blip r:embed="rId13"/>
                        <a:stretch>
                          <a:fillRect/>
                        </a:stretch>
                      </p:blipFill>
                      <p:spPr>
                        <a:xfrm>
                          <a:off x="4802615" y="3442411"/>
                          <a:ext cx="1651597" cy="490318"/>
                        </a:xfrm>
                        <a:prstGeom prst="rect">
                          <a:avLst/>
                        </a:prstGeom>
                      </p:spPr>
                    </p:pic>
                  </p:oleObj>
                </mc:Fallback>
              </mc:AlternateContent>
            </a:graphicData>
          </a:graphic>
        </p:graphicFrame>
      </p:grpSp>
    </p:spTree>
    <p:extLst>
      <p:ext uri="{BB962C8B-B14F-4D97-AF65-F5344CB8AC3E}">
        <p14:creationId xmlns:p14="http://schemas.microsoft.com/office/powerpoint/2010/main" val="240009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Evaluating policies</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54</a:t>
            </a:fld>
            <a:endParaRPr lang="en-US"/>
          </a:p>
        </p:txBody>
      </p:sp>
    </p:spTree>
    <p:extLst>
      <p:ext uri="{BB962C8B-B14F-4D97-AF65-F5344CB8AC3E}">
        <p14:creationId xmlns:p14="http://schemas.microsoft.com/office/powerpoint/2010/main" val="30611699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61" name="Rectangle 2"/>
          <p:cNvSpPr>
            <a:spLocks noGrp="1" noChangeArrowheads="1"/>
          </p:cNvSpPr>
          <p:nvPr>
            <p:ph type="title" idx="4294967295"/>
          </p:nvPr>
        </p:nvSpPr>
        <p:spPr/>
        <p:txBody>
          <a:bodyPr/>
          <a:lstStyle/>
          <a:p>
            <a:r>
              <a:rPr lang="en-US" sz="3200" dirty="0"/>
              <a:t>Policy search class</a:t>
            </a:r>
          </a:p>
        </p:txBody>
      </p:sp>
      <p:sp>
        <p:nvSpPr>
          <p:cNvPr id="821262" name="Rectangle 3"/>
          <p:cNvSpPr>
            <a:spLocks noGrp="1" noChangeArrowheads="1"/>
          </p:cNvSpPr>
          <p:nvPr>
            <p:ph type="body" idx="4294967295"/>
          </p:nvPr>
        </p:nvSpPr>
        <p:spPr>
          <a:xfrm>
            <a:off x="685800" y="1143000"/>
            <a:ext cx="8267700" cy="1962150"/>
          </a:xfrm>
        </p:spPr>
        <p:txBody>
          <a:bodyPr/>
          <a:lstStyle/>
          <a:p>
            <a:r>
              <a:rPr lang="en-US" dirty="0"/>
              <a:t>Finding the best policy</a:t>
            </a:r>
          </a:p>
          <a:p>
            <a:pPr lvl="1"/>
            <a:r>
              <a:rPr lang="en-US" dirty="0"/>
              <a:t>We need to maximize</a:t>
            </a:r>
          </a:p>
          <a:p>
            <a:pPr lvl="1"/>
            <a:endParaRPr lang="en-US" dirty="0"/>
          </a:p>
          <a:p>
            <a:pPr lvl="1"/>
            <a:endParaRPr lang="en-US" dirty="0"/>
          </a:p>
          <a:p>
            <a:pPr lvl="1"/>
            <a:r>
              <a:rPr lang="en-US" dirty="0"/>
              <a:t>We cannot compute the expectation, so we run simulations:</a:t>
            </a:r>
          </a:p>
          <a:p>
            <a:endParaRPr lang="en-US" dirty="0"/>
          </a:p>
          <a:p>
            <a:endParaRPr lang="en-US" dirty="0"/>
          </a:p>
        </p:txBody>
      </p:sp>
      <p:pic>
        <p:nvPicPr>
          <p:cNvPr id="5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8425" y="3358667"/>
            <a:ext cx="5781675" cy="299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Line 5"/>
          <p:cNvSpPr>
            <a:spLocks noChangeShapeType="1"/>
          </p:cNvSpPr>
          <p:nvPr/>
        </p:nvSpPr>
        <p:spPr bwMode="auto">
          <a:xfrm flipH="1" flipV="1">
            <a:off x="2070099" y="5692074"/>
            <a:ext cx="1971674" cy="65881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6"/>
          <p:cNvSpPr>
            <a:spLocks noChangeShapeType="1"/>
          </p:cNvSpPr>
          <p:nvPr/>
        </p:nvSpPr>
        <p:spPr bwMode="auto">
          <a:xfrm flipV="1">
            <a:off x="4259263" y="5793673"/>
            <a:ext cx="2636838" cy="557211"/>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59" name="Object 6"/>
          <p:cNvGraphicFramePr>
            <a:graphicFrameLocks noChangeAspect="1"/>
          </p:cNvGraphicFramePr>
          <p:nvPr>
            <p:extLst/>
          </p:nvPr>
        </p:nvGraphicFramePr>
        <p:xfrm>
          <a:off x="6405563" y="5941769"/>
          <a:ext cx="1284287" cy="527050"/>
        </p:xfrm>
        <a:graphic>
          <a:graphicData uri="http://schemas.openxmlformats.org/presentationml/2006/ole">
            <mc:AlternateContent xmlns:mc="http://schemas.openxmlformats.org/markup-compatibility/2006">
              <mc:Choice xmlns:v="urn:schemas-microsoft-com:vml" Requires="v">
                <p:oleObj spid="_x0000_s19461" name="Equation" r:id="rId5" imgW="495000" imgH="203040" progId="Equation.DSMT4">
                  <p:embed/>
                </p:oleObj>
              </mc:Choice>
              <mc:Fallback>
                <p:oleObj name="Equation" r:id="rId5" imgW="495000" imgH="203040" progId="Equation.DSMT4">
                  <p:embed/>
                  <p:pic>
                    <p:nvPicPr>
                      <p:cNvPr id="59" name="Object 6"/>
                      <p:cNvPicPr>
                        <a:picLocks noChangeAspect="1" noChangeArrowheads="1"/>
                      </p:cNvPicPr>
                      <p:nvPr/>
                    </p:nvPicPr>
                    <p:blipFill>
                      <a:blip r:embed="rId6"/>
                      <a:srcRect/>
                      <a:stretch>
                        <a:fillRect/>
                      </a:stretch>
                    </p:blipFill>
                    <p:spPr bwMode="auto">
                      <a:xfrm>
                        <a:off x="6405563" y="5941769"/>
                        <a:ext cx="1284287" cy="527050"/>
                      </a:xfrm>
                      <a:prstGeom prst="rect">
                        <a:avLst/>
                      </a:prstGeom>
                      <a:noFill/>
                      <a:ln>
                        <a:noFill/>
                      </a:ln>
                      <a:effectLst/>
                      <a:extLst/>
                    </p:spPr>
                  </p:pic>
                </p:oleObj>
              </mc:Fallback>
            </mc:AlternateContent>
          </a:graphicData>
        </a:graphic>
      </p:graphicFrame>
      <p:graphicFrame>
        <p:nvGraphicFramePr>
          <p:cNvPr id="60" name="Object 6"/>
          <p:cNvGraphicFramePr>
            <a:graphicFrameLocks noChangeAspect="1"/>
          </p:cNvGraphicFramePr>
          <p:nvPr>
            <p:extLst/>
          </p:nvPr>
        </p:nvGraphicFramePr>
        <p:xfrm>
          <a:off x="1857375" y="5995744"/>
          <a:ext cx="923925" cy="477838"/>
        </p:xfrm>
        <a:graphic>
          <a:graphicData uri="http://schemas.openxmlformats.org/presentationml/2006/ole">
            <mc:AlternateContent xmlns:mc="http://schemas.openxmlformats.org/markup-compatibility/2006">
              <mc:Choice xmlns:v="urn:schemas-microsoft-com:vml" Requires="v">
                <p:oleObj spid="_x0000_s19462" name="Equation" r:id="rId7" imgW="393480" imgH="203040" progId="Equation.DSMT4">
                  <p:embed/>
                </p:oleObj>
              </mc:Choice>
              <mc:Fallback>
                <p:oleObj name="Equation" r:id="rId7" imgW="393480" imgH="203040" progId="Equation.DSMT4">
                  <p:embed/>
                  <p:pic>
                    <p:nvPicPr>
                      <p:cNvPr id="60" name="Object 6"/>
                      <p:cNvPicPr>
                        <a:picLocks noChangeAspect="1" noChangeArrowheads="1"/>
                      </p:cNvPicPr>
                      <p:nvPr/>
                    </p:nvPicPr>
                    <p:blipFill>
                      <a:blip r:embed="rId8"/>
                      <a:srcRect/>
                      <a:stretch>
                        <a:fillRect/>
                      </a:stretch>
                    </p:blipFill>
                    <p:spPr bwMode="auto">
                      <a:xfrm>
                        <a:off x="1857375" y="5995744"/>
                        <a:ext cx="9239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Line 6"/>
          <p:cNvSpPr>
            <a:spLocks noChangeShapeType="1"/>
          </p:cNvSpPr>
          <p:nvPr/>
        </p:nvSpPr>
        <p:spPr bwMode="auto">
          <a:xfrm flipV="1">
            <a:off x="3255963" y="5502366"/>
            <a:ext cx="1277937" cy="278606"/>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6"/>
          <p:cNvSpPr>
            <a:spLocks noChangeShapeType="1"/>
          </p:cNvSpPr>
          <p:nvPr/>
        </p:nvSpPr>
        <p:spPr bwMode="auto">
          <a:xfrm flipH="1" flipV="1">
            <a:off x="4508500" y="5502365"/>
            <a:ext cx="762000" cy="278607"/>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6"/>
          <p:cNvSpPr>
            <a:spLocks noChangeShapeType="1"/>
          </p:cNvSpPr>
          <p:nvPr/>
        </p:nvSpPr>
        <p:spPr bwMode="auto">
          <a:xfrm flipH="1" flipV="1">
            <a:off x="4533900" y="4854775"/>
            <a:ext cx="0" cy="660289"/>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Oval 3"/>
          <p:cNvSpPr/>
          <p:nvPr/>
        </p:nvSpPr>
        <p:spPr bwMode="auto">
          <a:xfrm>
            <a:off x="4508499" y="4831638"/>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7" name="Oval 16"/>
          <p:cNvSpPr/>
          <p:nvPr/>
        </p:nvSpPr>
        <p:spPr bwMode="auto">
          <a:xfrm>
            <a:off x="4510896" y="4984038"/>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8" name="Oval 17"/>
          <p:cNvSpPr/>
          <p:nvPr/>
        </p:nvSpPr>
        <p:spPr bwMode="auto">
          <a:xfrm>
            <a:off x="4508515" y="4748319"/>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9" name="Oval 18"/>
          <p:cNvSpPr/>
          <p:nvPr/>
        </p:nvSpPr>
        <p:spPr bwMode="auto">
          <a:xfrm>
            <a:off x="4508531" y="4593570"/>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20" name="Oval 19"/>
          <p:cNvSpPr/>
          <p:nvPr/>
        </p:nvSpPr>
        <p:spPr bwMode="auto">
          <a:xfrm>
            <a:off x="4508547" y="5145978"/>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21" name="Oval 20"/>
          <p:cNvSpPr/>
          <p:nvPr/>
        </p:nvSpPr>
        <p:spPr bwMode="auto">
          <a:xfrm>
            <a:off x="4506166" y="4376915"/>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graphicFrame>
        <p:nvGraphicFramePr>
          <p:cNvPr id="2" name="Object 1"/>
          <p:cNvGraphicFramePr>
            <a:graphicFrameLocks noChangeAspect="1"/>
          </p:cNvGraphicFramePr>
          <p:nvPr>
            <p:extLst/>
          </p:nvPr>
        </p:nvGraphicFramePr>
        <p:xfrm>
          <a:off x="1930400" y="1971675"/>
          <a:ext cx="4800600" cy="903288"/>
        </p:xfrm>
        <a:graphic>
          <a:graphicData uri="http://schemas.openxmlformats.org/presentationml/2006/ole">
            <mc:AlternateContent xmlns:mc="http://schemas.openxmlformats.org/markup-compatibility/2006">
              <mc:Choice xmlns:v="urn:schemas-microsoft-com:vml" Requires="v">
                <p:oleObj spid="_x0000_s19463" name="Equation" r:id="rId9" imgW="1955520" imgH="368280" progId="Equation.DSMT4">
                  <p:embed/>
                </p:oleObj>
              </mc:Choice>
              <mc:Fallback>
                <p:oleObj name="Equation" r:id="rId9" imgW="1955520" imgH="368280" progId="Equation.DSMT4">
                  <p:embed/>
                  <p:pic>
                    <p:nvPicPr>
                      <p:cNvPr id="2" name="Object 1"/>
                      <p:cNvPicPr>
                        <a:picLocks noChangeAspect="1" noChangeArrowheads="1"/>
                      </p:cNvPicPr>
                      <p:nvPr/>
                    </p:nvPicPr>
                    <p:blipFill>
                      <a:blip r:embed="rId10"/>
                      <a:srcRect/>
                      <a:stretch>
                        <a:fillRect/>
                      </a:stretch>
                    </p:blipFill>
                    <p:spPr bwMode="auto">
                      <a:xfrm>
                        <a:off x="1930400" y="1971675"/>
                        <a:ext cx="48006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Slide Number Placeholder 4"/>
          <p:cNvSpPr>
            <a:spLocks noGrp="1"/>
          </p:cNvSpPr>
          <p:nvPr>
            <p:ph type="sldNum" sz="quarter" idx="12"/>
          </p:nvPr>
        </p:nvSpPr>
        <p:spPr/>
        <p:txBody>
          <a:bodyPr/>
          <a:lstStyle/>
          <a:p>
            <a:pPr>
              <a:defRPr/>
            </a:pPr>
            <a:r>
              <a:rPr lang="en-US"/>
              <a:t>Slide </a:t>
            </a:r>
            <a:fld id="{CA1BF554-DF22-475E-92F9-B7E92000597D}" type="slidenum">
              <a:rPr lang="en-US" smtClean="0"/>
              <a:pPr>
                <a:defRPr/>
              </a:pPr>
              <a:t>55</a:t>
            </a:fld>
            <a:endParaRPr lang="en-US"/>
          </a:p>
        </p:txBody>
      </p:sp>
      <p:sp>
        <p:nvSpPr>
          <p:cNvPr id="3" name="Footer Placeholder 2"/>
          <p:cNvSpPr>
            <a:spLocks noGrp="1"/>
          </p:cNvSpPr>
          <p:nvPr>
            <p:ph type="ftr" sz="quarter" idx="11"/>
          </p:nvPr>
        </p:nvSpPr>
        <p:spPr/>
        <p:txBody>
          <a:bodyPr/>
          <a:lstStyle/>
          <a:p>
            <a:pPr>
              <a:defRPr/>
            </a:pPr>
            <a:r>
              <a:rPr lang="en-US"/>
              <a:t>© 2018 W.B. Powell</a:t>
            </a:r>
          </a:p>
        </p:txBody>
      </p:sp>
    </p:spTree>
    <p:extLst>
      <p:ext uri="{BB962C8B-B14F-4D97-AF65-F5344CB8AC3E}">
        <p14:creationId xmlns:p14="http://schemas.microsoft.com/office/powerpoint/2010/main" val="83814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2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200"/>
                            </p:stCondLst>
                            <p:childTnLst>
                              <p:par>
                                <p:cTn id="23" presetID="1" presetClass="entr" presetSubtype="0" fill="hold" grpId="0" nodeType="afterEffect">
                                  <p:stCondLst>
                                    <p:cond delay="2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400"/>
                            </p:stCondLst>
                            <p:childTnLst>
                              <p:par>
                                <p:cTn id="26" presetID="1" presetClass="entr" presetSubtype="0" fill="hold" grpId="0" nodeType="afterEffect">
                                  <p:stCondLst>
                                    <p:cond delay="20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600"/>
                            </p:stCondLst>
                            <p:childTnLst>
                              <p:par>
                                <p:cTn id="29" presetID="1" presetClass="entr" presetSubtype="0" fill="hold" grpId="0" nodeType="afterEffect">
                                  <p:stCondLst>
                                    <p:cond delay="20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grpId="0" nodeType="afterEffect">
                                  <p:stCondLst>
                                    <p:cond delay="20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4" grpId="0" animBg="1"/>
      <p:bldP spid="17" grpId="0" animBg="1"/>
      <p:bldP spid="18" grpId="0" animBg="1"/>
      <p:bldP spid="19" grpId="0" animBg="1"/>
      <p:bldP spid="20" grpId="0" animBg="1"/>
      <p:bldP spid="2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There are two settings for doing policy search:</a:t>
            </a:r>
          </a:p>
          <a:p>
            <a:pPr lvl="1"/>
            <a:r>
              <a:rPr lang="en-US" dirty="0"/>
              <a:t>Offline</a:t>
            </a:r>
          </a:p>
          <a:p>
            <a:pPr lvl="2"/>
            <a:r>
              <a:rPr lang="en-US" dirty="0"/>
              <a:t>In a computer simulation</a:t>
            </a:r>
          </a:p>
          <a:p>
            <a:pPr lvl="2"/>
            <a:r>
              <a:rPr lang="en-US" dirty="0"/>
              <a:t>In a lab where we do not mind making mistakes</a:t>
            </a:r>
          </a:p>
          <a:p>
            <a:pPr lvl="2"/>
            <a:r>
              <a:rPr lang="en-US" dirty="0"/>
              <a:t>We look to optimize the performance of the final design after a series of experiments</a:t>
            </a:r>
          </a:p>
          <a:p>
            <a:pPr lvl="1"/>
            <a:r>
              <a:rPr lang="en-US" dirty="0"/>
              <a:t>Online</a:t>
            </a:r>
          </a:p>
          <a:p>
            <a:pPr lvl="2"/>
            <a:r>
              <a:rPr lang="en-US" dirty="0"/>
              <a:t>This means in the field, where we care about how well we do while we are learning.</a:t>
            </a:r>
          </a:p>
          <a:p>
            <a:pPr lvl="2"/>
            <a:r>
              <a:rPr lang="en-US" dirty="0"/>
              <a:t>We look to optimize performance along the way, which means we are maximizing cumulative reward.</a:t>
            </a:r>
          </a:p>
          <a:p>
            <a:pPr lvl="1"/>
            <a:r>
              <a:rPr lang="en-US" dirty="0"/>
              <a:t>Caution: “offline” and “online” are terms used in the machine learning community:</a:t>
            </a:r>
          </a:p>
          <a:p>
            <a:pPr lvl="2"/>
            <a:r>
              <a:rPr lang="en-US" dirty="0"/>
              <a:t>“offline” means batch learning</a:t>
            </a:r>
          </a:p>
          <a:p>
            <a:pPr lvl="2"/>
            <a:r>
              <a:rPr lang="en-US" dirty="0"/>
              <a:t>“online” means continuous updating</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634673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Offline (“final reward”) objective</a:t>
                </a:r>
              </a:p>
              <a:p>
                <a:pPr lvl="1"/>
                <a:r>
                  <a:rPr lang="en-US" dirty="0"/>
                  <a:t>The final reward process works as follows:</a:t>
                </a:r>
              </a:p>
              <a:p>
                <a:pPr lvl="2"/>
                <a:r>
                  <a:rPr lang="en-US" dirty="0"/>
                  <a:t>States, decisions and exogenous information evolve according to</a:t>
                </a:r>
              </a:p>
              <a:p>
                <a:pPr lvl="3"/>
                <a:endParaRPr lang="en-US" sz="1200" dirty="0"/>
              </a:p>
              <a:p>
                <a:pPr marL="914400" lvl="2" indent="0">
                  <a:buNone/>
                </a:pPr>
                <a:r>
                  <a:rPr lang="en-US" b="0" dirty="0"/>
                  <a:t>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0</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0</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m:t>
                    </m:r>
                  </m:oMath>
                </a14:m>
                <a:endParaRPr lang="en-US" dirty="0"/>
              </a:p>
              <a:p>
                <a:pPr lvl="3"/>
                <a:endParaRPr lang="en-US" sz="1200" dirty="0"/>
              </a:p>
              <a:p>
                <a:pPr lvl="2"/>
                <a:r>
                  <a:rPr lang="en-US" dirty="0"/>
                  <a:t>Decisions are made according to a policy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sup>
                        </m:sSup>
                      </m:e>
                    </m:d>
                  </m:oMath>
                </a14:m>
                <a:r>
                  <a:rPr lang="en-US" dirty="0"/>
                  <a:t>.</a:t>
                </a:r>
              </a:p>
              <a:p>
                <a:pPr lvl="2"/>
                <a:r>
                  <a:rPr lang="en-US" dirty="0"/>
                  <a:t>States are updated using</a:t>
                </a:r>
              </a:p>
              <a:p>
                <a:pPr lvl="3"/>
                <a:endParaRPr lang="en-US" sz="1400" dirty="0"/>
              </a:p>
              <a:p>
                <a:pPr marL="914400" lvl="2"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𝑀</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𝑛</m:t>
                          </m:r>
                          <m:r>
                            <a:rPr lang="en-US" b="0" i="1" smtClean="0">
                              <a:latin typeface="Cambria Math" panose="02040503050406030204" pitchFamily="18" charset="0"/>
                            </a:rPr>
                            <m:t>+1</m:t>
                          </m:r>
                        </m:sup>
                      </m:sSup>
                      <m:r>
                        <a:rPr lang="en-US" b="0" i="1" smtClean="0">
                          <a:latin typeface="Cambria Math" panose="02040503050406030204" pitchFamily="18" charset="0"/>
                        </a:rPr>
                        <m:t>)</m:t>
                      </m:r>
                    </m:oMath>
                  </m:oMathPara>
                </a14:m>
                <a:endParaRPr lang="en-US" dirty="0"/>
              </a:p>
              <a:p>
                <a:pPr marL="914400" lvl="2" indent="0">
                  <a:buNone/>
                </a:pPr>
                <a:r>
                  <a:rPr lang="en-US" dirty="0"/>
                  <a:t>	</a:t>
                </a:r>
                <a:endParaRPr lang="en-US" sz="900" dirty="0"/>
              </a:p>
              <a:p>
                <a:pPr lvl="2"/>
                <a:r>
                  <a:rPr lang="en-US" dirty="0"/>
                  <a:t>After </a:t>
                </a:r>
                <a14:m>
                  <m:oMath xmlns:m="http://schemas.openxmlformats.org/officeDocument/2006/math">
                    <m:r>
                      <a:rPr lang="en-US" b="0" i="1" smtClean="0">
                        <a:latin typeface="Cambria Math" panose="02040503050406030204" pitchFamily="18" charset="0"/>
                      </a:rPr>
                      <m:t>𝑁</m:t>
                    </m:r>
                  </m:oMath>
                </a14:m>
                <a:r>
                  <a:rPr lang="en-US" dirty="0"/>
                  <a:t> experiments, we call our final decision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𝑁</m:t>
                        </m:r>
                      </m:sup>
                    </m:sSup>
                  </m:oMath>
                </a14:m>
                <a:r>
                  <a:rPr lang="en-US" dirty="0"/>
                  <a:t>, since it depends on our policy </a:t>
                </a:r>
                <a14:m>
                  <m:oMath xmlns:m="http://schemas.openxmlformats.org/officeDocument/2006/math">
                    <m:r>
                      <a:rPr lang="en-US" b="0" i="1" smtClean="0">
                        <a:latin typeface="Cambria Math" panose="02040503050406030204" pitchFamily="18" charset="0"/>
                      </a:rPr>
                      <m:t>𝜋</m:t>
                    </m:r>
                  </m:oMath>
                </a14:m>
                <a:r>
                  <a:rPr lang="en-US" dirty="0"/>
                  <a:t> and the budget </a:t>
                </a:r>
                <a14:m>
                  <m:oMath xmlns:m="http://schemas.openxmlformats.org/officeDocument/2006/math">
                    <m:r>
                      <a:rPr lang="en-US" b="0" i="1" smtClean="0">
                        <a:latin typeface="Cambria Math" panose="02040503050406030204" pitchFamily="18" charset="0"/>
                      </a:rPr>
                      <m:t>𝑁</m:t>
                    </m:r>
                  </m:oMath>
                </a14:m>
                <a:r>
                  <a:rPr lang="en-US" dirty="0"/>
                  <a:t>.</a:t>
                </a:r>
              </a:p>
              <a:p>
                <a:pPr lvl="2"/>
                <a:r>
                  <a:rPr lang="en-US" dirty="0"/>
                  <a:t>Once we have the final design, we then have to stop and test the design using new observations that we call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𝑊</m:t>
                        </m:r>
                      </m:e>
                    </m:acc>
                    <m:r>
                      <a:rPr lang="en-US" b="0" i="1" smtClean="0">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b="-1108"/>
                </a:stretch>
              </a:blipFill>
            </p:spPr>
            <p:txBody>
              <a:bodyPr/>
              <a:lstStyle/>
              <a:p>
                <a:r>
                  <a:rPr lang="en-US">
                    <a:noFill/>
                  </a:rPr>
                  <a:t> </a:t>
                </a:r>
              </a:p>
            </p:txBody>
          </p:sp>
        </mc:Fallback>
      </mc:AlternateContent>
      <p:sp>
        <p:nvSpPr>
          <p:cNvPr id="6" name="Footer Placeholder 5"/>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561297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value of the policy</a:t>
                </a:r>
              </a:p>
              <a:p>
                <a:pPr lvl="1"/>
                <a:r>
                  <a:rPr lang="en-US" dirty="0"/>
                  <a:t>We can start by writing</a:t>
                </a:r>
              </a:p>
              <a:p>
                <a:pPr marL="457200" lvl="1"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𝜋</m:t>
                          </m:r>
                        </m:sup>
                      </m:sSup>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𝔼</m:t>
                      </m:r>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𝑥</m:t>
                          </m:r>
                        </m:e>
                        <m:sup>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sup>
                      </m:sSup>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𝑊</m:t>
                          </m:r>
                        </m:e>
                      </m:acc>
                      <m:r>
                        <a:rPr lang="en-US" b="0" i="1" smtClean="0">
                          <a:latin typeface="Cambria Math" panose="02040503050406030204" pitchFamily="18" charset="0"/>
                          <a:ea typeface="Cambria Math" panose="02040503050406030204" pitchFamily="18" charset="0"/>
                        </a:rPr>
                        <m:t>)</m:t>
                      </m:r>
                    </m:oMath>
                  </m:oMathPara>
                </a14:m>
                <a:endParaRPr lang="en-US" dirty="0"/>
              </a:p>
              <a:p>
                <a:pPr lvl="1"/>
                <a:r>
                  <a:rPr lang="en-US" dirty="0"/>
                  <a:t>… but this is not very clear.  </a:t>
                </a:r>
              </a:p>
              <a:p>
                <a:pPr lvl="1"/>
                <a:r>
                  <a:rPr lang="en-US" dirty="0"/>
                  <a:t>There are up to three different sources of uncertainty:</a:t>
                </a:r>
              </a:p>
              <a:p>
                <a:pPr lvl="2"/>
                <a:r>
                  <a:rPr lang="en-US" dirty="0"/>
                  <a:t>The initial state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0</m:t>
                        </m:r>
                      </m:sup>
                    </m:sSup>
                  </m:oMath>
                </a14:m>
                <a:r>
                  <a:rPr lang="en-US" dirty="0"/>
                  <a:t>, which might have a Bayesian prior about the performance of the different diabetes drugs.</a:t>
                </a:r>
              </a:p>
              <a:p>
                <a:pPr lvl="2"/>
                <a:r>
                  <a:rPr lang="en-US" dirty="0"/>
                  <a:t>The observations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2</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𝑁</m:t>
                        </m:r>
                      </m:sup>
                    </m:sSup>
                  </m:oMath>
                </a14:m>
                <a:endParaRPr lang="en-US" dirty="0"/>
              </a:p>
              <a:p>
                <a:pPr lvl="2"/>
                <a:r>
                  <a:rPr lang="en-US" dirty="0"/>
                  <a:t>The observations made during the final testing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𝑊</m:t>
                        </m:r>
                      </m:e>
                    </m:acc>
                    <m:r>
                      <a:rPr lang="en-US" b="0" i="1" smtClean="0">
                        <a:latin typeface="Cambria Math" panose="02040503050406030204" pitchFamily="18" charset="0"/>
                      </a:rPr>
                      <m:t>.</m:t>
                    </m:r>
                  </m:oMath>
                </a14:m>
                <a:endParaRPr lang="en-US" dirty="0"/>
              </a:p>
              <a:p>
                <a:pPr lvl="1"/>
                <a:r>
                  <a:rPr lang="en-US" dirty="0"/>
                  <a:t>We can write the value of a policy more clearly as</a:t>
                </a:r>
              </a:p>
              <a:p>
                <a:pPr marL="457200" lvl="1"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𝐹</m:t>
                          </m:r>
                        </m:e>
                        <m:sup>
                          <m:r>
                            <a:rPr lang="en-US" i="1">
                              <a:latin typeface="Cambria Math" panose="02040503050406030204" pitchFamily="18" charset="0"/>
                            </a:rPr>
                            <m:t>𝜋</m:t>
                          </m:r>
                        </m:sup>
                      </m:sSup>
                      <m:r>
                        <a:rPr lang="en-US" i="1">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𝑆</m:t>
                              </m:r>
                            </m:e>
                            <m:sup>
                              <m:r>
                                <a:rPr lang="en-US" b="0" i="1" smtClean="0">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𝑊</m:t>
                                  </m:r>
                                </m:e>
                                <m:sup>
                                  <m:r>
                                    <a:rPr lang="en-US" b="0" i="1" smtClean="0">
                                      <a:latin typeface="Cambria Math" panose="02040503050406030204" pitchFamily="18" charset="0"/>
                                      <a:ea typeface="Cambria Math" panose="02040503050406030204" pitchFamily="18" charset="0"/>
                                    </a:rPr>
                                    <m:t>1</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𝑊</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𝑊</m:t>
                                  </m:r>
                                </m:e>
                                <m:sup>
                                  <m:r>
                                    <a:rPr lang="en-US" b="0" i="1" smtClean="0">
                                      <a:latin typeface="Cambria Math" panose="02040503050406030204" pitchFamily="18" charset="0"/>
                                      <a:ea typeface="Cambria Math" panose="02040503050406030204" pitchFamily="18" charset="0"/>
                                    </a:rPr>
                                    <m:t>𝑁</m:t>
                                  </m:r>
                                </m:sup>
                              </m:s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𝑥</m:t>
                          </m:r>
                        </m:e>
                        <m:sup>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i="1">
                          <a:latin typeface="Cambria Math" panose="02040503050406030204" pitchFamily="18" charset="0"/>
                          <a:ea typeface="Cambria Math" panose="02040503050406030204" pitchFamily="18" charset="0"/>
                        </a:rPr>
                        <m:t>)</m:t>
                      </m:r>
                    </m:oMath>
                  </m:oMathPara>
                </a14:m>
                <a:endParaRPr lang="en-US" dirty="0"/>
              </a:p>
              <a:p>
                <a:pPr lvl="1"/>
                <a:r>
                  <a:rPr lang="en-US" dirty="0"/>
                  <a:t>This is better, but we won’t really understand it until we know how to compute it.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2118" b="-628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3955249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value of the policy (cont’d)</a:t>
                </a:r>
              </a:p>
              <a:p>
                <a:pPr lvl="1"/>
                <a:r>
                  <a:rPr lang="en-US" dirty="0"/>
                  <a:t>To compute</a:t>
                </a:r>
              </a:p>
              <a:p>
                <a:pPr marL="457200" lvl="1"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𝐹</m:t>
                          </m:r>
                        </m:e>
                        <m:sup>
                          <m:r>
                            <a:rPr lang="en-US" i="1">
                              <a:latin typeface="Cambria Math" panose="02040503050406030204" pitchFamily="18" charset="0"/>
                            </a:rPr>
                            <m:t>𝜋</m:t>
                          </m:r>
                        </m:sup>
                      </m:sSup>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1</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𝑥</m:t>
                          </m:r>
                        </m:e>
                        <m:sup>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i="1">
                          <a:latin typeface="Cambria Math" panose="02040503050406030204" pitchFamily="18" charset="0"/>
                          <a:ea typeface="Cambria Math" panose="02040503050406030204" pitchFamily="18" charset="0"/>
                        </a:rPr>
                        <m:t>)</m:t>
                      </m:r>
                    </m:oMath>
                  </m:oMathPara>
                </a14:m>
                <a:endParaRPr lang="en-US" dirty="0"/>
              </a:p>
              <a:p>
                <a:pPr lvl="1"/>
                <a:r>
                  <a:rPr lang="en-US" dirty="0"/>
                  <a:t>We have to simulate the expectations.  Let’s break down each one:</a:t>
                </a:r>
              </a:p>
              <a:p>
                <a:pPr lvl="1"/>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oMath>
                </a14:m>
                <a:r>
                  <a:rPr lang="en-US" dirty="0"/>
                  <a:t>: Imagine that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0</m:t>
                        </m:r>
                      </m:sup>
                    </m:sSup>
                  </m:oMath>
                </a14:m>
                <a:r>
                  <a:rPr lang="en-US" dirty="0"/>
                  <a:t> includes a Bayesian prior such as the belief about how a patient responds to a diabetes medication.  Let </a:t>
                </a:r>
                <a14:m>
                  <m:oMath xmlns:m="http://schemas.openxmlformats.org/officeDocument/2006/math">
                    <m:r>
                      <a:rPr lang="en-US" b="0" i="1" smtClean="0">
                        <a:latin typeface="Cambria Math" panose="02040503050406030204" pitchFamily="18" charset="0"/>
                      </a:rPr>
                      <m:t>𝜇</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𝑥</m:t>
                                </m:r>
                              </m:sub>
                            </m:sSub>
                          </m:e>
                        </m:d>
                      </m:e>
                      <m: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𝑋</m:t>
                        </m:r>
                      </m:sub>
                    </m:sSub>
                  </m:oMath>
                </a14:m>
                <a:r>
                  <a:rPr lang="en-US" dirty="0"/>
                  <a:t> be the truth of the performance of each drug </a:t>
                </a:r>
                <a14:m>
                  <m:oMath xmlns:m="http://schemas.openxmlformats.org/officeDocument/2006/math">
                    <m:r>
                      <a:rPr lang="en-US" b="0" i="1" smtClean="0">
                        <a:latin typeface="Cambria Math" panose="02040503050406030204" pitchFamily="18" charset="0"/>
                      </a:rPr>
                      <m:t>𝑥</m:t>
                    </m:r>
                  </m:oMath>
                </a14:m>
                <a:r>
                  <a:rPr lang="en-US" dirty="0"/>
                  <a:t>.  Let’s just sample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=1,…, </m:t>
                    </m:r>
                    <m:r>
                      <a:rPr lang="en-US" b="0" i="1" smtClean="0">
                        <a:latin typeface="Cambria Math" panose="02040503050406030204" pitchFamily="18" charset="0"/>
                      </a:rPr>
                      <m:t>𝐾</m:t>
                    </m:r>
                    <m:r>
                      <a:rPr lang="en-US" b="0" i="1" smtClean="0">
                        <a:latin typeface="Cambria Math" panose="02040503050406030204" pitchFamily="18" charset="0"/>
                      </a:rPr>
                      <m:t> </m:t>
                    </m:r>
                  </m:oMath>
                </a14:m>
                <a:r>
                  <a:rPr lang="en-US" dirty="0"/>
                  <a:t> samples of the vector </a:t>
                </a:r>
                <a14:m>
                  <m:oMath xmlns:m="http://schemas.openxmlformats.org/officeDocument/2006/math">
                    <m:r>
                      <a:rPr lang="en-US" b="0" i="1" smtClean="0">
                        <a:latin typeface="Cambria Math" panose="02040503050406030204" pitchFamily="18" charset="0"/>
                      </a:rPr>
                      <m:t>𝜇</m:t>
                    </m:r>
                  </m:oMath>
                </a14:m>
                <a:r>
                  <a:rPr lang="en-US" dirty="0"/>
                  <a:t> to get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2</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𝑘</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𝐾</m:t>
                        </m:r>
                      </m:sup>
                    </m:sSup>
                    <m:r>
                      <a:rPr lang="en-US" b="0" i="1" smtClean="0">
                        <a:latin typeface="Cambria Math" panose="02040503050406030204" pitchFamily="18" charset="0"/>
                      </a:rPr>
                      <m:t>)</m:t>
                    </m:r>
                  </m:oMath>
                </a14:m>
                <a:r>
                  <a:rPr lang="en-US" dirty="0"/>
                  <a:t> samples of what each of the truths might be, and let’s let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0</m:t>
                        </m:r>
                      </m:sup>
                    </m:s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𝑘</m:t>
                                </m:r>
                              </m:sub>
                              <m:sup>
                                <m:r>
                                  <a:rPr lang="en-US" b="0" i="1" smtClean="0">
                                    <a:latin typeface="Cambria Math" panose="02040503050406030204" pitchFamily="18" charset="0"/>
                                  </a:rPr>
                                  <m:t>0</m:t>
                                </m:r>
                              </m:sup>
                            </m:sSubSup>
                          </m:e>
                        </m:d>
                      </m:e>
                      <m:sub>
                        <m:r>
                          <a:rPr lang="en-US" b="0" i="1" smtClean="0">
                            <a:latin typeface="Cambria Math" panose="02040503050406030204" pitchFamily="18" charset="0"/>
                          </a:rPr>
                          <m:t>𝑘</m:t>
                        </m:r>
                        <m:r>
                          <a:rPr lang="en-US" b="0" i="1" smtClean="0">
                            <a:latin typeface="Cambria Math" panose="02040503050406030204" pitchFamily="18" charset="0"/>
                          </a:rPr>
                          <m:t>=1</m:t>
                        </m:r>
                      </m:sub>
                      <m:sup>
                        <m:r>
                          <a:rPr lang="en-US" b="0" i="1" smtClean="0">
                            <a:latin typeface="Cambria Math" panose="02040503050406030204" pitchFamily="18" charset="0"/>
                          </a:rPr>
                          <m:t>𝐾</m:t>
                        </m:r>
                      </m:sup>
                    </m:sSubSup>
                  </m:oMath>
                </a14:m>
                <a:r>
                  <a:rPr lang="en-US" dirty="0"/>
                  <a:t> be the prior probabilities on these samples (perhaps 1/K).</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549" b="-11576"/>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680928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Start:</a:t>
            </a:r>
          </a:p>
          <a:p>
            <a:pPr lvl="1"/>
            <a:r>
              <a:rPr lang="en-US" dirty="0"/>
              <a:t>List all the different policies covered in the class with some explanation (all boards)</a:t>
            </a:r>
          </a:p>
          <a:p>
            <a:pPr lvl="1"/>
            <a:r>
              <a:rPr lang="en-US" dirty="0"/>
              <a:t>End with bulleted list on the left-most boards </a:t>
            </a:r>
          </a:p>
          <a:p>
            <a:pPr lvl="1"/>
            <a:r>
              <a:rPr lang="en-US" dirty="0"/>
              <a:t>Erase remaining boards</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739869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value of the policy (cont’d)</a:t>
                </a:r>
              </a:p>
              <a:p>
                <a:pPr lvl="1"/>
                <a:r>
                  <a:rPr lang="en-US" dirty="0"/>
                  <a:t>To compute</a:t>
                </a:r>
              </a:p>
              <a:p>
                <a:pPr marL="457200" lvl="1"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𝐹</m:t>
                          </m:r>
                        </m:e>
                        <m:sup>
                          <m:r>
                            <a:rPr lang="en-US" i="1">
                              <a:latin typeface="Cambria Math" panose="02040503050406030204" pitchFamily="18" charset="0"/>
                            </a:rPr>
                            <m:t>𝜋</m:t>
                          </m:r>
                        </m:sup>
                      </m:sSup>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1</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𝑥</m:t>
                          </m:r>
                        </m:e>
                        <m:sup>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i="1">
                          <a:latin typeface="Cambria Math" panose="02040503050406030204" pitchFamily="18" charset="0"/>
                          <a:ea typeface="Cambria Math" panose="02040503050406030204" pitchFamily="18" charset="0"/>
                        </a:rPr>
                        <m:t>)</m:t>
                      </m:r>
                    </m:oMath>
                  </m:oMathPara>
                </a14:m>
                <a:endParaRPr lang="en-US" dirty="0"/>
              </a:p>
              <a:p>
                <a:pPr lvl="1"/>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1</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oMath>
                </a14:m>
                <a:r>
                  <a:rPr lang="en-US" dirty="0"/>
                  <a:t>: Given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0</m:t>
                        </m:r>
                      </m:sup>
                    </m:sSup>
                  </m:oMath>
                </a14:m>
                <a:r>
                  <a:rPr lang="en-US" dirty="0"/>
                  <a:t> means picking one of the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𝑘</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𝜇</m:t>
                                </m:r>
                              </m:e>
                              <m:sub>
                                <m:r>
                                  <a:rPr lang="en-US" b="0" i="1" smtClean="0">
                                    <a:latin typeface="Cambria Math" panose="02040503050406030204" pitchFamily="18" charset="0"/>
                                  </a:rPr>
                                  <m:t>𝑥</m:t>
                                </m:r>
                              </m:sub>
                              <m:sup>
                                <m:r>
                                  <a:rPr lang="en-US" b="0" i="1" smtClean="0">
                                    <a:latin typeface="Cambria Math" panose="02040503050406030204" pitchFamily="18" charset="0"/>
                                  </a:rPr>
                                  <m:t>𝑘</m:t>
                                </m:r>
                              </m:sup>
                            </m:sSubSup>
                          </m:e>
                        </m:d>
                      </m:e>
                      <m: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𝑋</m:t>
                        </m:r>
                      </m:sub>
                    </m:sSub>
                  </m:oMath>
                </a14:m>
                <a:r>
                  <a:rPr lang="en-US" dirty="0"/>
                  <a:t> as the true truth for each drug.  Now let’s try drug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𝑛</m:t>
                        </m:r>
                      </m:sup>
                    </m:sSup>
                  </m:oMath>
                </a14:m>
                <a:r>
                  <a:rPr lang="en-US" dirty="0"/>
                  <a:t> after the nth trial, and then observe</a:t>
                </a:r>
              </a:p>
              <a:p>
                <a:pPr marL="457200" lvl="1" indent="0">
                  <a:buNone/>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𝑊</m:t>
                          </m:r>
                        </m:e>
                        <m:sub>
                          <m:r>
                            <a:rPr lang="en-US" b="0" i="1" smtClean="0">
                              <a:latin typeface="Cambria Math" panose="02040503050406030204" pitchFamily="18" charset="0"/>
                            </a:rPr>
                            <m:t>𝑥</m:t>
                          </m:r>
                        </m:sub>
                        <m:sup>
                          <m:r>
                            <a:rPr lang="en-US" b="0" i="1" smtClean="0">
                              <a:latin typeface="Cambria Math" panose="02040503050406030204" pitchFamily="18" charset="0"/>
                            </a:rPr>
                            <m:t>𝑛</m:t>
                          </m:r>
                          <m:r>
                            <a:rPr lang="en-US" b="0" i="1" smtClean="0">
                              <a:latin typeface="Cambria Math" panose="02040503050406030204" pitchFamily="18" charset="0"/>
                            </a:rPr>
                            <m:t>+1</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𝜇</m:t>
                          </m:r>
                        </m:e>
                        <m:sub>
                          <m:r>
                            <a:rPr lang="en-US" b="0" i="1" smtClean="0">
                              <a:latin typeface="Cambria Math" panose="02040503050406030204" pitchFamily="18" charset="0"/>
                            </a:rPr>
                            <m:t>𝑥</m:t>
                          </m:r>
                        </m:sub>
                        <m:sup>
                          <m:r>
                            <a:rPr lang="en-US" b="0" i="1" smtClean="0">
                              <a:latin typeface="Cambria Math" panose="02040503050406030204" pitchFamily="18" charset="0"/>
                            </a:rPr>
                            <m:t>𝑘</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𝜀</m:t>
                          </m:r>
                        </m:e>
                        <m:sub>
                          <m:r>
                            <a:rPr lang="en-US" b="0" i="1" smtClean="0">
                              <a:latin typeface="Cambria Math" panose="02040503050406030204" pitchFamily="18" charset="0"/>
                            </a:rPr>
                            <m:t>𝑥</m:t>
                          </m:r>
                        </m:sub>
                        <m:sup>
                          <m:r>
                            <a:rPr lang="en-US" b="0" i="1" smtClean="0">
                              <a:latin typeface="Cambria Math" panose="02040503050406030204" pitchFamily="18" charset="0"/>
                            </a:rPr>
                            <m:t>𝑛</m:t>
                          </m:r>
                          <m:r>
                            <a:rPr lang="en-US" b="0" i="1" smtClean="0">
                              <a:latin typeface="Cambria Math" panose="02040503050406030204" pitchFamily="18" charset="0"/>
                            </a:rPr>
                            <m:t>+1</m:t>
                          </m:r>
                        </m:sup>
                      </m:sSubSup>
                    </m:oMath>
                  </m:oMathPara>
                </a14:m>
                <a:endParaRPr lang="en-US" dirty="0"/>
              </a:p>
              <a:p>
                <a:pPr marL="457200" lvl="1" indent="0">
                  <a:buNone/>
                </a:pPr>
                <a:r>
                  <a:rPr lang="en-US" dirty="0"/>
                  <a:t>    where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𝜀</m:t>
                        </m:r>
                      </m:e>
                      <m:sub>
                        <m:r>
                          <a:rPr lang="en-US" b="0" i="1" smtClean="0">
                            <a:latin typeface="Cambria Math" panose="02040503050406030204" pitchFamily="18" charset="0"/>
                          </a:rPr>
                          <m:t>𝑥</m:t>
                        </m:r>
                      </m:sub>
                      <m:sup>
                        <m:r>
                          <a:rPr lang="en-US" b="0" i="1" smtClean="0">
                            <a:latin typeface="Cambria Math" panose="02040503050406030204" pitchFamily="18" charset="0"/>
                          </a:rPr>
                          <m:t>𝑛</m:t>
                        </m:r>
                        <m:r>
                          <a:rPr lang="en-US" b="0" i="1" smtClean="0">
                            <a:latin typeface="Cambria Math" panose="02040503050406030204" pitchFamily="18" charset="0"/>
                          </a:rPr>
                          <m:t>+1</m:t>
                        </m:r>
                      </m:sup>
                    </m:sSubSup>
                  </m:oMath>
                </a14:m>
                <a:r>
                  <a:rPr lang="en-US" dirty="0"/>
                  <a:t> is the noise in an observation.  </a:t>
                </a:r>
              </a:p>
              <a:p>
                <a:pPr lvl="1"/>
                <a:r>
                  <a:rPr lang="en-US" dirty="0"/>
                  <a:t>Let </a:t>
                </a:r>
                <a14:m>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𝑁</m:t>
                        </m:r>
                      </m:sup>
                    </m:sSup>
                    <m:r>
                      <a:rPr lang="en-US" b="0" i="1" smtClean="0">
                        <a:latin typeface="Cambria Math" panose="02040503050406030204" pitchFamily="18" charset="0"/>
                      </a:rPr>
                      <m:t>)</m:t>
                    </m:r>
                  </m:oMath>
                </a14:m>
                <a:r>
                  <a:rPr lang="en-US" dirty="0"/>
                  <a:t> be a sequence of realizations.  Again assume we have a series of samples that we will call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d>
                          <m:dPr>
                            <m:ctrlPr>
                              <a:rPr lang="en-US" b="0" i="1" smtClean="0">
                                <a:latin typeface="Cambria Math" panose="02040503050406030204" pitchFamily="18" charset="0"/>
                              </a:rPr>
                            </m:ctrlPr>
                          </m:dPr>
                          <m:e>
                            <m:r>
                              <a:rPr lang="en-US" b="0" i="1" smtClean="0">
                                <a:latin typeface="Cambria Math" panose="02040503050406030204" pitchFamily="18" charset="0"/>
                              </a:rPr>
                              <m:t>1</m:t>
                            </m:r>
                          </m:e>
                        </m:d>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d>
                          <m:dPr>
                            <m:ctrlPr>
                              <a:rPr lang="en-US" b="0" i="1" smtClean="0">
                                <a:latin typeface="Cambria Math" panose="02040503050406030204" pitchFamily="18" charset="0"/>
                              </a:rPr>
                            </m:ctrlPr>
                          </m:dPr>
                          <m:e>
                            <m:r>
                              <a:rPr lang="en-US" b="0" i="1" smtClean="0">
                                <a:latin typeface="Cambria Math" panose="02040503050406030204" pitchFamily="18" charset="0"/>
                              </a:rPr>
                              <m:t>2</m:t>
                            </m:r>
                          </m:e>
                        </m:d>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𝑊</m:t>
                        </m:r>
                      </m:e>
                      <m:sup>
                        <m:r>
                          <a:rPr lang="en-US" b="0" i="1" smtClean="0">
                            <a:latin typeface="Cambria Math" panose="02040503050406030204" pitchFamily="18" charset="0"/>
                          </a:rPr>
                          <m:t>(ℓ)</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m:t>
                        </m:r>
                        <m:r>
                          <a:rPr lang="en-US" b="0" i="1" smtClean="0">
                            <a:latin typeface="Cambria Math" panose="02040503050406030204" pitchFamily="18" charset="0"/>
                          </a:rPr>
                          <m:t>𝐿</m:t>
                        </m:r>
                        <m:r>
                          <a:rPr lang="en-US" b="0" i="1" smtClean="0">
                            <a:latin typeface="Cambria Math" panose="02040503050406030204" pitchFamily="18" charset="0"/>
                          </a:rPr>
                          <m:t>)</m:t>
                        </m:r>
                      </m:sup>
                    </m:sSup>
                    <m:r>
                      <a:rPr lang="en-US" b="0" i="1" smtClean="0">
                        <a:latin typeface="Cambria Math" panose="02040503050406030204" pitchFamily="18" charset="0"/>
                      </a:rPr>
                      <m:t> </m:t>
                    </m:r>
                  </m:oMath>
                </a14:m>
                <a:r>
                  <a:rPr lang="en-US" dirty="0"/>
                  <a:t> a sample of all the observations (actually a sample of </a:t>
                </a:r>
                <a14:m>
                  <m:oMath xmlns:m="http://schemas.openxmlformats.org/officeDocument/2006/math">
                    <m:r>
                      <a:rPr lang="en-US" b="0" i="1" smtClean="0">
                        <a:latin typeface="Cambria Math" panose="02040503050406030204" pitchFamily="18" charset="0"/>
                      </a:rPr>
                      <m:t>𝜀</m:t>
                    </m:r>
                  </m:oMath>
                </a14:m>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1961" b="-13424"/>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898977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value of the policy (cont’d)</a:t>
                </a:r>
              </a:p>
              <a:p>
                <a:pPr lvl="1"/>
                <a:r>
                  <a:rPr lang="en-US" dirty="0"/>
                  <a:t>To compute</a:t>
                </a:r>
              </a:p>
              <a:p>
                <a:pPr marL="457200" lvl="1"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𝐹</m:t>
                          </m:r>
                        </m:e>
                        <m:sup>
                          <m:r>
                            <a:rPr lang="en-US" i="1">
                              <a:latin typeface="Cambria Math" panose="02040503050406030204" pitchFamily="18" charset="0"/>
                            </a:rPr>
                            <m:t>𝜋</m:t>
                          </m:r>
                        </m:sup>
                      </m:sSup>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1</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𝑥</m:t>
                          </m:r>
                        </m:e>
                        <m:sup>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i="1">
                          <a:latin typeface="Cambria Math" panose="02040503050406030204" pitchFamily="18" charset="0"/>
                          <a:ea typeface="Cambria Math" panose="02040503050406030204" pitchFamily="18" charset="0"/>
                        </a:rPr>
                        <m:t>)</m:t>
                      </m:r>
                    </m:oMath>
                  </m:oMathPara>
                </a14:m>
                <a:endParaRPr lang="en-US" dirty="0"/>
              </a:p>
              <a:p>
                <a:pPr lvl="1"/>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oMath>
                </a14:m>
                <a:r>
                  <a:rPr lang="en-US" dirty="0"/>
                  <a:t>: At this point we have our final design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𝑁</m:t>
                        </m:r>
                      </m:sup>
                    </m:sSup>
                  </m:oMath>
                </a14:m>
                <a:r>
                  <a:rPr lang="en-US" dirty="0"/>
                  <a:t> which depends on the truth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𝑘</m:t>
                        </m:r>
                      </m:sup>
                    </m:sSup>
                  </m:oMath>
                </a14:m>
                <a:r>
                  <a:rPr lang="en-US" dirty="0"/>
                  <a:t> and the experimental outcomes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𝐿</m:t>
                        </m:r>
                      </m:sup>
                    </m:sSup>
                  </m:oMath>
                </a14:m>
                <a:r>
                  <a:rPr lang="en-US" dirty="0"/>
                  <a:t>. We write this as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𝜋</m:t>
                        </m:r>
                        <m:r>
                          <a:rPr lang="en-US" i="1">
                            <a:latin typeface="Cambria Math" panose="02040503050406030204" pitchFamily="18" charset="0"/>
                          </a:rPr>
                          <m:t>,</m:t>
                        </m:r>
                        <m:r>
                          <a:rPr lang="en-US" i="1">
                            <a:latin typeface="Cambria Math" panose="02040503050406030204" pitchFamily="18" charset="0"/>
                          </a:rPr>
                          <m:t>𝑁</m:t>
                        </m:r>
                      </m:sup>
                    </m:sSup>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oMath>
                </a14:m>
                <a:r>
                  <a:rPr lang="en-US" dirty="0"/>
                  <a:t>.</a:t>
                </a:r>
              </a:p>
              <a:p>
                <a:pPr lvl="1"/>
                <a:r>
                  <a:rPr lang="en-US" dirty="0"/>
                  <a:t>Now we have to test it by observing a new outcome </a:t>
                </a:r>
                <a14:m>
                  <m:oMath xmlns:m="http://schemas.openxmlformats.org/officeDocument/2006/math">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𝑊</m:t>
                        </m:r>
                      </m:e>
                    </m:acc>
                    <m:r>
                      <a:rPr lang="en-US" b="0" i="1" smtClean="0">
                        <a:latin typeface="Cambria Math" panose="02040503050406030204" pitchFamily="18" charset="0"/>
                        <a:ea typeface="Cambria Math" panose="02040503050406030204" pitchFamily="18" charset="0"/>
                      </a:rPr>
                      <m:t>.</m:t>
                    </m:r>
                  </m:oMath>
                </a14:m>
                <a:r>
                  <a:rPr lang="en-US" dirty="0"/>
                  <a:t> Again assume we sample this, and observe </a:t>
                </a:r>
                <a14:m>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e>
                      <m:sup>
                        <m:r>
                          <a:rPr lang="en-US" b="0" i="1" smtClean="0">
                            <a:latin typeface="Cambria Math" panose="02040503050406030204" pitchFamily="18" charset="0"/>
                            <a:ea typeface="Cambria Math" panose="02040503050406030204" pitchFamily="18" charset="0"/>
                          </a:rPr>
                          <m:t>1</m:t>
                        </m:r>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e>
                      <m:sup>
                        <m:r>
                          <a:rPr lang="en-US" b="0" i="1" smtClean="0">
                            <a:latin typeface="Cambria Math" panose="02040503050406030204" pitchFamily="18" charset="0"/>
                            <a:ea typeface="Cambria Math" panose="02040503050406030204" pitchFamily="18" charset="0"/>
                          </a:rPr>
                          <m:t>𝑚</m:t>
                        </m:r>
                      </m:sup>
                    </m:sSup>
                  </m:oMath>
                </a14:m>
                <a:r>
                  <a:rPr lang="en-US" dirty="0"/>
                  <a:t>,…,</a:t>
                </a:r>
                <a:r>
                  <a:rPr lang="en-US" dirty="0">
                    <a:ea typeface="Cambria Math" panose="02040503050406030204" pitchFamily="18" charset="0"/>
                  </a:rPr>
                  <a:t> </a:t>
                </a:r>
                <a14:m>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e>
                      <m:sup>
                        <m:r>
                          <a:rPr lang="en-US" b="0" i="1" smtClean="0">
                            <a:latin typeface="Cambria Math" panose="02040503050406030204" pitchFamily="18" charset="0"/>
                            <a:ea typeface="Cambria Math" panose="02040503050406030204" pitchFamily="18" charset="0"/>
                          </a:rPr>
                          <m:t>𝑀</m:t>
                        </m:r>
                      </m:sup>
                    </m:sSup>
                  </m:oMath>
                </a14:m>
                <a:r>
                  <a:rPr lang="en-US" dirty="0"/>
                  <a:t> outcomes.</a:t>
                </a:r>
              </a:p>
              <a:p>
                <a:pPr lvl="1"/>
                <a:r>
                  <a:rPr lang="en-US" dirty="0"/>
                  <a:t>Now simulate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𝐹</m:t>
                        </m:r>
                      </m:e>
                      <m:sup>
                        <m:r>
                          <a:rPr lang="en-US" b="0" i="1" smtClean="0">
                            <a:latin typeface="Cambria Math" panose="02040503050406030204" pitchFamily="18" charset="0"/>
                          </a:rPr>
                          <m:t>𝜋</m:t>
                        </m:r>
                      </m:sup>
                    </m:sSup>
                  </m:oMath>
                </a14:m>
                <a:r>
                  <a:rPr lang="en-US" dirty="0"/>
                  <a:t> using</a:t>
                </a:r>
              </a:p>
              <a:p>
                <a:pPr marL="457200" lvl="1" indent="0">
                  <a:buNone/>
                </a:pPr>
                <a:r>
                  <a:rPr lang="en-US" b="0" dirty="0"/>
                  <a:t>        </a:t>
                </a:r>
                <a14:m>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p>
                        <m:r>
                          <a:rPr lang="en-US" b="0" i="1" smtClean="0">
                            <a:latin typeface="Cambria Math" panose="02040503050406030204" pitchFamily="18" charset="0"/>
                          </a:rPr>
                          <m:t>𝜋</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𝐾</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𝑘</m:t>
                        </m:r>
                        <m:r>
                          <a:rPr lang="en-US" b="0" i="1" smtClean="0">
                            <a:latin typeface="Cambria Math" panose="02040503050406030204" pitchFamily="18" charset="0"/>
                          </a:rPr>
                          <m:t>=1</m:t>
                        </m:r>
                      </m:sub>
                      <m:sup>
                        <m:r>
                          <a:rPr lang="en-US" b="0" i="1" smtClean="0">
                            <a:latin typeface="Cambria Math" panose="02040503050406030204" pitchFamily="18" charset="0"/>
                          </a:rPr>
                          <m:t>𝐾</m:t>
                        </m:r>
                      </m:sup>
                      <m:e>
                        <m:f>
                          <m:fPr>
                            <m:ctrlPr>
                              <a:rPr lang="en-US" i="1">
                                <a:latin typeface="Cambria Math" panose="02040503050406030204" pitchFamily="18" charset="0"/>
                              </a:rPr>
                            </m:ctrlPr>
                          </m:fPr>
                          <m:num>
                            <m:r>
                              <a:rPr lang="en-US" i="1">
                                <a:latin typeface="Cambria Math" panose="02040503050406030204" pitchFamily="18" charset="0"/>
                              </a:rPr>
                              <m:t>1</m:t>
                            </m:r>
                          </m:num>
                          <m:den>
                            <m:r>
                              <a:rPr lang="en-US" b="0" i="1" smtClean="0">
                                <a:latin typeface="Cambria Math" panose="02040503050406030204" pitchFamily="18" charset="0"/>
                              </a:rPr>
                              <m:t>𝐿</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𝑙</m:t>
                            </m:r>
                            <m:r>
                              <a:rPr lang="en-US" b="0" i="1" smtClean="0">
                                <a:latin typeface="Cambria Math" panose="02040503050406030204" pitchFamily="18" charset="0"/>
                              </a:rPr>
                              <m:t>=1</m:t>
                            </m:r>
                          </m:sub>
                          <m:sup>
                            <m:r>
                              <a:rPr lang="en-US" b="0" i="1" smtClean="0">
                                <a:latin typeface="Cambria Math" panose="02040503050406030204" pitchFamily="18" charset="0"/>
                              </a:rPr>
                              <m:t>𝐿</m:t>
                            </m:r>
                          </m:sup>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𝑚</m:t>
                                </m:r>
                                <m:r>
                                  <a:rPr lang="en-US" b="0" i="1" smtClean="0">
                                    <a:latin typeface="Cambria Math" panose="02040503050406030204" pitchFamily="18" charset="0"/>
                                  </a:rPr>
                                  <m:t>=1</m:t>
                                </m:r>
                              </m:sub>
                              <m:sup>
                                <m:r>
                                  <a:rPr lang="en-US" b="0" i="1" smtClean="0">
                                    <a:latin typeface="Cambria Math" panose="02040503050406030204" pitchFamily="18" charset="0"/>
                                  </a:rPr>
                                  <m:t>𝑀</m:t>
                                </m:r>
                              </m:sup>
                              <m:e>
                                <m:r>
                                  <a:rPr lang="en-US" b="0" i="1" smtClean="0">
                                    <a:latin typeface="Cambria Math" panose="02040503050406030204" pitchFamily="18" charset="0"/>
                                  </a:rPr>
                                  <m:t>𝐹</m:t>
                                </m:r>
                              </m:e>
                            </m:nary>
                          </m:e>
                        </m:nary>
                      </m:e>
                    </m:nary>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𝑥</m:t>
                        </m:r>
                      </m:e>
                      <m:sup>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𝑁</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𝑊</m:t>
                            </m:r>
                          </m:e>
                        </m:acc>
                      </m:e>
                      <m:sup>
                        <m:r>
                          <a:rPr lang="en-US" b="0" i="1" smtClean="0">
                            <a:latin typeface="Cambria Math" panose="02040503050406030204" pitchFamily="18" charset="0"/>
                            <a:ea typeface="Cambria Math" panose="02040503050406030204" pitchFamily="18" charset="0"/>
                          </a:rPr>
                          <m:t>𝑚</m:t>
                        </m:r>
                      </m:sup>
                    </m:sSup>
                    <m:r>
                      <a:rPr lang="en-US" i="1">
                        <a:latin typeface="Cambria Math" panose="02040503050406030204" pitchFamily="18" charset="0"/>
                        <a:ea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376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6452129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Online (“cumulative reward”) objective</a:t>
                </a:r>
              </a:p>
              <a:p>
                <a:pPr lvl="1"/>
                <a:r>
                  <a:rPr lang="en-US" dirty="0"/>
                  <a:t>This is how we evaluated our diabetes policy.  Rather than evaluating at the end, we evaluate as we proceed, which makes the formula a bit simpler.</a:t>
                </a:r>
              </a:p>
              <a:p>
                <a:pPr lvl="1"/>
                <a:r>
                  <a:rPr lang="en-US" dirty="0"/>
                  <a:t>The expected performance of a policy would be written</a:t>
                </a:r>
              </a:p>
              <a:p>
                <a:pPr marL="457200" lvl="1" indent="0">
                  <a:buNone/>
                </a:pPr>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𝐹</m:t>
                        </m:r>
                      </m:e>
                      <m:sup>
                        <m:r>
                          <a:rPr lang="en-US" i="1">
                            <a:latin typeface="Cambria Math" panose="02040503050406030204" pitchFamily="18" charset="0"/>
                          </a:rPr>
                          <m:t>𝜋</m:t>
                        </m:r>
                      </m:sup>
                    </m:sSup>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p>
                          <m:sSupPr>
                            <m:ctrlPr>
                              <a:rPr lang="en-US" i="1">
                                <a:latin typeface="Cambria Math" panose="02040503050406030204" pitchFamily="18" charset="0"/>
                                <a:ea typeface="Cambria Math" panose="02040503050406030204" pitchFamily="18" charset="0"/>
                              </a:rPr>
                            </m:ctrlPr>
                          </m:sSupPr>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1</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𝑊</m:t>
                                </m:r>
                              </m:e>
                              <m:sup>
                                <m:r>
                                  <a:rPr lang="en-US" i="1">
                                    <a:latin typeface="Cambria Math" panose="02040503050406030204" pitchFamily="18" charset="0"/>
                                    <a:ea typeface="Cambria Math" panose="02040503050406030204" pitchFamily="18" charset="0"/>
                                  </a:rPr>
                                  <m:t>𝑁</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𝑆</m:t>
                            </m:r>
                          </m:e>
                          <m:sup>
                            <m:r>
                              <a:rPr lang="en-US" i="1">
                                <a:latin typeface="Cambria Math" panose="02040503050406030204" pitchFamily="18" charset="0"/>
                                <a:ea typeface="Cambria Math" panose="02040503050406030204" pitchFamily="18" charset="0"/>
                              </a:rPr>
                              <m:t>0</m:t>
                            </m:r>
                          </m:sup>
                        </m:sSup>
                      </m:sub>
                    </m:sSub>
                    <m:nary>
                      <m:naryPr>
                        <m:chr m:val="∑"/>
                        <m:ctrlPr>
                          <a:rPr lang="en-US"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=0</m:t>
                        </m:r>
                      </m:sub>
                      <m:sup>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−1</m:t>
                        </m:r>
                      </m:sup>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𝑋</m:t>
                            </m:r>
                          </m:e>
                          <m:sup>
                            <m:r>
                              <a:rPr lang="en-US" b="0" i="1" smtClean="0">
                                <a:latin typeface="Cambria Math" panose="02040503050406030204" pitchFamily="18" charset="0"/>
                                <a:ea typeface="Cambria Math" panose="02040503050406030204" pitchFamily="18" charset="0"/>
                              </a:rPr>
                              <m:t>𝜋</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𝑆</m:t>
                            </m:r>
                          </m:e>
                          <m:sup>
                            <m:r>
                              <a:rPr lang="en-US" b="0" i="1" smtClean="0">
                                <a:latin typeface="Cambria Math" panose="02040503050406030204" pitchFamily="18" charset="0"/>
                                <a:ea typeface="Cambria Math" panose="02040503050406030204" pitchFamily="18" charset="0"/>
                              </a:rPr>
                              <m:t>𝑛</m:t>
                            </m:r>
                          </m:sup>
                        </m:s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𝑊</m:t>
                            </m:r>
                          </m:e>
                          <m: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𝑥</m:t>
                                </m:r>
                              </m:e>
                              <m:sup>
                                <m:r>
                                  <a:rPr lang="en-US" b="0" i="1" smtClean="0">
                                    <a:latin typeface="Cambria Math" panose="02040503050406030204" pitchFamily="18" charset="0"/>
                                    <a:ea typeface="Cambria Math" panose="02040503050406030204" pitchFamily="18" charset="0"/>
                                  </a:rPr>
                                  <m:t>𝑛</m:t>
                                </m:r>
                              </m:sup>
                            </m:sSup>
                          </m:sub>
                          <m:sup>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+1</m:t>
                            </m:r>
                          </m:sup>
                        </m:sSubSup>
                        <m:r>
                          <a:rPr lang="en-US" i="1">
                            <a:latin typeface="Cambria Math" panose="02040503050406030204" pitchFamily="18" charset="0"/>
                            <a:ea typeface="Cambria Math" panose="02040503050406030204" pitchFamily="18" charset="0"/>
                          </a:rPr>
                          <m:t>)</m:t>
                        </m:r>
                      </m:e>
                    </m:nary>
                  </m:oMath>
                </a14:m>
                <a:endParaRPr lang="en-US" dirty="0"/>
              </a:p>
              <a:p>
                <a:pPr lvl="1"/>
                <a:r>
                  <a:rPr lang="en-US" dirty="0"/>
                  <a:t>Using samples to approximate the expectations is just as we did for the offline case.  The only difference is that we sum our performance, and we do not have to separate the “learning” from the “evaluating.”</a:t>
                </a:r>
              </a:p>
              <a:p>
                <a:pPr lvl="1"/>
                <a:r>
                  <a:rPr lang="en-US" dirty="0"/>
                  <a:t>A more difficult issue is how we do learning in a field situation.  This is active research!</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78" b="-4064"/>
                </a:stretch>
              </a:blipFill>
            </p:spPr>
            <p:txBody>
              <a:bodyPr/>
              <a:lstStyle/>
              <a:p>
                <a:r>
                  <a:rPr lang="en-US">
                    <a:noFill/>
                  </a:rPr>
                  <a:t> </a:t>
                </a:r>
              </a:p>
            </p:txBody>
          </p:sp>
        </mc:Fallback>
      </mc:AlternateContent>
      <p:sp>
        <p:nvSpPr>
          <p:cNvPr id="6" name="Footer Placeholder 5"/>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905168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Tuning environments</a:t>
            </a:r>
          </a:p>
          <a:p>
            <a:pPr lvl="1"/>
            <a:r>
              <a:rPr lang="en-US" dirty="0"/>
              <a:t>In a simulator</a:t>
            </a:r>
          </a:p>
          <a:p>
            <a:pPr lvl="2"/>
            <a:r>
              <a:rPr lang="en-US" dirty="0"/>
              <a:t>Requires building a mathematical model of the dynamic process and, most important, the uncertainties.</a:t>
            </a:r>
          </a:p>
          <a:p>
            <a:pPr lvl="2"/>
            <a:r>
              <a:rPr lang="en-US" dirty="0"/>
              <a:t>Your policy will only be as good as your model of uncertainty.</a:t>
            </a:r>
          </a:p>
          <a:p>
            <a:pPr lvl="2"/>
            <a:endParaRPr lang="en-US" dirty="0"/>
          </a:p>
          <a:p>
            <a:pPr lvl="1"/>
            <a:r>
              <a:rPr lang="en-US" dirty="0"/>
              <a:t>In the real world</a:t>
            </a:r>
          </a:p>
          <a:p>
            <a:pPr lvl="2"/>
            <a:r>
              <a:rPr lang="en-US" dirty="0"/>
              <a:t>No longer need a stochastic model…</a:t>
            </a:r>
          </a:p>
          <a:p>
            <a:pPr lvl="2"/>
            <a:r>
              <a:rPr lang="en-US" dirty="0"/>
              <a:t>But it takes a day to simulate a day.  This can be very slow.</a:t>
            </a:r>
          </a:p>
          <a:p>
            <a:pPr lvl="2"/>
            <a:r>
              <a:rPr lang="en-US" dirty="0"/>
              <a:t>Examples:</a:t>
            </a:r>
          </a:p>
          <a:p>
            <a:pPr lvl="3"/>
            <a:r>
              <a:rPr lang="en-US" dirty="0"/>
              <a:t>FAA</a:t>
            </a:r>
          </a:p>
          <a:p>
            <a:pPr lvl="3"/>
            <a:r>
              <a:rPr lang="en-US" dirty="0"/>
              <a:t>Grid operators</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9477238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err="1"/>
              <a:t>Lookahead</a:t>
            </a:r>
            <a:r>
              <a:rPr lang="en-US" dirty="0"/>
              <a:t> policies</a:t>
            </a:r>
          </a:p>
        </p:txBody>
      </p:sp>
      <p:sp>
        <p:nvSpPr>
          <p:cNvPr id="4101" name="Rectangle 5"/>
          <p:cNvSpPr>
            <a:spLocks noGrp="1" noChangeArrowheads="1"/>
          </p:cNvSpPr>
          <p:nvPr>
            <p:ph type="subTitle" idx="1"/>
          </p:nvPr>
        </p:nvSpPr>
        <p:spPr/>
        <p:txBody>
          <a:bodyPr/>
          <a:lstStyle/>
          <a:p>
            <a:r>
              <a:rPr lang="en-US" dirty="0"/>
              <a:t>Value function approximations</a:t>
            </a:r>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64</a:t>
            </a:fld>
            <a:endParaRPr lang="en-US"/>
          </a:p>
        </p:txBody>
      </p:sp>
    </p:spTree>
    <p:extLst>
      <p:ext uri="{BB962C8B-B14F-4D97-AF65-F5344CB8AC3E}">
        <p14:creationId xmlns:p14="http://schemas.microsoft.com/office/powerpoint/2010/main" val="13430999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sz="2400" dirty="0" err="1"/>
              <a:t>Lookahead</a:t>
            </a:r>
            <a:r>
              <a:rPr lang="en-US" sz="2400" dirty="0"/>
              <a:t> approximations – Approximate the impact of a decision now on the future:</a:t>
            </a:r>
          </a:p>
          <a:p>
            <a:pPr lvl="1"/>
            <a:r>
              <a:rPr lang="en-US" sz="2000" dirty="0"/>
              <a:t>An optimal policy (based on looking ahead):</a:t>
            </a:r>
          </a:p>
          <a:p>
            <a:pPr lvl="1"/>
            <a:endParaRPr lang="en-US" sz="2000" dirty="0"/>
          </a:p>
          <a:p>
            <a:pPr lvl="1"/>
            <a:endParaRPr lang="en-US" sz="2000" dirty="0"/>
          </a:p>
          <a:p>
            <a:pPr lvl="1"/>
            <a:endParaRPr lang="en-US" sz="2000" dirty="0"/>
          </a:p>
          <a:p>
            <a:pPr marL="457200" lvl="1" indent="0">
              <a:buNone/>
            </a:pPr>
            <a:r>
              <a:rPr lang="en-US" sz="2000" dirty="0"/>
              <a:t>2a)	Approximating the value of being in a downstream state using machine learning (“value function approximations”)</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endParaRPr lang="en-US" sz="2400" dirty="0"/>
          </a:p>
        </p:txBody>
      </p:sp>
      <p:graphicFrame>
        <p:nvGraphicFramePr>
          <p:cNvPr id="4" name="Object 3"/>
          <p:cNvGraphicFramePr>
            <a:graphicFrameLocks noChangeAspect="1"/>
          </p:cNvGraphicFramePr>
          <p:nvPr>
            <p:extLst/>
          </p:nvPr>
        </p:nvGraphicFramePr>
        <p:xfrm>
          <a:off x="1693205" y="4465772"/>
          <a:ext cx="5853113" cy="1647825"/>
        </p:xfrm>
        <a:graphic>
          <a:graphicData uri="http://schemas.openxmlformats.org/presentationml/2006/ole">
            <mc:AlternateContent xmlns:mc="http://schemas.openxmlformats.org/markup-compatibility/2006">
              <mc:Choice xmlns:v="urn:schemas-microsoft-com:vml" Requires="v">
                <p:oleObj spid="_x0000_s20484" name="Equation" r:id="rId3" imgW="3251160" imgH="914400" progId="Equation.DSMT4">
                  <p:embed/>
                </p:oleObj>
              </mc:Choice>
              <mc:Fallback>
                <p:oleObj name="Equation" r:id="rId3" imgW="3251160" imgH="914400" progId="Equation.DSMT4">
                  <p:embed/>
                  <p:pic>
                    <p:nvPicPr>
                      <p:cNvPr id="4" name="Object 3"/>
                      <p:cNvPicPr>
                        <a:picLocks noChangeAspect="1" noChangeArrowheads="1"/>
                      </p:cNvPicPr>
                      <p:nvPr/>
                    </p:nvPicPr>
                    <p:blipFill>
                      <a:blip r:embed="rId4"/>
                      <a:srcRect/>
                      <a:stretch>
                        <a:fillRect/>
                      </a:stretch>
                    </p:blipFill>
                    <p:spPr bwMode="auto">
                      <a:xfrm>
                        <a:off x="1693205" y="4465772"/>
                        <a:ext cx="5853113" cy="1647825"/>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nvPr>
        </p:nvGraphicFramePr>
        <p:xfrm>
          <a:off x="313918" y="2549156"/>
          <a:ext cx="8691563" cy="909637"/>
        </p:xfrm>
        <a:graphic>
          <a:graphicData uri="http://schemas.openxmlformats.org/presentationml/2006/ole">
            <mc:AlternateContent xmlns:mc="http://schemas.openxmlformats.org/markup-compatibility/2006">
              <mc:Choice xmlns:v="urn:schemas-microsoft-com:vml" Requires="v">
                <p:oleObj spid="_x0000_s20485" name="Equation" r:id="rId5" imgW="4851360" imgH="507960" progId="Equation.DSMT4">
                  <p:embed/>
                </p:oleObj>
              </mc:Choice>
              <mc:Fallback>
                <p:oleObj name="Equation" r:id="rId5" imgW="4851360" imgH="507960" progId="Equation.DSMT4">
                  <p:embed/>
                  <p:pic>
                    <p:nvPicPr>
                      <p:cNvPr id="8" name="Object 7"/>
                      <p:cNvPicPr>
                        <a:picLocks noChangeAspect="1" noChangeArrowheads="1"/>
                      </p:cNvPicPr>
                      <p:nvPr/>
                    </p:nvPicPr>
                    <p:blipFill>
                      <a:blip r:embed="rId6"/>
                      <a:srcRect/>
                      <a:stretch>
                        <a:fillRect/>
                      </a:stretch>
                    </p:blipFill>
                    <p:spPr bwMode="auto">
                      <a:xfrm>
                        <a:off x="313918" y="2549156"/>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3677478" y="2378836"/>
            <a:ext cx="5536096" cy="115293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4" name="Straight Arrow Connector 13"/>
          <p:cNvCxnSpPr>
            <a:stCxn id="5" idx="4"/>
            <a:endCxn id="9" idx="0"/>
          </p:cNvCxnSpPr>
          <p:nvPr/>
        </p:nvCxnSpPr>
        <p:spPr bwMode="auto">
          <a:xfrm flipH="1">
            <a:off x="5748368" y="3531775"/>
            <a:ext cx="697158" cy="1955983"/>
          </a:xfrm>
          <a:prstGeom prst="straightConnector1">
            <a:avLst/>
          </a:prstGeom>
          <a:noFill/>
          <a:ln w="28575" cap="flat" cmpd="sng" algn="ctr">
            <a:solidFill>
              <a:srgbClr val="0033CC"/>
            </a:solidFill>
            <a:prstDash val="solid"/>
            <a:round/>
            <a:headEnd type="none" w="med" len="med"/>
            <a:tailEnd type="triangle"/>
          </a:ln>
          <a:effectLst/>
        </p:spPr>
      </p:cxnSp>
      <p:sp>
        <p:nvSpPr>
          <p:cNvPr id="9" name="Oval 8"/>
          <p:cNvSpPr/>
          <p:nvPr/>
        </p:nvSpPr>
        <p:spPr>
          <a:xfrm>
            <a:off x="5166928" y="5487758"/>
            <a:ext cx="1162879" cy="836842"/>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4045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oter Placeholder 3"/>
          <p:cNvSpPr txBox="1">
            <a:spLocks noGrp="1"/>
          </p:cNvSpPr>
          <p:nvPr/>
        </p:nvSpPr>
        <p:spPr bwMode="auto">
          <a:xfrm>
            <a:off x="3124200" y="6553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1400" i="0"/>
              <a:t>© 2008 Warren B. Powell</a:t>
            </a:r>
          </a:p>
        </p:txBody>
      </p:sp>
      <p:sp>
        <p:nvSpPr>
          <p:cNvPr id="68611" name="Slide Number Placeholder 4"/>
          <p:cNvSpPr txBox="1">
            <a:spLocks noGrp="1"/>
          </p:cNvSpPr>
          <p:nvPr/>
        </p:nvSpPr>
        <p:spPr bwMode="auto">
          <a:xfrm>
            <a:off x="6553200" y="65341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pPr algn="r"/>
            <a:r>
              <a:rPr lang="en-US" sz="1400" i="0"/>
              <a:t>Slide </a:t>
            </a:r>
            <a:fld id="{9AD2858E-68D3-4FEE-B930-10EACFFA0BB9}" type="slidenum">
              <a:rPr lang="en-US" sz="1400" i="0"/>
              <a:pPr algn="r"/>
              <a:t>66</a:t>
            </a:fld>
            <a:endParaRPr lang="en-US" sz="1400" i="0"/>
          </a:p>
        </p:txBody>
      </p:sp>
      <p:pic>
        <p:nvPicPr>
          <p:cNvPr id="68612" name="Picture 2" descr="Schneider driver fl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3"/>
          <p:cNvSpPr txBox="1">
            <a:spLocks noChangeArrowheads="1"/>
          </p:cNvSpPr>
          <p:nvPr/>
        </p:nvSpPr>
        <p:spPr bwMode="auto">
          <a:xfrm>
            <a:off x="152400" y="152400"/>
            <a:ext cx="4567238" cy="749300"/>
          </a:xfrm>
          <a:prstGeom prst="rect">
            <a:avLst/>
          </a:prstGeom>
          <a:gradFill rotWithShape="0">
            <a:gsLst>
              <a:gs pos="0">
                <a:srgbClr val="000000"/>
              </a:gs>
              <a:gs pos="50000">
                <a:srgbClr val="CC3300"/>
              </a:gs>
              <a:gs pos="100000">
                <a:srgbClr val="000000"/>
              </a:gs>
            </a:gsLst>
            <a:lin ang="5400000" scaled="1"/>
          </a:gra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lIns="90488" tIns="44450" rIns="90488" bIns="44450"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a:solidFill>
                  <a:schemeClr val="bg1"/>
                </a:solidFill>
              </a:rPr>
              <a:t>Schneider National</a:t>
            </a:r>
          </a:p>
        </p:txBody>
      </p:sp>
      <p:sp>
        <p:nvSpPr>
          <p:cNvPr id="3" name="Slide Number Placeholder 2"/>
          <p:cNvSpPr>
            <a:spLocks noGrp="1"/>
          </p:cNvSpPr>
          <p:nvPr>
            <p:ph type="sldNum" sz="quarter" idx="12"/>
          </p:nvPr>
        </p:nvSpPr>
        <p:spPr/>
        <p:txBody>
          <a:bodyPr/>
          <a:lstStyle/>
          <a:p>
            <a:pPr>
              <a:defRPr/>
            </a:pPr>
            <a:r>
              <a:rPr lang="en-US"/>
              <a:t>Slide </a:t>
            </a:r>
            <a:fld id="{CA1BF554-DF22-475E-92F9-B7E92000597D}" type="slidenum">
              <a:rPr lang="en-US" smtClean="0"/>
              <a:pPr>
                <a:defRPr/>
              </a:pPr>
              <a:t>66</a:t>
            </a:fld>
            <a:endParaRPr lang="en-US"/>
          </a:p>
        </p:txBody>
      </p:sp>
      <p:sp>
        <p:nvSpPr>
          <p:cNvPr id="2" name="Footer Placeholder 1"/>
          <p:cNvSpPr>
            <a:spLocks noGrp="1"/>
          </p:cNvSpPr>
          <p:nvPr>
            <p:ph type="ftr" sz="quarter" idx="11"/>
          </p:nvPr>
        </p:nvSpPr>
        <p:spPr/>
        <p:txBody>
          <a:bodyPr/>
          <a:lstStyle/>
          <a:p>
            <a:pPr>
              <a:defRPr/>
            </a:pPr>
            <a:r>
              <a:rPr lang="en-US"/>
              <a:t>© 2018 W.B. Powell</a:t>
            </a:r>
          </a:p>
        </p:txBody>
      </p:sp>
    </p:spTree>
    <p:extLst>
      <p:ext uri="{BB962C8B-B14F-4D97-AF65-F5344CB8AC3E}">
        <p14:creationId xmlns:p14="http://schemas.microsoft.com/office/powerpoint/2010/main" val="106431711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4294967295"/>
          </p:nvPr>
        </p:nvSpPr>
        <p:spPr>
          <a:xfrm>
            <a:off x="6553200" y="6534150"/>
            <a:ext cx="1905000" cy="457200"/>
          </a:xfrm>
          <a:prstGeom prst="rect">
            <a:avLst/>
          </a:prstGeom>
        </p:spPr>
        <p:txBody>
          <a:bodyPr/>
          <a:lstStyle/>
          <a:p>
            <a:r>
              <a:rPr lang="en-US" altLang="en-US"/>
              <a:t>Slide </a:t>
            </a:r>
            <a:fld id="{F18DA5A5-2077-48CA-BF1C-ECAF10A590D0}" type="slidenum">
              <a:rPr lang="en-US" altLang="en-US"/>
              <a:pPr/>
              <a:t>67</a:t>
            </a:fld>
            <a:endParaRPr lang="en-US" altLang="en-US"/>
          </a:p>
        </p:txBody>
      </p:sp>
      <p:sp>
        <p:nvSpPr>
          <p:cNvPr id="2259970" name="Rectangle 2"/>
          <p:cNvSpPr>
            <a:spLocks noGrp="1" noChangeArrowheads="1"/>
          </p:cNvSpPr>
          <p:nvPr>
            <p:ph type="title"/>
          </p:nvPr>
        </p:nvSpPr>
        <p:spPr/>
        <p:txBody>
          <a:bodyPr/>
          <a:lstStyle/>
          <a:p>
            <a:r>
              <a:rPr lang="en-US" altLang="en-US" sz="3200" dirty="0"/>
              <a:t>ADP for trucking</a:t>
            </a:r>
          </a:p>
        </p:txBody>
      </p:sp>
      <p:sp>
        <p:nvSpPr>
          <p:cNvPr id="2259971" name="Rectangle 3"/>
          <p:cNvSpPr>
            <a:spLocks noGrp="1" noChangeArrowheads="1"/>
          </p:cNvSpPr>
          <p:nvPr>
            <p:ph type="body" idx="1"/>
          </p:nvPr>
        </p:nvSpPr>
        <p:spPr/>
        <p:txBody>
          <a:bodyPr/>
          <a:lstStyle/>
          <a:p>
            <a:r>
              <a:rPr lang="en-US" altLang="en-US" dirty="0"/>
              <a:t>Our optimization problem at time t looks like:</a:t>
            </a:r>
          </a:p>
          <a:p>
            <a:endParaRPr lang="en-US" altLang="en-US" dirty="0"/>
          </a:p>
          <a:p>
            <a:endParaRPr lang="en-US" altLang="en-US" dirty="0"/>
          </a:p>
          <a:p>
            <a:endParaRPr lang="en-US" altLang="en-US" dirty="0"/>
          </a:p>
          <a:p>
            <a:endParaRPr lang="en-US" altLang="en-US" dirty="0"/>
          </a:p>
          <a:p>
            <a:endParaRPr lang="en-US" altLang="en-US" dirty="0"/>
          </a:p>
          <a:p>
            <a:pPr lvl="1"/>
            <a:r>
              <a:rPr lang="en-US" altLang="en-US" dirty="0"/>
              <a:t>We had to develop novel machine learning strategies to estimate this function, since the attribute space was very large.</a:t>
            </a:r>
          </a:p>
        </p:txBody>
      </p:sp>
      <p:graphicFrame>
        <p:nvGraphicFramePr>
          <p:cNvPr id="2259972" name="Object 4"/>
          <p:cNvGraphicFramePr>
            <a:graphicFrameLocks noChangeAspect="1"/>
          </p:cNvGraphicFramePr>
          <p:nvPr/>
        </p:nvGraphicFramePr>
        <p:xfrm>
          <a:off x="1654175" y="2230438"/>
          <a:ext cx="5434013" cy="893762"/>
        </p:xfrm>
        <a:graphic>
          <a:graphicData uri="http://schemas.openxmlformats.org/presentationml/2006/ole">
            <mc:AlternateContent xmlns:mc="http://schemas.openxmlformats.org/markup-compatibility/2006">
              <mc:Choice xmlns:v="urn:schemas-microsoft-com:vml" Requires="v">
                <p:oleObj spid="_x0000_s21507" name="Equation" r:id="rId4" imgW="2781000" imgH="457200" progId="Equation.DSMT4">
                  <p:embed/>
                </p:oleObj>
              </mc:Choice>
              <mc:Fallback>
                <p:oleObj name="Equation" r:id="rId4" imgW="2781000" imgH="457200" progId="Equation.DSMT4">
                  <p:embed/>
                  <p:pic>
                    <p:nvPicPr>
                      <p:cNvPr id="225997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4175" y="2230438"/>
                        <a:ext cx="5434013" cy="893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7704240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body" idx="1"/>
          </p:nvPr>
        </p:nvSpPr>
        <p:spPr/>
        <p:txBody>
          <a:bodyPr/>
          <a:lstStyle/>
          <a:p>
            <a:r>
              <a:rPr lang="en-US"/>
              <a:t>Pre-decision state: we see the demands</a:t>
            </a:r>
          </a:p>
        </p:txBody>
      </p:sp>
      <p:grpSp>
        <p:nvGrpSpPr>
          <p:cNvPr id="34821" name="Group 3"/>
          <p:cNvGrpSpPr>
            <a:grpSpLocks/>
          </p:cNvGrpSpPr>
          <p:nvPr/>
        </p:nvGrpSpPr>
        <p:grpSpPr bwMode="auto">
          <a:xfrm>
            <a:off x="8097838" y="2501900"/>
            <a:ext cx="538162" cy="728663"/>
            <a:chOff x="4816" y="1931"/>
            <a:chExt cx="256" cy="359"/>
          </a:xfrm>
        </p:grpSpPr>
        <p:sp>
          <p:nvSpPr>
            <p:cNvPr id="34939"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34940"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34941"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34942"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4822" name="Group 8"/>
          <p:cNvGrpSpPr>
            <a:grpSpLocks/>
          </p:cNvGrpSpPr>
          <p:nvPr/>
        </p:nvGrpSpPr>
        <p:grpSpPr bwMode="auto">
          <a:xfrm>
            <a:off x="4392613" y="5108575"/>
            <a:ext cx="2482850" cy="1165225"/>
            <a:chOff x="3052" y="3215"/>
            <a:chExt cx="1182" cy="574"/>
          </a:xfrm>
        </p:grpSpPr>
        <p:sp>
          <p:nvSpPr>
            <p:cNvPr id="34925"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4926"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34927"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28"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4929"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30"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31"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34932"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4933"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4934"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35"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34936"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34937"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38"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4823" name="Group 23"/>
          <p:cNvGrpSpPr>
            <a:grpSpLocks/>
          </p:cNvGrpSpPr>
          <p:nvPr/>
        </p:nvGrpSpPr>
        <p:grpSpPr bwMode="auto">
          <a:xfrm>
            <a:off x="6607175" y="4217988"/>
            <a:ext cx="838200" cy="1020762"/>
            <a:chOff x="4106" y="2776"/>
            <a:chExt cx="399" cy="503"/>
          </a:xfrm>
        </p:grpSpPr>
        <p:sp>
          <p:nvSpPr>
            <p:cNvPr id="34919"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4920"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34921"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34922"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4923"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34924"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4824"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4825"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4826"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4827"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4828"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4829"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4830"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4831"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4832"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4833" name="Group 39"/>
          <p:cNvGrpSpPr>
            <a:grpSpLocks/>
          </p:cNvGrpSpPr>
          <p:nvPr/>
        </p:nvGrpSpPr>
        <p:grpSpPr bwMode="auto">
          <a:xfrm>
            <a:off x="635000" y="2033588"/>
            <a:ext cx="3790950" cy="4064000"/>
            <a:chOff x="1263" y="1700"/>
            <a:chExt cx="1805" cy="2002"/>
          </a:xfrm>
        </p:grpSpPr>
        <p:sp>
          <p:nvSpPr>
            <p:cNvPr id="34903"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04"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34905"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06"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34907"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08"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34909"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34910"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11"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4912"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13"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34914"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4915"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16"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17"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4918"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4834" name="Group 56"/>
          <p:cNvGrpSpPr>
            <a:grpSpLocks/>
          </p:cNvGrpSpPr>
          <p:nvPr/>
        </p:nvGrpSpPr>
        <p:grpSpPr bwMode="auto">
          <a:xfrm>
            <a:off x="5080000" y="1984375"/>
            <a:ext cx="1409700" cy="1230313"/>
            <a:chOff x="3379" y="1676"/>
            <a:chExt cx="671" cy="606"/>
          </a:xfrm>
        </p:grpSpPr>
        <p:sp>
          <p:nvSpPr>
            <p:cNvPr id="34895"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4896"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34897"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34898"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4899"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34900"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34901"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34902"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4835"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4836"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4837"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4838"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4839"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4840"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4841"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4842"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4843"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4844"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4845"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4846"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4847"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4848"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4849"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4850"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4851"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4852"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4853"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4854"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4855"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4856"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4857"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4858"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4859"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4860"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4861"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4862"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4863"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4864"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4865"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4866"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4867"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4868"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4869"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4870"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4871"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4872"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4873"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4874"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4875"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4876"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4877"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4878"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4879"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34880"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34881"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34882"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34883"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34884" name="Line 114"/>
          <p:cNvSpPr>
            <a:spLocks noChangeShapeType="1"/>
          </p:cNvSpPr>
          <p:nvPr/>
        </p:nvSpPr>
        <p:spPr bwMode="auto">
          <a:xfrm flipH="1" flipV="1">
            <a:off x="2870200" y="3441700"/>
            <a:ext cx="1117600" cy="1181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85" name="Line 115"/>
          <p:cNvSpPr>
            <a:spLocks noChangeShapeType="1"/>
          </p:cNvSpPr>
          <p:nvPr/>
        </p:nvSpPr>
        <p:spPr bwMode="auto">
          <a:xfrm flipV="1">
            <a:off x="4000500" y="2387600"/>
            <a:ext cx="990600" cy="22225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86" name="Line 116"/>
          <p:cNvSpPr>
            <a:spLocks noChangeShapeType="1"/>
          </p:cNvSpPr>
          <p:nvPr/>
        </p:nvSpPr>
        <p:spPr bwMode="auto">
          <a:xfrm flipV="1">
            <a:off x="4000500" y="3340100"/>
            <a:ext cx="3543300" cy="12700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87" name="Line 117"/>
          <p:cNvSpPr>
            <a:spLocks noChangeShapeType="1"/>
          </p:cNvSpPr>
          <p:nvPr/>
        </p:nvSpPr>
        <p:spPr bwMode="auto">
          <a:xfrm flipH="1" flipV="1">
            <a:off x="1654175" y="4497388"/>
            <a:ext cx="2349500" cy="119062"/>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88" name="Text Box 118"/>
          <p:cNvSpPr txBox="1">
            <a:spLocks noChangeArrowheads="1"/>
          </p:cNvSpPr>
          <p:nvPr/>
        </p:nvSpPr>
        <p:spPr bwMode="auto">
          <a:xfrm>
            <a:off x="2422525" y="4192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$300</a:t>
            </a:r>
          </a:p>
        </p:txBody>
      </p:sp>
      <p:sp>
        <p:nvSpPr>
          <p:cNvPr id="34889" name="Text Box 119"/>
          <p:cNvSpPr txBox="1">
            <a:spLocks noChangeArrowheads="1"/>
          </p:cNvSpPr>
          <p:nvPr/>
        </p:nvSpPr>
        <p:spPr bwMode="auto">
          <a:xfrm>
            <a:off x="3146425" y="3532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34890" name="Text Box 120"/>
          <p:cNvSpPr txBox="1">
            <a:spLocks noChangeArrowheads="1"/>
          </p:cNvSpPr>
          <p:nvPr/>
        </p:nvSpPr>
        <p:spPr bwMode="auto">
          <a:xfrm>
            <a:off x="3946525" y="294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sp>
        <p:nvSpPr>
          <p:cNvPr id="34891" name="Text Box 121"/>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$450</a:t>
            </a:r>
          </a:p>
        </p:txBody>
      </p:sp>
      <p:graphicFrame>
        <p:nvGraphicFramePr>
          <p:cNvPr id="34892" name="Object 122"/>
          <p:cNvGraphicFramePr>
            <a:graphicFrameLocks noChangeAspect="1"/>
          </p:cNvGraphicFramePr>
          <p:nvPr/>
        </p:nvGraphicFramePr>
        <p:xfrm>
          <a:off x="3600450" y="5049838"/>
          <a:ext cx="917575" cy="276225"/>
        </p:xfrm>
        <a:graphic>
          <a:graphicData uri="http://schemas.openxmlformats.org/presentationml/2006/ole">
            <mc:AlternateContent xmlns:mc="http://schemas.openxmlformats.org/markup-compatibility/2006">
              <mc:Choice xmlns:v="urn:schemas-microsoft-com:vml" Requires="v">
                <p:oleObj spid="_x0000_s22532" name="Clip" r:id="rId4" imgW="7034213" imgH="2111375" progId="MS_ClipArt_Gallery.2">
                  <p:embed/>
                </p:oleObj>
              </mc:Choice>
              <mc:Fallback>
                <p:oleObj name="Clip" r:id="rId4" imgW="7034213" imgH="2111375" progId="MS_ClipArt_Gallery.2">
                  <p:embed/>
                  <p:pic>
                    <p:nvPicPr>
                      <p:cNvPr id="34892" name="Object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50498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93" name="Text Box 123"/>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a:t>Nomadic trucker illustration</a:t>
            </a:r>
          </a:p>
        </p:txBody>
      </p:sp>
      <p:graphicFrame>
        <p:nvGraphicFramePr>
          <p:cNvPr id="34894" name="Object 124"/>
          <p:cNvGraphicFramePr>
            <a:graphicFrameLocks noChangeAspect="1"/>
          </p:cNvGraphicFramePr>
          <p:nvPr/>
        </p:nvGraphicFramePr>
        <p:xfrm>
          <a:off x="974725" y="5599113"/>
          <a:ext cx="1952625" cy="890587"/>
        </p:xfrm>
        <a:graphic>
          <a:graphicData uri="http://schemas.openxmlformats.org/presentationml/2006/ole">
            <mc:AlternateContent xmlns:mc="http://schemas.openxmlformats.org/markup-compatibility/2006">
              <mc:Choice xmlns:v="urn:schemas-microsoft-com:vml" Requires="v">
                <p:oleObj spid="_x0000_s22533" name="Equation" r:id="rId6" imgW="1002865" imgH="457002" progId="Equation.DSMT4">
                  <p:embed/>
                </p:oleObj>
              </mc:Choice>
              <mc:Fallback>
                <p:oleObj name="Equation" r:id="rId6" imgW="1002865" imgH="457002" progId="Equation.DSMT4">
                  <p:embed/>
                  <p:pic>
                    <p:nvPicPr>
                      <p:cNvPr id="34894" name="Object 1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725" y="5599113"/>
                        <a:ext cx="1952625"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332096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body" idx="1"/>
          </p:nvPr>
        </p:nvSpPr>
        <p:spPr/>
        <p:txBody>
          <a:bodyPr/>
          <a:lstStyle/>
          <a:p>
            <a:r>
              <a:rPr lang="en-US"/>
              <a:t>We use initial value function approximations…</a:t>
            </a:r>
          </a:p>
        </p:txBody>
      </p:sp>
      <p:grpSp>
        <p:nvGrpSpPr>
          <p:cNvPr id="35845" name="Group 3"/>
          <p:cNvGrpSpPr>
            <a:grpSpLocks/>
          </p:cNvGrpSpPr>
          <p:nvPr/>
        </p:nvGrpSpPr>
        <p:grpSpPr bwMode="auto">
          <a:xfrm>
            <a:off x="8097838" y="2501900"/>
            <a:ext cx="538162" cy="728663"/>
            <a:chOff x="4816" y="1931"/>
            <a:chExt cx="256" cy="359"/>
          </a:xfrm>
        </p:grpSpPr>
        <p:sp>
          <p:nvSpPr>
            <p:cNvPr id="35967"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35968"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35969"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35970"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5846" name="Group 8"/>
          <p:cNvGrpSpPr>
            <a:grpSpLocks/>
          </p:cNvGrpSpPr>
          <p:nvPr/>
        </p:nvGrpSpPr>
        <p:grpSpPr bwMode="auto">
          <a:xfrm>
            <a:off x="4392613" y="5108575"/>
            <a:ext cx="2482850" cy="1165225"/>
            <a:chOff x="3052" y="3215"/>
            <a:chExt cx="1182" cy="574"/>
          </a:xfrm>
        </p:grpSpPr>
        <p:sp>
          <p:nvSpPr>
            <p:cNvPr id="35953"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5954"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35955"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56"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5957"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58"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59"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35960"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5961"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5962"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63"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35964"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35965"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66"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5847" name="Group 23"/>
          <p:cNvGrpSpPr>
            <a:grpSpLocks/>
          </p:cNvGrpSpPr>
          <p:nvPr/>
        </p:nvGrpSpPr>
        <p:grpSpPr bwMode="auto">
          <a:xfrm>
            <a:off x="6607175" y="4217988"/>
            <a:ext cx="838200" cy="1020762"/>
            <a:chOff x="4106" y="2776"/>
            <a:chExt cx="399" cy="503"/>
          </a:xfrm>
        </p:grpSpPr>
        <p:sp>
          <p:nvSpPr>
            <p:cNvPr id="35947"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5948"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35949"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35950"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5951"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35952"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5848"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5849"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5850"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5851"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5852"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5853"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5854"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5855"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5856"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5857" name="Group 39"/>
          <p:cNvGrpSpPr>
            <a:grpSpLocks/>
          </p:cNvGrpSpPr>
          <p:nvPr/>
        </p:nvGrpSpPr>
        <p:grpSpPr bwMode="auto">
          <a:xfrm>
            <a:off x="635000" y="2033588"/>
            <a:ext cx="3790950" cy="4064000"/>
            <a:chOff x="1263" y="1700"/>
            <a:chExt cx="1805" cy="2002"/>
          </a:xfrm>
        </p:grpSpPr>
        <p:sp>
          <p:nvSpPr>
            <p:cNvPr id="35931"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32"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35933"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34"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35935"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36"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35937"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35938"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39"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5940"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41"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35942"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5943"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44"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45"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5946"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5858" name="Group 56"/>
          <p:cNvGrpSpPr>
            <a:grpSpLocks/>
          </p:cNvGrpSpPr>
          <p:nvPr/>
        </p:nvGrpSpPr>
        <p:grpSpPr bwMode="auto">
          <a:xfrm>
            <a:off x="5080000" y="1984375"/>
            <a:ext cx="1409700" cy="1230313"/>
            <a:chOff x="3379" y="1676"/>
            <a:chExt cx="671" cy="606"/>
          </a:xfrm>
        </p:grpSpPr>
        <p:sp>
          <p:nvSpPr>
            <p:cNvPr id="35923"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5924"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35925"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35926"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5927"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35928"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35929"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35930"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5859"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5860"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5861"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5862"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5863"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5864"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5865"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5866"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5867"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5868"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5869"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5870"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5871"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5872"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5873"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5874"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5875"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5876"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5877"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5878"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5879"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5880"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5881"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5882"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5883"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5884"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5885"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5886"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5887"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5888"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5889"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5890"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5891"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5892"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5893"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5894"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5895"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5896"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5897"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5898"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5899"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5900"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5901"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5902"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5903"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35904"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35905"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35906"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35907"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35908" name="Line 114"/>
          <p:cNvSpPr>
            <a:spLocks noChangeShapeType="1"/>
          </p:cNvSpPr>
          <p:nvPr/>
        </p:nvSpPr>
        <p:spPr bwMode="auto">
          <a:xfrm flipH="1" flipV="1">
            <a:off x="2870200" y="3441700"/>
            <a:ext cx="1117600" cy="1181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909" name="Line 115"/>
          <p:cNvSpPr>
            <a:spLocks noChangeShapeType="1"/>
          </p:cNvSpPr>
          <p:nvPr/>
        </p:nvSpPr>
        <p:spPr bwMode="auto">
          <a:xfrm flipV="1">
            <a:off x="4000500" y="2387600"/>
            <a:ext cx="990600" cy="22225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910" name="Line 116"/>
          <p:cNvSpPr>
            <a:spLocks noChangeShapeType="1"/>
          </p:cNvSpPr>
          <p:nvPr/>
        </p:nvSpPr>
        <p:spPr bwMode="auto">
          <a:xfrm flipV="1">
            <a:off x="4000500" y="3340100"/>
            <a:ext cx="3543300" cy="12700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911" name="Line 117"/>
          <p:cNvSpPr>
            <a:spLocks noChangeShapeType="1"/>
          </p:cNvSpPr>
          <p:nvPr/>
        </p:nvSpPr>
        <p:spPr bwMode="auto">
          <a:xfrm flipH="1" flipV="1">
            <a:off x="1654175" y="4497388"/>
            <a:ext cx="2349500" cy="119062"/>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5912" name="Object 118"/>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23560" name="Equation" r:id="rId4" imgW="761669" imgH="228501" progId="Equation.DSMT4">
                  <p:embed/>
                </p:oleObj>
              </mc:Choice>
              <mc:Fallback>
                <p:oleObj name="Equation" r:id="rId4" imgW="761669" imgH="228501" progId="Equation.DSMT4">
                  <p:embed/>
                  <p:pic>
                    <p:nvPicPr>
                      <p:cNvPr id="35912" name="Object 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913" name="Object 11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23561" name="Equation" r:id="rId6" imgW="800100" imgH="228600" progId="Equation.DSMT4">
                  <p:embed/>
                </p:oleObj>
              </mc:Choice>
              <mc:Fallback>
                <p:oleObj name="Equation" r:id="rId6" imgW="800100" imgH="228600" progId="Equation.DSMT4">
                  <p:embed/>
                  <p:pic>
                    <p:nvPicPr>
                      <p:cNvPr id="35913" name="Object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914" name="Text Box 120"/>
          <p:cNvSpPr txBox="1">
            <a:spLocks noChangeArrowheads="1"/>
          </p:cNvSpPr>
          <p:nvPr/>
        </p:nvSpPr>
        <p:spPr bwMode="auto">
          <a:xfrm>
            <a:off x="2422525" y="4192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$300</a:t>
            </a:r>
          </a:p>
        </p:txBody>
      </p:sp>
      <p:sp>
        <p:nvSpPr>
          <p:cNvPr id="35915" name="Text Box 121"/>
          <p:cNvSpPr txBox="1">
            <a:spLocks noChangeArrowheads="1"/>
          </p:cNvSpPr>
          <p:nvPr/>
        </p:nvSpPr>
        <p:spPr bwMode="auto">
          <a:xfrm>
            <a:off x="3146425" y="3532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35916" name="Text Box 122"/>
          <p:cNvSpPr txBox="1">
            <a:spLocks noChangeArrowheads="1"/>
          </p:cNvSpPr>
          <p:nvPr/>
        </p:nvSpPr>
        <p:spPr bwMode="auto">
          <a:xfrm>
            <a:off x="3946525" y="294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sp>
        <p:nvSpPr>
          <p:cNvPr id="35917" name="Text Box 123"/>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$450</a:t>
            </a:r>
          </a:p>
        </p:txBody>
      </p:sp>
      <p:graphicFrame>
        <p:nvGraphicFramePr>
          <p:cNvPr id="35918" name="Object 124"/>
          <p:cNvGraphicFramePr>
            <a:graphicFrameLocks noChangeAspect="1"/>
          </p:cNvGraphicFramePr>
          <p:nvPr/>
        </p:nvGraphicFramePr>
        <p:xfrm>
          <a:off x="3600450" y="5049838"/>
          <a:ext cx="917575" cy="276225"/>
        </p:xfrm>
        <a:graphic>
          <a:graphicData uri="http://schemas.openxmlformats.org/presentationml/2006/ole">
            <mc:AlternateContent xmlns:mc="http://schemas.openxmlformats.org/markup-compatibility/2006">
              <mc:Choice xmlns:v="urn:schemas-microsoft-com:vml" Requires="v">
                <p:oleObj spid="_x0000_s23562" name="Clip" r:id="rId8" imgW="7034213" imgH="2111375" progId="MS_ClipArt_Gallery.2">
                  <p:embed/>
                </p:oleObj>
              </mc:Choice>
              <mc:Fallback>
                <p:oleObj name="Clip" r:id="rId8" imgW="7034213" imgH="2111375" progId="MS_ClipArt_Gallery.2">
                  <p:embed/>
                  <p:pic>
                    <p:nvPicPr>
                      <p:cNvPr id="35918"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0450" y="50498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919" name="Object 125"/>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23563" name="Equation" r:id="rId10" imgW="736600" imgH="228600" progId="Equation.DSMT4">
                  <p:embed/>
                </p:oleObj>
              </mc:Choice>
              <mc:Fallback>
                <p:oleObj name="Equation" r:id="rId10" imgW="736600" imgH="228600" progId="Equation.DSMT4">
                  <p:embed/>
                  <p:pic>
                    <p:nvPicPr>
                      <p:cNvPr id="35919"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920" name="Object 126"/>
          <p:cNvGraphicFramePr>
            <a:graphicFrameLocks noChangeAspect="1"/>
          </p:cNvGraphicFramePr>
          <p:nvPr/>
        </p:nvGraphicFramePr>
        <p:xfrm>
          <a:off x="6965950" y="2844800"/>
          <a:ext cx="1123950" cy="338138"/>
        </p:xfrm>
        <a:graphic>
          <a:graphicData uri="http://schemas.openxmlformats.org/presentationml/2006/ole">
            <mc:AlternateContent xmlns:mc="http://schemas.openxmlformats.org/markup-compatibility/2006">
              <mc:Choice xmlns:v="urn:schemas-microsoft-com:vml" Requires="v">
                <p:oleObj spid="_x0000_s23564" name="Equation" r:id="rId12" imgW="761669" imgH="228501" progId="Equation.DSMT4">
                  <p:embed/>
                </p:oleObj>
              </mc:Choice>
              <mc:Fallback>
                <p:oleObj name="Equation" r:id="rId12" imgW="761669" imgH="228501" progId="Equation.DSMT4">
                  <p:embed/>
                  <p:pic>
                    <p:nvPicPr>
                      <p:cNvPr id="35920" name="Object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65950" y="2844800"/>
                        <a:ext cx="1123950"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921" name="Text Box 127"/>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a:t>Nomadic trucker illustration</a:t>
            </a:r>
          </a:p>
        </p:txBody>
      </p:sp>
      <p:graphicFrame>
        <p:nvGraphicFramePr>
          <p:cNvPr id="35922" name="Object 128"/>
          <p:cNvGraphicFramePr>
            <a:graphicFrameLocks noChangeAspect="1"/>
          </p:cNvGraphicFramePr>
          <p:nvPr/>
        </p:nvGraphicFramePr>
        <p:xfrm>
          <a:off x="974725" y="5599113"/>
          <a:ext cx="1952625" cy="890587"/>
        </p:xfrm>
        <a:graphic>
          <a:graphicData uri="http://schemas.openxmlformats.org/presentationml/2006/ole">
            <mc:AlternateContent xmlns:mc="http://schemas.openxmlformats.org/markup-compatibility/2006">
              <mc:Choice xmlns:v="urn:schemas-microsoft-com:vml" Requires="v">
                <p:oleObj spid="_x0000_s23565" name="Equation" r:id="rId14" imgW="1002865" imgH="457002" progId="Equation.DSMT4">
                  <p:embed/>
                </p:oleObj>
              </mc:Choice>
              <mc:Fallback>
                <p:oleObj name="Equation" r:id="rId14" imgW="1002865" imgH="457002" progId="Equation.DSMT4">
                  <p:embed/>
                  <p:pic>
                    <p:nvPicPr>
                      <p:cNvPr id="35922"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4725" y="5599113"/>
                        <a:ext cx="1952625"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558551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Asset selling</a:t>
            </a:r>
          </a:p>
          <a:p>
            <a:pPr lvl="1"/>
            <a:r>
              <a:rPr lang="en-US" dirty="0"/>
              <a:t>Sell signal:</a:t>
            </a:r>
          </a:p>
          <a:p>
            <a:pPr lvl="1"/>
            <a:endParaRPr lang="en-US" dirty="0"/>
          </a:p>
          <a:p>
            <a:pPr marL="457200" lvl="1" indent="0">
              <a:buNone/>
            </a:pPr>
            <a:endParaRPr lang="en-US" dirty="0"/>
          </a:p>
          <a:p>
            <a:pPr lvl="1"/>
            <a:r>
              <a:rPr lang="en-US" dirty="0"/>
              <a:t>or</a:t>
            </a:r>
          </a:p>
          <a:p>
            <a:pPr lvl="1"/>
            <a:endParaRPr lang="en-US" dirty="0"/>
          </a:p>
          <a:p>
            <a:pPr lvl="1"/>
            <a:endParaRPr lang="en-US" dirty="0"/>
          </a:p>
          <a:p>
            <a:pPr lvl="1"/>
            <a:r>
              <a:rPr lang="en-US" dirty="0"/>
              <a:t>or</a:t>
            </a:r>
          </a:p>
        </p:txBody>
      </p:sp>
      <p:pic>
        <p:nvPicPr>
          <p:cNvPr id="4" name="Picture 3"/>
          <p:cNvPicPr>
            <a:picLocks noChangeAspect="1"/>
          </p:cNvPicPr>
          <p:nvPr/>
        </p:nvPicPr>
        <p:blipFill rotWithShape="1">
          <a:blip r:embed="rId2"/>
          <a:srcRect t="16586" b="40617"/>
          <a:stretch/>
        </p:blipFill>
        <p:spPr>
          <a:xfrm>
            <a:off x="372220" y="2255519"/>
            <a:ext cx="7315688" cy="853441"/>
          </a:xfrm>
          <a:prstGeom prst="rect">
            <a:avLst/>
          </a:prstGeom>
        </p:spPr>
      </p:pic>
      <p:pic>
        <p:nvPicPr>
          <p:cNvPr id="5" name="Picture 4"/>
          <p:cNvPicPr>
            <a:picLocks noChangeAspect="1"/>
          </p:cNvPicPr>
          <p:nvPr/>
        </p:nvPicPr>
        <p:blipFill>
          <a:blip r:embed="rId3"/>
          <a:stretch>
            <a:fillRect/>
          </a:stretch>
        </p:blipFill>
        <p:spPr>
          <a:xfrm>
            <a:off x="372219" y="3331200"/>
            <a:ext cx="7441603" cy="934371"/>
          </a:xfrm>
          <a:prstGeom prst="rect">
            <a:avLst/>
          </a:prstGeom>
        </p:spPr>
      </p:pic>
      <p:pic>
        <p:nvPicPr>
          <p:cNvPr id="6" name="Picture 5"/>
          <p:cNvPicPr>
            <a:picLocks noChangeAspect="1"/>
          </p:cNvPicPr>
          <p:nvPr/>
        </p:nvPicPr>
        <p:blipFill>
          <a:blip r:embed="rId4"/>
          <a:stretch>
            <a:fillRect/>
          </a:stretch>
        </p:blipFill>
        <p:spPr>
          <a:xfrm>
            <a:off x="284480" y="4857079"/>
            <a:ext cx="7731760" cy="838661"/>
          </a:xfrm>
          <a:prstGeom prst="rect">
            <a:avLst/>
          </a:prstGeom>
        </p:spPr>
      </p:pic>
      <p:pic>
        <p:nvPicPr>
          <p:cNvPr id="7" name="Picture 6"/>
          <p:cNvPicPr>
            <a:picLocks noChangeAspect="1"/>
          </p:cNvPicPr>
          <p:nvPr/>
        </p:nvPicPr>
        <p:blipFill>
          <a:blip r:embed="rId5"/>
          <a:stretch>
            <a:fillRect/>
          </a:stretch>
        </p:blipFill>
        <p:spPr>
          <a:xfrm>
            <a:off x="1804511" y="5836532"/>
            <a:ext cx="5804850" cy="518936"/>
          </a:xfrm>
          <a:prstGeom prst="rect">
            <a:avLst/>
          </a:prstGeom>
        </p:spPr>
      </p:pic>
      <p:sp>
        <p:nvSpPr>
          <p:cNvPr id="8" name="Footer Placeholder 7"/>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7535935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body" idx="1"/>
          </p:nvPr>
        </p:nvSpPr>
        <p:spPr/>
        <p:txBody>
          <a:bodyPr/>
          <a:lstStyle/>
          <a:p>
            <a:r>
              <a:rPr lang="en-US"/>
              <a:t>… and make our first choice:  </a:t>
            </a:r>
          </a:p>
        </p:txBody>
      </p:sp>
      <p:grpSp>
        <p:nvGrpSpPr>
          <p:cNvPr id="36869" name="Group 3"/>
          <p:cNvGrpSpPr>
            <a:grpSpLocks/>
          </p:cNvGrpSpPr>
          <p:nvPr/>
        </p:nvGrpSpPr>
        <p:grpSpPr bwMode="auto">
          <a:xfrm>
            <a:off x="8097838" y="2501900"/>
            <a:ext cx="538162" cy="728663"/>
            <a:chOff x="4816" y="1931"/>
            <a:chExt cx="256" cy="359"/>
          </a:xfrm>
        </p:grpSpPr>
        <p:sp>
          <p:nvSpPr>
            <p:cNvPr id="36992"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36993"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36994"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36995"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6870" name="Group 8"/>
          <p:cNvGrpSpPr>
            <a:grpSpLocks/>
          </p:cNvGrpSpPr>
          <p:nvPr/>
        </p:nvGrpSpPr>
        <p:grpSpPr bwMode="auto">
          <a:xfrm>
            <a:off x="4392613" y="5108575"/>
            <a:ext cx="2482850" cy="1165225"/>
            <a:chOff x="3052" y="3215"/>
            <a:chExt cx="1182" cy="574"/>
          </a:xfrm>
        </p:grpSpPr>
        <p:sp>
          <p:nvSpPr>
            <p:cNvPr id="36978"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6979"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36980"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81"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6982"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83"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84"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36985"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6986"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6987"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88"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36989"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36990"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91"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6871" name="Group 23"/>
          <p:cNvGrpSpPr>
            <a:grpSpLocks/>
          </p:cNvGrpSpPr>
          <p:nvPr/>
        </p:nvGrpSpPr>
        <p:grpSpPr bwMode="auto">
          <a:xfrm>
            <a:off x="6607175" y="4217988"/>
            <a:ext cx="838200" cy="1020762"/>
            <a:chOff x="4106" y="2776"/>
            <a:chExt cx="399" cy="503"/>
          </a:xfrm>
        </p:grpSpPr>
        <p:sp>
          <p:nvSpPr>
            <p:cNvPr id="36972"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6973"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36974"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36975"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6976"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36977"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6872"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6873"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6874"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6875"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6876"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6877"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6878"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6879"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6880"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6881" name="Group 39"/>
          <p:cNvGrpSpPr>
            <a:grpSpLocks/>
          </p:cNvGrpSpPr>
          <p:nvPr/>
        </p:nvGrpSpPr>
        <p:grpSpPr bwMode="auto">
          <a:xfrm>
            <a:off x="635000" y="2033588"/>
            <a:ext cx="3790950" cy="4064000"/>
            <a:chOff x="1263" y="1700"/>
            <a:chExt cx="1805" cy="2002"/>
          </a:xfrm>
        </p:grpSpPr>
        <p:sp>
          <p:nvSpPr>
            <p:cNvPr id="36956"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57"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36958"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59"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36960"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61"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36962"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36963"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64"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6965"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66"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36967"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6968"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69"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70"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6971"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6882" name="Group 56"/>
          <p:cNvGrpSpPr>
            <a:grpSpLocks/>
          </p:cNvGrpSpPr>
          <p:nvPr/>
        </p:nvGrpSpPr>
        <p:grpSpPr bwMode="auto">
          <a:xfrm>
            <a:off x="5080000" y="1984375"/>
            <a:ext cx="1409700" cy="1230313"/>
            <a:chOff x="3379" y="1676"/>
            <a:chExt cx="671" cy="606"/>
          </a:xfrm>
        </p:grpSpPr>
        <p:sp>
          <p:nvSpPr>
            <p:cNvPr id="36948"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6949"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36950"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36951"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6952"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36953"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36954"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36955"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6883"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6884"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6885"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6886"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6887"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6888"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6889"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6890"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6891"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6892"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6893"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6894"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6895"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6896"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6897"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6898"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6899"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6900"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6901"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6902"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6903"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6904"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6905"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6906"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6907"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6908"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6909"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6910"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6911"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6912"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6913"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6914"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6915"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6916"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6917"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6918"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6919"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6920"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6921"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6922"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6923"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6924"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6925"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6926"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6927"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36928"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36929"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36930"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36931"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36932" name="Line 114"/>
          <p:cNvSpPr>
            <a:spLocks noChangeShapeType="1"/>
          </p:cNvSpPr>
          <p:nvPr/>
        </p:nvSpPr>
        <p:spPr bwMode="auto">
          <a:xfrm flipH="1" flipV="1">
            <a:off x="2870200" y="3441700"/>
            <a:ext cx="1117600" cy="1181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33" name="Line 115"/>
          <p:cNvSpPr>
            <a:spLocks noChangeShapeType="1"/>
          </p:cNvSpPr>
          <p:nvPr/>
        </p:nvSpPr>
        <p:spPr bwMode="auto">
          <a:xfrm flipV="1">
            <a:off x="4000500" y="2387600"/>
            <a:ext cx="990600" cy="22225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34" name="Line 116"/>
          <p:cNvSpPr>
            <a:spLocks noChangeShapeType="1"/>
          </p:cNvSpPr>
          <p:nvPr/>
        </p:nvSpPr>
        <p:spPr bwMode="auto">
          <a:xfrm flipV="1">
            <a:off x="4000500" y="3340100"/>
            <a:ext cx="3543300" cy="127000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35" name="Line 117"/>
          <p:cNvSpPr>
            <a:spLocks noChangeShapeType="1"/>
          </p:cNvSpPr>
          <p:nvPr/>
        </p:nvSpPr>
        <p:spPr bwMode="auto">
          <a:xfrm flipH="1" flipV="1">
            <a:off x="1651000" y="4495800"/>
            <a:ext cx="2349500" cy="1143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36" name="Text Box 118"/>
          <p:cNvSpPr txBox="1">
            <a:spLocks noChangeArrowheads="1"/>
          </p:cNvSpPr>
          <p:nvPr/>
        </p:nvSpPr>
        <p:spPr bwMode="auto">
          <a:xfrm>
            <a:off x="2422525" y="4192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$300</a:t>
            </a:r>
          </a:p>
        </p:txBody>
      </p:sp>
      <p:sp>
        <p:nvSpPr>
          <p:cNvPr id="36937" name="Text Box 119"/>
          <p:cNvSpPr txBox="1">
            <a:spLocks noChangeArrowheads="1"/>
          </p:cNvSpPr>
          <p:nvPr/>
        </p:nvSpPr>
        <p:spPr bwMode="auto">
          <a:xfrm>
            <a:off x="3146425" y="3532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36938" name="Text Box 120"/>
          <p:cNvSpPr txBox="1">
            <a:spLocks noChangeArrowheads="1"/>
          </p:cNvSpPr>
          <p:nvPr/>
        </p:nvSpPr>
        <p:spPr bwMode="auto">
          <a:xfrm>
            <a:off x="3946525" y="294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sp>
        <p:nvSpPr>
          <p:cNvPr id="36939" name="Text Box 121"/>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$450</a:t>
            </a:r>
          </a:p>
        </p:txBody>
      </p:sp>
      <p:graphicFrame>
        <p:nvGraphicFramePr>
          <p:cNvPr id="36940" name="Object 122"/>
          <p:cNvGraphicFramePr>
            <a:graphicFrameLocks noChangeAspect="1"/>
          </p:cNvGraphicFramePr>
          <p:nvPr/>
        </p:nvGraphicFramePr>
        <p:xfrm>
          <a:off x="3600450" y="5049838"/>
          <a:ext cx="917575" cy="276225"/>
        </p:xfrm>
        <a:graphic>
          <a:graphicData uri="http://schemas.openxmlformats.org/presentationml/2006/ole">
            <mc:AlternateContent xmlns:mc="http://schemas.openxmlformats.org/markup-compatibility/2006">
              <mc:Choice xmlns:v="urn:schemas-microsoft-com:vml" Requires="v">
                <p:oleObj spid="_x0000_s24585" name="Clip" r:id="rId4" imgW="7034213" imgH="2111375" progId="MS_ClipArt_Gallery.2">
                  <p:embed/>
                </p:oleObj>
              </mc:Choice>
              <mc:Fallback>
                <p:oleObj name="Clip" r:id="rId4" imgW="7034213" imgH="2111375" progId="MS_ClipArt_Gallery.2">
                  <p:embed/>
                  <p:pic>
                    <p:nvPicPr>
                      <p:cNvPr id="36940" name="Object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50498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41" name="Object 123"/>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24586" name="Equation" r:id="rId6" imgW="761669" imgH="228501" progId="Equation.DSMT4">
                  <p:embed/>
                </p:oleObj>
              </mc:Choice>
              <mc:Fallback>
                <p:oleObj name="Equation" r:id="rId6" imgW="761669" imgH="228501" progId="Equation.DSMT4">
                  <p:embed/>
                  <p:pic>
                    <p:nvPicPr>
                      <p:cNvPr id="36941" name="Object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42" name="Object 124"/>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24587" name="Equation" r:id="rId8" imgW="736600" imgH="228600" progId="Equation.DSMT4">
                  <p:embed/>
                </p:oleObj>
              </mc:Choice>
              <mc:Fallback>
                <p:oleObj name="Equation" r:id="rId8" imgW="736600" imgH="228600" progId="Equation.DSMT4">
                  <p:embed/>
                  <p:pic>
                    <p:nvPicPr>
                      <p:cNvPr id="36942"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43" name="Object 125"/>
          <p:cNvGraphicFramePr>
            <a:graphicFrameLocks noChangeAspect="1"/>
          </p:cNvGraphicFramePr>
          <p:nvPr/>
        </p:nvGraphicFramePr>
        <p:xfrm>
          <a:off x="6965950" y="2844800"/>
          <a:ext cx="1123950" cy="338138"/>
        </p:xfrm>
        <a:graphic>
          <a:graphicData uri="http://schemas.openxmlformats.org/presentationml/2006/ole">
            <mc:AlternateContent xmlns:mc="http://schemas.openxmlformats.org/markup-compatibility/2006">
              <mc:Choice xmlns:v="urn:schemas-microsoft-com:vml" Requires="v">
                <p:oleObj spid="_x0000_s24588" name="Equation" r:id="rId10" imgW="761669" imgH="228501" progId="Equation.DSMT4">
                  <p:embed/>
                </p:oleObj>
              </mc:Choice>
              <mc:Fallback>
                <p:oleObj name="Equation" r:id="rId10" imgW="761669" imgH="228501" progId="Equation.DSMT4">
                  <p:embed/>
                  <p:pic>
                    <p:nvPicPr>
                      <p:cNvPr id="36943"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5950" y="2844800"/>
                        <a:ext cx="1123950"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944" name="Text Box 126"/>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a:t>Nomadic trucker illustration</a:t>
            </a:r>
          </a:p>
        </p:txBody>
      </p:sp>
      <p:graphicFrame>
        <p:nvGraphicFramePr>
          <p:cNvPr id="36945" name="Object 127"/>
          <p:cNvGraphicFramePr>
            <a:graphicFrameLocks noChangeAspect="1"/>
          </p:cNvGraphicFramePr>
          <p:nvPr/>
        </p:nvGraphicFramePr>
        <p:xfrm>
          <a:off x="5276850" y="1060450"/>
          <a:ext cx="447675" cy="550863"/>
        </p:xfrm>
        <a:graphic>
          <a:graphicData uri="http://schemas.openxmlformats.org/presentationml/2006/ole">
            <mc:AlternateContent xmlns:mc="http://schemas.openxmlformats.org/markup-compatibility/2006">
              <mc:Choice xmlns:v="urn:schemas-microsoft-com:vml" Requires="v">
                <p:oleObj spid="_x0000_s24589" name="Equation" r:id="rId12" imgW="164957" imgH="203024" progId="Equation.DSMT4">
                  <p:embed/>
                </p:oleObj>
              </mc:Choice>
              <mc:Fallback>
                <p:oleObj name="Equation" r:id="rId12" imgW="164957" imgH="203024" progId="Equation.DSMT4">
                  <p:embed/>
                  <p:pic>
                    <p:nvPicPr>
                      <p:cNvPr id="36945" name="Object 1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6850" y="1060450"/>
                        <a:ext cx="447675"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46" name="Object 128"/>
          <p:cNvGraphicFramePr>
            <a:graphicFrameLocks noChangeAspect="1"/>
          </p:cNvGraphicFramePr>
          <p:nvPr/>
        </p:nvGraphicFramePr>
        <p:xfrm>
          <a:off x="1111250" y="5599113"/>
          <a:ext cx="1679575" cy="890587"/>
        </p:xfrm>
        <a:graphic>
          <a:graphicData uri="http://schemas.openxmlformats.org/presentationml/2006/ole">
            <mc:AlternateContent xmlns:mc="http://schemas.openxmlformats.org/markup-compatibility/2006">
              <mc:Choice xmlns:v="urn:schemas-microsoft-com:vml" Requires="v">
                <p:oleObj spid="_x0000_s24590" name="Equation" r:id="rId14" imgW="863225" imgH="457002" progId="Equation.DSMT4">
                  <p:embed/>
                </p:oleObj>
              </mc:Choice>
              <mc:Fallback>
                <p:oleObj name="Equation" r:id="rId14" imgW="863225" imgH="457002" progId="Equation.DSMT4">
                  <p:embed/>
                  <p:pic>
                    <p:nvPicPr>
                      <p:cNvPr id="36946"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1250" y="5599113"/>
                        <a:ext cx="1679575"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47"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24591" name="Equation" r:id="rId16" imgW="800100" imgH="228600" progId="Equation.DSMT4">
                  <p:embed/>
                </p:oleObj>
              </mc:Choice>
              <mc:Fallback>
                <p:oleObj name="Equation" r:id="rId16" imgW="800100" imgH="228600" progId="Equation.DSMT4">
                  <p:embed/>
                  <p:pic>
                    <p:nvPicPr>
                      <p:cNvPr id="36947" name="Object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5982899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body" idx="1"/>
          </p:nvPr>
        </p:nvSpPr>
        <p:spPr/>
        <p:txBody>
          <a:bodyPr/>
          <a:lstStyle/>
          <a:p>
            <a:r>
              <a:rPr lang="en-US"/>
              <a:t>Update the value of being in Texas.</a:t>
            </a:r>
          </a:p>
        </p:txBody>
      </p:sp>
      <p:grpSp>
        <p:nvGrpSpPr>
          <p:cNvPr id="37893" name="Group 3"/>
          <p:cNvGrpSpPr>
            <a:grpSpLocks/>
          </p:cNvGrpSpPr>
          <p:nvPr/>
        </p:nvGrpSpPr>
        <p:grpSpPr bwMode="auto">
          <a:xfrm>
            <a:off x="8097838" y="2501900"/>
            <a:ext cx="538162" cy="728663"/>
            <a:chOff x="4816" y="1931"/>
            <a:chExt cx="256" cy="359"/>
          </a:xfrm>
        </p:grpSpPr>
        <p:sp>
          <p:nvSpPr>
            <p:cNvPr id="38016"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38017"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38018"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38019"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7894" name="Group 8"/>
          <p:cNvGrpSpPr>
            <a:grpSpLocks/>
          </p:cNvGrpSpPr>
          <p:nvPr/>
        </p:nvGrpSpPr>
        <p:grpSpPr bwMode="auto">
          <a:xfrm>
            <a:off x="4392613" y="5108575"/>
            <a:ext cx="2482850" cy="1165225"/>
            <a:chOff x="3052" y="3215"/>
            <a:chExt cx="1182" cy="574"/>
          </a:xfrm>
        </p:grpSpPr>
        <p:sp>
          <p:nvSpPr>
            <p:cNvPr id="38002"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8003"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38004"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8005"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8006"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8007"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8008"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38009"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8010"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8011"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8012"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38013"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38014"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8015"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7895" name="Group 23"/>
          <p:cNvGrpSpPr>
            <a:grpSpLocks/>
          </p:cNvGrpSpPr>
          <p:nvPr/>
        </p:nvGrpSpPr>
        <p:grpSpPr bwMode="auto">
          <a:xfrm>
            <a:off x="6607175" y="4217988"/>
            <a:ext cx="838200" cy="1020762"/>
            <a:chOff x="4106" y="2776"/>
            <a:chExt cx="399" cy="503"/>
          </a:xfrm>
        </p:grpSpPr>
        <p:sp>
          <p:nvSpPr>
            <p:cNvPr id="37996"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7997"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37998"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37999"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8000"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38001"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7896"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7897"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7898"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7899"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7900"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7901"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7902"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7903"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7904"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7905" name="Group 39"/>
          <p:cNvGrpSpPr>
            <a:grpSpLocks/>
          </p:cNvGrpSpPr>
          <p:nvPr/>
        </p:nvGrpSpPr>
        <p:grpSpPr bwMode="auto">
          <a:xfrm>
            <a:off x="635000" y="2033588"/>
            <a:ext cx="3790950" cy="4064000"/>
            <a:chOff x="1263" y="1700"/>
            <a:chExt cx="1805" cy="2002"/>
          </a:xfrm>
        </p:grpSpPr>
        <p:sp>
          <p:nvSpPr>
            <p:cNvPr id="37980"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81"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37982"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83"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37984"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85"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37986"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37987"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88"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7989"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90"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37991"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7992"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93"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94"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7995"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7906" name="Group 56"/>
          <p:cNvGrpSpPr>
            <a:grpSpLocks/>
          </p:cNvGrpSpPr>
          <p:nvPr/>
        </p:nvGrpSpPr>
        <p:grpSpPr bwMode="auto">
          <a:xfrm>
            <a:off x="5080000" y="1984375"/>
            <a:ext cx="1409700" cy="1230313"/>
            <a:chOff x="3379" y="1676"/>
            <a:chExt cx="671" cy="606"/>
          </a:xfrm>
        </p:grpSpPr>
        <p:sp>
          <p:nvSpPr>
            <p:cNvPr id="37972"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7973"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37974"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37975"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7976"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37977"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37978"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37979"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7907"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7908"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7909"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7910"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7911"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7912"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7913"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7914"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7915"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7916"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7917"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7918"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7919"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7920"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7921"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7922"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7923"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7924"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7925"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7926"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7927"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7928"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7929"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7930"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7931"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7932"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7933"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7934"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7935"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7936"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7937"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7938"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7939"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7940"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7941"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7942"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7943"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7944"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7945"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7946"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7947"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7948"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7949"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7950"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7951"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37952"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37953"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37954"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37955"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37956" name="Line 114"/>
          <p:cNvSpPr>
            <a:spLocks noChangeShapeType="1"/>
          </p:cNvSpPr>
          <p:nvPr/>
        </p:nvSpPr>
        <p:spPr bwMode="auto">
          <a:xfrm flipH="1" flipV="1">
            <a:off x="2870200" y="3441700"/>
            <a:ext cx="1117600" cy="1181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57" name="Line 115"/>
          <p:cNvSpPr>
            <a:spLocks noChangeShapeType="1"/>
          </p:cNvSpPr>
          <p:nvPr/>
        </p:nvSpPr>
        <p:spPr bwMode="auto">
          <a:xfrm flipV="1">
            <a:off x="4000500" y="2387600"/>
            <a:ext cx="990600" cy="22225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58" name="Line 116"/>
          <p:cNvSpPr>
            <a:spLocks noChangeShapeType="1"/>
          </p:cNvSpPr>
          <p:nvPr/>
        </p:nvSpPr>
        <p:spPr bwMode="auto">
          <a:xfrm flipV="1">
            <a:off x="4000500" y="3340100"/>
            <a:ext cx="3543300" cy="127000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59" name="Line 117"/>
          <p:cNvSpPr>
            <a:spLocks noChangeShapeType="1"/>
          </p:cNvSpPr>
          <p:nvPr/>
        </p:nvSpPr>
        <p:spPr bwMode="auto">
          <a:xfrm flipH="1" flipV="1">
            <a:off x="1651000" y="4495800"/>
            <a:ext cx="2349500" cy="1143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7960" name="Object 118"/>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25609" name="Equation" r:id="rId4" imgW="889000" imgH="228600" progId="Equation.DSMT4">
                  <p:embed/>
                </p:oleObj>
              </mc:Choice>
              <mc:Fallback>
                <p:oleObj name="Equation" r:id="rId4" imgW="889000" imgH="228600" progId="Equation.DSMT4">
                  <p:embed/>
                  <p:pic>
                    <p:nvPicPr>
                      <p:cNvPr id="37960" name="Object 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961" name="Text Box 119"/>
          <p:cNvSpPr txBox="1">
            <a:spLocks noChangeArrowheads="1"/>
          </p:cNvSpPr>
          <p:nvPr/>
        </p:nvSpPr>
        <p:spPr bwMode="auto">
          <a:xfrm>
            <a:off x="2422525" y="4192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$300</a:t>
            </a:r>
          </a:p>
        </p:txBody>
      </p:sp>
      <p:sp>
        <p:nvSpPr>
          <p:cNvPr id="37962" name="Text Box 120"/>
          <p:cNvSpPr txBox="1">
            <a:spLocks noChangeArrowheads="1"/>
          </p:cNvSpPr>
          <p:nvPr/>
        </p:nvSpPr>
        <p:spPr bwMode="auto">
          <a:xfrm>
            <a:off x="3146425" y="3532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37963" name="Text Box 121"/>
          <p:cNvSpPr txBox="1">
            <a:spLocks noChangeArrowheads="1"/>
          </p:cNvSpPr>
          <p:nvPr/>
        </p:nvSpPr>
        <p:spPr bwMode="auto">
          <a:xfrm>
            <a:off x="3946525" y="294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sp>
        <p:nvSpPr>
          <p:cNvPr id="37964" name="Text Box 122"/>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$450</a:t>
            </a:r>
          </a:p>
        </p:txBody>
      </p:sp>
      <p:graphicFrame>
        <p:nvGraphicFramePr>
          <p:cNvPr id="37965" name="Object 123"/>
          <p:cNvGraphicFramePr>
            <a:graphicFrameLocks noChangeAspect="1"/>
          </p:cNvGraphicFramePr>
          <p:nvPr/>
        </p:nvGraphicFramePr>
        <p:xfrm>
          <a:off x="3600450" y="5049838"/>
          <a:ext cx="917575" cy="276225"/>
        </p:xfrm>
        <a:graphic>
          <a:graphicData uri="http://schemas.openxmlformats.org/presentationml/2006/ole">
            <mc:AlternateContent xmlns:mc="http://schemas.openxmlformats.org/markup-compatibility/2006">
              <mc:Choice xmlns:v="urn:schemas-microsoft-com:vml" Requires="v">
                <p:oleObj spid="_x0000_s25610" name="Clip" r:id="rId6" imgW="7034213" imgH="2111375" progId="MS_ClipArt_Gallery.2">
                  <p:embed/>
                </p:oleObj>
              </mc:Choice>
              <mc:Fallback>
                <p:oleObj name="Clip" r:id="rId6" imgW="7034213" imgH="2111375" progId="MS_ClipArt_Gallery.2">
                  <p:embed/>
                  <p:pic>
                    <p:nvPicPr>
                      <p:cNvPr id="37965" name="Object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450" y="50498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966" name="Object 124"/>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25611" name="Equation" r:id="rId8" imgW="761669" imgH="228501" progId="Equation.DSMT4">
                  <p:embed/>
                </p:oleObj>
              </mc:Choice>
              <mc:Fallback>
                <p:oleObj name="Equation" r:id="rId8" imgW="761669" imgH="228501" progId="Equation.DSMT4">
                  <p:embed/>
                  <p:pic>
                    <p:nvPicPr>
                      <p:cNvPr id="37966"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967" name="Object 125"/>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25612" name="Equation" r:id="rId10" imgW="736600" imgH="228600" progId="Equation.DSMT4">
                  <p:embed/>
                </p:oleObj>
              </mc:Choice>
              <mc:Fallback>
                <p:oleObj name="Equation" r:id="rId10" imgW="736600" imgH="228600" progId="Equation.DSMT4">
                  <p:embed/>
                  <p:pic>
                    <p:nvPicPr>
                      <p:cNvPr id="37967"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968" name="Object 126"/>
          <p:cNvGraphicFramePr>
            <a:graphicFrameLocks noChangeAspect="1"/>
          </p:cNvGraphicFramePr>
          <p:nvPr/>
        </p:nvGraphicFramePr>
        <p:xfrm>
          <a:off x="6965950" y="2844800"/>
          <a:ext cx="1123950" cy="338138"/>
        </p:xfrm>
        <a:graphic>
          <a:graphicData uri="http://schemas.openxmlformats.org/presentationml/2006/ole">
            <mc:AlternateContent xmlns:mc="http://schemas.openxmlformats.org/markup-compatibility/2006">
              <mc:Choice xmlns:v="urn:schemas-microsoft-com:vml" Requires="v">
                <p:oleObj spid="_x0000_s25613" name="Equation" r:id="rId12" imgW="761669" imgH="228501" progId="Equation.DSMT4">
                  <p:embed/>
                </p:oleObj>
              </mc:Choice>
              <mc:Fallback>
                <p:oleObj name="Equation" r:id="rId12" imgW="761669" imgH="228501" progId="Equation.DSMT4">
                  <p:embed/>
                  <p:pic>
                    <p:nvPicPr>
                      <p:cNvPr id="37968" name="Object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65950" y="2844800"/>
                        <a:ext cx="1123950"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969" name="Text Box 127"/>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a:t>Nomadic trucker illustration</a:t>
            </a:r>
          </a:p>
        </p:txBody>
      </p:sp>
      <p:graphicFrame>
        <p:nvGraphicFramePr>
          <p:cNvPr id="37970" name="Object 128"/>
          <p:cNvGraphicFramePr>
            <a:graphicFrameLocks noChangeAspect="1"/>
          </p:cNvGraphicFramePr>
          <p:nvPr/>
        </p:nvGraphicFramePr>
        <p:xfrm>
          <a:off x="1111250" y="5599113"/>
          <a:ext cx="1679575" cy="890587"/>
        </p:xfrm>
        <a:graphic>
          <a:graphicData uri="http://schemas.openxmlformats.org/presentationml/2006/ole">
            <mc:AlternateContent xmlns:mc="http://schemas.openxmlformats.org/markup-compatibility/2006">
              <mc:Choice xmlns:v="urn:schemas-microsoft-com:vml" Requires="v">
                <p:oleObj spid="_x0000_s25614" name="Equation" r:id="rId14" imgW="863225" imgH="457002" progId="Equation.DSMT4">
                  <p:embed/>
                </p:oleObj>
              </mc:Choice>
              <mc:Fallback>
                <p:oleObj name="Equation" r:id="rId14" imgW="863225" imgH="457002" progId="Equation.DSMT4">
                  <p:embed/>
                  <p:pic>
                    <p:nvPicPr>
                      <p:cNvPr id="37970"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1250" y="5599113"/>
                        <a:ext cx="1679575"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971"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25615" name="Equation" r:id="rId16" imgW="800100" imgH="228600" progId="Equation.DSMT4">
                  <p:embed/>
                </p:oleObj>
              </mc:Choice>
              <mc:Fallback>
                <p:oleObj name="Equation" r:id="rId16" imgW="800100" imgH="228600" progId="Equation.DSMT4">
                  <p:embed/>
                  <p:pic>
                    <p:nvPicPr>
                      <p:cNvPr id="37971" name="Object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4352572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body" idx="1"/>
          </p:nvPr>
        </p:nvSpPr>
        <p:spPr>
          <a:xfrm>
            <a:off x="685800" y="1054100"/>
            <a:ext cx="7772400" cy="4953000"/>
          </a:xfrm>
        </p:spPr>
        <p:txBody>
          <a:bodyPr/>
          <a:lstStyle/>
          <a:p>
            <a:r>
              <a:rPr lang="en-US" sz="2000"/>
              <a:t>Now move to the next state, sample new demands and make a new decision</a:t>
            </a:r>
          </a:p>
        </p:txBody>
      </p:sp>
      <p:grpSp>
        <p:nvGrpSpPr>
          <p:cNvPr id="38917" name="Group 3"/>
          <p:cNvGrpSpPr>
            <a:grpSpLocks/>
          </p:cNvGrpSpPr>
          <p:nvPr/>
        </p:nvGrpSpPr>
        <p:grpSpPr bwMode="auto">
          <a:xfrm>
            <a:off x="8097838" y="2501900"/>
            <a:ext cx="538162" cy="728663"/>
            <a:chOff x="4816" y="1931"/>
            <a:chExt cx="256" cy="359"/>
          </a:xfrm>
        </p:grpSpPr>
        <p:sp>
          <p:nvSpPr>
            <p:cNvPr id="39040"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39041"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39042"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39043"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8918" name="Group 8"/>
          <p:cNvGrpSpPr>
            <a:grpSpLocks/>
          </p:cNvGrpSpPr>
          <p:nvPr/>
        </p:nvGrpSpPr>
        <p:grpSpPr bwMode="auto">
          <a:xfrm>
            <a:off x="4392613" y="5108575"/>
            <a:ext cx="2482850" cy="1165225"/>
            <a:chOff x="3052" y="3215"/>
            <a:chExt cx="1182" cy="574"/>
          </a:xfrm>
        </p:grpSpPr>
        <p:sp>
          <p:nvSpPr>
            <p:cNvPr id="39026"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9027"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39028"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29"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9030"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31"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32"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39033"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9034"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9035"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36"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39037"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39038"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39"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8919" name="Group 23"/>
          <p:cNvGrpSpPr>
            <a:grpSpLocks/>
          </p:cNvGrpSpPr>
          <p:nvPr/>
        </p:nvGrpSpPr>
        <p:grpSpPr bwMode="auto">
          <a:xfrm>
            <a:off x="6607175" y="4217988"/>
            <a:ext cx="838200" cy="1020762"/>
            <a:chOff x="4106" y="2776"/>
            <a:chExt cx="399" cy="503"/>
          </a:xfrm>
        </p:grpSpPr>
        <p:sp>
          <p:nvSpPr>
            <p:cNvPr id="39020"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9021"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39022"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39023"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9024"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39025"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8920"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8921"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8922"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8923"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8924"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8925"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8926"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8927"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8928"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8929" name="Group 39"/>
          <p:cNvGrpSpPr>
            <a:grpSpLocks/>
          </p:cNvGrpSpPr>
          <p:nvPr/>
        </p:nvGrpSpPr>
        <p:grpSpPr bwMode="auto">
          <a:xfrm>
            <a:off x="635000" y="2033588"/>
            <a:ext cx="3790950" cy="4064000"/>
            <a:chOff x="1263" y="1700"/>
            <a:chExt cx="1805" cy="2002"/>
          </a:xfrm>
        </p:grpSpPr>
        <p:sp>
          <p:nvSpPr>
            <p:cNvPr id="39004"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05"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39006"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07"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39008"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09"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39010"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39011"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12"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9013"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14"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39015"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9016"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17"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18"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9019"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8930" name="Group 56"/>
          <p:cNvGrpSpPr>
            <a:grpSpLocks/>
          </p:cNvGrpSpPr>
          <p:nvPr/>
        </p:nvGrpSpPr>
        <p:grpSpPr bwMode="auto">
          <a:xfrm>
            <a:off x="5080000" y="1984375"/>
            <a:ext cx="1409700" cy="1230313"/>
            <a:chOff x="3379" y="1676"/>
            <a:chExt cx="671" cy="606"/>
          </a:xfrm>
        </p:grpSpPr>
        <p:sp>
          <p:nvSpPr>
            <p:cNvPr id="38996"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8997"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38998"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38999"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9000"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39001"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39002"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39003"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8931"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8932"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8933"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8934"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8935"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8936"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8937"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8938"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8939"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8940"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8941"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8942"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8943"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8944"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8945"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8946"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8947"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8948"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8949"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8950"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8951"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8952"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8953"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8954"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8955"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8956"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8957"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8958"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8959"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8960"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8961"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8962"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8963"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8964"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8965"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8966"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8967"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8968"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8969"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8970"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8971"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8972"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8973"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8974"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8975"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38976"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38977"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38978"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38979"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38980" name="Line 114"/>
          <p:cNvSpPr>
            <a:spLocks noChangeShapeType="1"/>
          </p:cNvSpPr>
          <p:nvPr/>
        </p:nvSpPr>
        <p:spPr bwMode="auto">
          <a:xfrm flipH="1">
            <a:off x="2870200" y="3327400"/>
            <a:ext cx="4673600" cy="1143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81" name="Line 115"/>
          <p:cNvSpPr>
            <a:spLocks noChangeShapeType="1"/>
          </p:cNvSpPr>
          <p:nvPr/>
        </p:nvSpPr>
        <p:spPr bwMode="auto">
          <a:xfrm flipH="1" flipV="1">
            <a:off x="4991100" y="2387600"/>
            <a:ext cx="2552700" cy="9398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82" name="Line 116"/>
          <p:cNvSpPr>
            <a:spLocks noChangeShapeType="1"/>
          </p:cNvSpPr>
          <p:nvPr/>
        </p:nvSpPr>
        <p:spPr bwMode="auto">
          <a:xfrm flipV="1">
            <a:off x="4000500" y="3340100"/>
            <a:ext cx="3543300" cy="1270000"/>
          </a:xfrm>
          <a:prstGeom prst="line">
            <a:avLst/>
          </a:prstGeom>
          <a:noFill/>
          <a:ln w="28575">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83" name="Line 117"/>
          <p:cNvSpPr>
            <a:spLocks noChangeShapeType="1"/>
          </p:cNvSpPr>
          <p:nvPr/>
        </p:nvSpPr>
        <p:spPr bwMode="auto">
          <a:xfrm flipH="1">
            <a:off x="1651000" y="3340100"/>
            <a:ext cx="5880100" cy="115570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84" name="Text Box 118"/>
          <p:cNvSpPr txBox="1">
            <a:spLocks noChangeArrowheads="1"/>
          </p:cNvSpPr>
          <p:nvPr/>
        </p:nvSpPr>
        <p:spPr bwMode="auto">
          <a:xfrm>
            <a:off x="3921125" y="36337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$600</a:t>
            </a:r>
          </a:p>
        </p:txBody>
      </p:sp>
      <p:sp>
        <p:nvSpPr>
          <p:cNvPr id="38985" name="Text Box 119"/>
          <p:cNvSpPr txBox="1">
            <a:spLocks noChangeArrowheads="1"/>
          </p:cNvSpPr>
          <p:nvPr/>
        </p:nvSpPr>
        <p:spPr bwMode="auto">
          <a:xfrm>
            <a:off x="3908425" y="3049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$400</a:t>
            </a:r>
          </a:p>
        </p:txBody>
      </p:sp>
      <p:sp>
        <p:nvSpPr>
          <p:cNvPr id="38986" name="Text Box 120"/>
          <p:cNvSpPr txBox="1">
            <a:spLocks noChangeArrowheads="1"/>
          </p:cNvSpPr>
          <p:nvPr/>
        </p:nvSpPr>
        <p:spPr bwMode="auto">
          <a:xfrm>
            <a:off x="6296025" y="2566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$180</a:t>
            </a:r>
          </a:p>
        </p:txBody>
      </p:sp>
      <p:sp>
        <p:nvSpPr>
          <p:cNvPr id="38987" name="Text Box 121"/>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$125</a:t>
            </a:r>
          </a:p>
        </p:txBody>
      </p:sp>
      <p:graphicFrame>
        <p:nvGraphicFramePr>
          <p:cNvPr id="38988" name="Object 122"/>
          <p:cNvGraphicFramePr>
            <a:graphicFrameLocks noChangeAspect="1"/>
          </p:cNvGraphicFramePr>
          <p:nvPr/>
        </p:nvGraphicFramePr>
        <p:xfrm>
          <a:off x="7245350" y="3424238"/>
          <a:ext cx="917575" cy="276225"/>
        </p:xfrm>
        <a:graphic>
          <a:graphicData uri="http://schemas.openxmlformats.org/presentationml/2006/ole">
            <mc:AlternateContent xmlns:mc="http://schemas.openxmlformats.org/markup-compatibility/2006">
              <mc:Choice xmlns:v="urn:schemas-microsoft-com:vml" Requires="v">
                <p:oleObj spid="_x0000_s26633" name="Clip" r:id="rId4" imgW="7034213" imgH="2111375" progId="MS_ClipArt_Gallery.2">
                  <p:embed/>
                </p:oleObj>
              </mc:Choice>
              <mc:Fallback>
                <p:oleObj name="Clip" r:id="rId4" imgW="7034213" imgH="2111375" progId="MS_ClipArt_Gallery.2">
                  <p:embed/>
                  <p:pic>
                    <p:nvPicPr>
                      <p:cNvPr id="38988" name="Object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5350" y="34242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89" name="Object 123"/>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26634" name="Equation" r:id="rId6" imgW="761669" imgH="228501" progId="Equation.DSMT4">
                  <p:embed/>
                </p:oleObj>
              </mc:Choice>
              <mc:Fallback>
                <p:oleObj name="Equation" r:id="rId6" imgW="761669" imgH="228501" progId="Equation.DSMT4">
                  <p:embed/>
                  <p:pic>
                    <p:nvPicPr>
                      <p:cNvPr id="38989" name="Object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90" name="Object 124"/>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26635" name="Equation" r:id="rId8" imgW="736600" imgH="228600" progId="Equation.DSMT4">
                  <p:embed/>
                </p:oleObj>
              </mc:Choice>
              <mc:Fallback>
                <p:oleObj name="Equation" r:id="rId8" imgW="736600" imgH="228600" progId="Equation.DSMT4">
                  <p:embed/>
                  <p:pic>
                    <p:nvPicPr>
                      <p:cNvPr id="38990"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91" name="Object 125"/>
          <p:cNvGraphicFramePr>
            <a:graphicFrameLocks noChangeAspect="1"/>
          </p:cNvGraphicFramePr>
          <p:nvPr/>
        </p:nvGraphicFramePr>
        <p:xfrm>
          <a:off x="6965950" y="2844800"/>
          <a:ext cx="1123950" cy="338138"/>
        </p:xfrm>
        <a:graphic>
          <a:graphicData uri="http://schemas.openxmlformats.org/presentationml/2006/ole">
            <mc:AlternateContent xmlns:mc="http://schemas.openxmlformats.org/markup-compatibility/2006">
              <mc:Choice xmlns:v="urn:schemas-microsoft-com:vml" Requires="v">
                <p:oleObj spid="_x0000_s26636" name="Equation" r:id="rId10" imgW="761669" imgH="228501" progId="Equation.DSMT4">
                  <p:embed/>
                </p:oleObj>
              </mc:Choice>
              <mc:Fallback>
                <p:oleObj name="Equation" r:id="rId10" imgW="761669" imgH="228501" progId="Equation.DSMT4">
                  <p:embed/>
                  <p:pic>
                    <p:nvPicPr>
                      <p:cNvPr id="38991"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5950" y="2844800"/>
                        <a:ext cx="1123950"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92" name="Object 126"/>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26637" name="Equation" r:id="rId12" imgW="889000" imgH="228600" progId="Equation.DSMT4">
                  <p:embed/>
                </p:oleObj>
              </mc:Choice>
              <mc:Fallback>
                <p:oleObj name="Equation" r:id="rId12" imgW="889000" imgH="228600" progId="Equation.DSMT4">
                  <p:embed/>
                  <p:pic>
                    <p:nvPicPr>
                      <p:cNvPr id="38992" name="Object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93" name="Text Box 127"/>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a:t>Nomadic trucker illustration</a:t>
            </a:r>
          </a:p>
        </p:txBody>
      </p:sp>
      <p:graphicFrame>
        <p:nvGraphicFramePr>
          <p:cNvPr id="38994" name="Object 128"/>
          <p:cNvGraphicFramePr>
            <a:graphicFrameLocks noChangeAspect="1"/>
          </p:cNvGraphicFramePr>
          <p:nvPr/>
        </p:nvGraphicFramePr>
        <p:xfrm>
          <a:off x="801688" y="5599113"/>
          <a:ext cx="2298700" cy="890587"/>
        </p:xfrm>
        <a:graphic>
          <a:graphicData uri="http://schemas.openxmlformats.org/presentationml/2006/ole">
            <mc:AlternateContent xmlns:mc="http://schemas.openxmlformats.org/markup-compatibility/2006">
              <mc:Choice xmlns:v="urn:schemas-microsoft-com:vml" Requires="v">
                <p:oleObj spid="_x0000_s26638" name="Equation" r:id="rId14" imgW="1181100" imgH="457200" progId="Equation.DSMT4">
                  <p:embed/>
                </p:oleObj>
              </mc:Choice>
              <mc:Fallback>
                <p:oleObj name="Equation" r:id="rId14" imgW="1181100" imgH="457200" progId="Equation.DSMT4">
                  <p:embed/>
                  <p:pic>
                    <p:nvPicPr>
                      <p:cNvPr id="38994"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688" y="5599113"/>
                        <a:ext cx="2298700"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95"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26639" name="Equation" r:id="rId16" imgW="800100" imgH="228600" progId="Equation.DSMT4">
                  <p:embed/>
                </p:oleObj>
              </mc:Choice>
              <mc:Fallback>
                <p:oleObj name="Equation" r:id="rId16" imgW="800100" imgH="228600" progId="Equation.DSMT4">
                  <p:embed/>
                  <p:pic>
                    <p:nvPicPr>
                      <p:cNvPr id="38995" name="Object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4372326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body" idx="1"/>
          </p:nvPr>
        </p:nvSpPr>
        <p:spPr/>
        <p:txBody>
          <a:bodyPr/>
          <a:lstStyle/>
          <a:p>
            <a:r>
              <a:rPr lang="en-US"/>
              <a:t>Update value of being in NY</a:t>
            </a:r>
          </a:p>
        </p:txBody>
      </p:sp>
      <p:grpSp>
        <p:nvGrpSpPr>
          <p:cNvPr id="39941" name="Group 3"/>
          <p:cNvGrpSpPr>
            <a:grpSpLocks/>
          </p:cNvGrpSpPr>
          <p:nvPr/>
        </p:nvGrpSpPr>
        <p:grpSpPr bwMode="auto">
          <a:xfrm>
            <a:off x="8097838" y="2501900"/>
            <a:ext cx="538162" cy="728663"/>
            <a:chOff x="4816" y="1931"/>
            <a:chExt cx="256" cy="359"/>
          </a:xfrm>
        </p:grpSpPr>
        <p:sp>
          <p:nvSpPr>
            <p:cNvPr id="40064"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40065"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40066"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40067"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9942" name="Group 8"/>
          <p:cNvGrpSpPr>
            <a:grpSpLocks/>
          </p:cNvGrpSpPr>
          <p:nvPr/>
        </p:nvGrpSpPr>
        <p:grpSpPr bwMode="auto">
          <a:xfrm>
            <a:off x="4392613" y="5108575"/>
            <a:ext cx="2482850" cy="1165225"/>
            <a:chOff x="3052" y="3215"/>
            <a:chExt cx="1182" cy="574"/>
          </a:xfrm>
        </p:grpSpPr>
        <p:sp>
          <p:nvSpPr>
            <p:cNvPr id="40050"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0051"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40052"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53"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0054"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55"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56"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40057"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0058"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0059"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60"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40061"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40062"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63"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9943" name="Group 23"/>
          <p:cNvGrpSpPr>
            <a:grpSpLocks/>
          </p:cNvGrpSpPr>
          <p:nvPr/>
        </p:nvGrpSpPr>
        <p:grpSpPr bwMode="auto">
          <a:xfrm>
            <a:off x="6607175" y="4217988"/>
            <a:ext cx="838200" cy="1020762"/>
            <a:chOff x="4106" y="2776"/>
            <a:chExt cx="399" cy="503"/>
          </a:xfrm>
        </p:grpSpPr>
        <p:sp>
          <p:nvSpPr>
            <p:cNvPr id="40044"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0045"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40046"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40047"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40048"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40049"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9944"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9945"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9946"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9947"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9948"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9949"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9950"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9951"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9952"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9953" name="Group 39"/>
          <p:cNvGrpSpPr>
            <a:grpSpLocks/>
          </p:cNvGrpSpPr>
          <p:nvPr/>
        </p:nvGrpSpPr>
        <p:grpSpPr bwMode="auto">
          <a:xfrm>
            <a:off x="635000" y="2033588"/>
            <a:ext cx="3790950" cy="4064000"/>
            <a:chOff x="1263" y="1700"/>
            <a:chExt cx="1805" cy="2002"/>
          </a:xfrm>
        </p:grpSpPr>
        <p:sp>
          <p:nvSpPr>
            <p:cNvPr id="40028"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29"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40030"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31"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40032"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33"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40034"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40035"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36"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0037"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38"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40039"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0040"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41"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42"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0043"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9954" name="Group 56"/>
          <p:cNvGrpSpPr>
            <a:grpSpLocks/>
          </p:cNvGrpSpPr>
          <p:nvPr/>
        </p:nvGrpSpPr>
        <p:grpSpPr bwMode="auto">
          <a:xfrm>
            <a:off x="5080000" y="1984375"/>
            <a:ext cx="1409700" cy="1230313"/>
            <a:chOff x="3379" y="1676"/>
            <a:chExt cx="671" cy="606"/>
          </a:xfrm>
        </p:grpSpPr>
        <p:sp>
          <p:nvSpPr>
            <p:cNvPr id="40020"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0021"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40022"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40023"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40024"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40025"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40026"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40027"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9955"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9956"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9957"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9958"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9959"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9960"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9961"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9962"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9963"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9964"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9965"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9966"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9967"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9968"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9969"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9970"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9971"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9972"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9973"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9974"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9975"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9976"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9977"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9978"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9979"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9980"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9981"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9982"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9983"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9984"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9985"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9986"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9987"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9988"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9989"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9990"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9991"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9992"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9993"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9994"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9995"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9996"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9997"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9998"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9999"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40000"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40001"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40002"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40003"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40004" name="Line 114"/>
          <p:cNvSpPr>
            <a:spLocks noChangeShapeType="1"/>
          </p:cNvSpPr>
          <p:nvPr/>
        </p:nvSpPr>
        <p:spPr bwMode="auto">
          <a:xfrm flipH="1">
            <a:off x="2870200" y="3327400"/>
            <a:ext cx="4673600" cy="1143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05" name="Line 115"/>
          <p:cNvSpPr>
            <a:spLocks noChangeShapeType="1"/>
          </p:cNvSpPr>
          <p:nvPr/>
        </p:nvSpPr>
        <p:spPr bwMode="auto">
          <a:xfrm flipH="1" flipV="1">
            <a:off x="4991100" y="2387600"/>
            <a:ext cx="2552700" cy="9398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06" name="Line 116"/>
          <p:cNvSpPr>
            <a:spLocks noChangeShapeType="1"/>
          </p:cNvSpPr>
          <p:nvPr/>
        </p:nvSpPr>
        <p:spPr bwMode="auto">
          <a:xfrm flipV="1">
            <a:off x="4000500" y="3340100"/>
            <a:ext cx="3543300" cy="1270000"/>
          </a:xfrm>
          <a:prstGeom prst="line">
            <a:avLst/>
          </a:prstGeom>
          <a:noFill/>
          <a:ln w="28575">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07" name="Line 117"/>
          <p:cNvSpPr>
            <a:spLocks noChangeShapeType="1"/>
          </p:cNvSpPr>
          <p:nvPr/>
        </p:nvSpPr>
        <p:spPr bwMode="auto">
          <a:xfrm flipH="1">
            <a:off x="1651000" y="3340100"/>
            <a:ext cx="5880100" cy="115570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40008" name="Object 118"/>
          <p:cNvGraphicFramePr>
            <a:graphicFrameLocks noChangeAspect="1"/>
          </p:cNvGraphicFramePr>
          <p:nvPr/>
        </p:nvGraphicFramePr>
        <p:xfrm>
          <a:off x="6827838" y="2859088"/>
          <a:ext cx="1349375" cy="336550"/>
        </p:xfrm>
        <a:graphic>
          <a:graphicData uri="http://schemas.openxmlformats.org/presentationml/2006/ole">
            <mc:AlternateContent xmlns:mc="http://schemas.openxmlformats.org/markup-compatibility/2006">
              <mc:Choice xmlns:v="urn:schemas-microsoft-com:vml" Requires="v">
                <p:oleObj spid="_x0000_s27657" name="Equation" r:id="rId4" imgW="914400" imgH="228600" progId="Equation.DSMT4">
                  <p:embed/>
                </p:oleObj>
              </mc:Choice>
              <mc:Fallback>
                <p:oleObj name="Equation" r:id="rId4" imgW="914400" imgH="228600" progId="Equation.DSMT4">
                  <p:embed/>
                  <p:pic>
                    <p:nvPicPr>
                      <p:cNvPr id="40008" name="Object 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7838" y="2859088"/>
                        <a:ext cx="13493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009" name="Text Box 119"/>
          <p:cNvSpPr txBox="1">
            <a:spLocks noChangeArrowheads="1"/>
          </p:cNvSpPr>
          <p:nvPr/>
        </p:nvSpPr>
        <p:spPr bwMode="auto">
          <a:xfrm>
            <a:off x="3921125" y="36337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$600</a:t>
            </a:r>
          </a:p>
        </p:txBody>
      </p:sp>
      <p:sp>
        <p:nvSpPr>
          <p:cNvPr id="40010" name="Text Box 120"/>
          <p:cNvSpPr txBox="1">
            <a:spLocks noChangeArrowheads="1"/>
          </p:cNvSpPr>
          <p:nvPr/>
        </p:nvSpPr>
        <p:spPr bwMode="auto">
          <a:xfrm>
            <a:off x="3908425" y="3049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$400</a:t>
            </a:r>
          </a:p>
        </p:txBody>
      </p:sp>
      <p:sp>
        <p:nvSpPr>
          <p:cNvPr id="40011" name="Text Box 121"/>
          <p:cNvSpPr txBox="1">
            <a:spLocks noChangeArrowheads="1"/>
          </p:cNvSpPr>
          <p:nvPr/>
        </p:nvSpPr>
        <p:spPr bwMode="auto">
          <a:xfrm>
            <a:off x="6296025" y="2566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$180</a:t>
            </a:r>
          </a:p>
        </p:txBody>
      </p:sp>
      <p:graphicFrame>
        <p:nvGraphicFramePr>
          <p:cNvPr id="40012" name="Object 122"/>
          <p:cNvGraphicFramePr>
            <a:graphicFrameLocks noChangeAspect="1"/>
          </p:cNvGraphicFramePr>
          <p:nvPr/>
        </p:nvGraphicFramePr>
        <p:xfrm>
          <a:off x="7245350" y="3424238"/>
          <a:ext cx="917575" cy="276225"/>
        </p:xfrm>
        <a:graphic>
          <a:graphicData uri="http://schemas.openxmlformats.org/presentationml/2006/ole">
            <mc:AlternateContent xmlns:mc="http://schemas.openxmlformats.org/markup-compatibility/2006">
              <mc:Choice xmlns:v="urn:schemas-microsoft-com:vml" Requires="v">
                <p:oleObj spid="_x0000_s27658" name="Clip" r:id="rId6" imgW="7034213" imgH="2111375" progId="MS_ClipArt_Gallery.2">
                  <p:embed/>
                </p:oleObj>
              </mc:Choice>
              <mc:Fallback>
                <p:oleObj name="Clip" r:id="rId6" imgW="7034213" imgH="2111375" progId="MS_ClipArt_Gallery.2">
                  <p:embed/>
                  <p:pic>
                    <p:nvPicPr>
                      <p:cNvPr id="40012" name="Object 1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5350" y="34242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013" name="Text Box 123"/>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$125</a:t>
            </a:r>
          </a:p>
        </p:txBody>
      </p:sp>
      <p:graphicFrame>
        <p:nvGraphicFramePr>
          <p:cNvPr id="40014" name="Object 124"/>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27659" name="Equation" r:id="rId8" imgW="761669" imgH="228501" progId="Equation.DSMT4">
                  <p:embed/>
                </p:oleObj>
              </mc:Choice>
              <mc:Fallback>
                <p:oleObj name="Equation" r:id="rId8" imgW="761669" imgH="228501" progId="Equation.DSMT4">
                  <p:embed/>
                  <p:pic>
                    <p:nvPicPr>
                      <p:cNvPr id="40014"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015" name="Object 125"/>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27660" name="Equation" r:id="rId10" imgW="736600" imgH="228600" progId="Equation.DSMT4">
                  <p:embed/>
                </p:oleObj>
              </mc:Choice>
              <mc:Fallback>
                <p:oleObj name="Equation" r:id="rId10" imgW="736600" imgH="228600" progId="Equation.DSMT4">
                  <p:embed/>
                  <p:pic>
                    <p:nvPicPr>
                      <p:cNvPr id="40015"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016" name="Object 126"/>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27661" name="Equation" r:id="rId12" imgW="889000" imgH="228600" progId="Equation.DSMT4">
                  <p:embed/>
                </p:oleObj>
              </mc:Choice>
              <mc:Fallback>
                <p:oleObj name="Equation" r:id="rId12" imgW="889000" imgH="228600" progId="Equation.DSMT4">
                  <p:embed/>
                  <p:pic>
                    <p:nvPicPr>
                      <p:cNvPr id="40016" name="Object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017" name="Text Box 127"/>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a:t>Nomadic trucker illustration</a:t>
            </a:r>
          </a:p>
        </p:txBody>
      </p:sp>
      <p:graphicFrame>
        <p:nvGraphicFramePr>
          <p:cNvPr id="40018" name="Object 128"/>
          <p:cNvGraphicFramePr>
            <a:graphicFrameLocks noChangeAspect="1"/>
          </p:cNvGraphicFramePr>
          <p:nvPr/>
        </p:nvGraphicFramePr>
        <p:xfrm>
          <a:off x="1038225" y="5599113"/>
          <a:ext cx="1827213" cy="890587"/>
        </p:xfrm>
        <a:graphic>
          <a:graphicData uri="http://schemas.openxmlformats.org/presentationml/2006/ole">
            <mc:AlternateContent xmlns:mc="http://schemas.openxmlformats.org/markup-compatibility/2006">
              <mc:Choice xmlns:v="urn:schemas-microsoft-com:vml" Requires="v">
                <p:oleObj spid="_x0000_s27662" name="Equation" r:id="rId14" imgW="939800" imgH="457200" progId="Equation.DSMT4">
                  <p:embed/>
                </p:oleObj>
              </mc:Choice>
              <mc:Fallback>
                <p:oleObj name="Equation" r:id="rId14" imgW="939800" imgH="457200" progId="Equation.DSMT4">
                  <p:embed/>
                  <p:pic>
                    <p:nvPicPr>
                      <p:cNvPr id="40018"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8225" y="5599113"/>
                        <a:ext cx="1827213"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019"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27663" name="Equation" r:id="rId16" imgW="800100" imgH="228600" progId="Equation.DSMT4">
                  <p:embed/>
                </p:oleObj>
              </mc:Choice>
              <mc:Fallback>
                <p:oleObj name="Equation" r:id="rId16" imgW="800100" imgH="228600" progId="Equation.DSMT4">
                  <p:embed/>
                  <p:pic>
                    <p:nvPicPr>
                      <p:cNvPr id="40019" name="Object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41843043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body" idx="1"/>
          </p:nvPr>
        </p:nvSpPr>
        <p:spPr/>
        <p:txBody>
          <a:bodyPr/>
          <a:lstStyle/>
          <a:p>
            <a:r>
              <a:rPr lang="en-US"/>
              <a:t>Move to California.</a:t>
            </a:r>
          </a:p>
        </p:txBody>
      </p:sp>
      <p:grpSp>
        <p:nvGrpSpPr>
          <p:cNvPr id="40965" name="Group 3"/>
          <p:cNvGrpSpPr>
            <a:grpSpLocks/>
          </p:cNvGrpSpPr>
          <p:nvPr/>
        </p:nvGrpSpPr>
        <p:grpSpPr bwMode="auto">
          <a:xfrm>
            <a:off x="8097838" y="2501900"/>
            <a:ext cx="538162" cy="728663"/>
            <a:chOff x="4816" y="1931"/>
            <a:chExt cx="256" cy="359"/>
          </a:xfrm>
        </p:grpSpPr>
        <p:sp>
          <p:nvSpPr>
            <p:cNvPr id="41088"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41089"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41090"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41091"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40966" name="Group 8"/>
          <p:cNvGrpSpPr>
            <a:grpSpLocks/>
          </p:cNvGrpSpPr>
          <p:nvPr/>
        </p:nvGrpSpPr>
        <p:grpSpPr bwMode="auto">
          <a:xfrm>
            <a:off x="4392613" y="5108575"/>
            <a:ext cx="2482850" cy="1165225"/>
            <a:chOff x="3052" y="3215"/>
            <a:chExt cx="1182" cy="574"/>
          </a:xfrm>
        </p:grpSpPr>
        <p:sp>
          <p:nvSpPr>
            <p:cNvPr id="41074"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1075"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41076"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77"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1078"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79"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80"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41081"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1082"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1083"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84"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41085"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41086"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87"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40967" name="Group 23"/>
          <p:cNvGrpSpPr>
            <a:grpSpLocks/>
          </p:cNvGrpSpPr>
          <p:nvPr/>
        </p:nvGrpSpPr>
        <p:grpSpPr bwMode="auto">
          <a:xfrm>
            <a:off x="6607175" y="4217988"/>
            <a:ext cx="838200" cy="1020762"/>
            <a:chOff x="4106" y="2776"/>
            <a:chExt cx="399" cy="503"/>
          </a:xfrm>
        </p:grpSpPr>
        <p:sp>
          <p:nvSpPr>
            <p:cNvPr id="41068"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1069"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41070"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41071"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41072"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41073"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40968"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40969"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40970"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40971"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40972"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40973"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40974"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40975"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40976"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40977" name="Group 39"/>
          <p:cNvGrpSpPr>
            <a:grpSpLocks/>
          </p:cNvGrpSpPr>
          <p:nvPr/>
        </p:nvGrpSpPr>
        <p:grpSpPr bwMode="auto">
          <a:xfrm>
            <a:off x="635000" y="2033588"/>
            <a:ext cx="3790950" cy="4064000"/>
            <a:chOff x="1263" y="1700"/>
            <a:chExt cx="1805" cy="2002"/>
          </a:xfrm>
        </p:grpSpPr>
        <p:sp>
          <p:nvSpPr>
            <p:cNvPr id="41052"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53"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41054"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55"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41056"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57"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41058"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41059"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60"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1061"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62"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41063"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1064"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65"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66"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1067"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40978" name="Group 56"/>
          <p:cNvGrpSpPr>
            <a:grpSpLocks/>
          </p:cNvGrpSpPr>
          <p:nvPr/>
        </p:nvGrpSpPr>
        <p:grpSpPr bwMode="auto">
          <a:xfrm>
            <a:off x="5080000" y="1984375"/>
            <a:ext cx="1409700" cy="1230313"/>
            <a:chOff x="3379" y="1676"/>
            <a:chExt cx="671" cy="606"/>
          </a:xfrm>
        </p:grpSpPr>
        <p:sp>
          <p:nvSpPr>
            <p:cNvPr id="41044"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1045"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41046"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41047"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41048"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41049"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41050"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41051"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40979"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40980"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40981"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40982"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40983"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40984"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40985"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0986"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0987"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40988"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40989"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0990"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40991"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40992"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40993"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40994"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40995"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40996"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40997"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40998"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40999"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41000"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41001"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1002"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41003"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1004"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41005"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41006"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41007"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41008"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41009"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41010"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41011"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41012"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41013"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41014"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41015"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41016"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41017"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41018"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41019"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41020"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41021"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41022"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41023"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41024"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41025"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41026"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41027"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41028" name="Line 114"/>
          <p:cNvSpPr>
            <a:spLocks noChangeShapeType="1"/>
          </p:cNvSpPr>
          <p:nvPr/>
        </p:nvSpPr>
        <p:spPr bwMode="auto">
          <a:xfrm flipV="1">
            <a:off x="1651000" y="3441700"/>
            <a:ext cx="1219200" cy="1054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29" name="Line 115"/>
          <p:cNvSpPr>
            <a:spLocks noChangeShapeType="1"/>
          </p:cNvSpPr>
          <p:nvPr/>
        </p:nvSpPr>
        <p:spPr bwMode="auto">
          <a:xfrm flipV="1">
            <a:off x="1651000" y="2387600"/>
            <a:ext cx="3340100" cy="21209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0" name="Line 116"/>
          <p:cNvSpPr>
            <a:spLocks noChangeShapeType="1"/>
          </p:cNvSpPr>
          <p:nvPr/>
        </p:nvSpPr>
        <p:spPr bwMode="auto">
          <a:xfrm flipH="1" flipV="1">
            <a:off x="1638300" y="4508500"/>
            <a:ext cx="2362200" cy="101600"/>
          </a:xfrm>
          <a:prstGeom prst="line">
            <a:avLst/>
          </a:prstGeom>
          <a:noFill/>
          <a:ln w="28575">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1" name="Line 117"/>
          <p:cNvSpPr>
            <a:spLocks noChangeShapeType="1"/>
          </p:cNvSpPr>
          <p:nvPr/>
        </p:nvSpPr>
        <p:spPr bwMode="auto">
          <a:xfrm flipH="1">
            <a:off x="1651000" y="3340100"/>
            <a:ext cx="5880100" cy="1155700"/>
          </a:xfrm>
          <a:prstGeom prst="line">
            <a:avLst/>
          </a:prstGeom>
          <a:noFill/>
          <a:ln w="28575">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2" name="Text Box 118"/>
          <p:cNvSpPr txBox="1">
            <a:spLocks noChangeArrowheads="1"/>
          </p:cNvSpPr>
          <p:nvPr/>
        </p:nvSpPr>
        <p:spPr bwMode="auto">
          <a:xfrm>
            <a:off x="3921125" y="36337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41033" name="Text Box 119"/>
          <p:cNvSpPr txBox="1">
            <a:spLocks noChangeArrowheads="1"/>
          </p:cNvSpPr>
          <p:nvPr/>
        </p:nvSpPr>
        <p:spPr bwMode="auto">
          <a:xfrm>
            <a:off x="3514725" y="2643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$400</a:t>
            </a:r>
          </a:p>
        </p:txBody>
      </p:sp>
      <p:sp>
        <p:nvSpPr>
          <p:cNvPr id="41034" name="Text Box 120"/>
          <p:cNvSpPr txBox="1">
            <a:spLocks noChangeArrowheads="1"/>
          </p:cNvSpPr>
          <p:nvPr/>
        </p:nvSpPr>
        <p:spPr bwMode="auto">
          <a:xfrm>
            <a:off x="1939925" y="3455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$200</a:t>
            </a:r>
          </a:p>
        </p:txBody>
      </p:sp>
      <p:sp>
        <p:nvSpPr>
          <p:cNvPr id="41035" name="Text Box 121"/>
          <p:cNvSpPr txBox="1">
            <a:spLocks noChangeArrowheads="1"/>
          </p:cNvSpPr>
          <p:nvPr/>
        </p:nvSpPr>
        <p:spPr bwMode="auto">
          <a:xfrm>
            <a:off x="2778125" y="421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graphicFrame>
        <p:nvGraphicFramePr>
          <p:cNvPr id="41036" name="Object 122"/>
          <p:cNvGraphicFramePr>
            <a:graphicFrameLocks noChangeAspect="1"/>
          </p:cNvGraphicFramePr>
          <p:nvPr/>
        </p:nvGraphicFramePr>
        <p:xfrm>
          <a:off x="1098550" y="4554538"/>
          <a:ext cx="917575" cy="276225"/>
        </p:xfrm>
        <a:graphic>
          <a:graphicData uri="http://schemas.openxmlformats.org/presentationml/2006/ole">
            <mc:AlternateContent xmlns:mc="http://schemas.openxmlformats.org/markup-compatibility/2006">
              <mc:Choice xmlns:v="urn:schemas-microsoft-com:vml" Requires="v">
                <p:oleObj spid="_x0000_s28681" name="Clip" r:id="rId4" imgW="7034213" imgH="2111375" progId="MS_ClipArt_Gallery.2">
                  <p:embed/>
                </p:oleObj>
              </mc:Choice>
              <mc:Fallback>
                <p:oleObj name="Clip" r:id="rId4" imgW="7034213" imgH="2111375" progId="MS_ClipArt_Gallery.2">
                  <p:embed/>
                  <p:pic>
                    <p:nvPicPr>
                      <p:cNvPr id="41036" name="Object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550" y="45545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37" name="Object 123"/>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28682" name="Equation" r:id="rId6" imgW="736600" imgH="228600" progId="Equation.DSMT4">
                  <p:embed/>
                </p:oleObj>
              </mc:Choice>
              <mc:Fallback>
                <p:oleObj name="Equation" r:id="rId6" imgW="736600" imgH="228600" progId="Equation.DSMT4">
                  <p:embed/>
                  <p:pic>
                    <p:nvPicPr>
                      <p:cNvPr id="41037" name="Object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38" name="Object 124"/>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28683" name="Equation" r:id="rId8" imgW="761669" imgH="228501" progId="Equation.DSMT4">
                  <p:embed/>
                </p:oleObj>
              </mc:Choice>
              <mc:Fallback>
                <p:oleObj name="Equation" r:id="rId8" imgW="761669" imgH="228501" progId="Equation.DSMT4">
                  <p:embed/>
                  <p:pic>
                    <p:nvPicPr>
                      <p:cNvPr id="41038"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39" name="Object 125"/>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28684" name="Equation" r:id="rId10" imgW="889000" imgH="228600" progId="Equation.DSMT4">
                  <p:embed/>
                </p:oleObj>
              </mc:Choice>
              <mc:Fallback>
                <p:oleObj name="Equation" r:id="rId10" imgW="889000" imgH="228600" progId="Equation.DSMT4">
                  <p:embed/>
                  <p:pic>
                    <p:nvPicPr>
                      <p:cNvPr id="41039"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40" name="Text Box 126"/>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a:t>Nomadic trucker illustration</a:t>
            </a:r>
          </a:p>
        </p:txBody>
      </p:sp>
      <p:graphicFrame>
        <p:nvGraphicFramePr>
          <p:cNvPr id="41041" name="Object 127"/>
          <p:cNvGraphicFramePr>
            <a:graphicFrameLocks noChangeAspect="1"/>
          </p:cNvGraphicFramePr>
          <p:nvPr/>
        </p:nvGraphicFramePr>
        <p:xfrm>
          <a:off x="6827838" y="2859088"/>
          <a:ext cx="1349375" cy="336550"/>
        </p:xfrm>
        <a:graphic>
          <a:graphicData uri="http://schemas.openxmlformats.org/presentationml/2006/ole">
            <mc:AlternateContent xmlns:mc="http://schemas.openxmlformats.org/markup-compatibility/2006">
              <mc:Choice xmlns:v="urn:schemas-microsoft-com:vml" Requires="v">
                <p:oleObj spid="_x0000_s28685" name="Equation" r:id="rId12" imgW="914400" imgH="228600" progId="Equation.DSMT4">
                  <p:embed/>
                </p:oleObj>
              </mc:Choice>
              <mc:Fallback>
                <p:oleObj name="Equation" r:id="rId12" imgW="914400" imgH="228600" progId="Equation.DSMT4">
                  <p:embed/>
                  <p:pic>
                    <p:nvPicPr>
                      <p:cNvPr id="41041" name="Object 1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27838" y="2859088"/>
                        <a:ext cx="13493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42" name="Object 128"/>
          <p:cNvGraphicFramePr>
            <a:graphicFrameLocks noChangeAspect="1"/>
          </p:cNvGraphicFramePr>
          <p:nvPr/>
        </p:nvGraphicFramePr>
        <p:xfrm>
          <a:off x="739775" y="5599113"/>
          <a:ext cx="2422525" cy="890587"/>
        </p:xfrm>
        <a:graphic>
          <a:graphicData uri="http://schemas.openxmlformats.org/presentationml/2006/ole">
            <mc:AlternateContent xmlns:mc="http://schemas.openxmlformats.org/markup-compatibility/2006">
              <mc:Choice xmlns:v="urn:schemas-microsoft-com:vml" Requires="v">
                <p:oleObj spid="_x0000_s28686" name="Equation" r:id="rId14" imgW="1244600" imgH="457200" progId="Equation.DSMT4">
                  <p:embed/>
                </p:oleObj>
              </mc:Choice>
              <mc:Fallback>
                <p:oleObj name="Equation" r:id="rId14" imgW="1244600" imgH="457200" progId="Equation.DSMT4">
                  <p:embed/>
                  <p:pic>
                    <p:nvPicPr>
                      <p:cNvPr id="41042"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775" y="5599113"/>
                        <a:ext cx="2422525"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43"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28687" name="Equation" r:id="rId16" imgW="800100" imgH="228600" progId="Equation.DSMT4">
                  <p:embed/>
                </p:oleObj>
              </mc:Choice>
              <mc:Fallback>
                <p:oleObj name="Equation" r:id="rId16" imgW="800100" imgH="228600" progId="Equation.DSMT4">
                  <p:embed/>
                  <p:pic>
                    <p:nvPicPr>
                      <p:cNvPr id="41043" name="Object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8116237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body" idx="1"/>
          </p:nvPr>
        </p:nvSpPr>
        <p:spPr>
          <a:xfrm>
            <a:off x="685800" y="1054100"/>
            <a:ext cx="7772400" cy="4953000"/>
          </a:xfrm>
        </p:spPr>
        <p:txBody>
          <a:bodyPr/>
          <a:lstStyle/>
          <a:p>
            <a:r>
              <a:rPr lang="en-US" sz="2000"/>
              <a:t>Make decision to return to TX and update value of being in CA</a:t>
            </a:r>
          </a:p>
        </p:txBody>
      </p:sp>
      <p:grpSp>
        <p:nvGrpSpPr>
          <p:cNvPr id="41989" name="Group 3"/>
          <p:cNvGrpSpPr>
            <a:grpSpLocks/>
          </p:cNvGrpSpPr>
          <p:nvPr/>
        </p:nvGrpSpPr>
        <p:grpSpPr bwMode="auto">
          <a:xfrm>
            <a:off x="8097838" y="2501900"/>
            <a:ext cx="538162" cy="728663"/>
            <a:chOff x="4816" y="1931"/>
            <a:chExt cx="256" cy="359"/>
          </a:xfrm>
        </p:grpSpPr>
        <p:sp>
          <p:nvSpPr>
            <p:cNvPr id="42112"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42113"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42114"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42115"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41990" name="Group 8"/>
          <p:cNvGrpSpPr>
            <a:grpSpLocks/>
          </p:cNvGrpSpPr>
          <p:nvPr/>
        </p:nvGrpSpPr>
        <p:grpSpPr bwMode="auto">
          <a:xfrm>
            <a:off x="4392613" y="5108575"/>
            <a:ext cx="2482850" cy="1165225"/>
            <a:chOff x="3052" y="3215"/>
            <a:chExt cx="1182" cy="574"/>
          </a:xfrm>
        </p:grpSpPr>
        <p:sp>
          <p:nvSpPr>
            <p:cNvPr id="42098"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2099"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42100"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101"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2102"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103"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104"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42105"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2106"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2107"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108"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42109"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42110"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111"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41991" name="Group 23"/>
          <p:cNvGrpSpPr>
            <a:grpSpLocks/>
          </p:cNvGrpSpPr>
          <p:nvPr/>
        </p:nvGrpSpPr>
        <p:grpSpPr bwMode="auto">
          <a:xfrm>
            <a:off x="6607175" y="4217988"/>
            <a:ext cx="838200" cy="1020762"/>
            <a:chOff x="4106" y="2776"/>
            <a:chExt cx="399" cy="503"/>
          </a:xfrm>
        </p:grpSpPr>
        <p:sp>
          <p:nvSpPr>
            <p:cNvPr id="42092"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2093"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42094"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42095"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42096"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42097"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41992"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41993"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41994"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41995"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41996"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41997"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41998"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41999"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42000"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42001" name="Group 39"/>
          <p:cNvGrpSpPr>
            <a:grpSpLocks/>
          </p:cNvGrpSpPr>
          <p:nvPr/>
        </p:nvGrpSpPr>
        <p:grpSpPr bwMode="auto">
          <a:xfrm>
            <a:off x="635000" y="2033588"/>
            <a:ext cx="3790950" cy="4064000"/>
            <a:chOff x="1263" y="1700"/>
            <a:chExt cx="1805" cy="2002"/>
          </a:xfrm>
        </p:grpSpPr>
        <p:sp>
          <p:nvSpPr>
            <p:cNvPr id="42076"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77"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42078"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79"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42080"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81"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42082"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42083"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84"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2085"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86"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42087"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2088"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89"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90"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2091"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42002" name="Group 56"/>
          <p:cNvGrpSpPr>
            <a:grpSpLocks/>
          </p:cNvGrpSpPr>
          <p:nvPr/>
        </p:nvGrpSpPr>
        <p:grpSpPr bwMode="auto">
          <a:xfrm>
            <a:off x="5080000" y="1984375"/>
            <a:ext cx="1409700" cy="1230313"/>
            <a:chOff x="3379" y="1676"/>
            <a:chExt cx="671" cy="606"/>
          </a:xfrm>
        </p:grpSpPr>
        <p:sp>
          <p:nvSpPr>
            <p:cNvPr id="42068"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2069"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42070"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42071"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42072"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42073"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42074"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42075"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42003"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42004"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42005"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42006"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42007"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42008"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42009"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2010"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2011"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42012"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42013"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2014"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42015"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42016"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42017"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42018"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42019"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42020"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42021"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42022"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42023"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42024"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42025"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2026"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42027"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2028"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42029"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42030"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42031"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42032"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42033"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42034"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42035"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42036"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42037"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42038"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42039"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42040"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42041"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42042"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42043"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42044"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42045"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42046"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42047"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42048"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42049"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42050"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42051"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42052" name="Line 114"/>
          <p:cNvSpPr>
            <a:spLocks noChangeShapeType="1"/>
          </p:cNvSpPr>
          <p:nvPr/>
        </p:nvSpPr>
        <p:spPr bwMode="auto">
          <a:xfrm flipV="1">
            <a:off x="1651000" y="3441700"/>
            <a:ext cx="1219200" cy="1054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53" name="Line 115"/>
          <p:cNvSpPr>
            <a:spLocks noChangeShapeType="1"/>
          </p:cNvSpPr>
          <p:nvPr/>
        </p:nvSpPr>
        <p:spPr bwMode="auto">
          <a:xfrm flipV="1">
            <a:off x="1651000" y="2387600"/>
            <a:ext cx="3340100" cy="21209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54" name="Line 116"/>
          <p:cNvSpPr>
            <a:spLocks noChangeShapeType="1"/>
          </p:cNvSpPr>
          <p:nvPr/>
        </p:nvSpPr>
        <p:spPr bwMode="auto">
          <a:xfrm flipH="1" flipV="1">
            <a:off x="1638300" y="4508500"/>
            <a:ext cx="2362200" cy="101600"/>
          </a:xfrm>
          <a:prstGeom prst="line">
            <a:avLst/>
          </a:prstGeom>
          <a:noFill/>
          <a:ln w="76200">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55" name="Line 117"/>
          <p:cNvSpPr>
            <a:spLocks noChangeShapeType="1"/>
          </p:cNvSpPr>
          <p:nvPr/>
        </p:nvSpPr>
        <p:spPr bwMode="auto">
          <a:xfrm flipH="1">
            <a:off x="1651000" y="3340100"/>
            <a:ext cx="5880100" cy="1155700"/>
          </a:xfrm>
          <a:prstGeom prst="line">
            <a:avLst/>
          </a:prstGeom>
          <a:noFill/>
          <a:ln w="28575">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56" name="Text Box 118"/>
          <p:cNvSpPr txBox="1">
            <a:spLocks noChangeArrowheads="1"/>
          </p:cNvSpPr>
          <p:nvPr/>
        </p:nvSpPr>
        <p:spPr bwMode="auto">
          <a:xfrm>
            <a:off x="3921125" y="36337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42057" name="Text Box 119"/>
          <p:cNvSpPr txBox="1">
            <a:spLocks noChangeArrowheads="1"/>
          </p:cNvSpPr>
          <p:nvPr/>
        </p:nvSpPr>
        <p:spPr bwMode="auto">
          <a:xfrm>
            <a:off x="3514725" y="2643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$400</a:t>
            </a:r>
          </a:p>
        </p:txBody>
      </p:sp>
      <p:sp>
        <p:nvSpPr>
          <p:cNvPr id="42058" name="Text Box 120"/>
          <p:cNvSpPr txBox="1">
            <a:spLocks noChangeArrowheads="1"/>
          </p:cNvSpPr>
          <p:nvPr/>
        </p:nvSpPr>
        <p:spPr bwMode="auto">
          <a:xfrm>
            <a:off x="1939925" y="3455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$200</a:t>
            </a:r>
          </a:p>
        </p:txBody>
      </p:sp>
      <p:sp>
        <p:nvSpPr>
          <p:cNvPr id="42059" name="Text Box 121"/>
          <p:cNvSpPr txBox="1">
            <a:spLocks noChangeArrowheads="1"/>
          </p:cNvSpPr>
          <p:nvPr/>
        </p:nvSpPr>
        <p:spPr bwMode="auto">
          <a:xfrm>
            <a:off x="2778125" y="421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graphicFrame>
        <p:nvGraphicFramePr>
          <p:cNvPr id="42060" name="Object 122"/>
          <p:cNvGraphicFramePr>
            <a:graphicFrameLocks noChangeAspect="1"/>
          </p:cNvGraphicFramePr>
          <p:nvPr/>
        </p:nvGraphicFramePr>
        <p:xfrm>
          <a:off x="1098550" y="4554538"/>
          <a:ext cx="917575" cy="276225"/>
        </p:xfrm>
        <a:graphic>
          <a:graphicData uri="http://schemas.openxmlformats.org/presentationml/2006/ole">
            <mc:AlternateContent xmlns:mc="http://schemas.openxmlformats.org/markup-compatibility/2006">
              <mc:Choice xmlns:v="urn:schemas-microsoft-com:vml" Requires="v">
                <p:oleObj spid="_x0000_s29705" name="Clip" r:id="rId4" imgW="7034213" imgH="2111375" progId="MS_ClipArt_Gallery.2">
                  <p:embed/>
                </p:oleObj>
              </mc:Choice>
              <mc:Fallback>
                <p:oleObj name="Clip" r:id="rId4" imgW="7034213" imgH="2111375" progId="MS_ClipArt_Gallery.2">
                  <p:embed/>
                  <p:pic>
                    <p:nvPicPr>
                      <p:cNvPr id="42060" name="Object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550" y="45545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061" name="Object 123"/>
          <p:cNvGraphicFramePr>
            <a:graphicFrameLocks noChangeAspect="1"/>
          </p:cNvGraphicFramePr>
          <p:nvPr/>
        </p:nvGraphicFramePr>
        <p:xfrm>
          <a:off x="865188" y="3786188"/>
          <a:ext cx="1311275" cy="336550"/>
        </p:xfrm>
        <a:graphic>
          <a:graphicData uri="http://schemas.openxmlformats.org/presentationml/2006/ole">
            <mc:AlternateContent xmlns:mc="http://schemas.openxmlformats.org/markup-compatibility/2006">
              <mc:Choice xmlns:v="urn:schemas-microsoft-com:vml" Requires="v">
                <p:oleObj spid="_x0000_s29706" name="Equation" r:id="rId6" imgW="889000" imgH="228600" progId="Equation.DSMT4">
                  <p:embed/>
                </p:oleObj>
              </mc:Choice>
              <mc:Fallback>
                <p:oleObj name="Equation" r:id="rId6" imgW="889000" imgH="228600" progId="Equation.DSMT4">
                  <p:embed/>
                  <p:pic>
                    <p:nvPicPr>
                      <p:cNvPr id="42061" name="Object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188" y="37861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062" name="Object 124"/>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29707" name="Equation" r:id="rId8" imgW="761669" imgH="228501" progId="Equation.DSMT4">
                  <p:embed/>
                </p:oleObj>
              </mc:Choice>
              <mc:Fallback>
                <p:oleObj name="Equation" r:id="rId8" imgW="761669" imgH="228501" progId="Equation.DSMT4">
                  <p:embed/>
                  <p:pic>
                    <p:nvPicPr>
                      <p:cNvPr id="42062"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063" name="Object 125"/>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29708" name="Equation" r:id="rId10" imgW="889000" imgH="228600" progId="Equation.DSMT4">
                  <p:embed/>
                </p:oleObj>
              </mc:Choice>
              <mc:Fallback>
                <p:oleObj name="Equation" r:id="rId10" imgW="889000" imgH="228600" progId="Equation.DSMT4">
                  <p:embed/>
                  <p:pic>
                    <p:nvPicPr>
                      <p:cNvPr id="42063"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064" name="Object 126"/>
          <p:cNvGraphicFramePr>
            <a:graphicFrameLocks noChangeAspect="1"/>
          </p:cNvGraphicFramePr>
          <p:nvPr/>
        </p:nvGraphicFramePr>
        <p:xfrm>
          <a:off x="6827838" y="2859088"/>
          <a:ext cx="1349375" cy="336550"/>
        </p:xfrm>
        <a:graphic>
          <a:graphicData uri="http://schemas.openxmlformats.org/presentationml/2006/ole">
            <mc:AlternateContent xmlns:mc="http://schemas.openxmlformats.org/markup-compatibility/2006">
              <mc:Choice xmlns:v="urn:schemas-microsoft-com:vml" Requires="v">
                <p:oleObj spid="_x0000_s29709" name="Equation" r:id="rId12" imgW="914400" imgH="228600" progId="Equation.DSMT4">
                  <p:embed/>
                </p:oleObj>
              </mc:Choice>
              <mc:Fallback>
                <p:oleObj name="Equation" r:id="rId12" imgW="914400" imgH="228600" progId="Equation.DSMT4">
                  <p:embed/>
                  <p:pic>
                    <p:nvPicPr>
                      <p:cNvPr id="42064" name="Object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27838" y="2859088"/>
                        <a:ext cx="13493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065" name="Text Box 127"/>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a:t>Nomadic trucker illustration</a:t>
            </a:r>
          </a:p>
        </p:txBody>
      </p:sp>
      <p:graphicFrame>
        <p:nvGraphicFramePr>
          <p:cNvPr id="42066" name="Object 128"/>
          <p:cNvGraphicFramePr>
            <a:graphicFrameLocks noChangeAspect="1"/>
          </p:cNvGraphicFramePr>
          <p:nvPr/>
        </p:nvGraphicFramePr>
        <p:xfrm>
          <a:off x="739775" y="5599113"/>
          <a:ext cx="2422525" cy="890587"/>
        </p:xfrm>
        <a:graphic>
          <a:graphicData uri="http://schemas.openxmlformats.org/presentationml/2006/ole">
            <mc:AlternateContent xmlns:mc="http://schemas.openxmlformats.org/markup-compatibility/2006">
              <mc:Choice xmlns:v="urn:schemas-microsoft-com:vml" Requires="v">
                <p:oleObj spid="_x0000_s29710" name="Equation" r:id="rId14" imgW="1244600" imgH="457200" progId="Equation.DSMT4">
                  <p:embed/>
                </p:oleObj>
              </mc:Choice>
              <mc:Fallback>
                <p:oleObj name="Equation" r:id="rId14" imgW="1244600" imgH="457200" progId="Equation.DSMT4">
                  <p:embed/>
                  <p:pic>
                    <p:nvPicPr>
                      <p:cNvPr id="42066"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775" y="5599113"/>
                        <a:ext cx="2422525"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067"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29711" name="Equation" r:id="rId16" imgW="800100" imgH="228600" progId="Equation.DSMT4">
                  <p:embed/>
                </p:oleObj>
              </mc:Choice>
              <mc:Fallback>
                <p:oleObj name="Equation" r:id="rId16" imgW="800100" imgH="228600" progId="Equation.DSMT4">
                  <p:embed/>
                  <p:pic>
                    <p:nvPicPr>
                      <p:cNvPr id="42067" name="Object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40118117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6" name="Rectangle 2"/>
          <p:cNvSpPr>
            <a:spLocks noGrp="1" noChangeArrowheads="1"/>
          </p:cNvSpPr>
          <p:nvPr>
            <p:ph type="body" idx="1"/>
          </p:nvPr>
        </p:nvSpPr>
        <p:spPr/>
        <p:txBody>
          <a:bodyPr/>
          <a:lstStyle/>
          <a:p>
            <a:r>
              <a:rPr lang="en-US"/>
              <a:t>Updating the value function:</a:t>
            </a:r>
          </a:p>
        </p:txBody>
      </p:sp>
      <p:graphicFrame>
        <p:nvGraphicFramePr>
          <p:cNvPr id="581637" name="Object 3"/>
          <p:cNvGraphicFramePr>
            <a:graphicFrameLocks noChangeAspect="1"/>
          </p:cNvGraphicFramePr>
          <p:nvPr/>
        </p:nvGraphicFramePr>
        <p:xfrm>
          <a:off x="1301750" y="1852613"/>
          <a:ext cx="4183063" cy="3746500"/>
        </p:xfrm>
        <a:graphic>
          <a:graphicData uri="http://schemas.openxmlformats.org/presentationml/2006/ole">
            <mc:AlternateContent xmlns:mc="http://schemas.openxmlformats.org/markup-compatibility/2006">
              <mc:Choice xmlns:v="urn:schemas-microsoft-com:vml" Requires="v">
                <p:oleObj spid="_x0000_s30723" name="Equation" r:id="rId4" imgW="2552700" imgH="2286000" progId="Equation.DSMT4">
                  <p:embed/>
                </p:oleObj>
              </mc:Choice>
              <mc:Fallback>
                <p:oleObj name="Equation" r:id="rId4" imgW="2552700" imgH="2286000" progId="Equation.DSMT4">
                  <p:embed/>
                  <p:pic>
                    <p:nvPicPr>
                      <p:cNvPr id="58163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1750" y="1852613"/>
                        <a:ext cx="4183063" cy="374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1638" name="Text Box 4"/>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a:t>Nomadic trucker illustration</a:t>
            </a:r>
          </a:p>
        </p:txBody>
      </p:sp>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42167042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60" name="Rectangle 2"/>
          <p:cNvSpPr>
            <a:spLocks noGrp="1" noChangeArrowheads="1"/>
          </p:cNvSpPr>
          <p:nvPr>
            <p:ph type="body" idx="1"/>
          </p:nvPr>
        </p:nvSpPr>
        <p:spPr/>
        <p:txBody>
          <a:bodyPr/>
          <a:lstStyle/>
          <a:p>
            <a:r>
              <a:rPr lang="en-US"/>
              <a:t>An updated value of being in TX</a:t>
            </a:r>
          </a:p>
        </p:txBody>
      </p:sp>
      <p:grpSp>
        <p:nvGrpSpPr>
          <p:cNvPr id="582661" name="Group 3"/>
          <p:cNvGrpSpPr>
            <a:grpSpLocks/>
          </p:cNvGrpSpPr>
          <p:nvPr/>
        </p:nvGrpSpPr>
        <p:grpSpPr bwMode="auto">
          <a:xfrm>
            <a:off x="8097838" y="2501900"/>
            <a:ext cx="538162" cy="728663"/>
            <a:chOff x="4816" y="1931"/>
            <a:chExt cx="256" cy="359"/>
          </a:xfrm>
        </p:grpSpPr>
        <p:sp>
          <p:nvSpPr>
            <p:cNvPr id="582784"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582785"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582786"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582787"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582662" name="Group 8"/>
          <p:cNvGrpSpPr>
            <a:grpSpLocks/>
          </p:cNvGrpSpPr>
          <p:nvPr/>
        </p:nvGrpSpPr>
        <p:grpSpPr bwMode="auto">
          <a:xfrm>
            <a:off x="4392613" y="5108575"/>
            <a:ext cx="2482850" cy="1165225"/>
            <a:chOff x="3052" y="3215"/>
            <a:chExt cx="1182" cy="574"/>
          </a:xfrm>
        </p:grpSpPr>
        <p:sp>
          <p:nvSpPr>
            <p:cNvPr id="582770"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582771"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582772"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73"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582774"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75"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76"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582777"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582778"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582779"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80"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582781"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582782"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83"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582663" name="Group 23"/>
          <p:cNvGrpSpPr>
            <a:grpSpLocks/>
          </p:cNvGrpSpPr>
          <p:nvPr/>
        </p:nvGrpSpPr>
        <p:grpSpPr bwMode="auto">
          <a:xfrm>
            <a:off x="6607175" y="4217988"/>
            <a:ext cx="838200" cy="1020762"/>
            <a:chOff x="4106" y="2776"/>
            <a:chExt cx="399" cy="503"/>
          </a:xfrm>
        </p:grpSpPr>
        <p:sp>
          <p:nvSpPr>
            <p:cNvPr id="582764"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582765"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582766"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582767"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582768"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582769"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582664"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582665"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582666"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582667"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582668"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582669"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582670"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582671"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582672"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582673" name="Group 39"/>
          <p:cNvGrpSpPr>
            <a:grpSpLocks/>
          </p:cNvGrpSpPr>
          <p:nvPr/>
        </p:nvGrpSpPr>
        <p:grpSpPr bwMode="auto">
          <a:xfrm>
            <a:off x="635000" y="2033588"/>
            <a:ext cx="3790950" cy="4064000"/>
            <a:chOff x="1263" y="1700"/>
            <a:chExt cx="1805" cy="2002"/>
          </a:xfrm>
        </p:grpSpPr>
        <p:sp>
          <p:nvSpPr>
            <p:cNvPr id="582748"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49"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582750"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51"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582752"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53"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582754"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582755"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56"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582757"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58"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582759"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582760"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61"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582762"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582763"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582674" name="Group 56"/>
          <p:cNvGrpSpPr>
            <a:grpSpLocks/>
          </p:cNvGrpSpPr>
          <p:nvPr/>
        </p:nvGrpSpPr>
        <p:grpSpPr bwMode="auto">
          <a:xfrm>
            <a:off x="5080000" y="1984375"/>
            <a:ext cx="1409700" cy="1230313"/>
            <a:chOff x="3379" y="1676"/>
            <a:chExt cx="671" cy="606"/>
          </a:xfrm>
        </p:grpSpPr>
        <p:sp>
          <p:nvSpPr>
            <p:cNvPr id="582740"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582741"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582742"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582743"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582744"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582745"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582746"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582747"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582675"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582676"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582677"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582678"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582679"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582680"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582681"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582682"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582683"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582684"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582685"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582686"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582687"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582688"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582689"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582690"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582691"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582692"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582693"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582694"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582695"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582696"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582697"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582698"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582699"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582700"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582701"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582702"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582703"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582704"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582705"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582706"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582707"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582708"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582709"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582710"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582711"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582712"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582713"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582714"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582715"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582716"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582717"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582718"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582719"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582720"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582721"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582722"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582723"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582724" name="Line 114"/>
          <p:cNvSpPr>
            <a:spLocks noChangeShapeType="1"/>
          </p:cNvSpPr>
          <p:nvPr/>
        </p:nvSpPr>
        <p:spPr bwMode="auto">
          <a:xfrm flipH="1" flipV="1">
            <a:off x="2870200" y="3441700"/>
            <a:ext cx="1117600" cy="118110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2725" name="Line 115"/>
          <p:cNvSpPr>
            <a:spLocks noChangeShapeType="1"/>
          </p:cNvSpPr>
          <p:nvPr/>
        </p:nvSpPr>
        <p:spPr bwMode="auto">
          <a:xfrm flipV="1">
            <a:off x="4000500" y="2387600"/>
            <a:ext cx="990600" cy="22225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2726" name="Line 116"/>
          <p:cNvSpPr>
            <a:spLocks noChangeShapeType="1"/>
          </p:cNvSpPr>
          <p:nvPr/>
        </p:nvSpPr>
        <p:spPr bwMode="auto">
          <a:xfrm flipV="1">
            <a:off x="4000500" y="3340100"/>
            <a:ext cx="3543300" cy="12700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2727" name="Line 117"/>
          <p:cNvSpPr>
            <a:spLocks noChangeShapeType="1"/>
          </p:cNvSpPr>
          <p:nvPr/>
        </p:nvSpPr>
        <p:spPr bwMode="auto">
          <a:xfrm flipH="1" flipV="1">
            <a:off x="1651000" y="4495800"/>
            <a:ext cx="2349500" cy="1143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582728" name="Object 118"/>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31753" name="Equation" r:id="rId4" imgW="889000" imgH="228600" progId="Equation.DSMT4">
                  <p:embed/>
                </p:oleObj>
              </mc:Choice>
              <mc:Fallback>
                <p:oleObj name="Equation" r:id="rId4" imgW="889000" imgH="228600" progId="Equation.DSMT4">
                  <p:embed/>
                  <p:pic>
                    <p:nvPicPr>
                      <p:cNvPr id="582728" name="Object 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2729" name="Object 119"/>
          <p:cNvGraphicFramePr>
            <a:graphicFrameLocks noChangeAspect="1"/>
          </p:cNvGraphicFramePr>
          <p:nvPr/>
        </p:nvGraphicFramePr>
        <p:xfrm>
          <a:off x="3600450" y="5049838"/>
          <a:ext cx="917575" cy="276225"/>
        </p:xfrm>
        <a:graphic>
          <a:graphicData uri="http://schemas.openxmlformats.org/presentationml/2006/ole">
            <mc:AlternateContent xmlns:mc="http://schemas.openxmlformats.org/markup-compatibility/2006">
              <mc:Choice xmlns:v="urn:schemas-microsoft-com:vml" Requires="v">
                <p:oleObj spid="_x0000_s31754" name="Clip" r:id="rId6" imgW="7034213" imgH="2111375" progId="MS_ClipArt_Gallery.2">
                  <p:embed/>
                </p:oleObj>
              </mc:Choice>
              <mc:Fallback>
                <p:oleObj name="Clip" r:id="rId6" imgW="7034213" imgH="2111375" progId="MS_ClipArt_Gallery.2">
                  <p:embed/>
                  <p:pic>
                    <p:nvPicPr>
                      <p:cNvPr id="582729" name="Object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450" y="50498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2730" name="Object 120"/>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31755" name="Equation" r:id="rId8" imgW="761669" imgH="228501" progId="Equation.DSMT4">
                  <p:embed/>
                </p:oleObj>
              </mc:Choice>
              <mc:Fallback>
                <p:oleObj name="Equation" r:id="rId8" imgW="761669" imgH="228501" progId="Equation.DSMT4">
                  <p:embed/>
                  <p:pic>
                    <p:nvPicPr>
                      <p:cNvPr id="582730" name="Object 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2731" name="Object 121"/>
          <p:cNvGraphicFramePr>
            <a:graphicFrameLocks noChangeAspect="1"/>
          </p:cNvGraphicFramePr>
          <p:nvPr/>
        </p:nvGraphicFramePr>
        <p:xfrm>
          <a:off x="6827838" y="2859088"/>
          <a:ext cx="1349375" cy="336550"/>
        </p:xfrm>
        <a:graphic>
          <a:graphicData uri="http://schemas.openxmlformats.org/presentationml/2006/ole">
            <mc:AlternateContent xmlns:mc="http://schemas.openxmlformats.org/markup-compatibility/2006">
              <mc:Choice xmlns:v="urn:schemas-microsoft-com:vml" Requires="v">
                <p:oleObj spid="_x0000_s31756" name="Equation" r:id="rId10" imgW="914400" imgH="228600" progId="Equation.DSMT4">
                  <p:embed/>
                </p:oleObj>
              </mc:Choice>
              <mc:Fallback>
                <p:oleObj name="Equation" r:id="rId10" imgW="914400" imgH="228600" progId="Equation.DSMT4">
                  <p:embed/>
                  <p:pic>
                    <p:nvPicPr>
                      <p:cNvPr id="582731" name="Object 1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27838" y="2859088"/>
                        <a:ext cx="13493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2732" name="Text Box 122"/>
          <p:cNvSpPr txBox="1">
            <a:spLocks noChangeArrowheads="1"/>
          </p:cNvSpPr>
          <p:nvPr/>
        </p:nvSpPr>
        <p:spPr bwMode="auto">
          <a:xfrm>
            <a:off x="2422525" y="4192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$275</a:t>
            </a:r>
          </a:p>
        </p:txBody>
      </p:sp>
      <p:sp>
        <p:nvSpPr>
          <p:cNvPr id="582733" name="Text Box 123"/>
          <p:cNvSpPr txBox="1">
            <a:spLocks noChangeArrowheads="1"/>
          </p:cNvSpPr>
          <p:nvPr/>
        </p:nvSpPr>
        <p:spPr bwMode="auto">
          <a:xfrm>
            <a:off x="3146425" y="3532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$800</a:t>
            </a:r>
          </a:p>
        </p:txBody>
      </p:sp>
      <p:sp>
        <p:nvSpPr>
          <p:cNvPr id="582734" name="Text Box 124"/>
          <p:cNvSpPr txBox="1">
            <a:spLocks noChangeArrowheads="1"/>
          </p:cNvSpPr>
          <p:nvPr/>
        </p:nvSpPr>
        <p:spPr bwMode="auto">
          <a:xfrm>
            <a:off x="3946525" y="294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$385</a:t>
            </a:r>
          </a:p>
        </p:txBody>
      </p:sp>
      <p:sp>
        <p:nvSpPr>
          <p:cNvPr id="582735" name="Text Box 125"/>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$125</a:t>
            </a:r>
          </a:p>
        </p:txBody>
      </p:sp>
      <p:sp>
        <p:nvSpPr>
          <p:cNvPr id="582736" name="Text Box 126"/>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a:t>Nomadic trucker illustration</a:t>
            </a:r>
          </a:p>
        </p:txBody>
      </p:sp>
      <p:graphicFrame>
        <p:nvGraphicFramePr>
          <p:cNvPr id="582737" name="Object 127"/>
          <p:cNvGraphicFramePr>
            <a:graphicFrameLocks noChangeAspect="1"/>
          </p:cNvGraphicFramePr>
          <p:nvPr/>
        </p:nvGraphicFramePr>
        <p:xfrm>
          <a:off x="865188" y="3786188"/>
          <a:ext cx="1311275" cy="336550"/>
        </p:xfrm>
        <a:graphic>
          <a:graphicData uri="http://schemas.openxmlformats.org/presentationml/2006/ole">
            <mc:AlternateContent xmlns:mc="http://schemas.openxmlformats.org/markup-compatibility/2006">
              <mc:Choice xmlns:v="urn:schemas-microsoft-com:vml" Requires="v">
                <p:oleObj spid="_x0000_s31757" name="Equation" r:id="rId12" imgW="889000" imgH="228600" progId="Equation.DSMT4">
                  <p:embed/>
                </p:oleObj>
              </mc:Choice>
              <mc:Fallback>
                <p:oleObj name="Equation" r:id="rId12" imgW="889000" imgH="228600" progId="Equation.DSMT4">
                  <p:embed/>
                  <p:pic>
                    <p:nvPicPr>
                      <p:cNvPr id="582737" name="Object 1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5188" y="37861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2738" name="Object 128"/>
          <p:cNvGraphicFramePr>
            <a:graphicFrameLocks noChangeAspect="1"/>
          </p:cNvGraphicFramePr>
          <p:nvPr/>
        </p:nvGraphicFramePr>
        <p:xfrm>
          <a:off x="750888" y="5599113"/>
          <a:ext cx="2398712" cy="890587"/>
        </p:xfrm>
        <a:graphic>
          <a:graphicData uri="http://schemas.openxmlformats.org/presentationml/2006/ole">
            <mc:AlternateContent xmlns:mc="http://schemas.openxmlformats.org/markup-compatibility/2006">
              <mc:Choice xmlns:v="urn:schemas-microsoft-com:vml" Requires="v">
                <p:oleObj spid="_x0000_s31758" name="Equation" r:id="rId14" imgW="1231900" imgH="457200" progId="Equation.DSMT4">
                  <p:embed/>
                </p:oleObj>
              </mc:Choice>
              <mc:Fallback>
                <p:oleObj name="Equation" r:id="rId14" imgW="1231900" imgH="457200" progId="Equation.DSMT4">
                  <p:embed/>
                  <p:pic>
                    <p:nvPicPr>
                      <p:cNvPr id="582738" name="Object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0888" y="5599113"/>
                        <a:ext cx="2398712"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82739"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31759" name="Equation" r:id="rId16" imgW="800100" imgH="228600" progId="Equation.DSMT4">
                  <p:embed/>
                </p:oleObj>
              </mc:Choice>
              <mc:Fallback>
                <p:oleObj name="Equation" r:id="rId16" imgW="800100" imgH="228600" progId="Equation.DSMT4">
                  <p:embed/>
                  <p:pic>
                    <p:nvPicPr>
                      <p:cNvPr id="582739" name="Object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Footer Placeholder 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9720909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Notes:</a:t>
            </a:r>
          </a:p>
          <a:p>
            <a:pPr lvl="1"/>
            <a:r>
              <a:rPr lang="en-US" dirty="0"/>
              <a:t>This is an example of </a:t>
            </a:r>
            <a:r>
              <a:rPr lang="en-US" i="1" dirty="0"/>
              <a:t>forward approximate dynamic programming</a:t>
            </a:r>
            <a:r>
              <a:rPr lang="en-US" dirty="0"/>
              <a:t>.  </a:t>
            </a:r>
          </a:p>
          <a:p>
            <a:pPr lvl="1"/>
            <a:r>
              <a:rPr lang="en-US" dirty="0"/>
              <a:t>We can execute this in two ways:</a:t>
            </a:r>
          </a:p>
          <a:p>
            <a:pPr lvl="2"/>
            <a:r>
              <a:rPr lang="en-US" dirty="0"/>
              <a:t>A pure forward pass (which is what we just showed) – You step forward in time, and as you do so, you obtain updated estimates of the value of being in a state based on downstream value function approximations.  This is called </a:t>
            </a:r>
            <a:r>
              <a:rPr lang="en-US" i="1" dirty="0"/>
              <a:t>bootstrapping.</a:t>
            </a:r>
          </a:p>
          <a:p>
            <a:pPr lvl="2"/>
            <a:r>
              <a:rPr lang="en-US" dirty="0"/>
              <a:t>A two-pass method – Here, you simulate forward using the value functions to define the policy, and then do a backward pass to update value functions (if you are familiar with SDDP, this is just what is done in SDDP).</a:t>
            </a:r>
          </a:p>
          <a:p>
            <a:pPr lvl="1"/>
            <a:r>
              <a:rPr lang="en-US" dirty="0"/>
              <a:t>We are using a lookup table value function approximation (there are other options).</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193743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r>
              <a:rPr lang="en-US" sz="3200"/>
              <a:t>Approximate value iteration</a:t>
            </a:r>
          </a:p>
        </p:txBody>
      </p:sp>
      <p:sp>
        <p:nvSpPr>
          <p:cNvPr id="57347" name="Rectangle 3"/>
          <p:cNvSpPr>
            <a:spLocks noGrp="1" noChangeArrowheads="1"/>
          </p:cNvSpPr>
          <p:nvPr>
            <p:ph type="body" idx="4294967295"/>
          </p:nvPr>
        </p:nvSpPr>
        <p:spPr>
          <a:xfrm>
            <a:off x="406400" y="1231900"/>
            <a:ext cx="7772400" cy="5321300"/>
          </a:xfrm>
        </p:spPr>
        <p:txBody>
          <a:bodyPr/>
          <a:lstStyle/>
          <a:p>
            <a:pPr lvl="1">
              <a:buFontTx/>
              <a:buNone/>
            </a:pPr>
            <a:r>
              <a:rPr lang="en-US"/>
              <a:t>Step 1: Start with a pre-decision state </a:t>
            </a:r>
          </a:p>
          <a:p>
            <a:pPr lvl="1">
              <a:buFontTx/>
              <a:buNone/>
            </a:pPr>
            <a:r>
              <a:rPr lang="en-US">
                <a:solidFill>
                  <a:srgbClr val="009900"/>
                </a:solidFill>
              </a:rPr>
              <a:t>Step 2: Solve the deterministic optimization using</a:t>
            </a:r>
          </a:p>
          <a:p>
            <a:pPr lvl="1">
              <a:buFontTx/>
              <a:buNone/>
            </a:pPr>
            <a:r>
              <a:rPr lang="en-US">
                <a:solidFill>
                  <a:srgbClr val="009900"/>
                </a:solidFill>
              </a:rPr>
              <a:t>            an approximate value function:</a:t>
            </a:r>
          </a:p>
          <a:p>
            <a:pPr lvl="1">
              <a:buFontTx/>
              <a:buNone/>
            </a:pPr>
            <a:endParaRPr lang="en-US">
              <a:solidFill>
                <a:srgbClr val="009900"/>
              </a:solidFill>
            </a:endParaRPr>
          </a:p>
          <a:p>
            <a:pPr lvl="1">
              <a:buFontTx/>
              <a:buNone/>
            </a:pPr>
            <a:r>
              <a:rPr lang="en-US">
                <a:solidFill>
                  <a:srgbClr val="009900"/>
                </a:solidFill>
              </a:rPr>
              <a:t>            to obtain     . </a:t>
            </a:r>
          </a:p>
          <a:p>
            <a:pPr lvl="1">
              <a:buFontTx/>
              <a:buNone/>
            </a:pPr>
            <a:r>
              <a:rPr lang="en-US">
                <a:solidFill>
                  <a:schemeClr val="accent2"/>
                </a:solidFill>
              </a:rPr>
              <a:t>Step 3: Update the value function approximation</a:t>
            </a:r>
          </a:p>
          <a:p>
            <a:pPr lvl="1">
              <a:buFontTx/>
              <a:buNone/>
            </a:pPr>
            <a:endParaRPr lang="en-US">
              <a:solidFill>
                <a:schemeClr val="accent2"/>
              </a:solidFill>
            </a:endParaRPr>
          </a:p>
          <a:p>
            <a:pPr lvl="1">
              <a:buFontTx/>
              <a:buNone/>
            </a:pPr>
            <a:r>
              <a:rPr lang="en-US">
                <a:solidFill>
                  <a:srgbClr val="FF0000"/>
                </a:solidFill>
              </a:rPr>
              <a:t>Step 4: Obtain Monte Carlo sample of               and</a:t>
            </a:r>
          </a:p>
          <a:p>
            <a:pPr lvl="1">
              <a:buFontTx/>
              <a:buNone/>
            </a:pPr>
            <a:r>
              <a:rPr lang="en-US">
                <a:solidFill>
                  <a:srgbClr val="FF0000"/>
                </a:solidFill>
              </a:rPr>
              <a:t>            compute the next pre-decision state:</a:t>
            </a:r>
          </a:p>
          <a:p>
            <a:pPr lvl="1">
              <a:buFontTx/>
              <a:buNone/>
            </a:pPr>
            <a:endParaRPr lang="en-US">
              <a:solidFill>
                <a:srgbClr val="FF0000"/>
              </a:solidFill>
            </a:endParaRPr>
          </a:p>
          <a:p>
            <a:pPr lvl="1">
              <a:buFontTx/>
              <a:buNone/>
            </a:pPr>
            <a:r>
              <a:rPr lang="en-US"/>
              <a:t>Step 5: Return to step 1. </a:t>
            </a:r>
          </a:p>
          <a:p>
            <a:pPr lvl="1"/>
            <a:endParaRPr lang="en-US"/>
          </a:p>
        </p:txBody>
      </p:sp>
      <p:graphicFrame>
        <p:nvGraphicFramePr>
          <p:cNvPr id="57348" name="Object 4"/>
          <p:cNvGraphicFramePr>
            <a:graphicFrameLocks noChangeAspect="1"/>
          </p:cNvGraphicFramePr>
          <p:nvPr/>
        </p:nvGraphicFramePr>
        <p:xfrm>
          <a:off x="1992313" y="3887788"/>
          <a:ext cx="4108450" cy="419100"/>
        </p:xfrm>
        <a:graphic>
          <a:graphicData uri="http://schemas.openxmlformats.org/presentationml/2006/ole">
            <mc:AlternateContent xmlns:mc="http://schemas.openxmlformats.org/markup-compatibility/2006">
              <mc:Choice xmlns:v="urn:schemas-microsoft-com:vml" Requires="v">
                <p:oleObj spid="_x0000_s32776" name="Equation" r:id="rId4" imgW="2362200" imgH="241300" progId="Equation.DSMT4">
                  <p:embed/>
                </p:oleObj>
              </mc:Choice>
              <mc:Fallback>
                <p:oleObj name="Equation" r:id="rId4" imgW="2362200" imgH="241300" progId="Equation.DSMT4">
                  <p:embed/>
                  <p:pic>
                    <p:nvPicPr>
                      <p:cNvPr id="5734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3" y="3887788"/>
                        <a:ext cx="410845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349" name="Object 5"/>
          <p:cNvGraphicFramePr>
            <a:graphicFrameLocks noChangeAspect="1"/>
          </p:cNvGraphicFramePr>
          <p:nvPr>
            <p:extLst/>
          </p:nvPr>
        </p:nvGraphicFramePr>
        <p:xfrm>
          <a:off x="2178050" y="2568575"/>
          <a:ext cx="5253038" cy="485775"/>
        </p:xfrm>
        <a:graphic>
          <a:graphicData uri="http://schemas.openxmlformats.org/presentationml/2006/ole">
            <mc:AlternateContent xmlns:mc="http://schemas.openxmlformats.org/markup-compatibility/2006">
              <mc:Choice xmlns:v="urn:schemas-microsoft-com:vml" Requires="v">
                <p:oleObj spid="_x0000_s32777" name="Equation" r:id="rId6" imgW="3022560" imgH="279360" progId="Equation.DSMT4">
                  <p:embed/>
                </p:oleObj>
              </mc:Choice>
              <mc:Fallback>
                <p:oleObj name="Equation" r:id="rId6" imgW="3022560" imgH="279360" progId="Equation.DSMT4">
                  <p:embed/>
                  <p:pic>
                    <p:nvPicPr>
                      <p:cNvPr id="57349" name="Object 5"/>
                      <p:cNvPicPr>
                        <a:picLocks noChangeAspect="1" noChangeArrowheads="1"/>
                      </p:cNvPicPr>
                      <p:nvPr/>
                    </p:nvPicPr>
                    <p:blipFill>
                      <a:blip r:embed="rId7"/>
                      <a:srcRect/>
                      <a:stretch>
                        <a:fillRect/>
                      </a:stretch>
                    </p:blipFill>
                    <p:spPr bwMode="auto">
                      <a:xfrm>
                        <a:off x="2178050" y="2568575"/>
                        <a:ext cx="5253038"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7351" name="Object 8"/>
          <p:cNvGraphicFramePr>
            <a:graphicFrameLocks noChangeAspect="1"/>
          </p:cNvGraphicFramePr>
          <p:nvPr/>
        </p:nvGraphicFramePr>
        <p:xfrm>
          <a:off x="5553075" y="1250950"/>
          <a:ext cx="373063" cy="476250"/>
        </p:xfrm>
        <a:graphic>
          <a:graphicData uri="http://schemas.openxmlformats.org/presentationml/2006/ole">
            <mc:AlternateContent xmlns:mc="http://schemas.openxmlformats.org/markup-compatibility/2006">
              <mc:Choice xmlns:v="urn:schemas-microsoft-com:vml" Requires="v">
                <p:oleObj spid="_x0000_s32778" name="Equation" r:id="rId8" imgW="190417" imgH="241195" progId="Equation.DSMT4">
                  <p:embed/>
                </p:oleObj>
              </mc:Choice>
              <mc:Fallback>
                <p:oleObj name="Equation" r:id="rId8" imgW="190417" imgH="241195" progId="Equation.DSMT4">
                  <p:embed/>
                  <p:pic>
                    <p:nvPicPr>
                      <p:cNvPr id="57351"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3075" y="1250950"/>
                        <a:ext cx="373063" cy="476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52" name="Object 9"/>
          <p:cNvGraphicFramePr>
            <a:graphicFrameLocks noChangeAspect="1"/>
          </p:cNvGraphicFramePr>
          <p:nvPr/>
        </p:nvGraphicFramePr>
        <p:xfrm>
          <a:off x="5727700" y="4286250"/>
          <a:ext cx="1016000" cy="508000"/>
        </p:xfrm>
        <a:graphic>
          <a:graphicData uri="http://schemas.openxmlformats.org/presentationml/2006/ole">
            <mc:AlternateContent xmlns:mc="http://schemas.openxmlformats.org/markup-compatibility/2006">
              <mc:Choice xmlns:v="urn:schemas-microsoft-com:vml" Requires="v">
                <p:oleObj spid="_x0000_s32779" name="Equation" r:id="rId10" imgW="482391" imgH="241195" progId="Equation.DSMT4">
                  <p:embed/>
                </p:oleObj>
              </mc:Choice>
              <mc:Fallback>
                <p:oleObj name="Equation" r:id="rId10" imgW="482391" imgH="241195" progId="Equation.DSMT4">
                  <p:embed/>
                  <p:pic>
                    <p:nvPicPr>
                      <p:cNvPr id="57352"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7700" y="4286250"/>
                        <a:ext cx="1016000" cy="508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53" name="Object 16"/>
          <p:cNvGraphicFramePr>
            <a:graphicFrameLocks noChangeAspect="1"/>
          </p:cNvGraphicFramePr>
          <p:nvPr/>
        </p:nvGraphicFramePr>
        <p:xfrm>
          <a:off x="2095500" y="5162550"/>
          <a:ext cx="3298825" cy="482600"/>
        </p:xfrm>
        <a:graphic>
          <a:graphicData uri="http://schemas.openxmlformats.org/presentationml/2006/ole">
            <mc:AlternateContent xmlns:mc="http://schemas.openxmlformats.org/markup-compatibility/2006">
              <mc:Choice xmlns:v="urn:schemas-microsoft-com:vml" Requires="v">
                <p:oleObj spid="_x0000_s32780" name="Equation" r:id="rId12" imgW="1651000" imgH="241300" progId="Equation.DSMT4">
                  <p:embed/>
                </p:oleObj>
              </mc:Choice>
              <mc:Fallback>
                <p:oleObj name="Equation" r:id="rId12" imgW="1651000" imgH="241300" progId="Equation.DSMT4">
                  <p:embed/>
                  <p:pic>
                    <p:nvPicPr>
                      <p:cNvPr id="57353"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95500" y="5162550"/>
                        <a:ext cx="3298825" cy="482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54" name="Text Box 18"/>
          <p:cNvSpPr txBox="1">
            <a:spLocks noChangeArrowheads="1"/>
          </p:cNvSpPr>
          <p:nvPr/>
        </p:nvSpPr>
        <p:spPr bwMode="auto">
          <a:xfrm>
            <a:off x="7267575" y="4511675"/>
            <a:ext cx="1519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solidFill>
                  <a:srgbClr val="FF0000"/>
                </a:solidFill>
              </a:rPr>
              <a:t>Simulation</a:t>
            </a:r>
          </a:p>
        </p:txBody>
      </p:sp>
      <p:sp>
        <p:nvSpPr>
          <p:cNvPr id="57355" name="Text Box 19"/>
          <p:cNvSpPr txBox="1">
            <a:spLocks noChangeArrowheads="1"/>
          </p:cNvSpPr>
          <p:nvPr/>
        </p:nvSpPr>
        <p:spPr bwMode="auto">
          <a:xfrm>
            <a:off x="7165975" y="1909763"/>
            <a:ext cx="18399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solidFill>
                  <a:srgbClr val="009900"/>
                </a:solidFill>
              </a:rPr>
              <a:t>Deterministic</a:t>
            </a:r>
          </a:p>
          <a:p>
            <a:r>
              <a:rPr lang="en-US" sz="2400" i="0">
                <a:solidFill>
                  <a:srgbClr val="009900"/>
                </a:solidFill>
              </a:rPr>
              <a:t>optimization</a:t>
            </a:r>
          </a:p>
        </p:txBody>
      </p:sp>
      <p:sp>
        <p:nvSpPr>
          <p:cNvPr id="57356" name="Text Box 20"/>
          <p:cNvSpPr txBox="1">
            <a:spLocks noChangeArrowheads="1"/>
          </p:cNvSpPr>
          <p:nvPr/>
        </p:nvSpPr>
        <p:spPr bwMode="auto">
          <a:xfrm>
            <a:off x="7369175" y="3460750"/>
            <a:ext cx="14017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solidFill>
                  <a:schemeClr val="accent2"/>
                </a:solidFill>
              </a:rPr>
              <a:t>Recursive</a:t>
            </a:r>
          </a:p>
          <a:p>
            <a:r>
              <a:rPr lang="en-US" sz="2400" i="0">
                <a:solidFill>
                  <a:schemeClr val="accent2"/>
                </a:solidFill>
              </a:rPr>
              <a:t>statistics</a:t>
            </a:r>
          </a:p>
        </p:txBody>
      </p:sp>
      <p:grpSp>
        <p:nvGrpSpPr>
          <p:cNvPr id="4" name="Group 3"/>
          <p:cNvGrpSpPr>
            <a:grpSpLocks/>
          </p:cNvGrpSpPr>
          <p:nvPr/>
        </p:nvGrpSpPr>
        <p:grpSpPr bwMode="auto">
          <a:xfrm>
            <a:off x="1843088" y="2362200"/>
            <a:ext cx="3325812" cy="2084388"/>
            <a:chOff x="1843088" y="2362200"/>
            <a:chExt cx="3325812" cy="2084388"/>
          </a:xfrm>
        </p:grpSpPr>
        <p:sp>
          <p:nvSpPr>
            <p:cNvPr id="57364" name="Oval 14"/>
            <p:cNvSpPr>
              <a:spLocks noChangeArrowheads="1"/>
            </p:cNvSpPr>
            <p:nvPr/>
          </p:nvSpPr>
          <p:spPr bwMode="auto">
            <a:xfrm>
              <a:off x="4381500" y="2362200"/>
              <a:ext cx="787400" cy="787400"/>
            </a:xfrm>
            <a:prstGeom prst="ellipse">
              <a:avLst/>
            </a:prstGeom>
            <a:noFill/>
            <a:ln w="28575" algn="ctr">
              <a:solidFill>
                <a:srgbClr val="0070C0"/>
              </a:solidFill>
              <a:round/>
              <a:headEnd/>
              <a:tailEnd type="none" w="med"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5" name="Oval 15"/>
            <p:cNvSpPr>
              <a:spLocks noChangeArrowheads="1"/>
            </p:cNvSpPr>
            <p:nvPr/>
          </p:nvSpPr>
          <p:spPr bwMode="auto">
            <a:xfrm>
              <a:off x="1843088" y="3659188"/>
              <a:ext cx="787400" cy="787400"/>
            </a:xfrm>
            <a:prstGeom prst="ellipse">
              <a:avLst/>
            </a:prstGeom>
            <a:noFill/>
            <a:ln w="28575" algn="ctr">
              <a:solidFill>
                <a:srgbClr val="0070C0"/>
              </a:solidFill>
              <a:round/>
              <a:headEnd/>
              <a:tailEnd type="none" w="med"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57366" name="Straight Arrow Connector 2"/>
            <p:cNvCxnSpPr>
              <a:cxnSpLocks noChangeShapeType="1"/>
              <a:stCxn id="57364" idx="3"/>
            </p:cNvCxnSpPr>
            <p:nvPr/>
          </p:nvCxnSpPr>
          <p:spPr bwMode="auto">
            <a:xfrm flipH="1">
              <a:off x="2630488" y="3034288"/>
              <a:ext cx="1866324" cy="837624"/>
            </a:xfrm>
            <a:prstGeom prst="straightConnector1">
              <a:avLst/>
            </a:prstGeom>
            <a:noFill/>
            <a:ln w="28575" algn="ctr">
              <a:solidFill>
                <a:srgbClr val="0070C0"/>
              </a:solidFill>
              <a:round/>
              <a:headEnd/>
              <a:tailEnd type="arrow" w="med" len="med"/>
            </a:ln>
            <a:extLst>
              <a:ext uri="{909E8E84-426E-40DD-AFC4-6F175D3DCCD1}">
                <a14:hiddenFill xmlns:a14="http://schemas.microsoft.com/office/drawing/2010/main">
                  <a:noFill/>
                </a14:hiddenFill>
              </a:ext>
            </a:extLst>
          </p:spPr>
        </p:cxnSp>
      </p:grpSp>
      <p:grpSp>
        <p:nvGrpSpPr>
          <p:cNvPr id="9" name="Group 8"/>
          <p:cNvGrpSpPr>
            <a:grpSpLocks/>
          </p:cNvGrpSpPr>
          <p:nvPr/>
        </p:nvGrpSpPr>
        <p:grpSpPr bwMode="auto">
          <a:xfrm>
            <a:off x="2776538" y="2827338"/>
            <a:ext cx="4167187" cy="3525837"/>
            <a:chOff x="2776250" y="2826775"/>
            <a:chExt cx="4167208" cy="3527065"/>
          </a:xfrm>
        </p:grpSpPr>
        <p:grpSp>
          <p:nvGrpSpPr>
            <p:cNvPr id="57359" name="Group 6"/>
            <p:cNvGrpSpPr>
              <a:grpSpLocks/>
            </p:cNvGrpSpPr>
            <p:nvPr/>
          </p:nvGrpSpPr>
          <p:grpSpPr bwMode="auto">
            <a:xfrm>
              <a:off x="2776250" y="2826775"/>
              <a:ext cx="1574800" cy="2929500"/>
              <a:chOff x="2776250" y="2826775"/>
              <a:chExt cx="1574800" cy="2929500"/>
            </a:xfrm>
          </p:grpSpPr>
          <p:sp>
            <p:nvSpPr>
              <p:cNvPr id="57361" name="Oval 14"/>
              <p:cNvSpPr>
                <a:spLocks noChangeArrowheads="1"/>
              </p:cNvSpPr>
              <p:nvPr/>
            </p:nvSpPr>
            <p:spPr bwMode="auto">
              <a:xfrm>
                <a:off x="2776250" y="2826775"/>
                <a:ext cx="787400" cy="787400"/>
              </a:xfrm>
              <a:prstGeom prst="ellipse">
                <a:avLst/>
              </a:prstGeom>
              <a:noFill/>
              <a:ln w="28575" algn="ctr">
                <a:solidFill>
                  <a:srgbClr val="FF0000"/>
                </a:solidFill>
                <a:round/>
                <a:headEnd/>
                <a:tailEnd type="none" w="med"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62" name="Oval 14"/>
              <p:cNvSpPr>
                <a:spLocks noChangeArrowheads="1"/>
              </p:cNvSpPr>
              <p:nvPr/>
            </p:nvSpPr>
            <p:spPr bwMode="auto">
              <a:xfrm>
                <a:off x="3563650" y="4968875"/>
                <a:ext cx="787400" cy="787400"/>
              </a:xfrm>
              <a:prstGeom prst="ellipse">
                <a:avLst/>
              </a:prstGeom>
              <a:noFill/>
              <a:ln w="28575" algn="ctr">
                <a:solidFill>
                  <a:srgbClr val="FF0000"/>
                </a:solidFill>
                <a:round/>
                <a:headEnd/>
                <a:tailEnd type="none" w="med"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57363" name="Straight Arrow Connector 5"/>
              <p:cNvCxnSpPr>
                <a:cxnSpLocks noChangeShapeType="1"/>
              </p:cNvCxnSpPr>
              <p:nvPr/>
            </p:nvCxnSpPr>
            <p:spPr bwMode="auto">
              <a:xfrm>
                <a:off x="3368233" y="3614175"/>
                <a:ext cx="462987" cy="13547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57360" name="TextBox 7"/>
            <p:cNvSpPr txBox="1">
              <a:spLocks noChangeArrowheads="1"/>
            </p:cNvSpPr>
            <p:nvPr/>
          </p:nvSpPr>
          <p:spPr bwMode="auto">
            <a:xfrm>
              <a:off x="4250092" y="5892175"/>
              <a:ext cx="26933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solidFill>
                    <a:srgbClr val="FF0000"/>
                  </a:solidFill>
                </a:rPr>
                <a:t>“on policy learning”</a:t>
              </a:r>
            </a:p>
          </p:txBody>
        </p:sp>
      </p:grpSp>
      <p:graphicFrame>
        <p:nvGraphicFramePr>
          <p:cNvPr id="2" name="Object 1"/>
          <p:cNvGraphicFramePr>
            <a:graphicFrameLocks noChangeAspect="1"/>
          </p:cNvGraphicFramePr>
          <p:nvPr>
            <p:extLst/>
          </p:nvPr>
        </p:nvGraphicFramePr>
        <p:xfrm>
          <a:off x="3030538" y="2965450"/>
          <a:ext cx="385762" cy="523875"/>
        </p:xfrm>
        <a:graphic>
          <a:graphicData uri="http://schemas.openxmlformats.org/presentationml/2006/ole">
            <mc:AlternateContent xmlns:mc="http://schemas.openxmlformats.org/markup-compatibility/2006">
              <mc:Choice xmlns:v="urn:schemas-microsoft-com:vml" Requires="v">
                <p:oleObj spid="_x0000_s32781" name="Equation" r:id="rId14" imgW="177480" imgH="241200" progId="Equation.DSMT4">
                  <p:embed/>
                </p:oleObj>
              </mc:Choice>
              <mc:Fallback>
                <p:oleObj name="Equation" r:id="rId14" imgW="177480" imgH="241200" progId="Equation.DSMT4">
                  <p:embed/>
                  <p:pic>
                    <p:nvPicPr>
                      <p:cNvPr id="2" name="Object 1"/>
                      <p:cNvPicPr>
                        <a:picLocks noChangeAspect="1" noChangeArrowheads="1"/>
                      </p:cNvPicPr>
                      <p:nvPr/>
                    </p:nvPicPr>
                    <p:blipFill>
                      <a:blip r:embed="rId15"/>
                      <a:srcRect/>
                      <a:stretch>
                        <a:fillRect/>
                      </a:stretch>
                    </p:blipFill>
                    <p:spPr bwMode="auto">
                      <a:xfrm>
                        <a:off x="3030538" y="2965450"/>
                        <a:ext cx="3857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Slide Number Placeholder 4"/>
          <p:cNvSpPr>
            <a:spLocks noGrp="1"/>
          </p:cNvSpPr>
          <p:nvPr>
            <p:ph type="sldNum" sz="quarter" idx="12"/>
          </p:nvPr>
        </p:nvSpPr>
        <p:spPr/>
        <p:txBody>
          <a:bodyPr/>
          <a:lstStyle/>
          <a:p>
            <a:pPr>
              <a:defRPr/>
            </a:pPr>
            <a:r>
              <a:rPr lang="en-US"/>
              <a:t>Slide </a:t>
            </a:r>
            <a:fld id="{CA1BF554-DF22-475E-92F9-B7E92000597D}" type="slidenum">
              <a:rPr lang="en-US" smtClean="0"/>
              <a:pPr>
                <a:defRPr/>
              </a:pPr>
              <a:t>79</a:t>
            </a:fld>
            <a:endParaRPr lang="en-US"/>
          </a:p>
        </p:txBody>
      </p:sp>
      <p:sp>
        <p:nvSpPr>
          <p:cNvPr id="3" name="Footer Placeholder 2"/>
          <p:cNvSpPr>
            <a:spLocks noGrp="1"/>
          </p:cNvSpPr>
          <p:nvPr>
            <p:ph type="ftr" sz="quarter" idx="11"/>
          </p:nvPr>
        </p:nvSpPr>
        <p:spPr/>
        <p:txBody>
          <a:bodyPr/>
          <a:lstStyle/>
          <a:p>
            <a:pPr>
              <a:defRPr/>
            </a:pPr>
            <a:r>
              <a:rPr lang="en-US"/>
              <a:t>© 2018 W.B. Powell</a:t>
            </a:r>
          </a:p>
        </p:txBody>
      </p:sp>
    </p:spTree>
    <p:extLst>
      <p:ext uri="{BB962C8B-B14F-4D97-AF65-F5344CB8AC3E}">
        <p14:creationId xmlns:p14="http://schemas.microsoft.com/office/powerpoint/2010/main" val="104101240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market planning</a:t>
            </a:r>
          </a:p>
        </p:txBody>
      </p:sp>
      <p:sp>
        <p:nvSpPr>
          <p:cNvPr id="3" name="Content Placeholder 2"/>
          <p:cNvSpPr>
            <a:spLocks noGrp="1"/>
          </p:cNvSpPr>
          <p:nvPr>
            <p:ph idx="1"/>
          </p:nvPr>
        </p:nvSpPr>
        <p:spPr/>
        <p:txBody>
          <a:bodyPr/>
          <a:lstStyle/>
          <a:p>
            <a:r>
              <a:rPr lang="en-US" dirty="0" err="1"/>
              <a:t>Stepsize</a:t>
            </a:r>
            <a:r>
              <a:rPr lang="en-US" dirty="0"/>
              <a:t> policies</a:t>
            </a:r>
          </a:p>
          <a:p>
            <a:pPr lvl="1"/>
            <a:r>
              <a:rPr lang="en-US" dirty="0"/>
              <a:t>Harmonic </a:t>
            </a:r>
            <a:r>
              <a:rPr lang="en-US" dirty="0" err="1"/>
              <a:t>stepsize</a:t>
            </a:r>
            <a:r>
              <a:rPr lang="en-US" dirty="0"/>
              <a:t> formula (deterministic</a:t>
            </a:r>
          </a:p>
          <a:p>
            <a:pPr lvl="1"/>
            <a:endParaRPr lang="en-US" dirty="0"/>
          </a:p>
          <a:p>
            <a:pPr lvl="1"/>
            <a:endParaRPr lang="en-US" dirty="0"/>
          </a:p>
          <a:p>
            <a:pPr lvl="1"/>
            <a:r>
              <a:rPr lang="en-US" dirty="0" err="1"/>
              <a:t>Kesten’s</a:t>
            </a:r>
            <a:r>
              <a:rPr lang="en-US" dirty="0"/>
              <a:t> rule (stochastic)</a:t>
            </a:r>
          </a:p>
          <a:p>
            <a:pPr lvl="1"/>
            <a:endParaRPr lang="en-US" dirty="0"/>
          </a:p>
          <a:p>
            <a:pPr lvl="1"/>
            <a:endParaRPr lang="en-US" dirty="0"/>
          </a:p>
          <a:p>
            <a:pPr lvl="1"/>
            <a:endParaRPr lang="en-US" dirty="0"/>
          </a:p>
          <a:p>
            <a:pPr lvl="1"/>
            <a:endParaRPr lang="en-US" dirty="0"/>
          </a:p>
          <a:p>
            <a:pPr lvl="1"/>
            <a:r>
              <a:rPr lang="en-US" dirty="0"/>
              <a:t>Discuss:</a:t>
            </a:r>
          </a:p>
          <a:p>
            <a:pPr lvl="2"/>
            <a:r>
              <a:rPr lang="en-US" dirty="0"/>
              <a:t>Scaling</a:t>
            </a:r>
          </a:p>
          <a:p>
            <a:pPr lvl="2"/>
            <a:r>
              <a:rPr lang="en-US" dirty="0"/>
              <a:t>Handling bias (learning) vs. noise (smoothing)</a:t>
            </a:r>
          </a:p>
          <a:p>
            <a:endParaRPr lang="en-US" dirty="0"/>
          </a:p>
        </p:txBody>
      </p:sp>
      <p:pic>
        <p:nvPicPr>
          <p:cNvPr id="4" name="Picture 3"/>
          <p:cNvPicPr>
            <a:picLocks noChangeAspect="1"/>
          </p:cNvPicPr>
          <p:nvPr/>
        </p:nvPicPr>
        <p:blipFill>
          <a:blip r:embed="rId2"/>
          <a:stretch>
            <a:fillRect/>
          </a:stretch>
        </p:blipFill>
        <p:spPr>
          <a:xfrm>
            <a:off x="697784" y="3571164"/>
            <a:ext cx="6007816" cy="575788"/>
          </a:xfrm>
          <a:prstGeom prst="rect">
            <a:avLst/>
          </a:prstGeom>
        </p:spPr>
      </p:pic>
      <p:pic>
        <p:nvPicPr>
          <p:cNvPr id="5" name="Picture 4"/>
          <p:cNvPicPr>
            <a:picLocks noChangeAspect="1"/>
          </p:cNvPicPr>
          <p:nvPr/>
        </p:nvPicPr>
        <p:blipFill>
          <a:blip r:embed="rId3"/>
          <a:stretch>
            <a:fillRect/>
          </a:stretch>
        </p:blipFill>
        <p:spPr>
          <a:xfrm>
            <a:off x="0" y="2179286"/>
            <a:ext cx="6790938" cy="726473"/>
          </a:xfrm>
          <a:prstGeom prst="rect">
            <a:avLst/>
          </a:prstGeom>
        </p:spPr>
      </p:pic>
      <p:sp>
        <p:nvSpPr>
          <p:cNvPr id="7" name="Footer Placeholder 6"/>
          <p:cNvSpPr>
            <a:spLocks noGrp="1"/>
          </p:cNvSpPr>
          <p:nvPr>
            <p:ph type="ftr" sz="quarter" idx="11"/>
          </p:nvPr>
        </p:nvSpPr>
        <p:spPr/>
        <p:txBody>
          <a:bodyPr/>
          <a:lstStyle/>
          <a:p>
            <a:pPr>
              <a:defRPr/>
            </a:pPr>
            <a:r>
              <a:rPr lang="en-US"/>
              <a:t>© 2018 W.B. Powell</a:t>
            </a:r>
            <a:endParaRPr lang="en-US" dirty="0"/>
          </a:p>
        </p:txBody>
      </p:sp>
      <p:pic>
        <p:nvPicPr>
          <p:cNvPr id="8" name="Picture 7"/>
          <p:cNvPicPr>
            <a:picLocks noChangeAspect="1"/>
          </p:cNvPicPr>
          <p:nvPr/>
        </p:nvPicPr>
        <p:blipFill>
          <a:blip r:embed="rId4"/>
          <a:stretch>
            <a:fillRect/>
          </a:stretch>
        </p:blipFill>
        <p:spPr>
          <a:xfrm>
            <a:off x="1094024" y="4341589"/>
            <a:ext cx="5757874" cy="592688"/>
          </a:xfrm>
          <a:prstGeom prst="rect">
            <a:avLst/>
          </a:prstGeom>
        </p:spPr>
      </p:pic>
    </p:spTree>
    <p:extLst>
      <p:ext uri="{BB962C8B-B14F-4D97-AF65-F5344CB8AC3E}">
        <p14:creationId xmlns:p14="http://schemas.microsoft.com/office/powerpoint/2010/main" val="31492420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190500" y="1104900"/>
          <a:ext cx="8547100" cy="6019800"/>
        </p:xfrm>
        <a:graphic>
          <a:graphicData uri="http://schemas.openxmlformats.org/presentationml/2006/ole">
            <mc:AlternateContent xmlns:mc="http://schemas.openxmlformats.org/markup-compatibility/2006">
              <mc:Choice xmlns:v="urn:schemas-microsoft-com:vml" Requires="v">
                <p:oleObj spid="_x0000_s33795" name="Chart" r:id="rId4" imgW="9715714" imgH="6838855" progId="Excel.Chart.8">
                  <p:embed/>
                </p:oleObj>
              </mc:Choice>
              <mc:Fallback>
                <p:oleObj name="Chart" r:id="rId4" imgW="9715714" imgH="6838855" progId="Excel.Chart.8">
                  <p:embed/>
                  <p:pic>
                    <p:nvPicPr>
                      <p:cNvPr id="5529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1104900"/>
                        <a:ext cx="85471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299" name="Rectangle 3"/>
          <p:cNvSpPr>
            <a:spLocks noGrp="1" noChangeArrowheads="1"/>
          </p:cNvSpPr>
          <p:nvPr>
            <p:ph type="title" idx="4294967295"/>
          </p:nvPr>
        </p:nvSpPr>
        <p:spPr/>
        <p:txBody>
          <a:bodyPr/>
          <a:lstStyle/>
          <a:p>
            <a:r>
              <a:rPr lang="en-US"/>
              <a:t>Approximate dynamic programming</a:t>
            </a:r>
          </a:p>
        </p:txBody>
      </p:sp>
      <p:sp>
        <p:nvSpPr>
          <p:cNvPr id="55300" name="Rectangle 4"/>
          <p:cNvSpPr>
            <a:spLocks noGrp="1" noChangeArrowheads="1"/>
          </p:cNvSpPr>
          <p:nvPr>
            <p:ph type="body" idx="4294967295"/>
          </p:nvPr>
        </p:nvSpPr>
        <p:spPr/>
        <p:txBody>
          <a:bodyPr/>
          <a:lstStyle/>
          <a:p>
            <a:r>
              <a:rPr lang="en-US"/>
              <a:t>With luck, your objective function improves</a:t>
            </a:r>
          </a:p>
        </p:txBody>
      </p:sp>
      <p:sp>
        <p:nvSpPr>
          <p:cNvPr id="55301" name="Text Box 5"/>
          <p:cNvSpPr txBox="1">
            <a:spLocks noChangeArrowheads="1"/>
          </p:cNvSpPr>
          <p:nvPr/>
        </p:nvSpPr>
        <p:spPr bwMode="auto">
          <a:xfrm rot="-5400000">
            <a:off x="-773112" y="3700463"/>
            <a:ext cx="2457450" cy="457200"/>
          </a:xfrm>
          <a:prstGeom prst="rect">
            <a:avLst/>
          </a:prstGeom>
          <a:solidFill>
            <a:schemeClr val="bg1"/>
          </a:solidFill>
          <a:ln>
            <a:noFill/>
          </a:ln>
          <a:effectLst/>
          <a:extLs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t>Objective function</a:t>
            </a:r>
          </a:p>
        </p:txBody>
      </p:sp>
      <p:sp>
        <p:nvSpPr>
          <p:cNvPr id="55302" name="Text Box 6"/>
          <p:cNvSpPr txBox="1">
            <a:spLocks noChangeArrowheads="1"/>
          </p:cNvSpPr>
          <p:nvPr/>
        </p:nvSpPr>
        <p:spPr bwMode="auto">
          <a:xfrm>
            <a:off x="3833813" y="6400800"/>
            <a:ext cx="1333500" cy="457200"/>
          </a:xfrm>
          <a:prstGeom prst="rect">
            <a:avLst/>
          </a:prstGeom>
          <a:solidFill>
            <a:schemeClr val="bg1"/>
          </a:solidFill>
          <a:ln>
            <a:noFill/>
          </a:ln>
          <a:effectLst/>
          <a:extLst>
            <a:ext uri="{91240B29-F687-4F45-9708-019B960494DF}">
              <a14:hiddenLine xmlns:a14="http://schemas.microsoft.com/office/drawing/2010/main" w="28575"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400" i="0"/>
              <a:t>Iterations</a:t>
            </a:r>
          </a:p>
        </p:txBody>
      </p:sp>
      <p:sp>
        <p:nvSpPr>
          <p:cNvPr id="2" name="Slide Number Placeholder 1"/>
          <p:cNvSpPr>
            <a:spLocks noGrp="1"/>
          </p:cNvSpPr>
          <p:nvPr>
            <p:ph type="sldNum" sz="quarter" idx="12"/>
          </p:nvPr>
        </p:nvSpPr>
        <p:spPr/>
        <p:txBody>
          <a:bodyPr/>
          <a:lstStyle/>
          <a:p>
            <a:pPr>
              <a:defRPr/>
            </a:pPr>
            <a:r>
              <a:rPr lang="en-US"/>
              <a:t>Slide </a:t>
            </a:r>
            <a:fld id="{FFF86078-EF79-43FD-BAA5-E2AD0F012CF1}" type="slidenum">
              <a:rPr lang="en-US" smtClean="0"/>
              <a:pPr>
                <a:defRPr/>
              </a:pPr>
              <a:t>80</a:t>
            </a:fld>
            <a:endParaRPr lang="en-US"/>
          </a:p>
        </p:txBody>
      </p:sp>
      <p:sp>
        <p:nvSpPr>
          <p:cNvPr id="3" name="Footer Placeholder 2"/>
          <p:cNvSpPr>
            <a:spLocks noGrp="1"/>
          </p:cNvSpPr>
          <p:nvPr>
            <p:ph type="ftr" sz="quarter" idx="11"/>
          </p:nvPr>
        </p:nvSpPr>
        <p:spPr/>
        <p:txBody>
          <a:bodyPr/>
          <a:lstStyle/>
          <a:p>
            <a:pPr>
              <a:defRPr/>
            </a:pPr>
            <a:r>
              <a:rPr lang="en-US"/>
              <a:t>© 2018 W.B. Powell</a:t>
            </a:r>
          </a:p>
        </p:txBody>
      </p:sp>
    </p:spTree>
    <p:extLst>
      <p:ext uri="{BB962C8B-B14F-4D97-AF65-F5344CB8AC3E}">
        <p14:creationId xmlns:p14="http://schemas.microsoft.com/office/powerpoint/2010/main" val="9395039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Notes:</a:t>
            </a:r>
          </a:p>
          <a:p>
            <a:pPr lvl="1"/>
            <a:r>
              <a:rPr lang="en-US" dirty="0"/>
              <a:t>This method used a pure lookup table value function approximation, which works if the number of “states” is small.</a:t>
            </a:r>
          </a:p>
          <a:p>
            <a:pPr lvl="1"/>
            <a:r>
              <a:rPr lang="en-US" dirty="0"/>
              <a:t>Even here, we have avoided the issue of </a:t>
            </a:r>
            <a:r>
              <a:rPr lang="en-US" i="1" dirty="0"/>
              <a:t>exploration</a:t>
            </a:r>
            <a:r>
              <a:rPr lang="en-US" dirty="0"/>
              <a:t>.  You may need to visit a state (e.g. “Minnesota”) just to learn about this.</a:t>
            </a:r>
          </a:p>
          <a:p>
            <a:pPr lvl="1"/>
            <a:r>
              <a:rPr lang="en-US" dirty="0"/>
              <a:t>The need to explore is reduced if you use a statistical model of the value function that generalizes learning.  E.g. visiting Connecticut (a state in the northeastern U.S.) teaches us something about other states in the northeast.</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2553889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err="1"/>
              <a:t>Lookahead</a:t>
            </a:r>
            <a:r>
              <a:rPr lang="en-US" dirty="0"/>
              <a:t> policies</a:t>
            </a:r>
          </a:p>
        </p:txBody>
      </p:sp>
      <p:sp>
        <p:nvSpPr>
          <p:cNvPr id="4101" name="Rectangle 5"/>
          <p:cNvSpPr>
            <a:spLocks noGrp="1" noChangeArrowheads="1"/>
          </p:cNvSpPr>
          <p:nvPr>
            <p:ph type="subTitle" idx="1"/>
          </p:nvPr>
        </p:nvSpPr>
        <p:spPr/>
        <p:txBody>
          <a:bodyPr/>
          <a:lstStyle/>
          <a:p>
            <a:r>
              <a:rPr lang="en-US" dirty="0"/>
              <a:t>Direct </a:t>
            </a:r>
            <a:r>
              <a:rPr lang="en-US" dirty="0" err="1"/>
              <a:t>lookaheads</a:t>
            </a:r>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82</a:t>
            </a:fld>
            <a:endParaRPr lang="en-US"/>
          </a:p>
        </p:txBody>
      </p:sp>
    </p:spTree>
    <p:extLst>
      <p:ext uri="{BB962C8B-B14F-4D97-AF65-F5344CB8AC3E}">
        <p14:creationId xmlns:p14="http://schemas.microsoft.com/office/powerpoint/2010/main" val="18498760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Lookahead</a:t>
            </a:r>
            <a:r>
              <a:rPr lang="en-US" dirty="0"/>
              <a:t> policies:</a:t>
            </a:r>
          </a:p>
          <a:p>
            <a:pPr lvl="1"/>
            <a:r>
              <a:rPr lang="en-US" dirty="0" err="1"/>
              <a:t>Lookahead</a:t>
            </a:r>
            <a:r>
              <a:rPr lang="en-US" dirty="0"/>
              <a:t> policies are based on some sort approximation of the impact of a decision now on the future.</a:t>
            </a:r>
          </a:p>
          <a:p>
            <a:pPr lvl="1"/>
            <a:r>
              <a:rPr lang="en-US" dirty="0" err="1"/>
              <a:t>Lookahead</a:t>
            </a:r>
            <a:r>
              <a:rPr lang="en-US" dirty="0"/>
              <a:t> policies have two general characteristics:</a:t>
            </a:r>
          </a:p>
          <a:p>
            <a:pPr lvl="2"/>
            <a:r>
              <a:rPr lang="en-US" dirty="0"/>
              <a:t>They require little or no tuning.</a:t>
            </a:r>
          </a:p>
          <a:p>
            <a:pPr lvl="2"/>
            <a:r>
              <a:rPr lang="en-US" dirty="0"/>
              <a:t>They are almost always harder to compute than the PFA/CFA policies, and are sometimes much harder.</a:t>
            </a:r>
          </a:p>
          <a:p>
            <a:pPr lvl="2"/>
            <a:r>
              <a:rPr lang="en-US" dirty="0"/>
              <a:t>… but tuning can be hard too.</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4762744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dirty="0"/>
              <a:t>The ultimate </a:t>
            </a:r>
            <a:r>
              <a:rPr lang="en-US" dirty="0" err="1"/>
              <a:t>lookahead</a:t>
            </a:r>
            <a:r>
              <a:rPr lang="en-US" dirty="0"/>
              <a:t> policy is optimal</a:t>
            </a:r>
          </a:p>
          <a:p>
            <a:pPr marL="0" indent="0">
              <a:buNone/>
            </a:pPr>
            <a:endParaRPr lang="en-US" dirty="0"/>
          </a:p>
          <a:p>
            <a:endParaRPr lang="en-US" dirty="0"/>
          </a:p>
          <a:p>
            <a:endParaRPr lang="en-US" dirty="0"/>
          </a:p>
          <a:p>
            <a:pPr lvl="1"/>
            <a:r>
              <a:rPr lang="en-US" dirty="0"/>
              <a:t>2b) Instead, we have to solve an approximation called the </a:t>
            </a:r>
            <a:r>
              <a:rPr lang="en-US" i="1" dirty="0" err="1"/>
              <a:t>lookahead</a:t>
            </a:r>
            <a:r>
              <a:rPr lang="en-US" i="1" dirty="0"/>
              <a:t> model:</a:t>
            </a:r>
          </a:p>
          <a:p>
            <a:endParaRPr lang="en-US" i="1" dirty="0"/>
          </a:p>
          <a:p>
            <a:pPr lvl="1"/>
            <a:endParaRPr lang="en-US" i="1" dirty="0"/>
          </a:p>
          <a:p>
            <a:pPr lvl="1"/>
            <a:endParaRPr lang="en-US" i="1" dirty="0"/>
          </a:p>
          <a:p>
            <a:pPr lvl="1"/>
            <a:r>
              <a:rPr lang="en-US" i="1" dirty="0"/>
              <a:t>A </a:t>
            </a:r>
            <a:r>
              <a:rPr lang="en-US" i="1" dirty="0" err="1"/>
              <a:t>lookahead</a:t>
            </a:r>
            <a:r>
              <a:rPr lang="en-US" i="1" dirty="0"/>
              <a:t> policy </a:t>
            </a:r>
            <a:r>
              <a:rPr lang="en-US" dirty="0"/>
              <a:t>works by approximating the </a:t>
            </a:r>
            <a:r>
              <a:rPr lang="en-US" i="1" dirty="0" err="1"/>
              <a:t>lookahead</a:t>
            </a:r>
            <a:r>
              <a:rPr lang="en-US" i="1" dirty="0"/>
              <a:t> model</a:t>
            </a:r>
            <a:r>
              <a:rPr lang="en-US" dirty="0"/>
              <a:t>.</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aphicFrame>
        <p:nvGraphicFramePr>
          <p:cNvPr id="9" name="Object 8"/>
          <p:cNvGraphicFramePr>
            <a:graphicFrameLocks noChangeAspect="1"/>
          </p:cNvGraphicFramePr>
          <p:nvPr>
            <p:extLst/>
          </p:nvPr>
        </p:nvGraphicFramePr>
        <p:xfrm>
          <a:off x="343735" y="1700945"/>
          <a:ext cx="8691563" cy="909637"/>
        </p:xfrm>
        <a:graphic>
          <a:graphicData uri="http://schemas.openxmlformats.org/presentationml/2006/ole">
            <mc:AlternateContent xmlns:mc="http://schemas.openxmlformats.org/markup-compatibility/2006">
              <mc:Choice xmlns:v="urn:schemas-microsoft-com:vml" Requires="v">
                <p:oleObj spid="_x0000_s34820" name="Equation" r:id="rId3" imgW="4851360" imgH="507960" progId="Equation.DSMT4">
                  <p:embed/>
                </p:oleObj>
              </mc:Choice>
              <mc:Fallback>
                <p:oleObj name="Equation" r:id="rId3" imgW="4851360" imgH="507960" progId="Equation.DSMT4">
                  <p:embed/>
                  <p:pic>
                    <p:nvPicPr>
                      <p:cNvPr id="9" name="Object 8"/>
                      <p:cNvPicPr>
                        <a:picLocks noChangeAspect="1" noChangeArrowheads="1"/>
                      </p:cNvPicPr>
                      <p:nvPr/>
                    </p:nvPicPr>
                    <p:blipFill>
                      <a:blip r:embed="rId4"/>
                      <a:srcRect/>
                      <a:stretch>
                        <a:fillRect/>
                      </a:stretch>
                    </p:blipFill>
                    <p:spPr bwMode="auto">
                      <a:xfrm>
                        <a:off x="343735" y="1700945"/>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163550" y="4338638"/>
          <a:ext cx="8942387" cy="909637"/>
        </p:xfrm>
        <a:graphic>
          <a:graphicData uri="http://schemas.openxmlformats.org/presentationml/2006/ole">
            <mc:AlternateContent xmlns:mc="http://schemas.openxmlformats.org/markup-compatibility/2006">
              <mc:Choice xmlns:v="urn:schemas-microsoft-com:vml" Requires="v">
                <p:oleObj spid="_x0000_s34821" name="Equation" r:id="rId5" imgW="4991040" imgH="507960" progId="Equation.DSMT4">
                  <p:embed/>
                </p:oleObj>
              </mc:Choice>
              <mc:Fallback>
                <p:oleObj name="Equation" r:id="rId5" imgW="4991040" imgH="507960" progId="Equation.DSMT4">
                  <p:embed/>
                  <p:pic>
                    <p:nvPicPr>
                      <p:cNvPr id="10" name="Object 9"/>
                      <p:cNvPicPr>
                        <a:picLocks noChangeAspect="1" noChangeArrowheads="1"/>
                      </p:cNvPicPr>
                      <p:nvPr/>
                    </p:nvPicPr>
                    <p:blipFill>
                      <a:blip r:embed="rId6"/>
                      <a:srcRect/>
                      <a:stretch>
                        <a:fillRect/>
                      </a:stretch>
                    </p:blipFill>
                    <p:spPr bwMode="auto">
                      <a:xfrm>
                        <a:off x="163550" y="4338638"/>
                        <a:ext cx="8942387"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643860642"/>
      </p:ext>
    </p:extLst>
  </p:cSld>
  <p:clrMapOvr>
    <a:masterClrMapping/>
  </p:clrMapOvr>
  <p:transition spd="slow">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64"/>
          <a:stretch/>
        </p:blipFill>
        <p:spPr bwMode="auto">
          <a:xfrm>
            <a:off x="-1" y="0"/>
            <a:ext cx="914400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3193143" y="29029"/>
            <a:ext cx="1683657" cy="3744685"/>
          </a:xfrm>
          <a:custGeom>
            <a:avLst/>
            <a:gdLst>
              <a:gd name="connsiteX0" fmla="*/ 1538514 w 1683657"/>
              <a:gd name="connsiteY0" fmla="*/ 3744685 h 3744685"/>
              <a:gd name="connsiteX1" fmla="*/ 798286 w 1683657"/>
              <a:gd name="connsiteY1" fmla="*/ 3468914 h 3744685"/>
              <a:gd name="connsiteX2" fmla="*/ 1683657 w 1683657"/>
              <a:gd name="connsiteY2" fmla="*/ 1277257 h 3744685"/>
              <a:gd name="connsiteX3" fmla="*/ 0 w 1683657"/>
              <a:gd name="connsiteY3" fmla="*/ 682171 h 3744685"/>
              <a:gd name="connsiteX4" fmla="*/ 449943 w 1683657"/>
              <a:gd name="connsiteY4" fmla="*/ 0 h 3744685"/>
              <a:gd name="connsiteX5" fmla="*/ 449943 w 1683657"/>
              <a:gd name="connsiteY5" fmla="*/ 0 h 3744685"/>
              <a:gd name="connsiteX6" fmla="*/ 449943 w 1683657"/>
              <a:gd name="connsiteY6" fmla="*/ 0 h 374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657" h="3744685">
                <a:moveTo>
                  <a:pt x="1538514" y="3744685"/>
                </a:moveTo>
                <a:lnTo>
                  <a:pt x="798286" y="3468914"/>
                </a:lnTo>
                <a:lnTo>
                  <a:pt x="1683657" y="1277257"/>
                </a:lnTo>
                <a:lnTo>
                  <a:pt x="0" y="682171"/>
                </a:lnTo>
                <a:lnTo>
                  <a:pt x="449943" y="0"/>
                </a:lnTo>
                <a:lnTo>
                  <a:pt x="449943" y="0"/>
                </a:lnTo>
                <a:lnTo>
                  <a:pt x="449943" y="0"/>
                </a:lnTo>
              </a:path>
            </a:pathLst>
          </a:custGeom>
          <a:noFill/>
          <a:ln w="101600">
            <a:solidFill>
              <a:srgbClr val="3399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 name="Oval 2"/>
          <p:cNvSpPr/>
          <p:nvPr/>
        </p:nvSpPr>
        <p:spPr>
          <a:xfrm>
            <a:off x="4572000" y="3643086"/>
            <a:ext cx="304800" cy="304800"/>
          </a:xfrm>
          <a:prstGeom prst="ellipse">
            <a:avLst/>
          </a:prstGeom>
          <a:solidFill>
            <a:srgbClr val="3399FF"/>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958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Lookahead policies</a:t>
            </a:r>
          </a:p>
        </p:txBody>
      </p:sp>
      <p:sp>
        <p:nvSpPr>
          <p:cNvPr id="3" name="Content Placeholder 2"/>
          <p:cNvSpPr>
            <a:spLocks noGrp="1"/>
          </p:cNvSpPr>
          <p:nvPr>
            <p:ph idx="1"/>
          </p:nvPr>
        </p:nvSpPr>
        <p:spPr/>
        <p:txBody>
          <a:bodyPr/>
          <a:lstStyle/>
          <a:p>
            <a:r>
              <a:rPr lang="en-US" dirty="0"/>
              <a:t>Planning your next chess move:</a:t>
            </a:r>
          </a:p>
          <a:p>
            <a:endParaRPr lang="en-US" dirty="0"/>
          </a:p>
          <a:p>
            <a:endParaRPr lang="en-US" dirty="0"/>
          </a:p>
          <a:p>
            <a:endParaRPr lang="en-US" dirty="0"/>
          </a:p>
          <a:p>
            <a:endParaRPr lang="en-US" dirty="0"/>
          </a:p>
          <a:p>
            <a:pPr lvl="1"/>
            <a:endParaRPr lang="en-US" dirty="0"/>
          </a:p>
          <a:p>
            <a:pPr lvl="1"/>
            <a:endParaRPr lang="en-US" dirty="0"/>
          </a:p>
          <a:p>
            <a:pPr lvl="1"/>
            <a:endParaRPr lang="en-US" dirty="0"/>
          </a:p>
          <a:p>
            <a:pPr lvl="1"/>
            <a:endParaRPr lang="en-US" dirty="0"/>
          </a:p>
          <a:p>
            <a:pPr lvl="1"/>
            <a:r>
              <a:rPr lang="en-US" dirty="0"/>
              <a:t>You put your finger on the piece while you think about moves into the future.  This is a </a:t>
            </a:r>
            <a:r>
              <a:rPr lang="en-US" dirty="0" err="1"/>
              <a:t>lookahead</a:t>
            </a:r>
            <a:r>
              <a:rPr lang="en-US" dirty="0"/>
              <a:t> policy, illustrated for a problem with discrete actions.</a:t>
            </a:r>
          </a:p>
        </p:txBody>
      </p:sp>
      <p:pic>
        <p:nvPicPr>
          <p:cNvPr id="4382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740" t="7853" r="8572" b="8008"/>
          <a:stretch/>
        </p:blipFill>
        <p:spPr bwMode="auto">
          <a:xfrm>
            <a:off x="2062480" y="1645919"/>
            <a:ext cx="3711484" cy="373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82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576" y="3532379"/>
            <a:ext cx="435293" cy="421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82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6576" y="3525119"/>
            <a:ext cx="435293" cy="42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8"/>
          <p:cNvGrpSpPr>
            <a:grpSpLocks noChangeAspect="1"/>
          </p:cNvGrpSpPr>
          <p:nvPr/>
        </p:nvGrpSpPr>
        <p:grpSpPr bwMode="auto">
          <a:xfrm rot="14294927">
            <a:off x="4427707" y="1416515"/>
            <a:ext cx="1346200" cy="1798638"/>
            <a:chOff x="4032" y="2132"/>
            <a:chExt cx="848" cy="1133"/>
          </a:xfrm>
        </p:grpSpPr>
        <p:sp>
          <p:nvSpPr>
            <p:cNvPr id="5" name="AutoShape 7"/>
            <p:cNvSpPr>
              <a:spLocks noChangeAspect="1" noChangeArrowheads="1" noTextEdit="1"/>
            </p:cNvSpPr>
            <p:nvPr/>
          </p:nvSpPr>
          <p:spPr bwMode="auto">
            <a:xfrm>
              <a:off x="4032" y="2132"/>
              <a:ext cx="848" cy="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0"/>
            <p:cNvSpPr>
              <a:spLocks/>
            </p:cNvSpPr>
            <p:nvPr/>
          </p:nvSpPr>
          <p:spPr bwMode="auto">
            <a:xfrm>
              <a:off x="4109" y="2144"/>
              <a:ext cx="542" cy="1120"/>
            </a:xfrm>
            <a:custGeom>
              <a:avLst/>
              <a:gdLst>
                <a:gd name="T0" fmla="*/ 708 w 1085"/>
                <a:gd name="T1" fmla="*/ 2241 h 2241"/>
                <a:gd name="T2" fmla="*/ 774 w 1085"/>
                <a:gd name="T3" fmla="*/ 1969 h 2241"/>
                <a:gd name="T4" fmla="*/ 800 w 1085"/>
                <a:gd name="T5" fmla="*/ 1947 h 2241"/>
                <a:gd name="T6" fmla="*/ 837 w 1085"/>
                <a:gd name="T7" fmla="*/ 1916 h 2241"/>
                <a:gd name="T8" fmla="*/ 868 w 1085"/>
                <a:gd name="T9" fmla="*/ 1891 h 2241"/>
                <a:gd name="T10" fmla="*/ 883 w 1085"/>
                <a:gd name="T11" fmla="*/ 1876 h 2241"/>
                <a:gd name="T12" fmla="*/ 903 w 1085"/>
                <a:gd name="T13" fmla="*/ 1830 h 2241"/>
                <a:gd name="T14" fmla="*/ 927 w 1085"/>
                <a:gd name="T15" fmla="*/ 1770 h 2241"/>
                <a:gd name="T16" fmla="*/ 946 w 1085"/>
                <a:gd name="T17" fmla="*/ 1727 h 2241"/>
                <a:gd name="T18" fmla="*/ 959 w 1085"/>
                <a:gd name="T19" fmla="*/ 1717 h 2241"/>
                <a:gd name="T20" fmla="*/ 984 w 1085"/>
                <a:gd name="T21" fmla="*/ 1695 h 2241"/>
                <a:gd name="T22" fmla="*/ 1013 w 1085"/>
                <a:gd name="T23" fmla="*/ 1666 h 2241"/>
                <a:gd name="T24" fmla="*/ 1033 w 1085"/>
                <a:gd name="T25" fmla="*/ 1644 h 2241"/>
                <a:gd name="T26" fmla="*/ 1072 w 1085"/>
                <a:gd name="T27" fmla="*/ 1176 h 2241"/>
                <a:gd name="T28" fmla="*/ 996 w 1085"/>
                <a:gd name="T29" fmla="*/ 825 h 2241"/>
                <a:gd name="T30" fmla="*/ 924 w 1085"/>
                <a:gd name="T31" fmla="*/ 304 h 2241"/>
                <a:gd name="T32" fmla="*/ 837 w 1085"/>
                <a:gd name="T33" fmla="*/ 0 h 2241"/>
                <a:gd name="T34" fmla="*/ 827 w 1085"/>
                <a:gd name="T35" fmla="*/ 0 h 2241"/>
                <a:gd name="T36" fmla="*/ 803 w 1085"/>
                <a:gd name="T37" fmla="*/ 2 h 2241"/>
                <a:gd name="T38" fmla="*/ 778 w 1085"/>
                <a:gd name="T39" fmla="*/ 6 h 2241"/>
                <a:gd name="T40" fmla="*/ 764 w 1085"/>
                <a:gd name="T41" fmla="*/ 13 h 2241"/>
                <a:gd name="T42" fmla="*/ 748 w 1085"/>
                <a:gd name="T43" fmla="*/ 51 h 2241"/>
                <a:gd name="T44" fmla="*/ 737 w 1085"/>
                <a:gd name="T45" fmla="*/ 94 h 2241"/>
                <a:gd name="T46" fmla="*/ 731 w 1085"/>
                <a:gd name="T47" fmla="*/ 129 h 2241"/>
                <a:gd name="T48" fmla="*/ 729 w 1085"/>
                <a:gd name="T49" fmla="*/ 144 h 2241"/>
                <a:gd name="T50" fmla="*/ 740 w 1085"/>
                <a:gd name="T51" fmla="*/ 437 h 2241"/>
                <a:gd name="T52" fmla="*/ 664 w 1085"/>
                <a:gd name="T53" fmla="*/ 777 h 2241"/>
                <a:gd name="T54" fmla="*/ 500 w 1085"/>
                <a:gd name="T55" fmla="*/ 877 h 2241"/>
                <a:gd name="T56" fmla="*/ 261 w 1085"/>
                <a:gd name="T57" fmla="*/ 961 h 2241"/>
                <a:gd name="T58" fmla="*/ 49 w 1085"/>
                <a:gd name="T59" fmla="*/ 1165 h 2241"/>
                <a:gd name="T60" fmla="*/ 0 w 1085"/>
                <a:gd name="T61" fmla="*/ 1301 h 2241"/>
                <a:gd name="T62" fmla="*/ 12 w 1085"/>
                <a:gd name="T63" fmla="*/ 1489 h 2241"/>
                <a:gd name="T64" fmla="*/ 44 w 1085"/>
                <a:gd name="T65" fmla="*/ 1788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5" h="2241">
                  <a:moveTo>
                    <a:pt x="109" y="2241"/>
                  </a:moveTo>
                  <a:lnTo>
                    <a:pt x="708" y="2241"/>
                  </a:lnTo>
                  <a:lnTo>
                    <a:pt x="769" y="1972"/>
                  </a:lnTo>
                  <a:lnTo>
                    <a:pt x="774" y="1969"/>
                  </a:lnTo>
                  <a:lnTo>
                    <a:pt x="784" y="1960"/>
                  </a:lnTo>
                  <a:lnTo>
                    <a:pt x="800" y="1947"/>
                  </a:lnTo>
                  <a:lnTo>
                    <a:pt x="818" y="1932"/>
                  </a:lnTo>
                  <a:lnTo>
                    <a:pt x="837" y="1916"/>
                  </a:lnTo>
                  <a:lnTo>
                    <a:pt x="854" y="1902"/>
                  </a:lnTo>
                  <a:lnTo>
                    <a:pt x="868" y="1891"/>
                  </a:lnTo>
                  <a:lnTo>
                    <a:pt x="876" y="1885"/>
                  </a:lnTo>
                  <a:lnTo>
                    <a:pt x="883" y="1876"/>
                  </a:lnTo>
                  <a:lnTo>
                    <a:pt x="892" y="1856"/>
                  </a:lnTo>
                  <a:lnTo>
                    <a:pt x="903" y="1830"/>
                  </a:lnTo>
                  <a:lnTo>
                    <a:pt x="914" y="1800"/>
                  </a:lnTo>
                  <a:lnTo>
                    <a:pt x="927" y="1770"/>
                  </a:lnTo>
                  <a:lnTo>
                    <a:pt x="937" y="1744"/>
                  </a:lnTo>
                  <a:lnTo>
                    <a:pt x="946" y="1727"/>
                  </a:lnTo>
                  <a:lnTo>
                    <a:pt x="952" y="1720"/>
                  </a:lnTo>
                  <a:lnTo>
                    <a:pt x="959" y="1717"/>
                  </a:lnTo>
                  <a:lnTo>
                    <a:pt x="971" y="1707"/>
                  </a:lnTo>
                  <a:lnTo>
                    <a:pt x="984" y="1695"/>
                  </a:lnTo>
                  <a:lnTo>
                    <a:pt x="999" y="1680"/>
                  </a:lnTo>
                  <a:lnTo>
                    <a:pt x="1013" y="1666"/>
                  </a:lnTo>
                  <a:lnTo>
                    <a:pt x="1025" y="1653"/>
                  </a:lnTo>
                  <a:lnTo>
                    <a:pt x="1033" y="1644"/>
                  </a:lnTo>
                  <a:lnTo>
                    <a:pt x="1036" y="1641"/>
                  </a:lnTo>
                  <a:lnTo>
                    <a:pt x="1072" y="1176"/>
                  </a:lnTo>
                  <a:lnTo>
                    <a:pt x="1085" y="1040"/>
                  </a:lnTo>
                  <a:lnTo>
                    <a:pt x="996" y="825"/>
                  </a:lnTo>
                  <a:lnTo>
                    <a:pt x="973" y="544"/>
                  </a:lnTo>
                  <a:lnTo>
                    <a:pt x="924" y="304"/>
                  </a:lnTo>
                  <a:lnTo>
                    <a:pt x="889" y="57"/>
                  </a:lnTo>
                  <a:lnTo>
                    <a:pt x="837" y="0"/>
                  </a:lnTo>
                  <a:lnTo>
                    <a:pt x="835" y="0"/>
                  </a:lnTo>
                  <a:lnTo>
                    <a:pt x="827" y="0"/>
                  </a:lnTo>
                  <a:lnTo>
                    <a:pt x="816" y="1"/>
                  </a:lnTo>
                  <a:lnTo>
                    <a:pt x="803" y="2"/>
                  </a:lnTo>
                  <a:lnTo>
                    <a:pt x="791" y="5"/>
                  </a:lnTo>
                  <a:lnTo>
                    <a:pt x="778" y="6"/>
                  </a:lnTo>
                  <a:lnTo>
                    <a:pt x="769" y="9"/>
                  </a:lnTo>
                  <a:lnTo>
                    <a:pt x="764" y="13"/>
                  </a:lnTo>
                  <a:lnTo>
                    <a:pt x="755" y="30"/>
                  </a:lnTo>
                  <a:lnTo>
                    <a:pt x="748" y="51"/>
                  </a:lnTo>
                  <a:lnTo>
                    <a:pt x="742" y="73"/>
                  </a:lnTo>
                  <a:lnTo>
                    <a:pt x="737" y="94"/>
                  </a:lnTo>
                  <a:lnTo>
                    <a:pt x="733" y="113"/>
                  </a:lnTo>
                  <a:lnTo>
                    <a:pt x="731" y="129"/>
                  </a:lnTo>
                  <a:lnTo>
                    <a:pt x="729" y="141"/>
                  </a:lnTo>
                  <a:lnTo>
                    <a:pt x="729" y="144"/>
                  </a:lnTo>
                  <a:lnTo>
                    <a:pt x="769" y="317"/>
                  </a:lnTo>
                  <a:lnTo>
                    <a:pt x="740" y="437"/>
                  </a:lnTo>
                  <a:lnTo>
                    <a:pt x="761" y="817"/>
                  </a:lnTo>
                  <a:lnTo>
                    <a:pt x="664" y="777"/>
                  </a:lnTo>
                  <a:lnTo>
                    <a:pt x="576" y="793"/>
                  </a:lnTo>
                  <a:lnTo>
                    <a:pt x="500" y="877"/>
                  </a:lnTo>
                  <a:lnTo>
                    <a:pt x="364" y="853"/>
                  </a:lnTo>
                  <a:lnTo>
                    <a:pt x="261" y="961"/>
                  </a:lnTo>
                  <a:lnTo>
                    <a:pt x="152" y="976"/>
                  </a:lnTo>
                  <a:lnTo>
                    <a:pt x="49" y="1165"/>
                  </a:lnTo>
                  <a:lnTo>
                    <a:pt x="4" y="1204"/>
                  </a:lnTo>
                  <a:lnTo>
                    <a:pt x="0" y="1301"/>
                  </a:lnTo>
                  <a:lnTo>
                    <a:pt x="44" y="1413"/>
                  </a:lnTo>
                  <a:lnTo>
                    <a:pt x="12" y="1489"/>
                  </a:lnTo>
                  <a:lnTo>
                    <a:pt x="68" y="1689"/>
                  </a:lnTo>
                  <a:lnTo>
                    <a:pt x="44" y="1788"/>
                  </a:lnTo>
                  <a:lnTo>
                    <a:pt x="109" y="2241"/>
                  </a:lnTo>
                  <a:close/>
                </a:path>
              </a:pathLst>
            </a:custGeom>
            <a:solidFill>
              <a:srgbClr val="E2BF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p:cNvSpPr>
            <p:nvPr/>
          </p:nvSpPr>
          <p:spPr bwMode="auto">
            <a:xfrm>
              <a:off x="4099" y="2133"/>
              <a:ext cx="566" cy="1132"/>
            </a:xfrm>
            <a:custGeom>
              <a:avLst/>
              <a:gdLst>
                <a:gd name="T0" fmla="*/ 740 w 1130"/>
                <a:gd name="T1" fmla="*/ 1991 h 2265"/>
                <a:gd name="T2" fmla="*/ 802 w 1130"/>
                <a:gd name="T3" fmla="*/ 1960 h 2265"/>
                <a:gd name="T4" fmla="*/ 933 w 1130"/>
                <a:gd name="T5" fmla="*/ 1774 h 2265"/>
                <a:gd name="T6" fmla="*/ 1021 w 1130"/>
                <a:gd name="T7" fmla="*/ 1671 h 2265"/>
                <a:gd name="T8" fmla="*/ 1040 w 1130"/>
                <a:gd name="T9" fmla="*/ 1398 h 2265"/>
                <a:gd name="T10" fmla="*/ 1013 w 1130"/>
                <a:gd name="T11" fmla="*/ 1151 h 2265"/>
                <a:gd name="T12" fmla="*/ 887 w 1130"/>
                <a:gd name="T13" fmla="*/ 1100 h 2265"/>
                <a:gd name="T14" fmla="*/ 849 w 1130"/>
                <a:gd name="T15" fmla="*/ 1217 h 2265"/>
                <a:gd name="T16" fmla="*/ 765 w 1130"/>
                <a:gd name="T17" fmla="*/ 1226 h 2265"/>
                <a:gd name="T18" fmla="*/ 699 w 1130"/>
                <a:gd name="T19" fmla="*/ 1029 h 2265"/>
                <a:gd name="T20" fmla="*/ 692 w 1130"/>
                <a:gd name="T21" fmla="*/ 1233 h 2265"/>
                <a:gd name="T22" fmla="*/ 912 w 1130"/>
                <a:gd name="T23" fmla="*/ 1364 h 2265"/>
                <a:gd name="T24" fmla="*/ 837 w 1130"/>
                <a:gd name="T25" fmla="*/ 1438 h 2265"/>
                <a:gd name="T26" fmla="*/ 885 w 1130"/>
                <a:gd name="T27" fmla="*/ 1553 h 2265"/>
                <a:gd name="T28" fmla="*/ 794 w 1130"/>
                <a:gd name="T29" fmla="*/ 1466 h 2265"/>
                <a:gd name="T30" fmla="*/ 925 w 1130"/>
                <a:gd name="T31" fmla="*/ 1643 h 2265"/>
                <a:gd name="T32" fmla="*/ 920 w 1130"/>
                <a:gd name="T33" fmla="*/ 1667 h 2265"/>
                <a:gd name="T34" fmla="*/ 751 w 1130"/>
                <a:gd name="T35" fmla="*/ 1447 h 2265"/>
                <a:gd name="T36" fmla="*/ 697 w 1130"/>
                <a:gd name="T37" fmla="*/ 1351 h 2265"/>
                <a:gd name="T38" fmla="*/ 619 w 1130"/>
                <a:gd name="T39" fmla="*/ 1393 h 2265"/>
                <a:gd name="T40" fmla="*/ 514 w 1130"/>
                <a:gd name="T41" fmla="*/ 1447 h 2265"/>
                <a:gd name="T42" fmla="*/ 463 w 1130"/>
                <a:gd name="T43" fmla="*/ 1638 h 2265"/>
                <a:gd name="T44" fmla="*/ 619 w 1130"/>
                <a:gd name="T45" fmla="*/ 1929 h 2265"/>
                <a:gd name="T46" fmla="*/ 654 w 1130"/>
                <a:gd name="T47" fmla="*/ 1979 h 2265"/>
                <a:gd name="T48" fmla="*/ 507 w 1130"/>
                <a:gd name="T49" fmla="*/ 1885 h 2265"/>
                <a:gd name="T50" fmla="*/ 428 w 1130"/>
                <a:gd name="T51" fmla="*/ 1650 h 2265"/>
                <a:gd name="T52" fmla="*/ 390 w 1130"/>
                <a:gd name="T53" fmla="*/ 1737 h 2265"/>
                <a:gd name="T54" fmla="*/ 286 w 1130"/>
                <a:gd name="T55" fmla="*/ 1524 h 2265"/>
                <a:gd name="T56" fmla="*/ 128 w 1130"/>
                <a:gd name="T57" fmla="*/ 1360 h 2265"/>
                <a:gd name="T58" fmla="*/ 127 w 1130"/>
                <a:gd name="T59" fmla="*/ 1301 h 2265"/>
                <a:gd name="T60" fmla="*/ 235 w 1130"/>
                <a:gd name="T61" fmla="*/ 1414 h 2265"/>
                <a:gd name="T62" fmla="*/ 372 w 1130"/>
                <a:gd name="T63" fmla="*/ 1513 h 2265"/>
                <a:gd name="T64" fmla="*/ 427 w 1130"/>
                <a:gd name="T65" fmla="*/ 1387 h 2265"/>
                <a:gd name="T66" fmla="*/ 316 w 1130"/>
                <a:gd name="T67" fmla="*/ 1158 h 2265"/>
                <a:gd name="T68" fmla="*/ 216 w 1130"/>
                <a:gd name="T69" fmla="*/ 1014 h 2265"/>
                <a:gd name="T70" fmla="*/ 80 w 1130"/>
                <a:gd name="T71" fmla="*/ 1204 h 2265"/>
                <a:gd name="T72" fmla="*/ 115 w 1130"/>
                <a:gd name="T73" fmla="*/ 1416 h 2265"/>
                <a:gd name="T74" fmla="*/ 201 w 1130"/>
                <a:gd name="T75" fmla="*/ 1711 h 2265"/>
                <a:gd name="T76" fmla="*/ 155 w 1130"/>
                <a:gd name="T77" fmla="*/ 1703 h 2265"/>
                <a:gd name="T78" fmla="*/ 99 w 1130"/>
                <a:gd name="T79" fmla="*/ 1467 h 2265"/>
                <a:gd name="T80" fmla="*/ 64 w 1130"/>
                <a:gd name="T81" fmla="*/ 1574 h 2265"/>
                <a:gd name="T82" fmla="*/ 131 w 1130"/>
                <a:gd name="T83" fmla="*/ 1820 h 2265"/>
                <a:gd name="T84" fmla="*/ 139 w 1130"/>
                <a:gd name="T85" fmla="*/ 2017 h 2265"/>
                <a:gd name="T86" fmla="*/ 83 w 1130"/>
                <a:gd name="T87" fmla="*/ 2210 h 2265"/>
                <a:gd name="T88" fmla="*/ 52 w 1130"/>
                <a:gd name="T89" fmla="*/ 1705 h 2265"/>
                <a:gd name="T90" fmla="*/ 15 w 1130"/>
                <a:gd name="T91" fmla="*/ 1374 h 2265"/>
                <a:gd name="T92" fmla="*/ 82 w 1130"/>
                <a:gd name="T93" fmla="*/ 1098 h 2265"/>
                <a:gd name="T94" fmla="*/ 259 w 1130"/>
                <a:gd name="T95" fmla="*/ 955 h 2265"/>
                <a:gd name="T96" fmla="*/ 390 w 1130"/>
                <a:gd name="T97" fmla="*/ 860 h 2265"/>
                <a:gd name="T98" fmla="*/ 555 w 1130"/>
                <a:gd name="T99" fmla="*/ 817 h 2265"/>
                <a:gd name="T100" fmla="*/ 728 w 1130"/>
                <a:gd name="T101" fmla="*/ 788 h 2265"/>
                <a:gd name="T102" fmla="*/ 744 w 1130"/>
                <a:gd name="T103" fmla="*/ 266 h 2265"/>
                <a:gd name="T104" fmla="*/ 789 w 1130"/>
                <a:gd name="T105" fmla="*/ 7 h 2265"/>
                <a:gd name="T106" fmla="*/ 874 w 1130"/>
                <a:gd name="T107" fmla="*/ 11 h 2265"/>
                <a:gd name="T108" fmla="*/ 971 w 1130"/>
                <a:gd name="T109" fmla="*/ 355 h 2265"/>
                <a:gd name="T110" fmla="*/ 1046 w 1130"/>
                <a:gd name="T111" fmla="*/ 849 h 2265"/>
                <a:gd name="T112" fmla="*/ 1123 w 1130"/>
                <a:gd name="T113" fmla="*/ 1256 h 2265"/>
                <a:gd name="T114" fmla="*/ 1092 w 1130"/>
                <a:gd name="T115" fmla="*/ 1659 h 2265"/>
                <a:gd name="T116" fmla="*/ 955 w 1130"/>
                <a:gd name="T117" fmla="*/ 1841 h 2265"/>
                <a:gd name="T118" fmla="*/ 781 w 1130"/>
                <a:gd name="T119" fmla="*/ 2133 h 2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0" h="2265">
                  <a:moveTo>
                    <a:pt x="696" y="2264"/>
                  </a:moveTo>
                  <a:lnTo>
                    <a:pt x="699" y="2225"/>
                  </a:lnTo>
                  <a:lnTo>
                    <a:pt x="703" y="2189"/>
                  </a:lnTo>
                  <a:lnTo>
                    <a:pt x="707" y="2156"/>
                  </a:lnTo>
                  <a:lnTo>
                    <a:pt x="713" y="2123"/>
                  </a:lnTo>
                  <a:lnTo>
                    <a:pt x="720" y="2093"/>
                  </a:lnTo>
                  <a:lnTo>
                    <a:pt x="729" y="2063"/>
                  </a:lnTo>
                  <a:lnTo>
                    <a:pt x="741" y="2033"/>
                  </a:lnTo>
                  <a:lnTo>
                    <a:pt x="756" y="2003"/>
                  </a:lnTo>
                  <a:lnTo>
                    <a:pt x="749" y="1998"/>
                  </a:lnTo>
                  <a:lnTo>
                    <a:pt x="740" y="1991"/>
                  </a:lnTo>
                  <a:lnTo>
                    <a:pt x="735" y="1984"/>
                  </a:lnTo>
                  <a:lnTo>
                    <a:pt x="737" y="1980"/>
                  </a:lnTo>
                  <a:lnTo>
                    <a:pt x="745" y="1978"/>
                  </a:lnTo>
                  <a:lnTo>
                    <a:pt x="752" y="1977"/>
                  </a:lnTo>
                  <a:lnTo>
                    <a:pt x="758" y="1976"/>
                  </a:lnTo>
                  <a:lnTo>
                    <a:pt x="763" y="1975"/>
                  </a:lnTo>
                  <a:lnTo>
                    <a:pt x="768" y="1974"/>
                  </a:lnTo>
                  <a:lnTo>
                    <a:pt x="773" y="1972"/>
                  </a:lnTo>
                  <a:lnTo>
                    <a:pt x="776" y="1971"/>
                  </a:lnTo>
                  <a:lnTo>
                    <a:pt x="781" y="1969"/>
                  </a:lnTo>
                  <a:lnTo>
                    <a:pt x="802" y="1960"/>
                  </a:lnTo>
                  <a:lnTo>
                    <a:pt x="820" y="1948"/>
                  </a:lnTo>
                  <a:lnTo>
                    <a:pt x="836" y="1934"/>
                  </a:lnTo>
                  <a:lnTo>
                    <a:pt x="851" y="1921"/>
                  </a:lnTo>
                  <a:lnTo>
                    <a:pt x="864" y="1904"/>
                  </a:lnTo>
                  <a:lnTo>
                    <a:pt x="877" y="1888"/>
                  </a:lnTo>
                  <a:lnTo>
                    <a:pt x="887" y="1870"/>
                  </a:lnTo>
                  <a:lnTo>
                    <a:pt x="897" y="1851"/>
                  </a:lnTo>
                  <a:lnTo>
                    <a:pt x="907" y="1833"/>
                  </a:lnTo>
                  <a:lnTo>
                    <a:pt x="916" y="1813"/>
                  </a:lnTo>
                  <a:lnTo>
                    <a:pt x="925" y="1794"/>
                  </a:lnTo>
                  <a:lnTo>
                    <a:pt x="933" y="1774"/>
                  </a:lnTo>
                  <a:lnTo>
                    <a:pt x="942" y="1755"/>
                  </a:lnTo>
                  <a:lnTo>
                    <a:pt x="952" y="1736"/>
                  </a:lnTo>
                  <a:lnTo>
                    <a:pt x="962" y="1718"/>
                  </a:lnTo>
                  <a:lnTo>
                    <a:pt x="972" y="1699"/>
                  </a:lnTo>
                  <a:lnTo>
                    <a:pt x="979" y="1701"/>
                  </a:lnTo>
                  <a:lnTo>
                    <a:pt x="987" y="1698"/>
                  </a:lnTo>
                  <a:lnTo>
                    <a:pt x="994" y="1695"/>
                  </a:lnTo>
                  <a:lnTo>
                    <a:pt x="1001" y="1689"/>
                  </a:lnTo>
                  <a:lnTo>
                    <a:pt x="1008" y="1683"/>
                  </a:lnTo>
                  <a:lnTo>
                    <a:pt x="1015" y="1676"/>
                  </a:lnTo>
                  <a:lnTo>
                    <a:pt x="1021" y="1671"/>
                  </a:lnTo>
                  <a:lnTo>
                    <a:pt x="1026" y="1665"/>
                  </a:lnTo>
                  <a:lnTo>
                    <a:pt x="1040" y="1615"/>
                  </a:lnTo>
                  <a:lnTo>
                    <a:pt x="1044" y="1561"/>
                  </a:lnTo>
                  <a:lnTo>
                    <a:pt x="1043" y="1507"/>
                  </a:lnTo>
                  <a:lnTo>
                    <a:pt x="1041" y="1454"/>
                  </a:lnTo>
                  <a:lnTo>
                    <a:pt x="1032" y="1447"/>
                  </a:lnTo>
                  <a:lnTo>
                    <a:pt x="1029" y="1438"/>
                  </a:lnTo>
                  <a:lnTo>
                    <a:pt x="1028" y="1429"/>
                  </a:lnTo>
                  <a:lnTo>
                    <a:pt x="1031" y="1419"/>
                  </a:lnTo>
                  <a:lnTo>
                    <a:pt x="1036" y="1409"/>
                  </a:lnTo>
                  <a:lnTo>
                    <a:pt x="1040" y="1398"/>
                  </a:lnTo>
                  <a:lnTo>
                    <a:pt x="1045" y="1388"/>
                  </a:lnTo>
                  <a:lnTo>
                    <a:pt x="1047" y="1378"/>
                  </a:lnTo>
                  <a:lnTo>
                    <a:pt x="1053" y="1349"/>
                  </a:lnTo>
                  <a:lnTo>
                    <a:pt x="1059" y="1319"/>
                  </a:lnTo>
                  <a:lnTo>
                    <a:pt x="1063" y="1288"/>
                  </a:lnTo>
                  <a:lnTo>
                    <a:pt x="1066" y="1258"/>
                  </a:lnTo>
                  <a:lnTo>
                    <a:pt x="1064" y="1229"/>
                  </a:lnTo>
                  <a:lnTo>
                    <a:pt x="1059" y="1203"/>
                  </a:lnTo>
                  <a:lnTo>
                    <a:pt x="1047" y="1178"/>
                  </a:lnTo>
                  <a:lnTo>
                    <a:pt x="1028" y="1156"/>
                  </a:lnTo>
                  <a:lnTo>
                    <a:pt x="1013" y="1151"/>
                  </a:lnTo>
                  <a:lnTo>
                    <a:pt x="1000" y="1144"/>
                  </a:lnTo>
                  <a:lnTo>
                    <a:pt x="988" y="1135"/>
                  </a:lnTo>
                  <a:lnTo>
                    <a:pt x="977" y="1125"/>
                  </a:lnTo>
                  <a:lnTo>
                    <a:pt x="964" y="1116"/>
                  </a:lnTo>
                  <a:lnTo>
                    <a:pt x="950" y="1110"/>
                  </a:lnTo>
                  <a:lnTo>
                    <a:pt x="934" y="1107"/>
                  </a:lnTo>
                  <a:lnTo>
                    <a:pt x="916" y="1110"/>
                  </a:lnTo>
                  <a:lnTo>
                    <a:pt x="909" y="1108"/>
                  </a:lnTo>
                  <a:lnTo>
                    <a:pt x="902" y="1106"/>
                  </a:lnTo>
                  <a:lnTo>
                    <a:pt x="894" y="1104"/>
                  </a:lnTo>
                  <a:lnTo>
                    <a:pt x="887" y="1100"/>
                  </a:lnTo>
                  <a:lnTo>
                    <a:pt x="879" y="1097"/>
                  </a:lnTo>
                  <a:lnTo>
                    <a:pt x="871" y="1093"/>
                  </a:lnTo>
                  <a:lnTo>
                    <a:pt x="864" y="1090"/>
                  </a:lnTo>
                  <a:lnTo>
                    <a:pt x="857" y="1086"/>
                  </a:lnTo>
                  <a:lnTo>
                    <a:pt x="859" y="1105"/>
                  </a:lnTo>
                  <a:lnTo>
                    <a:pt x="862" y="1123"/>
                  </a:lnTo>
                  <a:lnTo>
                    <a:pt x="864" y="1143"/>
                  </a:lnTo>
                  <a:lnTo>
                    <a:pt x="864" y="1161"/>
                  </a:lnTo>
                  <a:lnTo>
                    <a:pt x="862" y="1181"/>
                  </a:lnTo>
                  <a:lnTo>
                    <a:pt x="857" y="1199"/>
                  </a:lnTo>
                  <a:lnTo>
                    <a:pt x="849" y="1217"/>
                  </a:lnTo>
                  <a:lnTo>
                    <a:pt x="837" y="1233"/>
                  </a:lnTo>
                  <a:lnTo>
                    <a:pt x="832" y="1239"/>
                  </a:lnTo>
                  <a:lnTo>
                    <a:pt x="827" y="1243"/>
                  </a:lnTo>
                  <a:lnTo>
                    <a:pt x="821" y="1247"/>
                  </a:lnTo>
                  <a:lnTo>
                    <a:pt x="816" y="1249"/>
                  </a:lnTo>
                  <a:lnTo>
                    <a:pt x="810" y="1250"/>
                  </a:lnTo>
                  <a:lnTo>
                    <a:pt x="804" y="1250"/>
                  </a:lnTo>
                  <a:lnTo>
                    <a:pt x="797" y="1248"/>
                  </a:lnTo>
                  <a:lnTo>
                    <a:pt x="790" y="1243"/>
                  </a:lnTo>
                  <a:lnTo>
                    <a:pt x="778" y="1235"/>
                  </a:lnTo>
                  <a:lnTo>
                    <a:pt x="765" y="1226"/>
                  </a:lnTo>
                  <a:lnTo>
                    <a:pt x="753" y="1216"/>
                  </a:lnTo>
                  <a:lnTo>
                    <a:pt x="741" y="1205"/>
                  </a:lnTo>
                  <a:lnTo>
                    <a:pt x="729" y="1196"/>
                  </a:lnTo>
                  <a:lnTo>
                    <a:pt x="716" y="1186"/>
                  </a:lnTo>
                  <a:lnTo>
                    <a:pt x="705" y="1176"/>
                  </a:lnTo>
                  <a:lnTo>
                    <a:pt x="692" y="1168"/>
                  </a:lnTo>
                  <a:lnTo>
                    <a:pt x="698" y="1133"/>
                  </a:lnTo>
                  <a:lnTo>
                    <a:pt x="705" y="1096"/>
                  </a:lnTo>
                  <a:lnTo>
                    <a:pt x="708" y="1059"/>
                  </a:lnTo>
                  <a:lnTo>
                    <a:pt x="707" y="1023"/>
                  </a:lnTo>
                  <a:lnTo>
                    <a:pt x="699" y="1029"/>
                  </a:lnTo>
                  <a:lnTo>
                    <a:pt x="692" y="1036"/>
                  </a:lnTo>
                  <a:lnTo>
                    <a:pt x="688" y="1044"/>
                  </a:lnTo>
                  <a:lnTo>
                    <a:pt x="684" y="1053"/>
                  </a:lnTo>
                  <a:lnTo>
                    <a:pt x="681" y="1062"/>
                  </a:lnTo>
                  <a:lnTo>
                    <a:pt x="677" y="1072"/>
                  </a:lnTo>
                  <a:lnTo>
                    <a:pt x="674" y="1081"/>
                  </a:lnTo>
                  <a:lnTo>
                    <a:pt x="670" y="1090"/>
                  </a:lnTo>
                  <a:lnTo>
                    <a:pt x="666" y="1127"/>
                  </a:lnTo>
                  <a:lnTo>
                    <a:pt x="669" y="1164"/>
                  </a:lnTo>
                  <a:lnTo>
                    <a:pt x="678" y="1198"/>
                  </a:lnTo>
                  <a:lnTo>
                    <a:pt x="692" y="1233"/>
                  </a:lnTo>
                  <a:lnTo>
                    <a:pt x="711" y="1264"/>
                  </a:lnTo>
                  <a:lnTo>
                    <a:pt x="733" y="1295"/>
                  </a:lnTo>
                  <a:lnTo>
                    <a:pt x="758" y="1323"/>
                  </a:lnTo>
                  <a:lnTo>
                    <a:pt x="784" y="1348"/>
                  </a:lnTo>
                  <a:lnTo>
                    <a:pt x="802" y="1356"/>
                  </a:lnTo>
                  <a:lnTo>
                    <a:pt x="819" y="1361"/>
                  </a:lnTo>
                  <a:lnTo>
                    <a:pt x="837" y="1364"/>
                  </a:lnTo>
                  <a:lnTo>
                    <a:pt x="857" y="1365"/>
                  </a:lnTo>
                  <a:lnTo>
                    <a:pt x="875" y="1365"/>
                  </a:lnTo>
                  <a:lnTo>
                    <a:pt x="894" y="1365"/>
                  </a:lnTo>
                  <a:lnTo>
                    <a:pt x="912" y="1364"/>
                  </a:lnTo>
                  <a:lnTo>
                    <a:pt x="930" y="1364"/>
                  </a:lnTo>
                  <a:lnTo>
                    <a:pt x="930" y="1366"/>
                  </a:lnTo>
                  <a:lnTo>
                    <a:pt x="925" y="1370"/>
                  </a:lnTo>
                  <a:lnTo>
                    <a:pt x="917" y="1376"/>
                  </a:lnTo>
                  <a:lnTo>
                    <a:pt x="907" y="1380"/>
                  </a:lnTo>
                  <a:lnTo>
                    <a:pt x="892" y="1386"/>
                  </a:lnTo>
                  <a:lnTo>
                    <a:pt x="873" y="1391"/>
                  </a:lnTo>
                  <a:lnTo>
                    <a:pt x="851" y="1393"/>
                  </a:lnTo>
                  <a:lnTo>
                    <a:pt x="826" y="1394"/>
                  </a:lnTo>
                  <a:lnTo>
                    <a:pt x="831" y="1416"/>
                  </a:lnTo>
                  <a:lnTo>
                    <a:pt x="837" y="1438"/>
                  </a:lnTo>
                  <a:lnTo>
                    <a:pt x="847" y="1459"/>
                  </a:lnTo>
                  <a:lnTo>
                    <a:pt x="857" y="1479"/>
                  </a:lnTo>
                  <a:lnTo>
                    <a:pt x="869" y="1500"/>
                  </a:lnTo>
                  <a:lnTo>
                    <a:pt x="882" y="1518"/>
                  </a:lnTo>
                  <a:lnTo>
                    <a:pt x="899" y="1536"/>
                  </a:lnTo>
                  <a:lnTo>
                    <a:pt x="916" y="1552"/>
                  </a:lnTo>
                  <a:lnTo>
                    <a:pt x="918" y="1557"/>
                  </a:lnTo>
                  <a:lnTo>
                    <a:pt x="916" y="1561"/>
                  </a:lnTo>
                  <a:lnTo>
                    <a:pt x="912" y="1565"/>
                  </a:lnTo>
                  <a:lnTo>
                    <a:pt x="908" y="1567"/>
                  </a:lnTo>
                  <a:lnTo>
                    <a:pt x="885" y="1553"/>
                  </a:lnTo>
                  <a:lnTo>
                    <a:pt x="864" y="1535"/>
                  </a:lnTo>
                  <a:lnTo>
                    <a:pt x="846" y="1514"/>
                  </a:lnTo>
                  <a:lnTo>
                    <a:pt x="829" y="1491"/>
                  </a:lnTo>
                  <a:lnTo>
                    <a:pt x="814" y="1466"/>
                  </a:lnTo>
                  <a:lnTo>
                    <a:pt x="803" y="1440"/>
                  </a:lnTo>
                  <a:lnTo>
                    <a:pt x="795" y="1414"/>
                  </a:lnTo>
                  <a:lnTo>
                    <a:pt x="789" y="1388"/>
                  </a:lnTo>
                  <a:lnTo>
                    <a:pt x="779" y="1386"/>
                  </a:lnTo>
                  <a:lnTo>
                    <a:pt x="783" y="1413"/>
                  </a:lnTo>
                  <a:lnTo>
                    <a:pt x="788" y="1439"/>
                  </a:lnTo>
                  <a:lnTo>
                    <a:pt x="794" y="1466"/>
                  </a:lnTo>
                  <a:lnTo>
                    <a:pt x="801" y="1492"/>
                  </a:lnTo>
                  <a:lnTo>
                    <a:pt x="809" y="1518"/>
                  </a:lnTo>
                  <a:lnTo>
                    <a:pt x="818" y="1544"/>
                  </a:lnTo>
                  <a:lnTo>
                    <a:pt x="829" y="1569"/>
                  </a:lnTo>
                  <a:lnTo>
                    <a:pt x="842" y="1595"/>
                  </a:lnTo>
                  <a:lnTo>
                    <a:pt x="855" y="1604"/>
                  </a:lnTo>
                  <a:lnTo>
                    <a:pt x="869" y="1613"/>
                  </a:lnTo>
                  <a:lnTo>
                    <a:pt x="881" y="1622"/>
                  </a:lnTo>
                  <a:lnTo>
                    <a:pt x="896" y="1629"/>
                  </a:lnTo>
                  <a:lnTo>
                    <a:pt x="910" y="1637"/>
                  </a:lnTo>
                  <a:lnTo>
                    <a:pt x="925" y="1643"/>
                  </a:lnTo>
                  <a:lnTo>
                    <a:pt x="940" y="1650"/>
                  </a:lnTo>
                  <a:lnTo>
                    <a:pt x="956" y="1654"/>
                  </a:lnTo>
                  <a:lnTo>
                    <a:pt x="957" y="1658"/>
                  </a:lnTo>
                  <a:lnTo>
                    <a:pt x="958" y="1662"/>
                  </a:lnTo>
                  <a:lnTo>
                    <a:pt x="957" y="1666"/>
                  </a:lnTo>
                  <a:lnTo>
                    <a:pt x="956" y="1671"/>
                  </a:lnTo>
                  <a:lnTo>
                    <a:pt x="948" y="1673"/>
                  </a:lnTo>
                  <a:lnTo>
                    <a:pt x="941" y="1674"/>
                  </a:lnTo>
                  <a:lnTo>
                    <a:pt x="934" y="1673"/>
                  </a:lnTo>
                  <a:lnTo>
                    <a:pt x="927" y="1669"/>
                  </a:lnTo>
                  <a:lnTo>
                    <a:pt x="920" y="1667"/>
                  </a:lnTo>
                  <a:lnTo>
                    <a:pt x="913" y="1664"/>
                  </a:lnTo>
                  <a:lnTo>
                    <a:pt x="907" y="1660"/>
                  </a:lnTo>
                  <a:lnTo>
                    <a:pt x="900" y="1658"/>
                  </a:lnTo>
                  <a:lnTo>
                    <a:pt x="865" y="1648"/>
                  </a:lnTo>
                  <a:lnTo>
                    <a:pt x="836" y="1629"/>
                  </a:lnTo>
                  <a:lnTo>
                    <a:pt x="812" y="1605"/>
                  </a:lnTo>
                  <a:lnTo>
                    <a:pt x="794" y="1576"/>
                  </a:lnTo>
                  <a:lnTo>
                    <a:pt x="779" y="1545"/>
                  </a:lnTo>
                  <a:lnTo>
                    <a:pt x="767" y="1512"/>
                  </a:lnTo>
                  <a:lnTo>
                    <a:pt x="758" y="1478"/>
                  </a:lnTo>
                  <a:lnTo>
                    <a:pt x="751" y="1447"/>
                  </a:lnTo>
                  <a:lnTo>
                    <a:pt x="749" y="1432"/>
                  </a:lnTo>
                  <a:lnTo>
                    <a:pt x="749" y="1417"/>
                  </a:lnTo>
                  <a:lnTo>
                    <a:pt x="749" y="1401"/>
                  </a:lnTo>
                  <a:lnTo>
                    <a:pt x="750" y="1385"/>
                  </a:lnTo>
                  <a:lnTo>
                    <a:pt x="749" y="1371"/>
                  </a:lnTo>
                  <a:lnTo>
                    <a:pt x="744" y="1357"/>
                  </a:lnTo>
                  <a:lnTo>
                    <a:pt x="735" y="1346"/>
                  </a:lnTo>
                  <a:lnTo>
                    <a:pt x="720" y="1338"/>
                  </a:lnTo>
                  <a:lnTo>
                    <a:pt x="713" y="1345"/>
                  </a:lnTo>
                  <a:lnTo>
                    <a:pt x="705" y="1349"/>
                  </a:lnTo>
                  <a:lnTo>
                    <a:pt x="697" y="1351"/>
                  </a:lnTo>
                  <a:lnTo>
                    <a:pt x="688" y="1351"/>
                  </a:lnTo>
                  <a:lnTo>
                    <a:pt x="677" y="1349"/>
                  </a:lnTo>
                  <a:lnTo>
                    <a:pt x="667" y="1347"/>
                  </a:lnTo>
                  <a:lnTo>
                    <a:pt x="655" y="1345"/>
                  </a:lnTo>
                  <a:lnTo>
                    <a:pt x="643" y="1342"/>
                  </a:lnTo>
                  <a:lnTo>
                    <a:pt x="639" y="1346"/>
                  </a:lnTo>
                  <a:lnTo>
                    <a:pt x="636" y="1351"/>
                  </a:lnTo>
                  <a:lnTo>
                    <a:pt x="635" y="1360"/>
                  </a:lnTo>
                  <a:lnTo>
                    <a:pt x="635" y="1370"/>
                  </a:lnTo>
                  <a:lnTo>
                    <a:pt x="627" y="1381"/>
                  </a:lnTo>
                  <a:lnTo>
                    <a:pt x="619" y="1393"/>
                  </a:lnTo>
                  <a:lnTo>
                    <a:pt x="612" y="1406"/>
                  </a:lnTo>
                  <a:lnTo>
                    <a:pt x="604" y="1417"/>
                  </a:lnTo>
                  <a:lnTo>
                    <a:pt x="594" y="1429"/>
                  </a:lnTo>
                  <a:lnTo>
                    <a:pt x="584" y="1438"/>
                  </a:lnTo>
                  <a:lnTo>
                    <a:pt x="571" y="1445"/>
                  </a:lnTo>
                  <a:lnTo>
                    <a:pt x="556" y="1448"/>
                  </a:lnTo>
                  <a:lnTo>
                    <a:pt x="548" y="1449"/>
                  </a:lnTo>
                  <a:lnTo>
                    <a:pt x="540" y="1451"/>
                  </a:lnTo>
                  <a:lnTo>
                    <a:pt x="531" y="1451"/>
                  </a:lnTo>
                  <a:lnTo>
                    <a:pt x="522" y="1449"/>
                  </a:lnTo>
                  <a:lnTo>
                    <a:pt x="514" y="1447"/>
                  </a:lnTo>
                  <a:lnTo>
                    <a:pt x="504" y="1445"/>
                  </a:lnTo>
                  <a:lnTo>
                    <a:pt x="495" y="1442"/>
                  </a:lnTo>
                  <a:lnTo>
                    <a:pt x="487" y="1440"/>
                  </a:lnTo>
                  <a:lnTo>
                    <a:pt x="483" y="1461"/>
                  </a:lnTo>
                  <a:lnTo>
                    <a:pt x="476" y="1479"/>
                  </a:lnTo>
                  <a:lnTo>
                    <a:pt x="466" y="1498"/>
                  </a:lnTo>
                  <a:lnTo>
                    <a:pt x="458" y="1516"/>
                  </a:lnTo>
                  <a:lnTo>
                    <a:pt x="457" y="1546"/>
                  </a:lnTo>
                  <a:lnTo>
                    <a:pt x="457" y="1577"/>
                  </a:lnTo>
                  <a:lnTo>
                    <a:pt x="460" y="1607"/>
                  </a:lnTo>
                  <a:lnTo>
                    <a:pt x="463" y="1638"/>
                  </a:lnTo>
                  <a:lnTo>
                    <a:pt x="468" y="1668"/>
                  </a:lnTo>
                  <a:lnTo>
                    <a:pt x="475" y="1698"/>
                  </a:lnTo>
                  <a:lnTo>
                    <a:pt x="483" y="1728"/>
                  </a:lnTo>
                  <a:lnTo>
                    <a:pt x="493" y="1757"/>
                  </a:lnTo>
                  <a:lnTo>
                    <a:pt x="504" y="1786"/>
                  </a:lnTo>
                  <a:lnTo>
                    <a:pt x="518" y="1812"/>
                  </a:lnTo>
                  <a:lnTo>
                    <a:pt x="534" y="1839"/>
                  </a:lnTo>
                  <a:lnTo>
                    <a:pt x="552" y="1863"/>
                  </a:lnTo>
                  <a:lnTo>
                    <a:pt x="571" y="1887"/>
                  </a:lnTo>
                  <a:lnTo>
                    <a:pt x="594" y="1909"/>
                  </a:lnTo>
                  <a:lnTo>
                    <a:pt x="619" y="1929"/>
                  </a:lnTo>
                  <a:lnTo>
                    <a:pt x="645" y="1947"/>
                  </a:lnTo>
                  <a:lnTo>
                    <a:pt x="651" y="1953"/>
                  </a:lnTo>
                  <a:lnTo>
                    <a:pt x="658" y="1959"/>
                  </a:lnTo>
                  <a:lnTo>
                    <a:pt x="665" y="1965"/>
                  </a:lnTo>
                  <a:lnTo>
                    <a:pt x="672" y="1971"/>
                  </a:lnTo>
                  <a:lnTo>
                    <a:pt x="677" y="1977"/>
                  </a:lnTo>
                  <a:lnTo>
                    <a:pt x="682" y="1982"/>
                  </a:lnTo>
                  <a:lnTo>
                    <a:pt x="685" y="1984"/>
                  </a:lnTo>
                  <a:lnTo>
                    <a:pt x="687" y="1985"/>
                  </a:lnTo>
                  <a:lnTo>
                    <a:pt x="670" y="1983"/>
                  </a:lnTo>
                  <a:lnTo>
                    <a:pt x="654" y="1979"/>
                  </a:lnTo>
                  <a:lnTo>
                    <a:pt x="638" y="1975"/>
                  </a:lnTo>
                  <a:lnTo>
                    <a:pt x="623" y="1970"/>
                  </a:lnTo>
                  <a:lnTo>
                    <a:pt x="608" y="1963"/>
                  </a:lnTo>
                  <a:lnTo>
                    <a:pt x="593" y="1956"/>
                  </a:lnTo>
                  <a:lnTo>
                    <a:pt x="579" y="1948"/>
                  </a:lnTo>
                  <a:lnTo>
                    <a:pt x="567" y="1940"/>
                  </a:lnTo>
                  <a:lnTo>
                    <a:pt x="553" y="1931"/>
                  </a:lnTo>
                  <a:lnTo>
                    <a:pt x="541" y="1921"/>
                  </a:lnTo>
                  <a:lnTo>
                    <a:pt x="529" y="1909"/>
                  </a:lnTo>
                  <a:lnTo>
                    <a:pt x="517" y="1898"/>
                  </a:lnTo>
                  <a:lnTo>
                    <a:pt x="507" y="1885"/>
                  </a:lnTo>
                  <a:lnTo>
                    <a:pt x="496" y="1872"/>
                  </a:lnTo>
                  <a:lnTo>
                    <a:pt x="487" y="1858"/>
                  </a:lnTo>
                  <a:lnTo>
                    <a:pt x="478" y="1845"/>
                  </a:lnTo>
                  <a:lnTo>
                    <a:pt x="471" y="1820"/>
                  </a:lnTo>
                  <a:lnTo>
                    <a:pt x="464" y="1796"/>
                  </a:lnTo>
                  <a:lnTo>
                    <a:pt x="457" y="1772"/>
                  </a:lnTo>
                  <a:lnTo>
                    <a:pt x="450" y="1748"/>
                  </a:lnTo>
                  <a:lnTo>
                    <a:pt x="445" y="1724"/>
                  </a:lnTo>
                  <a:lnTo>
                    <a:pt x="439" y="1699"/>
                  </a:lnTo>
                  <a:lnTo>
                    <a:pt x="433" y="1674"/>
                  </a:lnTo>
                  <a:lnTo>
                    <a:pt x="428" y="1650"/>
                  </a:lnTo>
                  <a:lnTo>
                    <a:pt x="427" y="1654"/>
                  </a:lnTo>
                  <a:lnTo>
                    <a:pt x="426" y="1668"/>
                  </a:lnTo>
                  <a:lnTo>
                    <a:pt x="423" y="1688"/>
                  </a:lnTo>
                  <a:lnTo>
                    <a:pt x="419" y="1710"/>
                  </a:lnTo>
                  <a:lnTo>
                    <a:pt x="413" y="1734"/>
                  </a:lnTo>
                  <a:lnTo>
                    <a:pt x="407" y="1756"/>
                  </a:lnTo>
                  <a:lnTo>
                    <a:pt x="400" y="1773"/>
                  </a:lnTo>
                  <a:lnTo>
                    <a:pt x="392" y="1783"/>
                  </a:lnTo>
                  <a:lnTo>
                    <a:pt x="386" y="1768"/>
                  </a:lnTo>
                  <a:lnTo>
                    <a:pt x="387" y="1755"/>
                  </a:lnTo>
                  <a:lnTo>
                    <a:pt x="390" y="1737"/>
                  </a:lnTo>
                  <a:lnTo>
                    <a:pt x="394" y="1719"/>
                  </a:lnTo>
                  <a:lnTo>
                    <a:pt x="394" y="1681"/>
                  </a:lnTo>
                  <a:lnTo>
                    <a:pt x="396" y="1642"/>
                  </a:lnTo>
                  <a:lnTo>
                    <a:pt x="398" y="1601"/>
                  </a:lnTo>
                  <a:lnTo>
                    <a:pt x="400" y="1562"/>
                  </a:lnTo>
                  <a:lnTo>
                    <a:pt x="377" y="1563"/>
                  </a:lnTo>
                  <a:lnTo>
                    <a:pt x="356" y="1562"/>
                  </a:lnTo>
                  <a:lnTo>
                    <a:pt x="336" y="1557"/>
                  </a:lnTo>
                  <a:lnTo>
                    <a:pt x="318" y="1548"/>
                  </a:lnTo>
                  <a:lnTo>
                    <a:pt x="302" y="1537"/>
                  </a:lnTo>
                  <a:lnTo>
                    <a:pt x="286" y="1524"/>
                  </a:lnTo>
                  <a:lnTo>
                    <a:pt x="271" y="1510"/>
                  </a:lnTo>
                  <a:lnTo>
                    <a:pt x="256" y="1494"/>
                  </a:lnTo>
                  <a:lnTo>
                    <a:pt x="242" y="1478"/>
                  </a:lnTo>
                  <a:lnTo>
                    <a:pt x="228" y="1461"/>
                  </a:lnTo>
                  <a:lnTo>
                    <a:pt x="214" y="1444"/>
                  </a:lnTo>
                  <a:lnTo>
                    <a:pt x="200" y="1426"/>
                  </a:lnTo>
                  <a:lnTo>
                    <a:pt x="185" y="1410"/>
                  </a:lnTo>
                  <a:lnTo>
                    <a:pt x="170" y="1395"/>
                  </a:lnTo>
                  <a:lnTo>
                    <a:pt x="155" y="1383"/>
                  </a:lnTo>
                  <a:lnTo>
                    <a:pt x="138" y="1371"/>
                  </a:lnTo>
                  <a:lnTo>
                    <a:pt x="128" y="1360"/>
                  </a:lnTo>
                  <a:lnTo>
                    <a:pt x="118" y="1347"/>
                  </a:lnTo>
                  <a:lnTo>
                    <a:pt x="109" y="1335"/>
                  </a:lnTo>
                  <a:lnTo>
                    <a:pt x="102" y="1323"/>
                  </a:lnTo>
                  <a:lnTo>
                    <a:pt x="98" y="1311"/>
                  </a:lnTo>
                  <a:lnTo>
                    <a:pt x="95" y="1298"/>
                  </a:lnTo>
                  <a:lnTo>
                    <a:pt x="95" y="1287"/>
                  </a:lnTo>
                  <a:lnTo>
                    <a:pt x="100" y="1274"/>
                  </a:lnTo>
                  <a:lnTo>
                    <a:pt x="108" y="1279"/>
                  </a:lnTo>
                  <a:lnTo>
                    <a:pt x="115" y="1286"/>
                  </a:lnTo>
                  <a:lnTo>
                    <a:pt x="121" y="1293"/>
                  </a:lnTo>
                  <a:lnTo>
                    <a:pt x="127" y="1301"/>
                  </a:lnTo>
                  <a:lnTo>
                    <a:pt x="131" y="1309"/>
                  </a:lnTo>
                  <a:lnTo>
                    <a:pt x="137" y="1317"/>
                  </a:lnTo>
                  <a:lnTo>
                    <a:pt x="143" y="1325"/>
                  </a:lnTo>
                  <a:lnTo>
                    <a:pt x="150" y="1332"/>
                  </a:lnTo>
                  <a:lnTo>
                    <a:pt x="166" y="1340"/>
                  </a:lnTo>
                  <a:lnTo>
                    <a:pt x="180" y="1349"/>
                  </a:lnTo>
                  <a:lnTo>
                    <a:pt x="193" y="1361"/>
                  </a:lnTo>
                  <a:lnTo>
                    <a:pt x="205" y="1372"/>
                  </a:lnTo>
                  <a:lnTo>
                    <a:pt x="215" y="1386"/>
                  </a:lnTo>
                  <a:lnTo>
                    <a:pt x="226" y="1399"/>
                  </a:lnTo>
                  <a:lnTo>
                    <a:pt x="235" y="1414"/>
                  </a:lnTo>
                  <a:lnTo>
                    <a:pt x="245" y="1427"/>
                  </a:lnTo>
                  <a:lnTo>
                    <a:pt x="254" y="1441"/>
                  </a:lnTo>
                  <a:lnTo>
                    <a:pt x="265" y="1455"/>
                  </a:lnTo>
                  <a:lnTo>
                    <a:pt x="275" y="1469"/>
                  </a:lnTo>
                  <a:lnTo>
                    <a:pt x="286" y="1482"/>
                  </a:lnTo>
                  <a:lnTo>
                    <a:pt x="298" y="1492"/>
                  </a:lnTo>
                  <a:lnTo>
                    <a:pt x="311" y="1502"/>
                  </a:lnTo>
                  <a:lnTo>
                    <a:pt x="326" y="1512"/>
                  </a:lnTo>
                  <a:lnTo>
                    <a:pt x="342" y="1518"/>
                  </a:lnTo>
                  <a:lnTo>
                    <a:pt x="358" y="1517"/>
                  </a:lnTo>
                  <a:lnTo>
                    <a:pt x="372" y="1513"/>
                  </a:lnTo>
                  <a:lnTo>
                    <a:pt x="387" y="1506"/>
                  </a:lnTo>
                  <a:lnTo>
                    <a:pt x="400" y="1495"/>
                  </a:lnTo>
                  <a:lnTo>
                    <a:pt x="411" y="1484"/>
                  </a:lnTo>
                  <a:lnTo>
                    <a:pt x="422" y="1471"/>
                  </a:lnTo>
                  <a:lnTo>
                    <a:pt x="431" y="1459"/>
                  </a:lnTo>
                  <a:lnTo>
                    <a:pt x="439" y="1446"/>
                  </a:lnTo>
                  <a:lnTo>
                    <a:pt x="443" y="1432"/>
                  </a:lnTo>
                  <a:lnTo>
                    <a:pt x="443" y="1421"/>
                  </a:lnTo>
                  <a:lnTo>
                    <a:pt x="440" y="1409"/>
                  </a:lnTo>
                  <a:lnTo>
                    <a:pt x="434" y="1398"/>
                  </a:lnTo>
                  <a:lnTo>
                    <a:pt x="427" y="1387"/>
                  </a:lnTo>
                  <a:lnTo>
                    <a:pt x="420" y="1377"/>
                  </a:lnTo>
                  <a:lnTo>
                    <a:pt x="415" y="1365"/>
                  </a:lnTo>
                  <a:lnTo>
                    <a:pt x="411" y="1354"/>
                  </a:lnTo>
                  <a:lnTo>
                    <a:pt x="400" y="1328"/>
                  </a:lnTo>
                  <a:lnTo>
                    <a:pt x="389" y="1303"/>
                  </a:lnTo>
                  <a:lnTo>
                    <a:pt x="379" y="1278"/>
                  </a:lnTo>
                  <a:lnTo>
                    <a:pt x="369" y="1252"/>
                  </a:lnTo>
                  <a:lnTo>
                    <a:pt x="357" y="1228"/>
                  </a:lnTo>
                  <a:lnTo>
                    <a:pt x="345" y="1204"/>
                  </a:lnTo>
                  <a:lnTo>
                    <a:pt x="332" y="1180"/>
                  </a:lnTo>
                  <a:lnTo>
                    <a:pt x="316" y="1158"/>
                  </a:lnTo>
                  <a:lnTo>
                    <a:pt x="307" y="1141"/>
                  </a:lnTo>
                  <a:lnTo>
                    <a:pt x="298" y="1123"/>
                  </a:lnTo>
                  <a:lnTo>
                    <a:pt x="290" y="1106"/>
                  </a:lnTo>
                  <a:lnTo>
                    <a:pt x="283" y="1089"/>
                  </a:lnTo>
                  <a:lnTo>
                    <a:pt x="276" y="1070"/>
                  </a:lnTo>
                  <a:lnTo>
                    <a:pt x="269" y="1053"/>
                  </a:lnTo>
                  <a:lnTo>
                    <a:pt x="264" y="1035"/>
                  </a:lnTo>
                  <a:lnTo>
                    <a:pt x="259" y="1016"/>
                  </a:lnTo>
                  <a:lnTo>
                    <a:pt x="244" y="1014"/>
                  </a:lnTo>
                  <a:lnTo>
                    <a:pt x="230" y="1013"/>
                  </a:lnTo>
                  <a:lnTo>
                    <a:pt x="216" y="1014"/>
                  </a:lnTo>
                  <a:lnTo>
                    <a:pt x="203" y="1017"/>
                  </a:lnTo>
                  <a:lnTo>
                    <a:pt x="190" y="1022"/>
                  </a:lnTo>
                  <a:lnTo>
                    <a:pt x="177" y="1029"/>
                  </a:lnTo>
                  <a:lnTo>
                    <a:pt x="166" y="1036"/>
                  </a:lnTo>
                  <a:lnTo>
                    <a:pt x="154" y="1045"/>
                  </a:lnTo>
                  <a:lnTo>
                    <a:pt x="140" y="1070"/>
                  </a:lnTo>
                  <a:lnTo>
                    <a:pt x="129" y="1098"/>
                  </a:lnTo>
                  <a:lnTo>
                    <a:pt x="117" y="1125"/>
                  </a:lnTo>
                  <a:lnTo>
                    <a:pt x="107" y="1152"/>
                  </a:lnTo>
                  <a:lnTo>
                    <a:pt x="94" y="1179"/>
                  </a:lnTo>
                  <a:lnTo>
                    <a:pt x="80" y="1204"/>
                  </a:lnTo>
                  <a:lnTo>
                    <a:pt x="63" y="1228"/>
                  </a:lnTo>
                  <a:lnTo>
                    <a:pt x="42" y="1249"/>
                  </a:lnTo>
                  <a:lnTo>
                    <a:pt x="34" y="1282"/>
                  </a:lnTo>
                  <a:lnTo>
                    <a:pt x="36" y="1319"/>
                  </a:lnTo>
                  <a:lnTo>
                    <a:pt x="42" y="1356"/>
                  </a:lnTo>
                  <a:lnTo>
                    <a:pt x="59" y="1389"/>
                  </a:lnTo>
                  <a:lnTo>
                    <a:pt x="71" y="1393"/>
                  </a:lnTo>
                  <a:lnTo>
                    <a:pt x="83" y="1398"/>
                  </a:lnTo>
                  <a:lnTo>
                    <a:pt x="94" y="1402"/>
                  </a:lnTo>
                  <a:lnTo>
                    <a:pt x="106" y="1408"/>
                  </a:lnTo>
                  <a:lnTo>
                    <a:pt x="115" y="1416"/>
                  </a:lnTo>
                  <a:lnTo>
                    <a:pt x="124" y="1425"/>
                  </a:lnTo>
                  <a:lnTo>
                    <a:pt x="131" y="1436"/>
                  </a:lnTo>
                  <a:lnTo>
                    <a:pt x="137" y="1447"/>
                  </a:lnTo>
                  <a:lnTo>
                    <a:pt x="146" y="1482"/>
                  </a:lnTo>
                  <a:lnTo>
                    <a:pt x="148" y="1517"/>
                  </a:lnTo>
                  <a:lnTo>
                    <a:pt x="146" y="1553"/>
                  </a:lnTo>
                  <a:lnTo>
                    <a:pt x="144" y="1590"/>
                  </a:lnTo>
                  <a:lnTo>
                    <a:pt x="144" y="1624"/>
                  </a:lnTo>
                  <a:lnTo>
                    <a:pt x="152" y="1657"/>
                  </a:lnTo>
                  <a:lnTo>
                    <a:pt x="169" y="1687"/>
                  </a:lnTo>
                  <a:lnTo>
                    <a:pt x="201" y="1711"/>
                  </a:lnTo>
                  <a:lnTo>
                    <a:pt x="203" y="1717"/>
                  </a:lnTo>
                  <a:lnTo>
                    <a:pt x="206" y="1728"/>
                  </a:lnTo>
                  <a:lnTo>
                    <a:pt x="208" y="1742"/>
                  </a:lnTo>
                  <a:lnTo>
                    <a:pt x="210" y="1755"/>
                  </a:lnTo>
                  <a:lnTo>
                    <a:pt x="199" y="1751"/>
                  </a:lnTo>
                  <a:lnTo>
                    <a:pt x="190" y="1745"/>
                  </a:lnTo>
                  <a:lnTo>
                    <a:pt x="183" y="1737"/>
                  </a:lnTo>
                  <a:lnTo>
                    <a:pt x="176" y="1729"/>
                  </a:lnTo>
                  <a:lnTo>
                    <a:pt x="170" y="1720"/>
                  </a:lnTo>
                  <a:lnTo>
                    <a:pt x="163" y="1711"/>
                  </a:lnTo>
                  <a:lnTo>
                    <a:pt x="155" y="1703"/>
                  </a:lnTo>
                  <a:lnTo>
                    <a:pt x="146" y="1697"/>
                  </a:lnTo>
                  <a:lnTo>
                    <a:pt x="130" y="1674"/>
                  </a:lnTo>
                  <a:lnTo>
                    <a:pt x="120" y="1650"/>
                  </a:lnTo>
                  <a:lnTo>
                    <a:pt x="114" y="1623"/>
                  </a:lnTo>
                  <a:lnTo>
                    <a:pt x="110" y="1598"/>
                  </a:lnTo>
                  <a:lnTo>
                    <a:pt x="109" y="1570"/>
                  </a:lnTo>
                  <a:lnTo>
                    <a:pt x="109" y="1544"/>
                  </a:lnTo>
                  <a:lnTo>
                    <a:pt x="110" y="1516"/>
                  </a:lnTo>
                  <a:lnTo>
                    <a:pt x="110" y="1489"/>
                  </a:lnTo>
                  <a:lnTo>
                    <a:pt x="104" y="1478"/>
                  </a:lnTo>
                  <a:lnTo>
                    <a:pt x="99" y="1467"/>
                  </a:lnTo>
                  <a:lnTo>
                    <a:pt x="93" y="1455"/>
                  </a:lnTo>
                  <a:lnTo>
                    <a:pt x="84" y="1445"/>
                  </a:lnTo>
                  <a:lnTo>
                    <a:pt x="79" y="1456"/>
                  </a:lnTo>
                  <a:lnTo>
                    <a:pt x="74" y="1467"/>
                  </a:lnTo>
                  <a:lnTo>
                    <a:pt x="68" y="1477"/>
                  </a:lnTo>
                  <a:lnTo>
                    <a:pt x="61" y="1489"/>
                  </a:lnTo>
                  <a:lnTo>
                    <a:pt x="56" y="1500"/>
                  </a:lnTo>
                  <a:lnTo>
                    <a:pt x="52" y="1512"/>
                  </a:lnTo>
                  <a:lnTo>
                    <a:pt x="49" y="1524"/>
                  </a:lnTo>
                  <a:lnTo>
                    <a:pt x="51" y="1538"/>
                  </a:lnTo>
                  <a:lnTo>
                    <a:pt x="64" y="1574"/>
                  </a:lnTo>
                  <a:lnTo>
                    <a:pt x="78" y="1608"/>
                  </a:lnTo>
                  <a:lnTo>
                    <a:pt x="93" y="1644"/>
                  </a:lnTo>
                  <a:lnTo>
                    <a:pt x="106" y="1680"/>
                  </a:lnTo>
                  <a:lnTo>
                    <a:pt x="118" y="1715"/>
                  </a:lnTo>
                  <a:lnTo>
                    <a:pt x="130" y="1752"/>
                  </a:lnTo>
                  <a:lnTo>
                    <a:pt x="140" y="1789"/>
                  </a:lnTo>
                  <a:lnTo>
                    <a:pt x="147" y="1826"/>
                  </a:lnTo>
                  <a:lnTo>
                    <a:pt x="146" y="1830"/>
                  </a:lnTo>
                  <a:lnTo>
                    <a:pt x="143" y="1830"/>
                  </a:lnTo>
                  <a:lnTo>
                    <a:pt x="138" y="1826"/>
                  </a:lnTo>
                  <a:lnTo>
                    <a:pt x="131" y="1820"/>
                  </a:lnTo>
                  <a:lnTo>
                    <a:pt x="124" y="1811"/>
                  </a:lnTo>
                  <a:lnTo>
                    <a:pt x="116" y="1797"/>
                  </a:lnTo>
                  <a:lnTo>
                    <a:pt x="108" y="1780"/>
                  </a:lnTo>
                  <a:lnTo>
                    <a:pt x="100" y="1759"/>
                  </a:lnTo>
                  <a:lnTo>
                    <a:pt x="98" y="1797"/>
                  </a:lnTo>
                  <a:lnTo>
                    <a:pt x="100" y="1834"/>
                  </a:lnTo>
                  <a:lnTo>
                    <a:pt x="106" y="1871"/>
                  </a:lnTo>
                  <a:lnTo>
                    <a:pt x="114" y="1908"/>
                  </a:lnTo>
                  <a:lnTo>
                    <a:pt x="123" y="1945"/>
                  </a:lnTo>
                  <a:lnTo>
                    <a:pt x="131" y="1980"/>
                  </a:lnTo>
                  <a:lnTo>
                    <a:pt x="139" y="2017"/>
                  </a:lnTo>
                  <a:lnTo>
                    <a:pt x="145" y="2054"/>
                  </a:lnTo>
                  <a:lnTo>
                    <a:pt x="147" y="2077"/>
                  </a:lnTo>
                  <a:lnTo>
                    <a:pt x="152" y="2103"/>
                  </a:lnTo>
                  <a:lnTo>
                    <a:pt x="157" y="2130"/>
                  </a:lnTo>
                  <a:lnTo>
                    <a:pt x="162" y="2159"/>
                  </a:lnTo>
                  <a:lnTo>
                    <a:pt x="169" y="2188"/>
                  </a:lnTo>
                  <a:lnTo>
                    <a:pt x="175" y="2215"/>
                  </a:lnTo>
                  <a:lnTo>
                    <a:pt x="182" y="2242"/>
                  </a:lnTo>
                  <a:lnTo>
                    <a:pt x="189" y="2265"/>
                  </a:lnTo>
                  <a:lnTo>
                    <a:pt x="92" y="2265"/>
                  </a:lnTo>
                  <a:lnTo>
                    <a:pt x="83" y="2210"/>
                  </a:lnTo>
                  <a:lnTo>
                    <a:pt x="76" y="2152"/>
                  </a:lnTo>
                  <a:lnTo>
                    <a:pt x="70" y="2093"/>
                  </a:lnTo>
                  <a:lnTo>
                    <a:pt x="65" y="2033"/>
                  </a:lnTo>
                  <a:lnTo>
                    <a:pt x="61" y="1975"/>
                  </a:lnTo>
                  <a:lnTo>
                    <a:pt x="55" y="1917"/>
                  </a:lnTo>
                  <a:lnTo>
                    <a:pt x="48" y="1862"/>
                  </a:lnTo>
                  <a:lnTo>
                    <a:pt x="39" y="1811"/>
                  </a:lnTo>
                  <a:lnTo>
                    <a:pt x="38" y="1786"/>
                  </a:lnTo>
                  <a:lnTo>
                    <a:pt x="40" y="1759"/>
                  </a:lnTo>
                  <a:lnTo>
                    <a:pt x="46" y="1733"/>
                  </a:lnTo>
                  <a:lnTo>
                    <a:pt x="52" y="1705"/>
                  </a:lnTo>
                  <a:lnTo>
                    <a:pt x="54" y="1680"/>
                  </a:lnTo>
                  <a:lnTo>
                    <a:pt x="53" y="1654"/>
                  </a:lnTo>
                  <a:lnTo>
                    <a:pt x="45" y="1630"/>
                  </a:lnTo>
                  <a:lnTo>
                    <a:pt x="26" y="1610"/>
                  </a:lnTo>
                  <a:lnTo>
                    <a:pt x="17" y="1563"/>
                  </a:lnTo>
                  <a:lnTo>
                    <a:pt x="15" y="1516"/>
                  </a:lnTo>
                  <a:lnTo>
                    <a:pt x="21" y="1468"/>
                  </a:lnTo>
                  <a:lnTo>
                    <a:pt x="37" y="1424"/>
                  </a:lnTo>
                  <a:lnTo>
                    <a:pt x="34" y="1406"/>
                  </a:lnTo>
                  <a:lnTo>
                    <a:pt x="25" y="1389"/>
                  </a:lnTo>
                  <a:lnTo>
                    <a:pt x="15" y="1374"/>
                  </a:lnTo>
                  <a:lnTo>
                    <a:pt x="7" y="1358"/>
                  </a:lnTo>
                  <a:lnTo>
                    <a:pt x="2" y="1332"/>
                  </a:lnTo>
                  <a:lnTo>
                    <a:pt x="0" y="1303"/>
                  </a:lnTo>
                  <a:lnTo>
                    <a:pt x="1" y="1273"/>
                  </a:lnTo>
                  <a:lnTo>
                    <a:pt x="4" y="1244"/>
                  </a:lnTo>
                  <a:lnTo>
                    <a:pt x="11" y="1217"/>
                  </a:lnTo>
                  <a:lnTo>
                    <a:pt x="23" y="1190"/>
                  </a:lnTo>
                  <a:lnTo>
                    <a:pt x="39" y="1167"/>
                  </a:lnTo>
                  <a:lnTo>
                    <a:pt x="61" y="1148"/>
                  </a:lnTo>
                  <a:lnTo>
                    <a:pt x="72" y="1125"/>
                  </a:lnTo>
                  <a:lnTo>
                    <a:pt x="82" y="1098"/>
                  </a:lnTo>
                  <a:lnTo>
                    <a:pt x="90" y="1072"/>
                  </a:lnTo>
                  <a:lnTo>
                    <a:pt x="99" y="1046"/>
                  </a:lnTo>
                  <a:lnTo>
                    <a:pt x="109" y="1022"/>
                  </a:lnTo>
                  <a:lnTo>
                    <a:pt x="124" y="1000"/>
                  </a:lnTo>
                  <a:lnTo>
                    <a:pt x="144" y="984"/>
                  </a:lnTo>
                  <a:lnTo>
                    <a:pt x="170" y="972"/>
                  </a:lnTo>
                  <a:lnTo>
                    <a:pt x="188" y="969"/>
                  </a:lnTo>
                  <a:lnTo>
                    <a:pt x="206" y="966"/>
                  </a:lnTo>
                  <a:lnTo>
                    <a:pt x="224" y="963"/>
                  </a:lnTo>
                  <a:lnTo>
                    <a:pt x="243" y="960"/>
                  </a:lnTo>
                  <a:lnTo>
                    <a:pt x="259" y="955"/>
                  </a:lnTo>
                  <a:lnTo>
                    <a:pt x="275" y="947"/>
                  </a:lnTo>
                  <a:lnTo>
                    <a:pt x="288" y="934"/>
                  </a:lnTo>
                  <a:lnTo>
                    <a:pt x="297" y="917"/>
                  </a:lnTo>
                  <a:lnTo>
                    <a:pt x="305" y="902"/>
                  </a:lnTo>
                  <a:lnTo>
                    <a:pt x="316" y="891"/>
                  </a:lnTo>
                  <a:lnTo>
                    <a:pt x="326" y="881"/>
                  </a:lnTo>
                  <a:lnTo>
                    <a:pt x="337" y="873"/>
                  </a:lnTo>
                  <a:lnTo>
                    <a:pt x="350" y="868"/>
                  </a:lnTo>
                  <a:lnTo>
                    <a:pt x="363" y="863"/>
                  </a:lnTo>
                  <a:lnTo>
                    <a:pt x="377" y="861"/>
                  </a:lnTo>
                  <a:lnTo>
                    <a:pt x="390" y="860"/>
                  </a:lnTo>
                  <a:lnTo>
                    <a:pt x="405" y="860"/>
                  </a:lnTo>
                  <a:lnTo>
                    <a:pt x="420" y="860"/>
                  </a:lnTo>
                  <a:lnTo>
                    <a:pt x="435" y="861"/>
                  </a:lnTo>
                  <a:lnTo>
                    <a:pt x="450" y="863"/>
                  </a:lnTo>
                  <a:lnTo>
                    <a:pt x="465" y="864"/>
                  </a:lnTo>
                  <a:lnTo>
                    <a:pt x="480" y="866"/>
                  </a:lnTo>
                  <a:lnTo>
                    <a:pt x="494" y="869"/>
                  </a:lnTo>
                  <a:lnTo>
                    <a:pt x="509" y="870"/>
                  </a:lnTo>
                  <a:lnTo>
                    <a:pt x="522" y="853"/>
                  </a:lnTo>
                  <a:lnTo>
                    <a:pt x="538" y="834"/>
                  </a:lnTo>
                  <a:lnTo>
                    <a:pt x="555" y="817"/>
                  </a:lnTo>
                  <a:lnTo>
                    <a:pt x="574" y="801"/>
                  </a:lnTo>
                  <a:lnTo>
                    <a:pt x="594" y="787"/>
                  </a:lnTo>
                  <a:lnTo>
                    <a:pt x="616" y="778"/>
                  </a:lnTo>
                  <a:lnTo>
                    <a:pt x="639" y="773"/>
                  </a:lnTo>
                  <a:lnTo>
                    <a:pt x="662" y="774"/>
                  </a:lnTo>
                  <a:lnTo>
                    <a:pt x="674" y="775"/>
                  </a:lnTo>
                  <a:lnTo>
                    <a:pt x="685" y="778"/>
                  </a:lnTo>
                  <a:lnTo>
                    <a:pt x="696" y="780"/>
                  </a:lnTo>
                  <a:lnTo>
                    <a:pt x="707" y="782"/>
                  </a:lnTo>
                  <a:lnTo>
                    <a:pt x="718" y="785"/>
                  </a:lnTo>
                  <a:lnTo>
                    <a:pt x="728" y="788"/>
                  </a:lnTo>
                  <a:lnTo>
                    <a:pt x="737" y="792"/>
                  </a:lnTo>
                  <a:lnTo>
                    <a:pt x="748" y="795"/>
                  </a:lnTo>
                  <a:lnTo>
                    <a:pt x="756" y="737"/>
                  </a:lnTo>
                  <a:lnTo>
                    <a:pt x="758" y="679"/>
                  </a:lnTo>
                  <a:lnTo>
                    <a:pt x="758" y="620"/>
                  </a:lnTo>
                  <a:lnTo>
                    <a:pt x="757" y="562"/>
                  </a:lnTo>
                  <a:lnTo>
                    <a:pt x="745" y="504"/>
                  </a:lnTo>
                  <a:lnTo>
                    <a:pt x="741" y="443"/>
                  </a:lnTo>
                  <a:lnTo>
                    <a:pt x="743" y="380"/>
                  </a:lnTo>
                  <a:lnTo>
                    <a:pt x="752" y="316"/>
                  </a:lnTo>
                  <a:lnTo>
                    <a:pt x="744" y="266"/>
                  </a:lnTo>
                  <a:lnTo>
                    <a:pt x="737" y="214"/>
                  </a:lnTo>
                  <a:lnTo>
                    <a:pt x="735" y="161"/>
                  </a:lnTo>
                  <a:lnTo>
                    <a:pt x="740" y="110"/>
                  </a:lnTo>
                  <a:lnTo>
                    <a:pt x="742" y="96"/>
                  </a:lnTo>
                  <a:lnTo>
                    <a:pt x="745" y="82"/>
                  </a:lnTo>
                  <a:lnTo>
                    <a:pt x="749" y="68"/>
                  </a:lnTo>
                  <a:lnTo>
                    <a:pt x="754" y="55"/>
                  </a:lnTo>
                  <a:lnTo>
                    <a:pt x="760" y="43"/>
                  </a:lnTo>
                  <a:lnTo>
                    <a:pt x="767" y="31"/>
                  </a:lnTo>
                  <a:lnTo>
                    <a:pt x="778" y="19"/>
                  </a:lnTo>
                  <a:lnTo>
                    <a:pt x="789" y="7"/>
                  </a:lnTo>
                  <a:lnTo>
                    <a:pt x="799" y="5"/>
                  </a:lnTo>
                  <a:lnTo>
                    <a:pt x="810" y="2"/>
                  </a:lnTo>
                  <a:lnTo>
                    <a:pt x="819" y="1"/>
                  </a:lnTo>
                  <a:lnTo>
                    <a:pt x="827" y="1"/>
                  </a:lnTo>
                  <a:lnTo>
                    <a:pt x="834" y="0"/>
                  </a:lnTo>
                  <a:lnTo>
                    <a:pt x="841" y="1"/>
                  </a:lnTo>
                  <a:lnTo>
                    <a:pt x="848" y="1"/>
                  </a:lnTo>
                  <a:lnTo>
                    <a:pt x="854" y="2"/>
                  </a:lnTo>
                  <a:lnTo>
                    <a:pt x="862" y="5"/>
                  </a:lnTo>
                  <a:lnTo>
                    <a:pt x="869" y="7"/>
                  </a:lnTo>
                  <a:lnTo>
                    <a:pt x="874" y="11"/>
                  </a:lnTo>
                  <a:lnTo>
                    <a:pt x="880" y="15"/>
                  </a:lnTo>
                  <a:lnTo>
                    <a:pt x="885" y="20"/>
                  </a:lnTo>
                  <a:lnTo>
                    <a:pt x="889" y="24"/>
                  </a:lnTo>
                  <a:lnTo>
                    <a:pt x="895" y="30"/>
                  </a:lnTo>
                  <a:lnTo>
                    <a:pt x="900" y="36"/>
                  </a:lnTo>
                  <a:lnTo>
                    <a:pt x="927" y="80"/>
                  </a:lnTo>
                  <a:lnTo>
                    <a:pt x="943" y="134"/>
                  </a:lnTo>
                  <a:lnTo>
                    <a:pt x="954" y="189"/>
                  </a:lnTo>
                  <a:lnTo>
                    <a:pt x="961" y="244"/>
                  </a:lnTo>
                  <a:lnTo>
                    <a:pt x="965" y="300"/>
                  </a:lnTo>
                  <a:lnTo>
                    <a:pt x="971" y="355"/>
                  </a:lnTo>
                  <a:lnTo>
                    <a:pt x="980" y="409"/>
                  </a:lnTo>
                  <a:lnTo>
                    <a:pt x="994" y="463"/>
                  </a:lnTo>
                  <a:lnTo>
                    <a:pt x="1015" y="516"/>
                  </a:lnTo>
                  <a:lnTo>
                    <a:pt x="1021" y="554"/>
                  </a:lnTo>
                  <a:lnTo>
                    <a:pt x="1018" y="593"/>
                  </a:lnTo>
                  <a:lnTo>
                    <a:pt x="1017" y="633"/>
                  </a:lnTo>
                  <a:lnTo>
                    <a:pt x="1025" y="671"/>
                  </a:lnTo>
                  <a:lnTo>
                    <a:pt x="1025" y="717"/>
                  </a:lnTo>
                  <a:lnTo>
                    <a:pt x="1030" y="762"/>
                  </a:lnTo>
                  <a:lnTo>
                    <a:pt x="1038" y="805"/>
                  </a:lnTo>
                  <a:lnTo>
                    <a:pt x="1046" y="849"/>
                  </a:lnTo>
                  <a:lnTo>
                    <a:pt x="1061" y="888"/>
                  </a:lnTo>
                  <a:lnTo>
                    <a:pt x="1079" y="926"/>
                  </a:lnTo>
                  <a:lnTo>
                    <a:pt x="1098" y="966"/>
                  </a:lnTo>
                  <a:lnTo>
                    <a:pt x="1114" y="1005"/>
                  </a:lnTo>
                  <a:lnTo>
                    <a:pt x="1125" y="1045"/>
                  </a:lnTo>
                  <a:lnTo>
                    <a:pt x="1130" y="1085"/>
                  </a:lnTo>
                  <a:lnTo>
                    <a:pt x="1125" y="1126"/>
                  </a:lnTo>
                  <a:lnTo>
                    <a:pt x="1108" y="1168"/>
                  </a:lnTo>
                  <a:lnTo>
                    <a:pt x="1119" y="1196"/>
                  </a:lnTo>
                  <a:lnTo>
                    <a:pt x="1123" y="1226"/>
                  </a:lnTo>
                  <a:lnTo>
                    <a:pt x="1123" y="1256"/>
                  </a:lnTo>
                  <a:lnTo>
                    <a:pt x="1120" y="1287"/>
                  </a:lnTo>
                  <a:lnTo>
                    <a:pt x="1115" y="1319"/>
                  </a:lnTo>
                  <a:lnTo>
                    <a:pt x="1109" y="1350"/>
                  </a:lnTo>
                  <a:lnTo>
                    <a:pt x="1105" y="1383"/>
                  </a:lnTo>
                  <a:lnTo>
                    <a:pt x="1102" y="1414"/>
                  </a:lnTo>
                  <a:lnTo>
                    <a:pt x="1102" y="1453"/>
                  </a:lnTo>
                  <a:lnTo>
                    <a:pt x="1104" y="1494"/>
                  </a:lnTo>
                  <a:lnTo>
                    <a:pt x="1105" y="1537"/>
                  </a:lnTo>
                  <a:lnTo>
                    <a:pt x="1104" y="1578"/>
                  </a:lnTo>
                  <a:lnTo>
                    <a:pt x="1100" y="1620"/>
                  </a:lnTo>
                  <a:lnTo>
                    <a:pt x="1092" y="1659"/>
                  </a:lnTo>
                  <a:lnTo>
                    <a:pt x="1077" y="1697"/>
                  </a:lnTo>
                  <a:lnTo>
                    <a:pt x="1054" y="1730"/>
                  </a:lnTo>
                  <a:lnTo>
                    <a:pt x="1044" y="1742"/>
                  </a:lnTo>
                  <a:lnTo>
                    <a:pt x="1034" y="1752"/>
                  </a:lnTo>
                  <a:lnTo>
                    <a:pt x="1023" y="1763"/>
                  </a:lnTo>
                  <a:lnTo>
                    <a:pt x="1013" y="1772"/>
                  </a:lnTo>
                  <a:lnTo>
                    <a:pt x="1002" y="1781"/>
                  </a:lnTo>
                  <a:lnTo>
                    <a:pt x="991" y="1790"/>
                  </a:lnTo>
                  <a:lnTo>
                    <a:pt x="979" y="1801"/>
                  </a:lnTo>
                  <a:lnTo>
                    <a:pt x="966" y="1810"/>
                  </a:lnTo>
                  <a:lnTo>
                    <a:pt x="955" y="1841"/>
                  </a:lnTo>
                  <a:lnTo>
                    <a:pt x="943" y="1873"/>
                  </a:lnTo>
                  <a:lnTo>
                    <a:pt x="928" y="1903"/>
                  </a:lnTo>
                  <a:lnTo>
                    <a:pt x="911" y="1932"/>
                  </a:lnTo>
                  <a:lnTo>
                    <a:pt x="892" y="1959"/>
                  </a:lnTo>
                  <a:lnTo>
                    <a:pt x="869" y="1982"/>
                  </a:lnTo>
                  <a:lnTo>
                    <a:pt x="841" y="2001"/>
                  </a:lnTo>
                  <a:lnTo>
                    <a:pt x="810" y="2016"/>
                  </a:lnTo>
                  <a:lnTo>
                    <a:pt x="799" y="2048"/>
                  </a:lnTo>
                  <a:lnTo>
                    <a:pt x="793" y="2077"/>
                  </a:lnTo>
                  <a:lnTo>
                    <a:pt x="786" y="2105"/>
                  </a:lnTo>
                  <a:lnTo>
                    <a:pt x="781" y="2133"/>
                  </a:lnTo>
                  <a:lnTo>
                    <a:pt x="778" y="2160"/>
                  </a:lnTo>
                  <a:lnTo>
                    <a:pt x="774" y="2191"/>
                  </a:lnTo>
                  <a:lnTo>
                    <a:pt x="771" y="2225"/>
                  </a:lnTo>
                  <a:lnTo>
                    <a:pt x="766" y="2264"/>
                  </a:lnTo>
                  <a:lnTo>
                    <a:pt x="696" y="22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p:cNvSpPr>
              <a:spLocks/>
            </p:cNvSpPr>
            <p:nvPr/>
          </p:nvSpPr>
          <p:spPr bwMode="auto">
            <a:xfrm>
              <a:off x="4492" y="2156"/>
              <a:ext cx="139" cy="538"/>
            </a:xfrm>
            <a:custGeom>
              <a:avLst/>
              <a:gdLst>
                <a:gd name="T0" fmla="*/ 95 w 278"/>
                <a:gd name="T1" fmla="*/ 29 h 1076"/>
                <a:gd name="T2" fmla="*/ 113 w 278"/>
                <a:gd name="T3" fmla="*/ 81 h 1076"/>
                <a:gd name="T4" fmla="*/ 131 w 278"/>
                <a:gd name="T5" fmla="*/ 204 h 1076"/>
                <a:gd name="T6" fmla="*/ 140 w 278"/>
                <a:gd name="T7" fmla="*/ 331 h 1076"/>
                <a:gd name="T8" fmla="*/ 157 w 278"/>
                <a:gd name="T9" fmla="*/ 423 h 1076"/>
                <a:gd name="T10" fmla="*/ 174 w 278"/>
                <a:gd name="T11" fmla="*/ 499 h 1076"/>
                <a:gd name="T12" fmla="*/ 179 w 278"/>
                <a:gd name="T13" fmla="*/ 579 h 1076"/>
                <a:gd name="T14" fmla="*/ 188 w 278"/>
                <a:gd name="T15" fmla="*/ 633 h 1076"/>
                <a:gd name="T16" fmla="*/ 202 w 278"/>
                <a:gd name="T17" fmla="*/ 738 h 1076"/>
                <a:gd name="T18" fmla="*/ 235 w 278"/>
                <a:gd name="T19" fmla="*/ 863 h 1076"/>
                <a:gd name="T20" fmla="*/ 278 w 278"/>
                <a:gd name="T21" fmla="*/ 987 h 1076"/>
                <a:gd name="T22" fmla="*/ 275 w 278"/>
                <a:gd name="T23" fmla="*/ 1054 h 1076"/>
                <a:gd name="T24" fmla="*/ 239 w 278"/>
                <a:gd name="T25" fmla="*/ 1061 h 1076"/>
                <a:gd name="T26" fmla="*/ 185 w 278"/>
                <a:gd name="T27" fmla="*/ 1036 h 1076"/>
                <a:gd name="T28" fmla="*/ 131 w 278"/>
                <a:gd name="T29" fmla="*/ 1014 h 1076"/>
                <a:gd name="T30" fmla="*/ 149 w 278"/>
                <a:gd name="T31" fmla="*/ 992 h 1076"/>
                <a:gd name="T32" fmla="*/ 172 w 278"/>
                <a:gd name="T33" fmla="*/ 974 h 1076"/>
                <a:gd name="T34" fmla="*/ 196 w 278"/>
                <a:gd name="T35" fmla="*/ 962 h 1076"/>
                <a:gd name="T36" fmla="*/ 218 w 278"/>
                <a:gd name="T37" fmla="*/ 969 h 1076"/>
                <a:gd name="T38" fmla="*/ 234 w 278"/>
                <a:gd name="T39" fmla="*/ 967 h 1076"/>
                <a:gd name="T40" fmla="*/ 225 w 278"/>
                <a:gd name="T41" fmla="*/ 948 h 1076"/>
                <a:gd name="T42" fmla="*/ 206 w 278"/>
                <a:gd name="T43" fmla="*/ 938 h 1076"/>
                <a:gd name="T44" fmla="*/ 182 w 278"/>
                <a:gd name="T45" fmla="*/ 937 h 1076"/>
                <a:gd name="T46" fmla="*/ 136 w 278"/>
                <a:gd name="T47" fmla="*/ 959 h 1076"/>
                <a:gd name="T48" fmla="*/ 93 w 278"/>
                <a:gd name="T49" fmla="*/ 987 h 1076"/>
                <a:gd name="T50" fmla="*/ 60 w 278"/>
                <a:gd name="T51" fmla="*/ 965 h 1076"/>
                <a:gd name="T52" fmla="*/ 59 w 278"/>
                <a:gd name="T53" fmla="*/ 892 h 1076"/>
                <a:gd name="T54" fmla="*/ 40 w 278"/>
                <a:gd name="T55" fmla="*/ 824 h 1076"/>
                <a:gd name="T56" fmla="*/ 29 w 278"/>
                <a:gd name="T57" fmla="*/ 732 h 1076"/>
                <a:gd name="T58" fmla="*/ 45 w 278"/>
                <a:gd name="T59" fmla="*/ 657 h 1076"/>
                <a:gd name="T60" fmla="*/ 75 w 278"/>
                <a:gd name="T61" fmla="*/ 657 h 1076"/>
                <a:gd name="T62" fmla="*/ 98 w 278"/>
                <a:gd name="T63" fmla="*/ 651 h 1076"/>
                <a:gd name="T64" fmla="*/ 106 w 278"/>
                <a:gd name="T65" fmla="*/ 635 h 1076"/>
                <a:gd name="T66" fmla="*/ 93 w 278"/>
                <a:gd name="T67" fmla="*/ 622 h 1076"/>
                <a:gd name="T68" fmla="*/ 67 w 278"/>
                <a:gd name="T69" fmla="*/ 626 h 1076"/>
                <a:gd name="T70" fmla="*/ 42 w 278"/>
                <a:gd name="T71" fmla="*/ 625 h 1076"/>
                <a:gd name="T72" fmla="*/ 33 w 278"/>
                <a:gd name="T73" fmla="*/ 607 h 1076"/>
                <a:gd name="T74" fmla="*/ 34 w 278"/>
                <a:gd name="T75" fmla="*/ 588 h 1076"/>
                <a:gd name="T76" fmla="*/ 70 w 278"/>
                <a:gd name="T77" fmla="*/ 591 h 1076"/>
                <a:gd name="T78" fmla="*/ 104 w 278"/>
                <a:gd name="T79" fmla="*/ 584 h 1076"/>
                <a:gd name="T80" fmla="*/ 97 w 278"/>
                <a:gd name="T81" fmla="*/ 567 h 1076"/>
                <a:gd name="T82" fmla="*/ 71 w 278"/>
                <a:gd name="T83" fmla="*/ 565 h 1076"/>
                <a:gd name="T84" fmla="*/ 45 w 278"/>
                <a:gd name="T85" fmla="*/ 559 h 1076"/>
                <a:gd name="T86" fmla="*/ 22 w 278"/>
                <a:gd name="T87" fmla="*/ 450 h 1076"/>
                <a:gd name="T88" fmla="*/ 32 w 278"/>
                <a:gd name="T89" fmla="*/ 307 h 1076"/>
                <a:gd name="T90" fmla="*/ 56 w 278"/>
                <a:gd name="T91" fmla="*/ 301 h 1076"/>
                <a:gd name="T92" fmla="*/ 79 w 278"/>
                <a:gd name="T93" fmla="*/ 295 h 1076"/>
                <a:gd name="T94" fmla="*/ 79 w 278"/>
                <a:gd name="T95" fmla="*/ 287 h 1076"/>
                <a:gd name="T96" fmla="*/ 50 w 278"/>
                <a:gd name="T97" fmla="*/ 281 h 1076"/>
                <a:gd name="T98" fmla="*/ 25 w 278"/>
                <a:gd name="T99" fmla="*/ 262 h 1076"/>
                <a:gd name="T100" fmla="*/ 0 w 278"/>
                <a:gd name="T101" fmla="*/ 121 h 1076"/>
                <a:gd name="T102" fmla="*/ 11 w 278"/>
                <a:gd name="T103" fmla="*/ 34 h 1076"/>
                <a:gd name="T104" fmla="*/ 38 w 278"/>
                <a:gd name="T105" fmla="*/ 2 h 1076"/>
                <a:gd name="T106" fmla="*/ 58 w 278"/>
                <a:gd name="T107" fmla="*/ 0 h 1076"/>
                <a:gd name="T108" fmla="*/ 73 w 278"/>
                <a:gd name="T109" fmla="*/ 5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8" h="1076">
                  <a:moveTo>
                    <a:pt x="78" y="7"/>
                  </a:moveTo>
                  <a:lnTo>
                    <a:pt x="88" y="18"/>
                  </a:lnTo>
                  <a:lnTo>
                    <a:pt x="95" y="29"/>
                  </a:lnTo>
                  <a:lnTo>
                    <a:pt x="98" y="38"/>
                  </a:lnTo>
                  <a:lnTo>
                    <a:pt x="100" y="42"/>
                  </a:lnTo>
                  <a:lnTo>
                    <a:pt x="113" y="81"/>
                  </a:lnTo>
                  <a:lnTo>
                    <a:pt x="121" y="121"/>
                  </a:lnTo>
                  <a:lnTo>
                    <a:pt x="127" y="163"/>
                  </a:lnTo>
                  <a:lnTo>
                    <a:pt x="131" y="204"/>
                  </a:lnTo>
                  <a:lnTo>
                    <a:pt x="133" y="247"/>
                  </a:lnTo>
                  <a:lnTo>
                    <a:pt x="135" y="290"/>
                  </a:lnTo>
                  <a:lnTo>
                    <a:pt x="140" y="331"/>
                  </a:lnTo>
                  <a:lnTo>
                    <a:pt x="147" y="371"/>
                  </a:lnTo>
                  <a:lnTo>
                    <a:pt x="151" y="397"/>
                  </a:lnTo>
                  <a:lnTo>
                    <a:pt x="157" y="423"/>
                  </a:lnTo>
                  <a:lnTo>
                    <a:pt x="164" y="449"/>
                  </a:lnTo>
                  <a:lnTo>
                    <a:pt x="170" y="474"/>
                  </a:lnTo>
                  <a:lnTo>
                    <a:pt x="174" y="499"/>
                  </a:lnTo>
                  <a:lnTo>
                    <a:pt x="179" y="526"/>
                  </a:lnTo>
                  <a:lnTo>
                    <a:pt x="180" y="552"/>
                  </a:lnTo>
                  <a:lnTo>
                    <a:pt x="179" y="579"/>
                  </a:lnTo>
                  <a:lnTo>
                    <a:pt x="184" y="597"/>
                  </a:lnTo>
                  <a:lnTo>
                    <a:pt x="187" y="614"/>
                  </a:lnTo>
                  <a:lnTo>
                    <a:pt x="188" y="633"/>
                  </a:lnTo>
                  <a:lnTo>
                    <a:pt x="187" y="652"/>
                  </a:lnTo>
                  <a:lnTo>
                    <a:pt x="194" y="695"/>
                  </a:lnTo>
                  <a:lnTo>
                    <a:pt x="202" y="738"/>
                  </a:lnTo>
                  <a:lnTo>
                    <a:pt x="212" y="779"/>
                  </a:lnTo>
                  <a:lnTo>
                    <a:pt x="223" y="822"/>
                  </a:lnTo>
                  <a:lnTo>
                    <a:pt x="235" y="863"/>
                  </a:lnTo>
                  <a:lnTo>
                    <a:pt x="248" y="905"/>
                  </a:lnTo>
                  <a:lnTo>
                    <a:pt x="263" y="946"/>
                  </a:lnTo>
                  <a:lnTo>
                    <a:pt x="278" y="987"/>
                  </a:lnTo>
                  <a:lnTo>
                    <a:pt x="277" y="1010"/>
                  </a:lnTo>
                  <a:lnTo>
                    <a:pt x="276" y="1031"/>
                  </a:lnTo>
                  <a:lnTo>
                    <a:pt x="275" y="1054"/>
                  </a:lnTo>
                  <a:lnTo>
                    <a:pt x="276" y="1076"/>
                  </a:lnTo>
                  <a:lnTo>
                    <a:pt x="257" y="1069"/>
                  </a:lnTo>
                  <a:lnTo>
                    <a:pt x="239" y="1061"/>
                  </a:lnTo>
                  <a:lnTo>
                    <a:pt x="222" y="1053"/>
                  </a:lnTo>
                  <a:lnTo>
                    <a:pt x="203" y="1045"/>
                  </a:lnTo>
                  <a:lnTo>
                    <a:pt x="185" y="1036"/>
                  </a:lnTo>
                  <a:lnTo>
                    <a:pt x="168" y="1029"/>
                  </a:lnTo>
                  <a:lnTo>
                    <a:pt x="149" y="1021"/>
                  </a:lnTo>
                  <a:lnTo>
                    <a:pt x="131" y="1014"/>
                  </a:lnTo>
                  <a:lnTo>
                    <a:pt x="136" y="1007"/>
                  </a:lnTo>
                  <a:lnTo>
                    <a:pt x="142" y="999"/>
                  </a:lnTo>
                  <a:lnTo>
                    <a:pt x="149" y="992"/>
                  </a:lnTo>
                  <a:lnTo>
                    <a:pt x="157" y="985"/>
                  </a:lnTo>
                  <a:lnTo>
                    <a:pt x="164" y="980"/>
                  </a:lnTo>
                  <a:lnTo>
                    <a:pt x="172" y="974"/>
                  </a:lnTo>
                  <a:lnTo>
                    <a:pt x="180" y="968"/>
                  </a:lnTo>
                  <a:lnTo>
                    <a:pt x="188" y="963"/>
                  </a:lnTo>
                  <a:lnTo>
                    <a:pt x="196" y="962"/>
                  </a:lnTo>
                  <a:lnTo>
                    <a:pt x="204" y="963"/>
                  </a:lnTo>
                  <a:lnTo>
                    <a:pt x="211" y="966"/>
                  </a:lnTo>
                  <a:lnTo>
                    <a:pt x="218" y="969"/>
                  </a:lnTo>
                  <a:lnTo>
                    <a:pt x="225" y="972"/>
                  </a:lnTo>
                  <a:lnTo>
                    <a:pt x="231" y="970"/>
                  </a:lnTo>
                  <a:lnTo>
                    <a:pt x="234" y="967"/>
                  </a:lnTo>
                  <a:lnTo>
                    <a:pt x="238" y="957"/>
                  </a:lnTo>
                  <a:lnTo>
                    <a:pt x="232" y="953"/>
                  </a:lnTo>
                  <a:lnTo>
                    <a:pt x="225" y="948"/>
                  </a:lnTo>
                  <a:lnTo>
                    <a:pt x="219" y="945"/>
                  </a:lnTo>
                  <a:lnTo>
                    <a:pt x="212" y="942"/>
                  </a:lnTo>
                  <a:lnTo>
                    <a:pt x="206" y="938"/>
                  </a:lnTo>
                  <a:lnTo>
                    <a:pt x="199" y="937"/>
                  </a:lnTo>
                  <a:lnTo>
                    <a:pt x="191" y="936"/>
                  </a:lnTo>
                  <a:lnTo>
                    <a:pt x="182" y="937"/>
                  </a:lnTo>
                  <a:lnTo>
                    <a:pt x="165" y="940"/>
                  </a:lnTo>
                  <a:lnTo>
                    <a:pt x="150" y="948"/>
                  </a:lnTo>
                  <a:lnTo>
                    <a:pt x="136" y="959"/>
                  </a:lnTo>
                  <a:lnTo>
                    <a:pt x="123" y="969"/>
                  </a:lnTo>
                  <a:lnTo>
                    <a:pt x="109" y="980"/>
                  </a:lnTo>
                  <a:lnTo>
                    <a:pt x="93" y="987"/>
                  </a:lnTo>
                  <a:lnTo>
                    <a:pt x="76" y="991"/>
                  </a:lnTo>
                  <a:lnTo>
                    <a:pt x="57" y="989"/>
                  </a:lnTo>
                  <a:lnTo>
                    <a:pt x="60" y="965"/>
                  </a:lnTo>
                  <a:lnTo>
                    <a:pt x="62" y="940"/>
                  </a:lnTo>
                  <a:lnTo>
                    <a:pt x="62" y="916"/>
                  </a:lnTo>
                  <a:lnTo>
                    <a:pt x="59" y="892"/>
                  </a:lnTo>
                  <a:lnTo>
                    <a:pt x="56" y="869"/>
                  </a:lnTo>
                  <a:lnTo>
                    <a:pt x="49" y="846"/>
                  </a:lnTo>
                  <a:lnTo>
                    <a:pt x="40" y="824"/>
                  </a:lnTo>
                  <a:lnTo>
                    <a:pt x="27" y="803"/>
                  </a:lnTo>
                  <a:lnTo>
                    <a:pt x="27" y="769"/>
                  </a:lnTo>
                  <a:lnTo>
                    <a:pt x="29" y="732"/>
                  </a:lnTo>
                  <a:lnTo>
                    <a:pt x="33" y="695"/>
                  </a:lnTo>
                  <a:lnTo>
                    <a:pt x="34" y="658"/>
                  </a:lnTo>
                  <a:lnTo>
                    <a:pt x="45" y="657"/>
                  </a:lnTo>
                  <a:lnTo>
                    <a:pt x="56" y="657"/>
                  </a:lnTo>
                  <a:lnTo>
                    <a:pt x="66" y="657"/>
                  </a:lnTo>
                  <a:lnTo>
                    <a:pt x="75" y="657"/>
                  </a:lnTo>
                  <a:lnTo>
                    <a:pt x="83" y="656"/>
                  </a:lnTo>
                  <a:lnTo>
                    <a:pt x="91" y="655"/>
                  </a:lnTo>
                  <a:lnTo>
                    <a:pt x="98" y="651"/>
                  </a:lnTo>
                  <a:lnTo>
                    <a:pt x="104" y="648"/>
                  </a:lnTo>
                  <a:lnTo>
                    <a:pt x="105" y="642"/>
                  </a:lnTo>
                  <a:lnTo>
                    <a:pt x="106" y="635"/>
                  </a:lnTo>
                  <a:lnTo>
                    <a:pt x="105" y="628"/>
                  </a:lnTo>
                  <a:lnTo>
                    <a:pt x="101" y="622"/>
                  </a:lnTo>
                  <a:lnTo>
                    <a:pt x="93" y="622"/>
                  </a:lnTo>
                  <a:lnTo>
                    <a:pt x="85" y="624"/>
                  </a:lnTo>
                  <a:lnTo>
                    <a:pt x="76" y="625"/>
                  </a:lnTo>
                  <a:lnTo>
                    <a:pt x="67" y="626"/>
                  </a:lnTo>
                  <a:lnTo>
                    <a:pt x="58" y="627"/>
                  </a:lnTo>
                  <a:lnTo>
                    <a:pt x="50" y="627"/>
                  </a:lnTo>
                  <a:lnTo>
                    <a:pt x="42" y="625"/>
                  </a:lnTo>
                  <a:lnTo>
                    <a:pt x="34" y="621"/>
                  </a:lnTo>
                  <a:lnTo>
                    <a:pt x="34" y="617"/>
                  </a:lnTo>
                  <a:lnTo>
                    <a:pt x="33" y="607"/>
                  </a:lnTo>
                  <a:lnTo>
                    <a:pt x="30" y="597"/>
                  </a:lnTo>
                  <a:lnTo>
                    <a:pt x="27" y="590"/>
                  </a:lnTo>
                  <a:lnTo>
                    <a:pt x="34" y="588"/>
                  </a:lnTo>
                  <a:lnTo>
                    <a:pt x="44" y="588"/>
                  </a:lnTo>
                  <a:lnTo>
                    <a:pt x="57" y="589"/>
                  </a:lnTo>
                  <a:lnTo>
                    <a:pt x="70" y="591"/>
                  </a:lnTo>
                  <a:lnTo>
                    <a:pt x="82" y="591"/>
                  </a:lnTo>
                  <a:lnTo>
                    <a:pt x="94" y="590"/>
                  </a:lnTo>
                  <a:lnTo>
                    <a:pt x="104" y="584"/>
                  </a:lnTo>
                  <a:lnTo>
                    <a:pt x="110" y="574"/>
                  </a:lnTo>
                  <a:lnTo>
                    <a:pt x="104" y="569"/>
                  </a:lnTo>
                  <a:lnTo>
                    <a:pt x="97" y="567"/>
                  </a:lnTo>
                  <a:lnTo>
                    <a:pt x="89" y="566"/>
                  </a:lnTo>
                  <a:lnTo>
                    <a:pt x="80" y="565"/>
                  </a:lnTo>
                  <a:lnTo>
                    <a:pt x="71" y="565"/>
                  </a:lnTo>
                  <a:lnTo>
                    <a:pt x="63" y="565"/>
                  </a:lnTo>
                  <a:lnTo>
                    <a:pt x="53" y="563"/>
                  </a:lnTo>
                  <a:lnTo>
                    <a:pt x="45" y="559"/>
                  </a:lnTo>
                  <a:lnTo>
                    <a:pt x="32" y="525"/>
                  </a:lnTo>
                  <a:lnTo>
                    <a:pt x="26" y="488"/>
                  </a:lnTo>
                  <a:lnTo>
                    <a:pt x="22" y="450"/>
                  </a:lnTo>
                  <a:lnTo>
                    <a:pt x="18" y="413"/>
                  </a:lnTo>
                  <a:lnTo>
                    <a:pt x="23" y="309"/>
                  </a:lnTo>
                  <a:lnTo>
                    <a:pt x="32" y="307"/>
                  </a:lnTo>
                  <a:lnTo>
                    <a:pt x="40" y="305"/>
                  </a:lnTo>
                  <a:lnTo>
                    <a:pt x="48" y="303"/>
                  </a:lnTo>
                  <a:lnTo>
                    <a:pt x="56" y="301"/>
                  </a:lnTo>
                  <a:lnTo>
                    <a:pt x="64" y="300"/>
                  </a:lnTo>
                  <a:lnTo>
                    <a:pt x="72" y="298"/>
                  </a:lnTo>
                  <a:lnTo>
                    <a:pt x="79" y="295"/>
                  </a:lnTo>
                  <a:lnTo>
                    <a:pt x="87" y="291"/>
                  </a:lnTo>
                  <a:lnTo>
                    <a:pt x="85" y="288"/>
                  </a:lnTo>
                  <a:lnTo>
                    <a:pt x="79" y="287"/>
                  </a:lnTo>
                  <a:lnTo>
                    <a:pt x="71" y="286"/>
                  </a:lnTo>
                  <a:lnTo>
                    <a:pt x="60" y="285"/>
                  </a:lnTo>
                  <a:lnTo>
                    <a:pt x="50" y="281"/>
                  </a:lnTo>
                  <a:lnTo>
                    <a:pt x="40" y="278"/>
                  </a:lnTo>
                  <a:lnTo>
                    <a:pt x="30" y="271"/>
                  </a:lnTo>
                  <a:lnTo>
                    <a:pt x="25" y="262"/>
                  </a:lnTo>
                  <a:lnTo>
                    <a:pt x="11" y="216"/>
                  </a:lnTo>
                  <a:lnTo>
                    <a:pt x="3" y="170"/>
                  </a:lnTo>
                  <a:lnTo>
                    <a:pt x="0" y="121"/>
                  </a:lnTo>
                  <a:lnTo>
                    <a:pt x="3" y="71"/>
                  </a:lnTo>
                  <a:lnTo>
                    <a:pt x="5" y="52"/>
                  </a:lnTo>
                  <a:lnTo>
                    <a:pt x="11" y="34"/>
                  </a:lnTo>
                  <a:lnTo>
                    <a:pt x="19" y="18"/>
                  </a:lnTo>
                  <a:lnTo>
                    <a:pt x="30" y="4"/>
                  </a:lnTo>
                  <a:lnTo>
                    <a:pt x="38" y="2"/>
                  </a:lnTo>
                  <a:lnTo>
                    <a:pt x="45" y="0"/>
                  </a:lnTo>
                  <a:lnTo>
                    <a:pt x="52" y="0"/>
                  </a:lnTo>
                  <a:lnTo>
                    <a:pt x="58" y="0"/>
                  </a:lnTo>
                  <a:lnTo>
                    <a:pt x="64" y="2"/>
                  </a:lnTo>
                  <a:lnTo>
                    <a:pt x="68" y="3"/>
                  </a:lnTo>
                  <a:lnTo>
                    <a:pt x="73" y="5"/>
                  </a:lnTo>
                  <a:lnTo>
                    <a:pt x="78" y="7"/>
                  </a:lnTo>
                  <a:close/>
                </a:path>
              </a:pathLst>
            </a:custGeom>
            <a:solidFill>
              <a:srgbClr val="E2BF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
            <p:cNvSpPr>
              <a:spLocks/>
            </p:cNvSpPr>
            <p:nvPr/>
          </p:nvSpPr>
          <p:spPr bwMode="auto">
            <a:xfrm>
              <a:off x="4377" y="2546"/>
              <a:ext cx="124" cy="237"/>
            </a:xfrm>
            <a:custGeom>
              <a:avLst/>
              <a:gdLst>
                <a:gd name="T0" fmla="*/ 245 w 249"/>
                <a:gd name="T1" fmla="*/ 116 h 475"/>
                <a:gd name="T2" fmla="*/ 247 w 249"/>
                <a:gd name="T3" fmla="*/ 135 h 475"/>
                <a:gd name="T4" fmla="*/ 249 w 249"/>
                <a:gd name="T5" fmla="*/ 152 h 475"/>
                <a:gd name="T6" fmla="*/ 249 w 249"/>
                <a:gd name="T7" fmla="*/ 171 h 475"/>
                <a:gd name="T8" fmla="*/ 244 w 249"/>
                <a:gd name="T9" fmla="*/ 190 h 475"/>
                <a:gd name="T10" fmla="*/ 234 w 249"/>
                <a:gd name="T11" fmla="*/ 186 h 475"/>
                <a:gd name="T12" fmla="*/ 224 w 249"/>
                <a:gd name="T13" fmla="*/ 180 h 475"/>
                <a:gd name="T14" fmla="*/ 214 w 249"/>
                <a:gd name="T15" fmla="*/ 174 h 475"/>
                <a:gd name="T16" fmla="*/ 204 w 249"/>
                <a:gd name="T17" fmla="*/ 167 h 475"/>
                <a:gd name="T18" fmla="*/ 194 w 249"/>
                <a:gd name="T19" fmla="*/ 163 h 475"/>
                <a:gd name="T20" fmla="*/ 183 w 249"/>
                <a:gd name="T21" fmla="*/ 157 h 475"/>
                <a:gd name="T22" fmla="*/ 173 w 249"/>
                <a:gd name="T23" fmla="*/ 152 h 475"/>
                <a:gd name="T24" fmla="*/ 161 w 249"/>
                <a:gd name="T25" fmla="*/ 149 h 475"/>
                <a:gd name="T26" fmla="*/ 149 w 249"/>
                <a:gd name="T27" fmla="*/ 156 h 475"/>
                <a:gd name="T28" fmla="*/ 135 w 249"/>
                <a:gd name="T29" fmla="*/ 164 h 475"/>
                <a:gd name="T30" fmla="*/ 122 w 249"/>
                <a:gd name="T31" fmla="*/ 172 h 475"/>
                <a:gd name="T32" fmla="*/ 109 w 249"/>
                <a:gd name="T33" fmla="*/ 181 h 475"/>
                <a:gd name="T34" fmla="*/ 98 w 249"/>
                <a:gd name="T35" fmla="*/ 191 h 475"/>
                <a:gd name="T36" fmla="*/ 88 w 249"/>
                <a:gd name="T37" fmla="*/ 203 h 475"/>
                <a:gd name="T38" fmla="*/ 80 w 249"/>
                <a:gd name="T39" fmla="*/ 214 h 475"/>
                <a:gd name="T40" fmla="*/ 73 w 249"/>
                <a:gd name="T41" fmla="*/ 228 h 475"/>
                <a:gd name="T42" fmla="*/ 65 w 249"/>
                <a:gd name="T43" fmla="*/ 262 h 475"/>
                <a:gd name="T44" fmla="*/ 63 w 249"/>
                <a:gd name="T45" fmla="*/ 295 h 475"/>
                <a:gd name="T46" fmla="*/ 67 w 249"/>
                <a:gd name="T47" fmla="*/ 327 h 475"/>
                <a:gd name="T48" fmla="*/ 75 w 249"/>
                <a:gd name="T49" fmla="*/ 358 h 475"/>
                <a:gd name="T50" fmla="*/ 85 w 249"/>
                <a:gd name="T51" fmla="*/ 390 h 475"/>
                <a:gd name="T52" fmla="*/ 99 w 249"/>
                <a:gd name="T53" fmla="*/ 418 h 475"/>
                <a:gd name="T54" fmla="*/ 115 w 249"/>
                <a:gd name="T55" fmla="*/ 447 h 475"/>
                <a:gd name="T56" fmla="*/ 131 w 249"/>
                <a:gd name="T57" fmla="*/ 474 h 475"/>
                <a:gd name="T58" fmla="*/ 126 w 249"/>
                <a:gd name="T59" fmla="*/ 475 h 475"/>
                <a:gd name="T60" fmla="*/ 119 w 249"/>
                <a:gd name="T61" fmla="*/ 475 h 475"/>
                <a:gd name="T62" fmla="*/ 113 w 249"/>
                <a:gd name="T63" fmla="*/ 475 h 475"/>
                <a:gd name="T64" fmla="*/ 107 w 249"/>
                <a:gd name="T65" fmla="*/ 474 h 475"/>
                <a:gd name="T66" fmla="*/ 101 w 249"/>
                <a:gd name="T67" fmla="*/ 472 h 475"/>
                <a:gd name="T68" fmla="*/ 97 w 249"/>
                <a:gd name="T69" fmla="*/ 471 h 475"/>
                <a:gd name="T70" fmla="*/ 91 w 249"/>
                <a:gd name="T71" fmla="*/ 469 h 475"/>
                <a:gd name="T72" fmla="*/ 85 w 249"/>
                <a:gd name="T73" fmla="*/ 467 h 475"/>
                <a:gd name="T74" fmla="*/ 69 w 249"/>
                <a:gd name="T75" fmla="*/ 422 h 475"/>
                <a:gd name="T76" fmla="*/ 20 w 249"/>
                <a:gd name="T77" fmla="*/ 129 h 475"/>
                <a:gd name="T78" fmla="*/ 16 w 249"/>
                <a:gd name="T79" fmla="*/ 116 h 475"/>
                <a:gd name="T80" fmla="*/ 12 w 249"/>
                <a:gd name="T81" fmla="*/ 105 h 475"/>
                <a:gd name="T82" fmla="*/ 7 w 249"/>
                <a:gd name="T83" fmla="*/ 92 h 475"/>
                <a:gd name="T84" fmla="*/ 0 w 249"/>
                <a:gd name="T85" fmla="*/ 81 h 475"/>
                <a:gd name="T86" fmla="*/ 8 w 249"/>
                <a:gd name="T87" fmla="*/ 67 h 475"/>
                <a:gd name="T88" fmla="*/ 17 w 249"/>
                <a:gd name="T89" fmla="*/ 53 h 475"/>
                <a:gd name="T90" fmla="*/ 28 w 249"/>
                <a:gd name="T91" fmla="*/ 39 h 475"/>
                <a:gd name="T92" fmla="*/ 39 w 249"/>
                <a:gd name="T93" fmla="*/ 28 h 475"/>
                <a:gd name="T94" fmla="*/ 52 w 249"/>
                <a:gd name="T95" fmla="*/ 16 h 475"/>
                <a:gd name="T96" fmla="*/ 67 w 249"/>
                <a:gd name="T97" fmla="*/ 8 h 475"/>
                <a:gd name="T98" fmla="*/ 82 w 249"/>
                <a:gd name="T99" fmla="*/ 2 h 475"/>
                <a:gd name="T100" fmla="*/ 98 w 249"/>
                <a:gd name="T101" fmla="*/ 0 h 475"/>
                <a:gd name="T102" fmla="*/ 122 w 249"/>
                <a:gd name="T103" fmla="*/ 2 h 475"/>
                <a:gd name="T104" fmla="*/ 146 w 249"/>
                <a:gd name="T105" fmla="*/ 9 h 475"/>
                <a:gd name="T106" fmla="*/ 169 w 249"/>
                <a:gd name="T107" fmla="*/ 20 h 475"/>
                <a:gd name="T108" fmla="*/ 191 w 249"/>
                <a:gd name="T109" fmla="*/ 34 h 475"/>
                <a:gd name="T110" fmla="*/ 210 w 249"/>
                <a:gd name="T111" fmla="*/ 51 h 475"/>
                <a:gd name="T112" fmla="*/ 226 w 249"/>
                <a:gd name="T113" fmla="*/ 70 h 475"/>
                <a:gd name="T114" fmla="*/ 237 w 249"/>
                <a:gd name="T115" fmla="*/ 92 h 475"/>
                <a:gd name="T116" fmla="*/ 245 w 249"/>
                <a:gd name="T117" fmla="*/ 116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9" h="475">
                  <a:moveTo>
                    <a:pt x="245" y="116"/>
                  </a:moveTo>
                  <a:lnTo>
                    <a:pt x="247" y="135"/>
                  </a:lnTo>
                  <a:lnTo>
                    <a:pt x="249" y="152"/>
                  </a:lnTo>
                  <a:lnTo>
                    <a:pt x="249" y="171"/>
                  </a:lnTo>
                  <a:lnTo>
                    <a:pt x="244" y="190"/>
                  </a:lnTo>
                  <a:lnTo>
                    <a:pt x="234" y="186"/>
                  </a:lnTo>
                  <a:lnTo>
                    <a:pt x="224" y="180"/>
                  </a:lnTo>
                  <a:lnTo>
                    <a:pt x="214" y="174"/>
                  </a:lnTo>
                  <a:lnTo>
                    <a:pt x="204" y="167"/>
                  </a:lnTo>
                  <a:lnTo>
                    <a:pt x="194" y="163"/>
                  </a:lnTo>
                  <a:lnTo>
                    <a:pt x="183" y="157"/>
                  </a:lnTo>
                  <a:lnTo>
                    <a:pt x="173" y="152"/>
                  </a:lnTo>
                  <a:lnTo>
                    <a:pt x="161" y="149"/>
                  </a:lnTo>
                  <a:lnTo>
                    <a:pt x="149" y="156"/>
                  </a:lnTo>
                  <a:lnTo>
                    <a:pt x="135" y="164"/>
                  </a:lnTo>
                  <a:lnTo>
                    <a:pt x="122" y="172"/>
                  </a:lnTo>
                  <a:lnTo>
                    <a:pt x="109" y="181"/>
                  </a:lnTo>
                  <a:lnTo>
                    <a:pt x="98" y="191"/>
                  </a:lnTo>
                  <a:lnTo>
                    <a:pt x="88" y="203"/>
                  </a:lnTo>
                  <a:lnTo>
                    <a:pt x="80" y="214"/>
                  </a:lnTo>
                  <a:lnTo>
                    <a:pt x="73" y="228"/>
                  </a:lnTo>
                  <a:lnTo>
                    <a:pt x="65" y="262"/>
                  </a:lnTo>
                  <a:lnTo>
                    <a:pt x="63" y="295"/>
                  </a:lnTo>
                  <a:lnTo>
                    <a:pt x="67" y="327"/>
                  </a:lnTo>
                  <a:lnTo>
                    <a:pt x="75" y="358"/>
                  </a:lnTo>
                  <a:lnTo>
                    <a:pt x="85" y="390"/>
                  </a:lnTo>
                  <a:lnTo>
                    <a:pt x="99" y="418"/>
                  </a:lnTo>
                  <a:lnTo>
                    <a:pt x="115" y="447"/>
                  </a:lnTo>
                  <a:lnTo>
                    <a:pt x="131" y="474"/>
                  </a:lnTo>
                  <a:lnTo>
                    <a:pt x="126" y="475"/>
                  </a:lnTo>
                  <a:lnTo>
                    <a:pt x="119" y="475"/>
                  </a:lnTo>
                  <a:lnTo>
                    <a:pt x="113" y="475"/>
                  </a:lnTo>
                  <a:lnTo>
                    <a:pt x="107" y="474"/>
                  </a:lnTo>
                  <a:lnTo>
                    <a:pt x="101" y="472"/>
                  </a:lnTo>
                  <a:lnTo>
                    <a:pt x="97" y="471"/>
                  </a:lnTo>
                  <a:lnTo>
                    <a:pt x="91" y="469"/>
                  </a:lnTo>
                  <a:lnTo>
                    <a:pt x="85" y="467"/>
                  </a:lnTo>
                  <a:lnTo>
                    <a:pt x="69" y="422"/>
                  </a:lnTo>
                  <a:lnTo>
                    <a:pt x="20" y="129"/>
                  </a:lnTo>
                  <a:lnTo>
                    <a:pt x="16" y="116"/>
                  </a:lnTo>
                  <a:lnTo>
                    <a:pt x="12" y="105"/>
                  </a:lnTo>
                  <a:lnTo>
                    <a:pt x="7" y="92"/>
                  </a:lnTo>
                  <a:lnTo>
                    <a:pt x="0" y="81"/>
                  </a:lnTo>
                  <a:lnTo>
                    <a:pt x="8" y="67"/>
                  </a:lnTo>
                  <a:lnTo>
                    <a:pt x="17" y="53"/>
                  </a:lnTo>
                  <a:lnTo>
                    <a:pt x="28" y="39"/>
                  </a:lnTo>
                  <a:lnTo>
                    <a:pt x="39" y="28"/>
                  </a:lnTo>
                  <a:lnTo>
                    <a:pt x="52" y="16"/>
                  </a:lnTo>
                  <a:lnTo>
                    <a:pt x="67" y="8"/>
                  </a:lnTo>
                  <a:lnTo>
                    <a:pt x="82" y="2"/>
                  </a:lnTo>
                  <a:lnTo>
                    <a:pt x="98" y="0"/>
                  </a:lnTo>
                  <a:lnTo>
                    <a:pt x="122" y="2"/>
                  </a:lnTo>
                  <a:lnTo>
                    <a:pt x="146" y="9"/>
                  </a:lnTo>
                  <a:lnTo>
                    <a:pt x="169" y="20"/>
                  </a:lnTo>
                  <a:lnTo>
                    <a:pt x="191" y="34"/>
                  </a:lnTo>
                  <a:lnTo>
                    <a:pt x="210" y="51"/>
                  </a:lnTo>
                  <a:lnTo>
                    <a:pt x="226" y="70"/>
                  </a:lnTo>
                  <a:lnTo>
                    <a:pt x="237" y="92"/>
                  </a:lnTo>
                  <a:lnTo>
                    <a:pt x="245" y="116"/>
                  </a:lnTo>
                  <a:close/>
                </a:path>
              </a:pathLst>
            </a:custGeom>
            <a:solidFill>
              <a:srgbClr val="E2BF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p:cNvSpPr>
              <a:spLocks/>
            </p:cNvSpPr>
            <p:nvPr/>
          </p:nvSpPr>
          <p:spPr bwMode="auto">
            <a:xfrm>
              <a:off x="4250" y="2586"/>
              <a:ext cx="154" cy="254"/>
            </a:xfrm>
            <a:custGeom>
              <a:avLst/>
              <a:gdLst>
                <a:gd name="T0" fmla="*/ 230 w 307"/>
                <a:gd name="T1" fmla="*/ 59 h 508"/>
                <a:gd name="T2" fmla="*/ 247 w 307"/>
                <a:gd name="T3" fmla="*/ 105 h 508"/>
                <a:gd name="T4" fmla="*/ 283 w 307"/>
                <a:gd name="T5" fmla="*/ 335 h 508"/>
                <a:gd name="T6" fmla="*/ 287 w 307"/>
                <a:gd name="T7" fmla="*/ 357 h 508"/>
                <a:gd name="T8" fmla="*/ 291 w 307"/>
                <a:gd name="T9" fmla="*/ 378 h 508"/>
                <a:gd name="T10" fmla="*/ 298 w 307"/>
                <a:gd name="T11" fmla="*/ 398 h 508"/>
                <a:gd name="T12" fmla="*/ 307 w 307"/>
                <a:gd name="T13" fmla="*/ 417 h 508"/>
                <a:gd name="T14" fmla="*/ 303 w 307"/>
                <a:gd name="T15" fmla="*/ 432 h 508"/>
                <a:gd name="T16" fmla="*/ 296 w 307"/>
                <a:gd name="T17" fmla="*/ 446 h 508"/>
                <a:gd name="T18" fmla="*/ 289 w 307"/>
                <a:gd name="T19" fmla="*/ 459 h 508"/>
                <a:gd name="T20" fmla="*/ 280 w 307"/>
                <a:gd name="T21" fmla="*/ 473 h 508"/>
                <a:gd name="T22" fmla="*/ 269 w 307"/>
                <a:gd name="T23" fmla="*/ 485 h 508"/>
                <a:gd name="T24" fmla="*/ 258 w 307"/>
                <a:gd name="T25" fmla="*/ 494 h 508"/>
                <a:gd name="T26" fmla="*/ 244 w 307"/>
                <a:gd name="T27" fmla="*/ 501 h 508"/>
                <a:gd name="T28" fmla="*/ 228 w 307"/>
                <a:gd name="T29" fmla="*/ 506 h 508"/>
                <a:gd name="T30" fmla="*/ 222 w 307"/>
                <a:gd name="T31" fmla="*/ 508 h 508"/>
                <a:gd name="T32" fmla="*/ 215 w 307"/>
                <a:gd name="T33" fmla="*/ 508 h 508"/>
                <a:gd name="T34" fmla="*/ 209 w 307"/>
                <a:gd name="T35" fmla="*/ 508 h 508"/>
                <a:gd name="T36" fmla="*/ 204 w 307"/>
                <a:gd name="T37" fmla="*/ 506 h 508"/>
                <a:gd name="T38" fmla="*/ 198 w 307"/>
                <a:gd name="T39" fmla="*/ 503 h 508"/>
                <a:gd name="T40" fmla="*/ 192 w 307"/>
                <a:gd name="T41" fmla="*/ 501 h 508"/>
                <a:gd name="T42" fmla="*/ 186 w 307"/>
                <a:gd name="T43" fmla="*/ 497 h 508"/>
                <a:gd name="T44" fmla="*/ 182 w 307"/>
                <a:gd name="T45" fmla="*/ 495 h 508"/>
                <a:gd name="T46" fmla="*/ 171 w 307"/>
                <a:gd name="T47" fmla="*/ 480 h 508"/>
                <a:gd name="T48" fmla="*/ 162 w 307"/>
                <a:gd name="T49" fmla="*/ 465 h 508"/>
                <a:gd name="T50" fmla="*/ 156 w 307"/>
                <a:gd name="T51" fmla="*/ 449 h 508"/>
                <a:gd name="T52" fmla="*/ 151 w 307"/>
                <a:gd name="T53" fmla="*/ 432 h 508"/>
                <a:gd name="T54" fmla="*/ 145 w 307"/>
                <a:gd name="T55" fmla="*/ 416 h 508"/>
                <a:gd name="T56" fmla="*/ 139 w 307"/>
                <a:gd name="T57" fmla="*/ 398 h 508"/>
                <a:gd name="T58" fmla="*/ 132 w 307"/>
                <a:gd name="T59" fmla="*/ 382 h 508"/>
                <a:gd name="T60" fmla="*/ 123 w 307"/>
                <a:gd name="T61" fmla="*/ 366 h 508"/>
                <a:gd name="T62" fmla="*/ 111 w 307"/>
                <a:gd name="T63" fmla="*/ 334 h 508"/>
                <a:gd name="T64" fmla="*/ 95 w 307"/>
                <a:gd name="T65" fmla="*/ 302 h 508"/>
                <a:gd name="T66" fmla="*/ 76 w 307"/>
                <a:gd name="T67" fmla="*/ 272 h 508"/>
                <a:gd name="T68" fmla="*/ 56 w 307"/>
                <a:gd name="T69" fmla="*/ 242 h 508"/>
                <a:gd name="T70" fmla="*/ 37 w 307"/>
                <a:gd name="T71" fmla="*/ 212 h 508"/>
                <a:gd name="T72" fmla="*/ 20 w 307"/>
                <a:gd name="T73" fmla="*/ 182 h 508"/>
                <a:gd name="T74" fmla="*/ 7 w 307"/>
                <a:gd name="T75" fmla="*/ 150 h 508"/>
                <a:gd name="T76" fmla="*/ 0 w 307"/>
                <a:gd name="T77" fmla="*/ 116 h 508"/>
                <a:gd name="T78" fmla="*/ 5 w 307"/>
                <a:gd name="T79" fmla="*/ 100 h 508"/>
                <a:gd name="T80" fmla="*/ 11 w 307"/>
                <a:gd name="T81" fmla="*/ 86 h 508"/>
                <a:gd name="T82" fmla="*/ 17 w 307"/>
                <a:gd name="T83" fmla="*/ 74 h 508"/>
                <a:gd name="T84" fmla="*/ 24 w 307"/>
                <a:gd name="T85" fmla="*/ 60 h 508"/>
                <a:gd name="T86" fmla="*/ 33 w 307"/>
                <a:gd name="T87" fmla="*/ 47 h 508"/>
                <a:gd name="T88" fmla="*/ 45 w 307"/>
                <a:gd name="T89" fmla="*/ 34 h 508"/>
                <a:gd name="T90" fmla="*/ 58 w 307"/>
                <a:gd name="T91" fmla="*/ 21 h 508"/>
                <a:gd name="T92" fmla="*/ 76 w 307"/>
                <a:gd name="T93" fmla="*/ 4 h 508"/>
                <a:gd name="T94" fmla="*/ 92 w 307"/>
                <a:gd name="T95" fmla="*/ 0 h 508"/>
                <a:gd name="T96" fmla="*/ 109 w 307"/>
                <a:gd name="T97" fmla="*/ 0 h 508"/>
                <a:gd name="T98" fmla="*/ 126 w 307"/>
                <a:gd name="T99" fmla="*/ 1 h 508"/>
                <a:gd name="T100" fmla="*/ 144 w 307"/>
                <a:gd name="T101" fmla="*/ 6 h 508"/>
                <a:gd name="T102" fmla="*/ 161 w 307"/>
                <a:gd name="T103" fmla="*/ 11 h 508"/>
                <a:gd name="T104" fmla="*/ 178 w 307"/>
                <a:gd name="T105" fmla="*/ 18 h 508"/>
                <a:gd name="T106" fmla="*/ 194 w 307"/>
                <a:gd name="T107" fmla="*/ 24 h 508"/>
                <a:gd name="T108" fmla="*/ 209 w 307"/>
                <a:gd name="T109" fmla="*/ 31 h 508"/>
                <a:gd name="T110" fmla="*/ 230 w 307"/>
                <a:gd name="T111" fmla="*/ 59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7" h="508">
                  <a:moveTo>
                    <a:pt x="230" y="59"/>
                  </a:moveTo>
                  <a:lnTo>
                    <a:pt x="247" y="105"/>
                  </a:lnTo>
                  <a:lnTo>
                    <a:pt x="283" y="335"/>
                  </a:lnTo>
                  <a:lnTo>
                    <a:pt x="287" y="357"/>
                  </a:lnTo>
                  <a:lnTo>
                    <a:pt x="291" y="378"/>
                  </a:lnTo>
                  <a:lnTo>
                    <a:pt x="298" y="398"/>
                  </a:lnTo>
                  <a:lnTo>
                    <a:pt x="307" y="417"/>
                  </a:lnTo>
                  <a:lnTo>
                    <a:pt x="303" y="432"/>
                  </a:lnTo>
                  <a:lnTo>
                    <a:pt x="296" y="446"/>
                  </a:lnTo>
                  <a:lnTo>
                    <a:pt x="289" y="459"/>
                  </a:lnTo>
                  <a:lnTo>
                    <a:pt x="280" y="473"/>
                  </a:lnTo>
                  <a:lnTo>
                    <a:pt x="269" y="485"/>
                  </a:lnTo>
                  <a:lnTo>
                    <a:pt x="258" y="494"/>
                  </a:lnTo>
                  <a:lnTo>
                    <a:pt x="244" y="501"/>
                  </a:lnTo>
                  <a:lnTo>
                    <a:pt x="228" y="506"/>
                  </a:lnTo>
                  <a:lnTo>
                    <a:pt x="222" y="508"/>
                  </a:lnTo>
                  <a:lnTo>
                    <a:pt x="215" y="508"/>
                  </a:lnTo>
                  <a:lnTo>
                    <a:pt x="209" y="508"/>
                  </a:lnTo>
                  <a:lnTo>
                    <a:pt x="204" y="506"/>
                  </a:lnTo>
                  <a:lnTo>
                    <a:pt x="198" y="503"/>
                  </a:lnTo>
                  <a:lnTo>
                    <a:pt x="192" y="501"/>
                  </a:lnTo>
                  <a:lnTo>
                    <a:pt x="186" y="497"/>
                  </a:lnTo>
                  <a:lnTo>
                    <a:pt x="182" y="495"/>
                  </a:lnTo>
                  <a:lnTo>
                    <a:pt x="171" y="480"/>
                  </a:lnTo>
                  <a:lnTo>
                    <a:pt x="162" y="465"/>
                  </a:lnTo>
                  <a:lnTo>
                    <a:pt x="156" y="449"/>
                  </a:lnTo>
                  <a:lnTo>
                    <a:pt x="151" y="432"/>
                  </a:lnTo>
                  <a:lnTo>
                    <a:pt x="145" y="416"/>
                  </a:lnTo>
                  <a:lnTo>
                    <a:pt x="139" y="398"/>
                  </a:lnTo>
                  <a:lnTo>
                    <a:pt x="132" y="382"/>
                  </a:lnTo>
                  <a:lnTo>
                    <a:pt x="123" y="366"/>
                  </a:lnTo>
                  <a:lnTo>
                    <a:pt x="111" y="334"/>
                  </a:lnTo>
                  <a:lnTo>
                    <a:pt x="95" y="302"/>
                  </a:lnTo>
                  <a:lnTo>
                    <a:pt x="76" y="272"/>
                  </a:lnTo>
                  <a:lnTo>
                    <a:pt x="56" y="242"/>
                  </a:lnTo>
                  <a:lnTo>
                    <a:pt x="37" y="212"/>
                  </a:lnTo>
                  <a:lnTo>
                    <a:pt x="20" y="182"/>
                  </a:lnTo>
                  <a:lnTo>
                    <a:pt x="7" y="150"/>
                  </a:lnTo>
                  <a:lnTo>
                    <a:pt x="0" y="116"/>
                  </a:lnTo>
                  <a:lnTo>
                    <a:pt x="5" y="100"/>
                  </a:lnTo>
                  <a:lnTo>
                    <a:pt x="11" y="86"/>
                  </a:lnTo>
                  <a:lnTo>
                    <a:pt x="17" y="74"/>
                  </a:lnTo>
                  <a:lnTo>
                    <a:pt x="24" y="60"/>
                  </a:lnTo>
                  <a:lnTo>
                    <a:pt x="33" y="47"/>
                  </a:lnTo>
                  <a:lnTo>
                    <a:pt x="45" y="34"/>
                  </a:lnTo>
                  <a:lnTo>
                    <a:pt x="58" y="21"/>
                  </a:lnTo>
                  <a:lnTo>
                    <a:pt x="76" y="4"/>
                  </a:lnTo>
                  <a:lnTo>
                    <a:pt x="92" y="0"/>
                  </a:lnTo>
                  <a:lnTo>
                    <a:pt x="109" y="0"/>
                  </a:lnTo>
                  <a:lnTo>
                    <a:pt x="126" y="1"/>
                  </a:lnTo>
                  <a:lnTo>
                    <a:pt x="144" y="6"/>
                  </a:lnTo>
                  <a:lnTo>
                    <a:pt x="161" y="11"/>
                  </a:lnTo>
                  <a:lnTo>
                    <a:pt x="178" y="18"/>
                  </a:lnTo>
                  <a:lnTo>
                    <a:pt x="194" y="24"/>
                  </a:lnTo>
                  <a:lnTo>
                    <a:pt x="209" y="31"/>
                  </a:lnTo>
                  <a:lnTo>
                    <a:pt x="230" y="59"/>
                  </a:lnTo>
                  <a:close/>
                </a:path>
              </a:pathLst>
            </a:custGeom>
            <a:solidFill>
              <a:srgbClr val="E2BF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p:cNvSpPr>
            <p:nvPr/>
          </p:nvSpPr>
          <p:spPr bwMode="auto">
            <a:xfrm>
              <a:off x="4259" y="2608"/>
              <a:ext cx="65" cy="41"/>
            </a:xfrm>
            <a:custGeom>
              <a:avLst/>
              <a:gdLst>
                <a:gd name="T0" fmla="*/ 129 w 129"/>
                <a:gd name="T1" fmla="*/ 3 h 83"/>
                <a:gd name="T2" fmla="*/ 121 w 129"/>
                <a:gd name="T3" fmla="*/ 10 h 83"/>
                <a:gd name="T4" fmla="*/ 112 w 129"/>
                <a:gd name="T5" fmla="*/ 16 h 83"/>
                <a:gd name="T6" fmla="*/ 103 w 129"/>
                <a:gd name="T7" fmla="*/ 20 h 83"/>
                <a:gd name="T8" fmla="*/ 92 w 129"/>
                <a:gd name="T9" fmla="*/ 24 h 83"/>
                <a:gd name="T10" fmla="*/ 82 w 129"/>
                <a:gd name="T11" fmla="*/ 28 h 83"/>
                <a:gd name="T12" fmla="*/ 71 w 129"/>
                <a:gd name="T13" fmla="*/ 33 h 83"/>
                <a:gd name="T14" fmla="*/ 61 w 129"/>
                <a:gd name="T15" fmla="*/ 38 h 83"/>
                <a:gd name="T16" fmla="*/ 51 w 129"/>
                <a:gd name="T17" fmla="*/ 44 h 83"/>
                <a:gd name="T18" fmla="*/ 44 w 129"/>
                <a:gd name="T19" fmla="*/ 49 h 83"/>
                <a:gd name="T20" fmla="*/ 37 w 129"/>
                <a:gd name="T21" fmla="*/ 55 h 83"/>
                <a:gd name="T22" fmla="*/ 31 w 129"/>
                <a:gd name="T23" fmla="*/ 59 h 83"/>
                <a:gd name="T24" fmla="*/ 25 w 129"/>
                <a:gd name="T25" fmla="*/ 65 h 83"/>
                <a:gd name="T26" fmla="*/ 20 w 129"/>
                <a:gd name="T27" fmla="*/ 70 h 83"/>
                <a:gd name="T28" fmla="*/ 15 w 129"/>
                <a:gd name="T29" fmla="*/ 74 h 83"/>
                <a:gd name="T30" fmla="*/ 8 w 129"/>
                <a:gd name="T31" fmla="*/ 79 h 83"/>
                <a:gd name="T32" fmla="*/ 2 w 129"/>
                <a:gd name="T33" fmla="*/ 83 h 83"/>
                <a:gd name="T34" fmla="*/ 0 w 129"/>
                <a:gd name="T35" fmla="*/ 74 h 83"/>
                <a:gd name="T36" fmla="*/ 0 w 129"/>
                <a:gd name="T37" fmla="*/ 68 h 83"/>
                <a:gd name="T38" fmla="*/ 3 w 129"/>
                <a:gd name="T39" fmla="*/ 61 h 83"/>
                <a:gd name="T40" fmla="*/ 9 w 129"/>
                <a:gd name="T41" fmla="*/ 54 h 83"/>
                <a:gd name="T42" fmla="*/ 15 w 129"/>
                <a:gd name="T43" fmla="*/ 47 h 83"/>
                <a:gd name="T44" fmla="*/ 21 w 129"/>
                <a:gd name="T45" fmla="*/ 40 h 83"/>
                <a:gd name="T46" fmla="*/ 26 w 129"/>
                <a:gd name="T47" fmla="*/ 33 h 83"/>
                <a:gd name="T48" fmla="*/ 30 w 129"/>
                <a:gd name="T49" fmla="*/ 26 h 83"/>
                <a:gd name="T50" fmla="*/ 47 w 129"/>
                <a:gd name="T51" fmla="*/ 13 h 83"/>
                <a:gd name="T52" fmla="*/ 66 w 129"/>
                <a:gd name="T53" fmla="*/ 6 h 83"/>
                <a:gd name="T54" fmla="*/ 82 w 129"/>
                <a:gd name="T55" fmla="*/ 2 h 83"/>
                <a:gd name="T56" fmla="*/ 97 w 129"/>
                <a:gd name="T57" fmla="*/ 0 h 83"/>
                <a:gd name="T58" fmla="*/ 111 w 129"/>
                <a:gd name="T59" fmla="*/ 0 h 83"/>
                <a:gd name="T60" fmla="*/ 120 w 129"/>
                <a:gd name="T61" fmla="*/ 1 h 83"/>
                <a:gd name="T62" fmla="*/ 127 w 129"/>
                <a:gd name="T63" fmla="*/ 2 h 83"/>
                <a:gd name="T64" fmla="*/ 129 w 129"/>
                <a:gd name="T65"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83">
                  <a:moveTo>
                    <a:pt x="129" y="3"/>
                  </a:moveTo>
                  <a:lnTo>
                    <a:pt x="121" y="10"/>
                  </a:lnTo>
                  <a:lnTo>
                    <a:pt x="112" y="16"/>
                  </a:lnTo>
                  <a:lnTo>
                    <a:pt x="103" y="20"/>
                  </a:lnTo>
                  <a:lnTo>
                    <a:pt x="92" y="24"/>
                  </a:lnTo>
                  <a:lnTo>
                    <a:pt x="82" y="28"/>
                  </a:lnTo>
                  <a:lnTo>
                    <a:pt x="71" y="33"/>
                  </a:lnTo>
                  <a:lnTo>
                    <a:pt x="61" y="38"/>
                  </a:lnTo>
                  <a:lnTo>
                    <a:pt x="51" y="44"/>
                  </a:lnTo>
                  <a:lnTo>
                    <a:pt x="44" y="49"/>
                  </a:lnTo>
                  <a:lnTo>
                    <a:pt x="37" y="55"/>
                  </a:lnTo>
                  <a:lnTo>
                    <a:pt x="31" y="59"/>
                  </a:lnTo>
                  <a:lnTo>
                    <a:pt x="25" y="65"/>
                  </a:lnTo>
                  <a:lnTo>
                    <a:pt x="20" y="70"/>
                  </a:lnTo>
                  <a:lnTo>
                    <a:pt x="15" y="74"/>
                  </a:lnTo>
                  <a:lnTo>
                    <a:pt x="8" y="79"/>
                  </a:lnTo>
                  <a:lnTo>
                    <a:pt x="2" y="83"/>
                  </a:lnTo>
                  <a:lnTo>
                    <a:pt x="0" y="74"/>
                  </a:lnTo>
                  <a:lnTo>
                    <a:pt x="0" y="68"/>
                  </a:lnTo>
                  <a:lnTo>
                    <a:pt x="3" y="61"/>
                  </a:lnTo>
                  <a:lnTo>
                    <a:pt x="9" y="54"/>
                  </a:lnTo>
                  <a:lnTo>
                    <a:pt x="15" y="47"/>
                  </a:lnTo>
                  <a:lnTo>
                    <a:pt x="21" y="40"/>
                  </a:lnTo>
                  <a:lnTo>
                    <a:pt x="26" y="33"/>
                  </a:lnTo>
                  <a:lnTo>
                    <a:pt x="30" y="26"/>
                  </a:lnTo>
                  <a:lnTo>
                    <a:pt x="47" y="13"/>
                  </a:lnTo>
                  <a:lnTo>
                    <a:pt x="66" y="6"/>
                  </a:lnTo>
                  <a:lnTo>
                    <a:pt x="82" y="2"/>
                  </a:lnTo>
                  <a:lnTo>
                    <a:pt x="97" y="0"/>
                  </a:lnTo>
                  <a:lnTo>
                    <a:pt x="111" y="0"/>
                  </a:lnTo>
                  <a:lnTo>
                    <a:pt x="120" y="1"/>
                  </a:lnTo>
                  <a:lnTo>
                    <a:pt x="127" y="2"/>
                  </a:lnTo>
                  <a:lnTo>
                    <a:pt x="12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6"/>
            <p:cNvSpPr>
              <a:spLocks/>
            </p:cNvSpPr>
            <p:nvPr/>
          </p:nvSpPr>
          <p:spPr bwMode="auto">
            <a:xfrm>
              <a:off x="4461" y="2649"/>
              <a:ext cx="53" cy="95"/>
            </a:xfrm>
            <a:custGeom>
              <a:avLst/>
              <a:gdLst>
                <a:gd name="T0" fmla="*/ 106 w 106"/>
                <a:gd name="T1" fmla="*/ 117 h 190"/>
                <a:gd name="T2" fmla="*/ 103 w 106"/>
                <a:gd name="T3" fmla="*/ 137 h 190"/>
                <a:gd name="T4" fmla="*/ 99 w 106"/>
                <a:gd name="T5" fmla="*/ 157 h 190"/>
                <a:gd name="T6" fmla="*/ 93 w 106"/>
                <a:gd name="T7" fmla="*/ 175 h 190"/>
                <a:gd name="T8" fmla="*/ 81 w 106"/>
                <a:gd name="T9" fmla="*/ 190 h 190"/>
                <a:gd name="T10" fmla="*/ 71 w 106"/>
                <a:gd name="T11" fmla="*/ 185 h 190"/>
                <a:gd name="T12" fmla="*/ 60 w 106"/>
                <a:gd name="T13" fmla="*/ 178 h 190"/>
                <a:gd name="T14" fmla="*/ 50 w 106"/>
                <a:gd name="T15" fmla="*/ 170 h 190"/>
                <a:gd name="T16" fmla="*/ 41 w 106"/>
                <a:gd name="T17" fmla="*/ 160 h 190"/>
                <a:gd name="T18" fmla="*/ 30 w 106"/>
                <a:gd name="T19" fmla="*/ 151 h 190"/>
                <a:gd name="T20" fmla="*/ 20 w 106"/>
                <a:gd name="T21" fmla="*/ 142 h 190"/>
                <a:gd name="T22" fmla="*/ 11 w 106"/>
                <a:gd name="T23" fmla="*/ 134 h 190"/>
                <a:gd name="T24" fmla="*/ 0 w 106"/>
                <a:gd name="T25" fmla="*/ 127 h 190"/>
                <a:gd name="T26" fmla="*/ 10 w 106"/>
                <a:gd name="T27" fmla="*/ 97 h 190"/>
                <a:gd name="T28" fmla="*/ 14 w 106"/>
                <a:gd name="T29" fmla="*/ 64 h 190"/>
                <a:gd name="T30" fmla="*/ 17 w 106"/>
                <a:gd name="T31" fmla="*/ 31 h 190"/>
                <a:gd name="T32" fmla="*/ 20 w 106"/>
                <a:gd name="T33" fmla="*/ 0 h 190"/>
                <a:gd name="T34" fmla="*/ 35 w 106"/>
                <a:gd name="T35" fmla="*/ 13 h 190"/>
                <a:gd name="T36" fmla="*/ 50 w 106"/>
                <a:gd name="T37" fmla="*/ 25 h 190"/>
                <a:gd name="T38" fmla="*/ 65 w 106"/>
                <a:gd name="T39" fmla="*/ 36 h 190"/>
                <a:gd name="T40" fmla="*/ 80 w 106"/>
                <a:gd name="T41" fmla="*/ 49 h 190"/>
                <a:gd name="T42" fmla="*/ 91 w 106"/>
                <a:gd name="T43" fmla="*/ 63 h 190"/>
                <a:gd name="T44" fmla="*/ 101 w 106"/>
                <a:gd name="T45" fmla="*/ 78 h 190"/>
                <a:gd name="T46" fmla="*/ 106 w 106"/>
                <a:gd name="T47" fmla="*/ 96 h 190"/>
                <a:gd name="T48" fmla="*/ 106 w 106"/>
                <a:gd name="T49" fmla="*/ 11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90">
                  <a:moveTo>
                    <a:pt x="106" y="117"/>
                  </a:moveTo>
                  <a:lnTo>
                    <a:pt x="103" y="137"/>
                  </a:lnTo>
                  <a:lnTo>
                    <a:pt x="99" y="157"/>
                  </a:lnTo>
                  <a:lnTo>
                    <a:pt x="93" y="175"/>
                  </a:lnTo>
                  <a:lnTo>
                    <a:pt x="81" y="190"/>
                  </a:lnTo>
                  <a:lnTo>
                    <a:pt x="71" y="185"/>
                  </a:lnTo>
                  <a:lnTo>
                    <a:pt x="60" y="178"/>
                  </a:lnTo>
                  <a:lnTo>
                    <a:pt x="50" y="170"/>
                  </a:lnTo>
                  <a:lnTo>
                    <a:pt x="41" y="160"/>
                  </a:lnTo>
                  <a:lnTo>
                    <a:pt x="30" y="151"/>
                  </a:lnTo>
                  <a:lnTo>
                    <a:pt x="20" y="142"/>
                  </a:lnTo>
                  <a:lnTo>
                    <a:pt x="11" y="134"/>
                  </a:lnTo>
                  <a:lnTo>
                    <a:pt x="0" y="127"/>
                  </a:lnTo>
                  <a:lnTo>
                    <a:pt x="10" y="97"/>
                  </a:lnTo>
                  <a:lnTo>
                    <a:pt x="14" y="64"/>
                  </a:lnTo>
                  <a:lnTo>
                    <a:pt x="17" y="31"/>
                  </a:lnTo>
                  <a:lnTo>
                    <a:pt x="20" y="0"/>
                  </a:lnTo>
                  <a:lnTo>
                    <a:pt x="35" y="13"/>
                  </a:lnTo>
                  <a:lnTo>
                    <a:pt x="50" y="25"/>
                  </a:lnTo>
                  <a:lnTo>
                    <a:pt x="65" y="36"/>
                  </a:lnTo>
                  <a:lnTo>
                    <a:pt x="80" y="49"/>
                  </a:lnTo>
                  <a:lnTo>
                    <a:pt x="91" y="63"/>
                  </a:lnTo>
                  <a:lnTo>
                    <a:pt x="101" y="78"/>
                  </a:lnTo>
                  <a:lnTo>
                    <a:pt x="106" y="96"/>
                  </a:lnTo>
                  <a:lnTo>
                    <a:pt x="106" y="117"/>
                  </a:lnTo>
                  <a:close/>
                </a:path>
              </a:pathLst>
            </a:custGeom>
            <a:solidFill>
              <a:srgbClr val="F2E0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7"/>
            <p:cNvSpPr>
              <a:spLocks/>
            </p:cNvSpPr>
            <p:nvPr/>
          </p:nvSpPr>
          <p:spPr bwMode="auto">
            <a:xfrm>
              <a:off x="4180" y="2721"/>
              <a:ext cx="59" cy="61"/>
            </a:xfrm>
            <a:custGeom>
              <a:avLst/>
              <a:gdLst>
                <a:gd name="T0" fmla="*/ 118 w 118"/>
                <a:gd name="T1" fmla="*/ 9 h 122"/>
                <a:gd name="T2" fmla="*/ 114 w 118"/>
                <a:gd name="T3" fmla="*/ 14 h 122"/>
                <a:gd name="T4" fmla="*/ 110 w 118"/>
                <a:gd name="T5" fmla="*/ 18 h 122"/>
                <a:gd name="T6" fmla="*/ 104 w 118"/>
                <a:gd name="T7" fmla="*/ 21 h 122"/>
                <a:gd name="T8" fmla="*/ 98 w 118"/>
                <a:gd name="T9" fmla="*/ 24 h 122"/>
                <a:gd name="T10" fmla="*/ 91 w 118"/>
                <a:gd name="T11" fmla="*/ 26 h 122"/>
                <a:gd name="T12" fmla="*/ 85 w 118"/>
                <a:gd name="T13" fmla="*/ 27 h 122"/>
                <a:gd name="T14" fmla="*/ 80 w 118"/>
                <a:gd name="T15" fmla="*/ 31 h 122"/>
                <a:gd name="T16" fmla="*/ 74 w 118"/>
                <a:gd name="T17" fmla="*/ 34 h 122"/>
                <a:gd name="T18" fmla="*/ 62 w 118"/>
                <a:gd name="T19" fmla="*/ 42 h 122"/>
                <a:gd name="T20" fmla="*/ 52 w 118"/>
                <a:gd name="T21" fmla="*/ 50 h 122"/>
                <a:gd name="T22" fmla="*/ 43 w 118"/>
                <a:gd name="T23" fmla="*/ 61 h 122"/>
                <a:gd name="T24" fmla="*/ 35 w 118"/>
                <a:gd name="T25" fmla="*/ 70 h 122"/>
                <a:gd name="T26" fmla="*/ 28 w 118"/>
                <a:gd name="T27" fmla="*/ 81 h 122"/>
                <a:gd name="T28" fmla="*/ 22 w 118"/>
                <a:gd name="T29" fmla="*/ 93 h 122"/>
                <a:gd name="T30" fmla="*/ 17 w 118"/>
                <a:gd name="T31" fmla="*/ 104 h 122"/>
                <a:gd name="T32" fmla="*/ 15 w 118"/>
                <a:gd name="T33" fmla="*/ 118 h 122"/>
                <a:gd name="T34" fmla="*/ 12 w 118"/>
                <a:gd name="T35" fmla="*/ 122 h 122"/>
                <a:gd name="T36" fmla="*/ 8 w 118"/>
                <a:gd name="T37" fmla="*/ 120 h 122"/>
                <a:gd name="T38" fmla="*/ 4 w 118"/>
                <a:gd name="T39" fmla="*/ 118 h 122"/>
                <a:gd name="T40" fmla="*/ 0 w 118"/>
                <a:gd name="T41" fmla="*/ 116 h 122"/>
                <a:gd name="T42" fmla="*/ 0 w 118"/>
                <a:gd name="T43" fmla="*/ 103 h 122"/>
                <a:gd name="T44" fmla="*/ 1 w 118"/>
                <a:gd name="T45" fmla="*/ 92 h 122"/>
                <a:gd name="T46" fmla="*/ 2 w 118"/>
                <a:gd name="T47" fmla="*/ 80 h 122"/>
                <a:gd name="T48" fmla="*/ 7 w 118"/>
                <a:gd name="T49" fmla="*/ 69 h 122"/>
                <a:gd name="T50" fmla="*/ 12 w 118"/>
                <a:gd name="T51" fmla="*/ 58 h 122"/>
                <a:gd name="T52" fmla="*/ 17 w 118"/>
                <a:gd name="T53" fmla="*/ 47 h 122"/>
                <a:gd name="T54" fmla="*/ 24 w 118"/>
                <a:gd name="T55" fmla="*/ 36 h 122"/>
                <a:gd name="T56" fmla="*/ 34 w 118"/>
                <a:gd name="T57" fmla="*/ 25 h 122"/>
                <a:gd name="T58" fmla="*/ 43 w 118"/>
                <a:gd name="T59" fmla="*/ 18 h 122"/>
                <a:gd name="T60" fmla="*/ 53 w 118"/>
                <a:gd name="T61" fmla="*/ 11 h 122"/>
                <a:gd name="T62" fmla="*/ 65 w 118"/>
                <a:gd name="T63" fmla="*/ 5 h 122"/>
                <a:gd name="T64" fmla="*/ 75 w 118"/>
                <a:gd name="T65" fmla="*/ 1 h 122"/>
                <a:gd name="T66" fmla="*/ 87 w 118"/>
                <a:gd name="T67" fmla="*/ 0 h 122"/>
                <a:gd name="T68" fmla="*/ 97 w 118"/>
                <a:gd name="T69" fmla="*/ 0 h 122"/>
                <a:gd name="T70" fmla="*/ 107 w 118"/>
                <a:gd name="T71" fmla="*/ 2 h 122"/>
                <a:gd name="T72" fmla="*/ 118 w 118"/>
                <a:gd name="T73" fmla="*/ 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122">
                  <a:moveTo>
                    <a:pt x="118" y="9"/>
                  </a:moveTo>
                  <a:lnTo>
                    <a:pt x="114" y="14"/>
                  </a:lnTo>
                  <a:lnTo>
                    <a:pt x="110" y="18"/>
                  </a:lnTo>
                  <a:lnTo>
                    <a:pt x="104" y="21"/>
                  </a:lnTo>
                  <a:lnTo>
                    <a:pt x="98" y="24"/>
                  </a:lnTo>
                  <a:lnTo>
                    <a:pt x="91" y="26"/>
                  </a:lnTo>
                  <a:lnTo>
                    <a:pt x="85" y="27"/>
                  </a:lnTo>
                  <a:lnTo>
                    <a:pt x="80" y="31"/>
                  </a:lnTo>
                  <a:lnTo>
                    <a:pt x="74" y="34"/>
                  </a:lnTo>
                  <a:lnTo>
                    <a:pt x="62" y="42"/>
                  </a:lnTo>
                  <a:lnTo>
                    <a:pt x="52" y="50"/>
                  </a:lnTo>
                  <a:lnTo>
                    <a:pt x="43" y="61"/>
                  </a:lnTo>
                  <a:lnTo>
                    <a:pt x="35" y="70"/>
                  </a:lnTo>
                  <a:lnTo>
                    <a:pt x="28" y="81"/>
                  </a:lnTo>
                  <a:lnTo>
                    <a:pt x="22" y="93"/>
                  </a:lnTo>
                  <a:lnTo>
                    <a:pt x="17" y="104"/>
                  </a:lnTo>
                  <a:lnTo>
                    <a:pt x="15" y="118"/>
                  </a:lnTo>
                  <a:lnTo>
                    <a:pt x="12" y="122"/>
                  </a:lnTo>
                  <a:lnTo>
                    <a:pt x="8" y="120"/>
                  </a:lnTo>
                  <a:lnTo>
                    <a:pt x="4" y="118"/>
                  </a:lnTo>
                  <a:lnTo>
                    <a:pt x="0" y="116"/>
                  </a:lnTo>
                  <a:lnTo>
                    <a:pt x="0" y="103"/>
                  </a:lnTo>
                  <a:lnTo>
                    <a:pt x="1" y="92"/>
                  </a:lnTo>
                  <a:lnTo>
                    <a:pt x="2" y="80"/>
                  </a:lnTo>
                  <a:lnTo>
                    <a:pt x="7" y="69"/>
                  </a:lnTo>
                  <a:lnTo>
                    <a:pt x="12" y="58"/>
                  </a:lnTo>
                  <a:lnTo>
                    <a:pt x="17" y="47"/>
                  </a:lnTo>
                  <a:lnTo>
                    <a:pt x="24" y="36"/>
                  </a:lnTo>
                  <a:lnTo>
                    <a:pt x="34" y="25"/>
                  </a:lnTo>
                  <a:lnTo>
                    <a:pt x="43" y="18"/>
                  </a:lnTo>
                  <a:lnTo>
                    <a:pt x="53" y="11"/>
                  </a:lnTo>
                  <a:lnTo>
                    <a:pt x="65" y="5"/>
                  </a:lnTo>
                  <a:lnTo>
                    <a:pt x="75" y="1"/>
                  </a:lnTo>
                  <a:lnTo>
                    <a:pt x="87" y="0"/>
                  </a:lnTo>
                  <a:lnTo>
                    <a:pt x="97" y="0"/>
                  </a:lnTo>
                  <a:lnTo>
                    <a:pt x="107" y="2"/>
                  </a:lnTo>
                  <a:lnTo>
                    <a:pt x="11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8"/>
            <p:cNvSpPr>
              <a:spLocks/>
            </p:cNvSpPr>
            <p:nvPr/>
          </p:nvSpPr>
          <p:spPr bwMode="auto">
            <a:xfrm>
              <a:off x="4196" y="3083"/>
              <a:ext cx="150" cy="50"/>
            </a:xfrm>
            <a:custGeom>
              <a:avLst/>
              <a:gdLst>
                <a:gd name="T0" fmla="*/ 170 w 300"/>
                <a:gd name="T1" fmla="*/ 75 h 100"/>
                <a:gd name="T2" fmla="*/ 186 w 300"/>
                <a:gd name="T3" fmla="*/ 71 h 100"/>
                <a:gd name="T4" fmla="*/ 203 w 300"/>
                <a:gd name="T5" fmla="*/ 68 h 100"/>
                <a:gd name="T6" fmla="*/ 220 w 300"/>
                <a:gd name="T7" fmla="*/ 63 h 100"/>
                <a:gd name="T8" fmla="*/ 239 w 300"/>
                <a:gd name="T9" fmla="*/ 60 h 100"/>
                <a:gd name="T10" fmla="*/ 255 w 300"/>
                <a:gd name="T11" fmla="*/ 59 h 100"/>
                <a:gd name="T12" fmla="*/ 272 w 300"/>
                <a:gd name="T13" fmla="*/ 61 h 100"/>
                <a:gd name="T14" fmla="*/ 287 w 300"/>
                <a:gd name="T15" fmla="*/ 68 h 100"/>
                <a:gd name="T16" fmla="*/ 300 w 300"/>
                <a:gd name="T17" fmla="*/ 79 h 100"/>
                <a:gd name="T18" fmla="*/ 299 w 300"/>
                <a:gd name="T19" fmla="*/ 84 h 100"/>
                <a:gd name="T20" fmla="*/ 296 w 300"/>
                <a:gd name="T21" fmla="*/ 86 h 100"/>
                <a:gd name="T22" fmla="*/ 293 w 300"/>
                <a:gd name="T23" fmla="*/ 89 h 100"/>
                <a:gd name="T24" fmla="*/ 290 w 300"/>
                <a:gd name="T25" fmla="*/ 91 h 100"/>
                <a:gd name="T26" fmla="*/ 271 w 300"/>
                <a:gd name="T27" fmla="*/ 89 h 100"/>
                <a:gd name="T28" fmla="*/ 252 w 300"/>
                <a:gd name="T29" fmla="*/ 89 h 100"/>
                <a:gd name="T30" fmla="*/ 232 w 300"/>
                <a:gd name="T31" fmla="*/ 90 h 100"/>
                <a:gd name="T32" fmla="*/ 210 w 300"/>
                <a:gd name="T33" fmla="*/ 92 h 100"/>
                <a:gd name="T34" fmla="*/ 188 w 300"/>
                <a:gd name="T35" fmla="*/ 94 h 100"/>
                <a:gd name="T36" fmla="*/ 167 w 300"/>
                <a:gd name="T37" fmla="*/ 97 h 100"/>
                <a:gd name="T38" fmla="*/ 146 w 300"/>
                <a:gd name="T39" fmla="*/ 99 h 100"/>
                <a:gd name="T40" fmla="*/ 124 w 300"/>
                <a:gd name="T41" fmla="*/ 100 h 100"/>
                <a:gd name="T42" fmla="*/ 104 w 300"/>
                <a:gd name="T43" fmla="*/ 99 h 100"/>
                <a:gd name="T44" fmla="*/ 84 w 300"/>
                <a:gd name="T45" fmla="*/ 97 h 100"/>
                <a:gd name="T46" fmla="*/ 66 w 300"/>
                <a:gd name="T47" fmla="*/ 92 h 100"/>
                <a:gd name="T48" fmla="*/ 49 w 300"/>
                <a:gd name="T49" fmla="*/ 85 h 100"/>
                <a:gd name="T50" fmla="*/ 34 w 300"/>
                <a:gd name="T51" fmla="*/ 74 h 100"/>
                <a:gd name="T52" fmla="*/ 21 w 300"/>
                <a:gd name="T53" fmla="*/ 59 h 100"/>
                <a:gd name="T54" fmla="*/ 11 w 300"/>
                <a:gd name="T55" fmla="*/ 40 h 100"/>
                <a:gd name="T56" fmla="*/ 3 w 300"/>
                <a:gd name="T57" fmla="*/ 16 h 100"/>
                <a:gd name="T58" fmla="*/ 0 w 300"/>
                <a:gd name="T59" fmla="*/ 10 h 100"/>
                <a:gd name="T60" fmla="*/ 3 w 300"/>
                <a:gd name="T61" fmla="*/ 5 h 100"/>
                <a:gd name="T62" fmla="*/ 6 w 300"/>
                <a:gd name="T63" fmla="*/ 0 h 100"/>
                <a:gd name="T64" fmla="*/ 13 w 300"/>
                <a:gd name="T65" fmla="*/ 0 h 100"/>
                <a:gd name="T66" fmla="*/ 28 w 300"/>
                <a:gd name="T67" fmla="*/ 22 h 100"/>
                <a:gd name="T68" fmla="*/ 44 w 300"/>
                <a:gd name="T69" fmla="*/ 39 h 100"/>
                <a:gd name="T70" fmla="*/ 63 w 300"/>
                <a:gd name="T71" fmla="*/ 52 h 100"/>
                <a:gd name="T72" fmla="*/ 82 w 300"/>
                <a:gd name="T73" fmla="*/ 61 h 100"/>
                <a:gd name="T74" fmla="*/ 103 w 300"/>
                <a:gd name="T75" fmla="*/ 68 h 100"/>
                <a:gd name="T76" fmla="*/ 124 w 300"/>
                <a:gd name="T77" fmla="*/ 71 h 100"/>
                <a:gd name="T78" fmla="*/ 147 w 300"/>
                <a:gd name="T79" fmla="*/ 74 h 100"/>
                <a:gd name="T80" fmla="*/ 170 w 300"/>
                <a:gd name="T81" fmla="*/ 7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0" h="100">
                  <a:moveTo>
                    <a:pt x="170" y="75"/>
                  </a:moveTo>
                  <a:lnTo>
                    <a:pt x="186" y="71"/>
                  </a:lnTo>
                  <a:lnTo>
                    <a:pt x="203" y="68"/>
                  </a:lnTo>
                  <a:lnTo>
                    <a:pt x="220" y="63"/>
                  </a:lnTo>
                  <a:lnTo>
                    <a:pt x="239" y="60"/>
                  </a:lnTo>
                  <a:lnTo>
                    <a:pt x="255" y="59"/>
                  </a:lnTo>
                  <a:lnTo>
                    <a:pt x="272" y="61"/>
                  </a:lnTo>
                  <a:lnTo>
                    <a:pt x="287" y="68"/>
                  </a:lnTo>
                  <a:lnTo>
                    <a:pt x="300" y="79"/>
                  </a:lnTo>
                  <a:lnTo>
                    <a:pt x="299" y="84"/>
                  </a:lnTo>
                  <a:lnTo>
                    <a:pt x="296" y="86"/>
                  </a:lnTo>
                  <a:lnTo>
                    <a:pt x="293" y="89"/>
                  </a:lnTo>
                  <a:lnTo>
                    <a:pt x="290" y="91"/>
                  </a:lnTo>
                  <a:lnTo>
                    <a:pt x="271" y="89"/>
                  </a:lnTo>
                  <a:lnTo>
                    <a:pt x="252" y="89"/>
                  </a:lnTo>
                  <a:lnTo>
                    <a:pt x="232" y="90"/>
                  </a:lnTo>
                  <a:lnTo>
                    <a:pt x="210" y="92"/>
                  </a:lnTo>
                  <a:lnTo>
                    <a:pt x="188" y="94"/>
                  </a:lnTo>
                  <a:lnTo>
                    <a:pt x="167" y="97"/>
                  </a:lnTo>
                  <a:lnTo>
                    <a:pt x="146" y="99"/>
                  </a:lnTo>
                  <a:lnTo>
                    <a:pt x="124" y="100"/>
                  </a:lnTo>
                  <a:lnTo>
                    <a:pt x="104" y="99"/>
                  </a:lnTo>
                  <a:lnTo>
                    <a:pt x="84" y="97"/>
                  </a:lnTo>
                  <a:lnTo>
                    <a:pt x="66" y="92"/>
                  </a:lnTo>
                  <a:lnTo>
                    <a:pt x="49" y="85"/>
                  </a:lnTo>
                  <a:lnTo>
                    <a:pt x="34" y="74"/>
                  </a:lnTo>
                  <a:lnTo>
                    <a:pt x="21" y="59"/>
                  </a:lnTo>
                  <a:lnTo>
                    <a:pt x="11" y="40"/>
                  </a:lnTo>
                  <a:lnTo>
                    <a:pt x="3" y="16"/>
                  </a:lnTo>
                  <a:lnTo>
                    <a:pt x="0" y="10"/>
                  </a:lnTo>
                  <a:lnTo>
                    <a:pt x="3" y="5"/>
                  </a:lnTo>
                  <a:lnTo>
                    <a:pt x="6" y="0"/>
                  </a:lnTo>
                  <a:lnTo>
                    <a:pt x="13" y="0"/>
                  </a:lnTo>
                  <a:lnTo>
                    <a:pt x="28" y="22"/>
                  </a:lnTo>
                  <a:lnTo>
                    <a:pt x="44" y="39"/>
                  </a:lnTo>
                  <a:lnTo>
                    <a:pt x="63" y="52"/>
                  </a:lnTo>
                  <a:lnTo>
                    <a:pt x="82" y="61"/>
                  </a:lnTo>
                  <a:lnTo>
                    <a:pt x="103" y="68"/>
                  </a:lnTo>
                  <a:lnTo>
                    <a:pt x="124" y="71"/>
                  </a:lnTo>
                  <a:lnTo>
                    <a:pt x="147" y="74"/>
                  </a:lnTo>
                  <a:lnTo>
                    <a:pt x="170"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
            <p:cNvSpPr>
              <a:spLocks/>
            </p:cNvSpPr>
            <p:nvPr/>
          </p:nvSpPr>
          <p:spPr bwMode="auto">
            <a:xfrm>
              <a:off x="4351" y="2848"/>
              <a:ext cx="200" cy="251"/>
            </a:xfrm>
            <a:custGeom>
              <a:avLst/>
              <a:gdLst>
                <a:gd name="T0" fmla="*/ 0 w 400"/>
                <a:gd name="T1" fmla="*/ 129 h 502"/>
                <a:gd name="T2" fmla="*/ 3 w 400"/>
                <a:gd name="T3" fmla="*/ 137 h 502"/>
                <a:gd name="T4" fmla="*/ 8 w 400"/>
                <a:gd name="T5" fmla="*/ 158 h 502"/>
                <a:gd name="T6" fmla="*/ 16 w 400"/>
                <a:gd name="T7" fmla="*/ 189 h 502"/>
                <a:gd name="T8" fmla="*/ 27 w 400"/>
                <a:gd name="T9" fmla="*/ 226 h 502"/>
                <a:gd name="T10" fmla="*/ 38 w 400"/>
                <a:gd name="T11" fmla="*/ 265 h 502"/>
                <a:gd name="T12" fmla="*/ 50 w 400"/>
                <a:gd name="T13" fmla="*/ 303 h 502"/>
                <a:gd name="T14" fmla="*/ 60 w 400"/>
                <a:gd name="T15" fmla="*/ 334 h 502"/>
                <a:gd name="T16" fmla="*/ 68 w 400"/>
                <a:gd name="T17" fmla="*/ 357 h 502"/>
                <a:gd name="T18" fmla="*/ 79 w 400"/>
                <a:gd name="T19" fmla="*/ 376 h 502"/>
                <a:gd name="T20" fmla="*/ 90 w 400"/>
                <a:gd name="T21" fmla="*/ 394 h 502"/>
                <a:gd name="T22" fmla="*/ 103 w 400"/>
                <a:gd name="T23" fmla="*/ 410 h 502"/>
                <a:gd name="T24" fmla="*/ 117 w 400"/>
                <a:gd name="T25" fmla="*/ 425 h 502"/>
                <a:gd name="T26" fmla="*/ 132 w 400"/>
                <a:gd name="T27" fmla="*/ 439 h 502"/>
                <a:gd name="T28" fmla="*/ 148 w 400"/>
                <a:gd name="T29" fmla="*/ 452 h 502"/>
                <a:gd name="T30" fmla="*/ 163 w 400"/>
                <a:gd name="T31" fmla="*/ 462 h 502"/>
                <a:gd name="T32" fmla="*/ 179 w 400"/>
                <a:gd name="T33" fmla="*/ 472 h 502"/>
                <a:gd name="T34" fmla="*/ 194 w 400"/>
                <a:gd name="T35" fmla="*/ 480 h 502"/>
                <a:gd name="T36" fmla="*/ 209 w 400"/>
                <a:gd name="T37" fmla="*/ 488 h 502"/>
                <a:gd name="T38" fmla="*/ 223 w 400"/>
                <a:gd name="T39" fmla="*/ 494 h 502"/>
                <a:gd name="T40" fmla="*/ 235 w 400"/>
                <a:gd name="T41" fmla="*/ 498 h 502"/>
                <a:gd name="T42" fmla="*/ 247 w 400"/>
                <a:gd name="T43" fmla="*/ 501 h 502"/>
                <a:gd name="T44" fmla="*/ 256 w 400"/>
                <a:gd name="T45" fmla="*/ 502 h 502"/>
                <a:gd name="T46" fmla="*/ 264 w 400"/>
                <a:gd name="T47" fmla="*/ 502 h 502"/>
                <a:gd name="T48" fmla="*/ 269 w 400"/>
                <a:gd name="T49" fmla="*/ 501 h 502"/>
                <a:gd name="T50" fmla="*/ 277 w 400"/>
                <a:gd name="T51" fmla="*/ 494 h 502"/>
                <a:gd name="T52" fmla="*/ 287 w 400"/>
                <a:gd name="T53" fmla="*/ 483 h 502"/>
                <a:gd name="T54" fmla="*/ 299 w 400"/>
                <a:gd name="T55" fmla="*/ 469 h 502"/>
                <a:gd name="T56" fmla="*/ 311 w 400"/>
                <a:gd name="T57" fmla="*/ 454 h 502"/>
                <a:gd name="T58" fmla="*/ 324 w 400"/>
                <a:gd name="T59" fmla="*/ 438 h 502"/>
                <a:gd name="T60" fmla="*/ 337 w 400"/>
                <a:gd name="T61" fmla="*/ 423 h 502"/>
                <a:gd name="T62" fmla="*/ 349 w 400"/>
                <a:gd name="T63" fmla="*/ 410 h 502"/>
                <a:gd name="T64" fmla="*/ 361 w 400"/>
                <a:gd name="T65" fmla="*/ 401 h 502"/>
                <a:gd name="T66" fmla="*/ 370 w 400"/>
                <a:gd name="T67" fmla="*/ 390 h 502"/>
                <a:gd name="T68" fmla="*/ 378 w 400"/>
                <a:gd name="T69" fmla="*/ 376 h 502"/>
                <a:gd name="T70" fmla="*/ 385 w 400"/>
                <a:gd name="T71" fmla="*/ 357 h 502"/>
                <a:gd name="T72" fmla="*/ 391 w 400"/>
                <a:gd name="T73" fmla="*/ 339 h 502"/>
                <a:gd name="T74" fmla="*/ 396 w 400"/>
                <a:gd name="T75" fmla="*/ 321 h 502"/>
                <a:gd name="T76" fmla="*/ 398 w 400"/>
                <a:gd name="T77" fmla="*/ 306 h 502"/>
                <a:gd name="T78" fmla="*/ 400 w 400"/>
                <a:gd name="T79" fmla="*/ 296 h 502"/>
                <a:gd name="T80" fmla="*/ 400 w 400"/>
                <a:gd name="T81" fmla="*/ 293 h 502"/>
                <a:gd name="T82" fmla="*/ 245 w 400"/>
                <a:gd name="T83" fmla="*/ 152 h 502"/>
                <a:gd name="T84" fmla="*/ 217 w 400"/>
                <a:gd name="T85" fmla="*/ 0 h 502"/>
                <a:gd name="T86" fmla="*/ 84 w 400"/>
                <a:gd name="T87" fmla="*/ 56 h 502"/>
                <a:gd name="T88" fmla="*/ 0 w 400"/>
                <a:gd name="T89" fmla="*/ 129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0" h="502">
                  <a:moveTo>
                    <a:pt x="0" y="129"/>
                  </a:moveTo>
                  <a:lnTo>
                    <a:pt x="3" y="137"/>
                  </a:lnTo>
                  <a:lnTo>
                    <a:pt x="8" y="158"/>
                  </a:lnTo>
                  <a:lnTo>
                    <a:pt x="16" y="189"/>
                  </a:lnTo>
                  <a:lnTo>
                    <a:pt x="27" y="226"/>
                  </a:lnTo>
                  <a:lnTo>
                    <a:pt x="38" y="265"/>
                  </a:lnTo>
                  <a:lnTo>
                    <a:pt x="50" y="303"/>
                  </a:lnTo>
                  <a:lnTo>
                    <a:pt x="60" y="334"/>
                  </a:lnTo>
                  <a:lnTo>
                    <a:pt x="68" y="357"/>
                  </a:lnTo>
                  <a:lnTo>
                    <a:pt x="79" y="376"/>
                  </a:lnTo>
                  <a:lnTo>
                    <a:pt x="90" y="394"/>
                  </a:lnTo>
                  <a:lnTo>
                    <a:pt x="103" y="410"/>
                  </a:lnTo>
                  <a:lnTo>
                    <a:pt x="117" y="425"/>
                  </a:lnTo>
                  <a:lnTo>
                    <a:pt x="132" y="439"/>
                  </a:lnTo>
                  <a:lnTo>
                    <a:pt x="148" y="452"/>
                  </a:lnTo>
                  <a:lnTo>
                    <a:pt x="163" y="462"/>
                  </a:lnTo>
                  <a:lnTo>
                    <a:pt x="179" y="472"/>
                  </a:lnTo>
                  <a:lnTo>
                    <a:pt x="194" y="480"/>
                  </a:lnTo>
                  <a:lnTo>
                    <a:pt x="209" y="488"/>
                  </a:lnTo>
                  <a:lnTo>
                    <a:pt x="223" y="494"/>
                  </a:lnTo>
                  <a:lnTo>
                    <a:pt x="235" y="498"/>
                  </a:lnTo>
                  <a:lnTo>
                    <a:pt x="247" y="501"/>
                  </a:lnTo>
                  <a:lnTo>
                    <a:pt x="256" y="502"/>
                  </a:lnTo>
                  <a:lnTo>
                    <a:pt x="264" y="502"/>
                  </a:lnTo>
                  <a:lnTo>
                    <a:pt x="269" y="501"/>
                  </a:lnTo>
                  <a:lnTo>
                    <a:pt x="277" y="494"/>
                  </a:lnTo>
                  <a:lnTo>
                    <a:pt x="287" y="483"/>
                  </a:lnTo>
                  <a:lnTo>
                    <a:pt x="299" y="469"/>
                  </a:lnTo>
                  <a:lnTo>
                    <a:pt x="311" y="454"/>
                  </a:lnTo>
                  <a:lnTo>
                    <a:pt x="324" y="438"/>
                  </a:lnTo>
                  <a:lnTo>
                    <a:pt x="337" y="423"/>
                  </a:lnTo>
                  <a:lnTo>
                    <a:pt x="349" y="410"/>
                  </a:lnTo>
                  <a:lnTo>
                    <a:pt x="361" y="401"/>
                  </a:lnTo>
                  <a:lnTo>
                    <a:pt x="370" y="390"/>
                  </a:lnTo>
                  <a:lnTo>
                    <a:pt x="378" y="376"/>
                  </a:lnTo>
                  <a:lnTo>
                    <a:pt x="385" y="357"/>
                  </a:lnTo>
                  <a:lnTo>
                    <a:pt x="391" y="339"/>
                  </a:lnTo>
                  <a:lnTo>
                    <a:pt x="396" y="321"/>
                  </a:lnTo>
                  <a:lnTo>
                    <a:pt x="398" y="306"/>
                  </a:lnTo>
                  <a:lnTo>
                    <a:pt x="400" y="296"/>
                  </a:lnTo>
                  <a:lnTo>
                    <a:pt x="400" y="293"/>
                  </a:lnTo>
                  <a:lnTo>
                    <a:pt x="245" y="152"/>
                  </a:lnTo>
                  <a:lnTo>
                    <a:pt x="217" y="0"/>
                  </a:lnTo>
                  <a:lnTo>
                    <a:pt x="84" y="56"/>
                  </a:lnTo>
                  <a:lnTo>
                    <a:pt x="0" y="129"/>
                  </a:lnTo>
                  <a:close/>
                </a:path>
              </a:pathLst>
            </a:custGeom>
            <a:solidFill>
              <a:srgbClr val="ED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
            <p:cNvSpPr>
              <a:spLocks/>
            </p:cNvSpPr>
            <p:nvPr/>
          </p:nvSpPr>
          <p:spPr bwMode="auto">
            <a:xfrm>
              <a:off x="4177" y="2870"/>
              <a:ext cx="176" cy="239"/>
            </a:xfrm>
            <a:custGeom>
              <a:avLst/>
              <a:gdLst>
                <a:gd name="T0" fmla="*/ 42 w 354"/>
                <a:gd name="T1" fmla="*/ 335 h 478"/>
                <a:gd name="T2" fmla="*/ 43 w 354"/>
                <a:gd name="T3" fmla="*/ 339 h 478"/>
                <a:gd name="T4" fmla="*/ 45 w 354"/>
                <a:gd name="T5" fmla="*/ 349 h 478"/>
                <a:gd name="T6" fmla="*/ 49 w 354"/>
                <a:gd name="T7" fmla="*/ 364 h 478"/>
                <a:gd name="T8" fmla="*/ 56 w 354"/>
                <a:gd name="T9" fmla="*/ 381 h 478"/>
                <a:gd name="T10" fmla="*/ 64 w 354"/>
                <a:gd name="T11" fmla="*/ 401 h 478"/>
                <a:gd name="T12" fmla="*/ 74 w 354"/>
                <a:gd name="T13" fmla="*/ 419 h 478"/>
                <a:gd name="T14" fmla="*/ 87 w 354"/>
                <a:gd name="T15" fmla="*/ 438 h 478"/>
                <a:gd name="T16" fmla="*/ 102 w 354"/>
                <a:gd name="T17" fmla="*/ 451 h 478"/>
                <a:gd name="T18" fmla="*/ 118 w 354"/>
                <a:gd name="T19" fmla="*/ 462 h 478"/>
                <a:gd name="T20" fmla="*/ 133 w 354"/>
                <a:gd name="T21" fmla="*/ 470 h 478"/>
                <a:gd name="T22" fmla="*/ 148 w 354"/>
                <a:gd name="T23" fmla="*/ 475 h 478"/>
                <a:gd name="T24" fmla="*/ 162 w 354"/>
                <a:gd name="T25" fmla="*/ 477 h 478"/>
                <a:gd name="T26" fmla="*/ 175 w 354"/>
                <a:gd name="T27" fmla="*/ 478 h 478"/>
                <a:gd name="T28" fmla="*/ 190 w 354"/>
                <a:gd name="T29" fmla="*/ 478 h 478"/>
                <a:gd name="T30" fmla="*/ 205 w 354"/>
                <a:gd name="T31" fmla="*/ 477 h 478"/>
                <a:gd name="T32" fmla="*/ 221 w 354"/>
                <a:gd name="T33" fmla="*/ 476 h 478"/>
                <a:gd name="T34" fmla="*/ 240 w 354"/>
                <a:gd name="T35" fmla="*/ 473 h 478"/>
                <a:gd name="T36" fmla="*/ 261 w 354"/>
                <a:gd name="T37" fmla="*/ 472 h 478"/>
                <a:gd name="T38" fmla="*/ 282 w 354"/>
                <a:gd name="T39" fmla="*/ 470 h 478"/>
                <a:gd name="T40" fmla="*/ 304 w 354"/>
                <a:gd name="T41" fmla="*/ 468 h 478"/>
                <a:gd name="T42" fmla="*/ 324 w 354"/>
                <a:gd name="T43" fmla="*/ 465 h 478"/>
                <a:gd name="T44" fmla="*/ 339 w 354"/>
                <a:gd name="T45" fmla="*/ 464 h 478"/>
                <a:gd name="T46" fmla="*/ 350 w 354"/>
                <a:gd name="T47" fmla="*/ 463 h 478"/>
                <a:gd name="T48" fmla="*/ 354 w 354"/>
                <a:gd name="T49" fmla="*/ 463 h 478"/>
                <a:gd name="T50" fmla="*/ 285 w 354"/>
                <a:gd name="T51" fmla="*/ 356 h 478"/>
                <a:gd name="T52" fmla="*/ 202 w 354"/>
                <a:gd name="T53" fmla="*/ 304 h 478"/>
                <a:gd name="T54" fmla="*/ 213 w 354"/>
                <a:gd name="T55" fmla="*/ 139 h 478"/>
                <a:gd name="T56" fmla="*/ 81 w 354"/>
                <a:gd name="T57" fmla="*/ 52 h 478"/>
                <a:gd name="T58" fmla="*/ 29 w 354"/>
                <a:gd name="T59" fmla="*/ 0 h 478"/>
                <a:gd name="T60" fmla="*/ 28 w 354"/>
                <a:gd name="T61" fmla="*/ 4 h 478"/>
                <a:gd name="T62" fmla="*/ 23 w 354"/>
                <a:gd name="T63" fmla="*/ 17 h 478"/>
                <a:gd name="T64" fmla="*/ 19 w 354"/>
                <a:gd name="T65" fmla="*/ 36 h 478"/>
                <a:gd name="T66" fmla="*/ 12 w 354"/>
                <a:gd name="T67" fmla="*/ 57 h 478"/>
                <a:gd name="T68" fmla="*/ 7 w 354"/>
                <a:gd name="T69" fmla="*/ 81 h 478"/>
                <a:gd name="T70" fmla="*/ 3 w 354"/>
                <a:gd name="T71" fmla="*/ 102 h 478"/>
                <a:gd name="T72" fmla="*/ 0 w 354"/>
                <a:gd name="T73" fmla="*/ 122 h 478"/>
                <a:gd name="T74" fmla="*/ 1 w 354"/>
                <a:gd name="T75" fmla="*/ 136 h 478"/>
                <a:gd name="T76" fmla="*/ 8 w 354"/>
                <a:gd name="T77" fmla="*/ 154 h 478"/>
                <a:gd name="T78" fmla="*/ 15 w 354"/>
                <a:gd name="T79" fmla="*/ 169 h 478"/>
                <a:gd name="T80" fmla="*/ 23 w 354"/>
                <a:gd name="T81" fmla="*/ 183 h 478"/>
                <a:gd name="T82" fmla="*/ 32 w 354"/>
                <a:gd name="T83" fmla="*/ 195 h 478"/>
                <a:gd name="T84" fmla="*/ 41 w 354"/>
                <a:gd name="T85" fmla="*/ 204 h 478"/>
                <a:gd name="T86" fmla="*/ 50 w 354"/>
                <a:gd name="T87" fmla="*/ 212 h 478"/>
                <a:gd name="T88" fmla="*/ 58 w 354"/>
                <a:gd name="T89" fmla="*/ 219 h 478"/>
                <a:gd name="T90" fmla="*/ 66 w 354"/>
                <a:gd name="T91" fmla="*/ 223 h 478"/>
                <a:gd name="T92" fmla="*/ 77 w 354"/>
                <a:gd name="T93" fmla="*/ 242 h 478"/>
                <a:gd name="T94" fmla="*/ 83 w 354"/>
                <a:gd name="T95" fmla="*/ 268 h 478"/>
                <a:gd name="T96" fmla="*/ 85 w 354"/>
                <a:gd name="T97" fmla="*/ 294 h 478"/>
                <a:gd name="T98" fmla="*/ 85 w 354"/>
                <a:gd name="T99" fmla="*/ 304 h 478"/>
                <a:gd name="T100" fmla="*/ 42 w 354"/>
                <a:gd name="T101" fmla="*/ 335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4" h="478">
                  <a:moveTo>
                    <a:pt x="42" y="335"/>
                  </a:moveTo>
                  <a:lnTo>
                    <a:pt x="43" y="339"/>
                  </a:lnTo>
                  <a:lnTo>
                    <a:pt x="45" y="349"/>
                  </a:lnTo>
                  <a:lnTo>
                    <a:pt x="49" y="364"/>
                  </a:lnTo>
                  <a:lnTo>
                    <a:pt x="56" y="381"/>
                  </a:lnTo>
                  <a:lnTo>
                    <a:pt x="64" y="401"/>
                  </a:lnTo>
                  <a:lnTo>
                    <a:pt x="74" y="419"/>
                  </a:lnTo>
                  <a:lnTo>
                    <a:pt x="87" y="438"/>
                  </a:lnTo>
                  <a:lnTo>
                    <a:pt x="102" y="451"/>
                  </a:lnTo>
                  <a:lnTo>
                    <a:pt x="118" y="462"/>
                  </a:lnTo>
                  <a:lnTo>
                    <a:pt x="133" y="470"/>
                  </a:lnTo>
                  <a:lnTo>
                    <a:pt x="148" y="475"/>
                  </a:lnTo>
                  <a:lnTo>
                    <a:pt x="162" y="477"/>
                  </a:lnTo>
                  <a:lnTo>
                    <a:pt x="175" y="478"/>
                  </a:lnTo>
                  <a:lnTo>
                    <a:pt x="190" y="478"/>
                  </a:lnTo>
                  <a:lnTo>
                    <a:pt x="205" y="477"/>
                  </a:lnTo>
                  <a:lnTo>
                    <a:pt x="221" y="476"/>
                  </a:lnTo>
                  <a:lnTo>
                    <a:pt x="240" y="473"/>
                  </a:lnTo>
                  <a:lnTo>
                    <a:pt x="261" y="472"/>
                  </a:lnTo>
                  <a:lnTo>
                    <a:pt x="282" y="470"/>
                  </a:lnTo>
                  <a:lnTo>
                    <a:pt x="304" y="468"/>
                  </a:lnTo>
                  <a:lnTo>
                    <a:pt x="324" y="465"/>
                  </a:lnTo>
                  <a:lnTo>
                    <a:pt x="339" y="464"/>
                  </a:lnTo>
                  <a:lnTo>
                    <a:pt x="350" y="463"/>
                  </a:lnTo>
                  <a:lnTo>
                    <a:pt x="354" y="463"/>
                  </a:lnTo>
                  <a:lnTo>
                    <a:pt x="285" y="356"/>
                  </a:lnTo>
                  <a:lnTo>
                    <a:pt x="202" y="304"/>
                  </a:lnTo>
                  <a:lnTo>
                    <a:pt x="213" y="139"/>
                  </a:lnTo>
                  <a:lnTo>
                    <a:pt x="81" y="52"/>
                  </a:lnTo>
                  <a:lnTo>
                    <a:pt x="29" y="0"/>
                  </a:lnTo>
                  <a:lnTo>
                    <a:pt x="28" y="4"/>
                  </a:lnTo>
                  <a:lnTo>
                    <a:pt x="23" y="17"/>
                  </a:lnTo>
                  <a:lnTo>
                    <a:pt x="19" y="36"/>
                  </a:lnTo>
                  <a:lnTo>
                    <a:pt x="12" y="57"/>
                  </a:lnTo>
                  <a:lnTo>
                    <a:pt x="7" y="81"/>
                  </a:lnTo>
                  <a:lnTo>
                    <a:pt x="3" y="102"/>
                  </a:lnTo>
                  <a:lnTo>
                    <a:pt x="0" y="122"/>
                  </a:lnTo>
                  <a:lnTo>
                    <a:pt x="1" y="136"/>
                  </a:lnTo>
                  <a:lnTo>
                    <a:pt x="8" y="154"/>
                  </a:lnTo>
                  <a:lnTo>
                    <a:pt x="15" y="169"/>
                  </a:lnTo>
                  <a:lnTo>
                    <a:pt x="23" y="183"/>
                  </a:lnTo>
                  <a:lnTo>
                    <a:pt x="32" y="195"/>
                  </a:lnTo>
                  <a:lnTo>
                    <a:pt x="41" y="204"/>
                  </a:lnTo>
                  <a:lnTo>
                    <a:pt x="50" y="212"/>
                  </a:lnTo>
                  <a:lnTo>
                    <a:pt x="58" y="219"/>
                  </a:lnTo>
                  <a:lnTo>
                    <a:pt x="66" y="223"/>
                  </a:lnTo>
                  <a:lnTo>
                    <a:pt x="77" y="242"/>
                  </a:lnTo>
                  <a:lnTo>
                    <a:pt x="83" y="268"/>
                  </a:lnTo>
                  <a:lnTo>
                    <a:pt x="85" y="294"/>
                  </a:lnTo>
                  <a:lnTo>
                    <a:pt x="85" y="304"/>
                  </a:lnTo>
                  <a:lnTo>
                    <a:pt x="42" y="335"/>
                  </a:lnTo>
                  <a:close/>
                </a:path>
              </a:pathLst>
            </a:custGeom>
            <a:solidFill>
              <a:srgbClr val="ED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
            <p:cNvSpPr>
              <a:spLocks/>
            </p:cNvSpPr>
            <p:nvPr/>
          </p:nvSpPr>
          <p:spPr bwMode="auto">
            <a:xfrm>
              <a:off x="4505" y="2170"/>
              <a:ext cx="53" cy="126"/>
            </a:xfrm>
            <a:custGeom>
              <a:avLst/>
              <a:gdLst>
                <a:gd name="T0" fmla="*/ 16 w 106"/>
                <a:gd name="T1" fmla="*/ 8 h 252"/>
                <a:gd name="T2" fmla="*/ 8 w 106"/>
                <a:gd name="T3" fmla="*/ 32 h 252"/>
                <a:gd name="T4" fmla="*/ 2 w 106"/>
                <a:gd name="T5" fmla="*/ 78 h 252"/>
                <a:gd name="T6" fmla="*/ 0 w 106"/>
                <a:gd name="T7" fmla="*/ 128 h 252"/>
                <a:gd name="T8" fmla="*/ 1 w 106"/>
                <a:gd name="T9" fmla="*/ 161 h 252"/>
                <a:gd name="T10" fmla="*/ 8 w 106"/>
                <a:gd name="T11" fmla="*/ 188 h 252"/>
                <a:gd name="T12" fmla="*/ 15 w 106"/>
                <a:gd name="T13" fmla="*/ 211 h 252"/>
                <a:gd name="T14" fmla="*/ 21 w 106"/>
                <a:gd name="T15" fmla="*/ 228 h 252"/>
                <a:gd name="T16" fmla="*/ 23 w 106"/>
                <a:gd name="T17" fmla="*/ 234 h 252"/>
                <a:gd name="T18" fmla="*/ 106 w 106"/>
                <a:gd name="T19" fmla="*/ 252 h 252"/>
                <a:gd name="T20" fmla="*/ 92 w 106"/>
                <a:gd name="T21" fmla="*/ 78 h 252"/>
                <a:gd name="T22" fmla="*/ 90 w 106"/>
                <a:gd name="T23" fmla="*/ 70 h 252"/>
                <a:gd name="T24" fmla="*/ 85 w 106"/>
                <a:gd name="T25" fmla="*/ 51 h 252"/>
                <a:gd name="T26" fmla="*/ 77 w 106"/>
                <a:gd name="T27" fmla="*/ 30 h 252"/>
                <a:gd name="T28" fmla="*/ 68 w 106"/>
                <a:gd name="T29" fmla="*/ 14 h 252"/>
                <a:gd name="T30" fmla="*/ 61 w 106"/>
                <a:gd name="T31" fmla="*/ 8 h 252"/>
                <a:gd name="T32" fmla="*/ 55 w 106"/>
                <a:gd name="T33" fmla="*/ 5 h 252"/>
                <a:gd name="T34" fmla="*/ 48 w 106"/>
                <a:gd name="T35" fmla="*/ 1 h 252"/>
                <a:gd name="T36" fmla="*/ 40 w 106"/>
                <a:gd name="T37" fmla="*/ 0 h 252"/>
                <a:gd name="T38" fmla="*/ 33 w 106"/>
                <a:gd name="T39" fmla="*/ 1 h 252"/>
                <a:gd name="T40" fmla="*/ 28 w 106"/>
                <a:gd name="T41" fmla="*/ 2 h 252"/>
                <a:gd name="T42" fmla="*/ 22 w 106"/>
                <a:gd name="T43" fmla="*/ 5 h 252"/>
                <a:gd name="T44" fmla="*/ 16 w 106"/>
                <a:gd name="T45" fmla="*/ 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52">
                  <a:moveTo>
                    <a:pt x="16" y="8"/>
                  </a:moveTo>
                  <a:lnTo>
                    <a:pt x="8" y="32"/>
                  </a:lnTo>
                  <a:lnTo>
                    <a:pt x="2" y="78"/>
                  </a:lnTo>
                  <a:lnTo>
                    <a:pt x="0" y="128"/>
                  </a:lnTo>
                  <a:lnTo>
                    <a:pt x="1" y="161"/>
                  </a:lnTo>
                  <a:lnTo>
                    <a:pt x="8" y="188"/>
                  </a:lnTo>
                  <a:lnTo>
                    <a:pt x="15" y="211"/>
                  </a:lnTo>
                  <a:lnTo>
                    <a:pt x="21" y="228"/>
                  </a:lnTo>
                  <a:lnTo>
                    <a:pt x="23" y="234"/>
                  </a:lnTo>
                  <a:lnTo>
                    <a:pt x="106" y="252"/>
                  </a:lnTo>
                  <a:lnTo>
                    <a:pt x="92" y="78"/>
                  </a:lnTo>
                  <a:lnTo>
                    <a:pt x="90" y="70"/>
                  </a:lnTo>
                  <a:lnTo>
                    <a:pt x="85" y="51"/>
                  </a:lnTo>
                  <a:lnTo>
                    <a:pt x="77" y="30"/>
                  </a:lnTo>
                  <a:lnTo>
                    <a:pt x="68" y="14"/>
                  </a:lnTo>
                  <a:lnTo>
                    <a:pt x="61" y="8"/>
                  </a:lnTo>
                  <a:lnTo>
                    <a:pt x="55" y="5"/>
                  </a:lnTo>
                  <a:lnTo>
                    <a:pt x="48" y="1"/>
                  </a:lnTo>
                  <a:lnTo>
                    <a:pt x="40" y="0"/>
                  </a:lnTo>
                  <a:lnTo>
                    <a:pt x="33" y="1"/>
                  </a:lnTo>
                  <a:lnTo>
                    <a:pt x="28" y="2"/>
                  </a:lnTo>
                  <a:lnTo>
                    <a:pt x="22" y="5"/>
                  </a:lnTo>
                  <a:lnTo>
                    <a:pt x="16" y="8"/>
                  </a:lnTo>
                  <a:close/>
                </a:path>
              </a:pathLst>
            </a:custGeom>
            <a:solidFill>
              <a:srgbClr val="ED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0275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112E-17 -3.7037E-7 L 0.09063 -0.12986 " pathEditMode="relative" rAng="0" ptsTypes="AA">
                                      <p:cBhvr>
                                        <p:cTn id="6" dur="2000" fill="hold"/>
                                        <p:tgtEl>
                                          <p:spTgt spid="438276"/>
                                        </p:tgtEl>
                                        <p:attrNameLst>
                                          <p:attrName>ppt_x</p:attrName>
                                          <p:attrName>ppt_y</p:attrName>
                                        </p:attrNameLst>
                                      </p:cBhvr>
                                      <p:rCtr x="4531" y="-6505"/>
                                    </p:animMotion>
                                  </p:childTnLst>
                                </p:cTn>
                              </p:par>
                            </p:childTnLst>
                          </p:cTn>
                        </p:par>
                        <p:par>
                          <p:cTn id="7" fill="hold">
                            <p:stCondLst>
                              <p:cond delay="2000"/>
                            </p:stCondLst>
                            <p:childTnLst>
                              <p:par>
                                <p:cTn id="8" presetID="22" presetClass="entr" presetSubtype="2"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p:txBody>
          <a:bodyPr/>
          <a:lstStyle/>
          <a:p>
            <a:r>
              <a:rPr lang="en-US" dirty="0"/>
              <a:t>Decision trees:</a:t>
            </a:r>
          </a:p>
        </p:txBody>
      </p:sp>
      <p:pic>
        <p:nvPicPr>
          <p:cNvPr id="1027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537" y="1641813"/>
            <a:ext cx="6222567" cy="5133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41300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a:xfrm>
            <a:off x="685800" y="1143000"/>
            <a:ext cx="8208818" cy="4953000"/>
          </a:xfrm>
        </p:spPr>
        <p:txBody>
          <a:bodyPr/>
          <a:lstStyle/>
          <a:p>
            <a:r>
              <a:rPr lang="en-US" dirty="0" err="1"/>
              <a:t>Lookahead</a:t>
            </a:r>
            <a:r>
              <a:rPr lang="en-US" dirty="0"/>
              <a:t> models use five classes of approximations:</a:t>
            </a:r>
          </a:p>
          <a:p>
            <a:pPr lvl="1"/>
            <a:r>
              <a:rPr lang="en-US" dirty="0"/>
              <a:t>Horizon truncation – Replacing a longer horizon problem with a shorter horizon</a:t>
            </a:r>
          </a:p>
          <a:p>
            <a:pPr lvl="1"/>
            <a:r>
              <a:rPr lang="en-US" dirty="0"/>
              <a:t>Stage aggregation – Replacing multistage problems with two-stage approximation.</a:t>
            </a:r>
          </a:p>
          <a:p>
            <a:pPr lvl="1"/>
            <a:r>
              <a:rPr lang="en-US" dirty="0"/>
              <a:t>Outcome aggregation/sampling – Simplifying the exogenous information process</a:t>
            </a:r>
          </a:p>
          <a:p>
            <a:pPr lvl="1"/>
            <a:r>
              <a:rPr lang="en-US" dirty="0"/>
              <a:t>Discretization – Of time, states and decisions</a:t>
            </a:r>
          </a:p>
          <a:p>
            <a:pPr lvl="1"/>
            <a:r>
              <a:rPr lang="en-US" dirty="0"/>
              <a:t>Dimensionality reduction – We may ignore some variables (such as forecasts) in the </a:t>
            </a:r>
            <a:r>
              <a:rPr lang="en-US" dirty="0" err="1"/>
              <a:t>lookahead</a:t>
            </a:r>
            <a:r>
              <a:rPr lang="en-US" dirty="0"/>
              <a:t> model that we capture in the base model (these become </a:t>
            </a:r>
            <a:r>
              <a:rPr lang="en-US" i="1" dirty="0"/>
              <a:t>latent</a:t>
            </a:r>
            <a:r>
              <a:rPr lang="en-US" dirty="0"/>
              <a:t> variables in the </a:t>
            </a:r>
            <a:r>
              <a:rPr lang="en-US" dirty="0" err="1"/>
              <a:t>lookahead</a:t>
            </a:r>
            <a:r>
              <a:rPr lang="en-US" dirty="0"/>
              <a:t> model).</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5931181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Lookahead policies</a:t>
            </a:r>
          </a:p>
        </p:txBody>
      </p:sp>
      <p:sp>
        <p:nvSpPr>
          <p:cNvPr id="3" name="Content Placeholder 2"/>
          <p:cNvSpPr>
            <a:spLocks noGrp="1"/>
          </p:cNvSpPr>
          <p:nvPr>
            <p:ph idx="1"/>
          </p:nvPr>
        </p:nvSpPr>
        <p:spPr>
          <a:xfrm>
            <a:off x="685800" y="1143000"/>
            <a:ext cx="7960490" cy="3266954"/>
          </a:xfrm>
        </p:spPr>
        <p:txBody>
          <a:bodyPr/>
          <a:lstStyle/>
          <a:p>
            <a:r>
              <a:rPr lang="en-US" dirty="0" err="1"/>
              <a:t>Lookahead</a:t>
            </a:r>
            <a:r>
              <a:rPr lang="en-US" dirty="0"/>
              <a:t> policies are the trickiest to model:</a:t>
            </a:r>
          </a:p>
          <a:p>
            <a:pPr lvl="1"/>
            <a:r>
              <a:rPr lang="en-US" dirty="0"/>
              <a:t>We create “tilde variables” for the </a:t>
            </a:r>
            <a:r>
              <a:rPr lang="en-US" dirty="0" err="1"/>
              <a:t>lookahead</a:t>
            </a:r>
            <a:r>
              <a:rPr lang="en-US" dirty="0"/>
              <a:t> model:</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r>
              <a:rPr lang="en-US" dirty="0"/>
              <a:t>All variables are indexed by </a:t>
            </a:r>
            <a:r>
              <a:rPr lang="en-US" i="1" dirty="0"/>
              <a:t>t</a:t>
            </a:r>
            <a:r>
              <a:rPr lang="en-US" dirty="0"/>
              <a:t> (when the </a:t>
            </a:r>
            <a:r>
              <a:rPr lang="en-US" dirty="0" err="1"/>
              <a:t>lookahead</a:t>
            </a:r>
            <a:r>
              <a:rPr lang="en-US" dirty="0"/>
              <a:t> model is being generated) and </a:t>
            </a:r>
            <a:r>
              <a:rPr lang="en-US" i="1" dirty="0"/>
              <a:t>t’</a:t>
            </a:r>
            <a:r>
              <a:rPr lang="en-US" dirty="0"/>
              <a:t> (the time within the </a:t>
            </a:r>
            <a:r>
              <a:rPr lang="en-US" dirty="0" err="1"/>
              <a:t>lookahead</a:t>
            </a:r>
            <a:r>
              <a:rPr lang="en-US" dirty="0"/>
              <a:t> model).</a:t>
            </a:r>
          </a:p>
          <a:p>
            <a:pPr lvl="2"/>
            <a:endParaRPr lang="en-US" dirty="0"/>
          </a:p>
          <a:p>
            <a:endParaRPr lang="en-US" dirty="0"/>
          </a:p>
          <a:p>
            <a:endParaRPr lang="en-US" dirty="0"/>
          </a:p>
          <a:p>
            <a:endParaRPr lang="en-US" dirty="0"/>
          </a:p>
          <a:p>
            <a:endParaRPr lang="en-US" dirty="0"/>
          </a:p>
          <a:p>
            <a:pPr lvl="1"/>
            <a:endParaRPr lang="en-US" dirty="0"/>
          </a:p>
          <a:p>
            <a:pPr lvl="1"/>
            <a:endParaRPr lang="en-US" dirty="0"/>
          </a:p>
          <a:p>
            <a:pPr lvl="2"/>
            <a:endParaRPr lang="en-US" dirty="0"/>
          </a:p>
        </p:txBody>
      </p:sp>
      <p:graphicFrame>
        <p:nvGraphicFramePr>
          <p:cNvPr id="12" name="Object 11"/>
          <p:cNvGraphicFramePr>
            <a:graphicFrameLocks noChangeAspect="1"/>
          </p:cNvGraphicFramePr>
          <p:nvPr>
            <p:extLst/>
          </p:nvPr>
        </p:nvGraphicFramePr>
        <p:xfrm>
          <a:off x="1542359" y="2183465"/>
          <a:ext cx="6964363" cy="3181350"/>
        </p:xfrm>
        <a:graphic>
          <a:graphicData uri="http://schemas.openxmlformats.org/presentationml/2006/ole">
            <mc:AlternateContent xmlns:mc="http://schemas.openxmlformats.org/markup-compatibility/2006">
              <mc:Choice xmlns:v="urn:schemas-microsoft-com:vml" Requires="v">
                <p:oleObj spid="_x0000_s35843" name="Equation" r:id="rId4" imgW="3924000" imgH="1790640" progId="Equation.DSMT4">
                  <p:embed/>
                </p:oleObj>
              </mc:Choice>
              <mc:Fallback>
                <p:oleObj name="Equation" r:id="rId4" imgW="3924000" imgH="1790640" progId="Equation.DSMT4">
                  <p:embed/>
                  <p:pic>
                    <p:nvPicPr>
                      <p:cNvPr id="12" name="Object 11"/>
                      <p:cNvPicPr>
                        <a:picLocks noChangeAspect="1" noChangeArrowheads="1"/>
                      </p:cNvPicPr>
                      <p:nvPr/>
                    </p:nvPicPr>
                    <p:blipFill>
                      <a:blip r:embed="rId5"/>
                      <a:srcRect/>
                      <a:stretch>
                        <a:fillRect/>
                      </a:stretch>
                    </p:blipFill>
                    <p:spPr bwMode="auto">
                      <a:xfrm>
                        <a:off x="1542359" y="2183465"/>
                        <a:ext cx="696436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649233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Choosing diabetes medication</a:t>
            </a:r>
          </a:p>
          <a:p>
            <a:pPr lvl="1"/>
            <a:r>
              <a:rPr lang="en-US" dirty="0"/>
              <a:t>Upper confidence bounding policies</a:t>
            </a:r>
          </a:p>
          <a:p>
            <a:pPr lvl="1"/>
            <a:endParaRPr lang="en-US" dirty="0"/>
          </a:p>
          <a:p>
            <a:pPr lvl="1"/>
            <a:endParaRPr lang="en-US" dirty="0"/>
          </a:p>
          <a:p>
            <a:pPr lvl="1"/>
            <a:r>
              <a:rPr lang="en-US" dirty="0"/>
              <a:t>Interval estimation</a:t>
            </a:r>
          </a:p>
        </p:txBody>
      </p:sp>
      <p:pic>
        <p:nvPicPr>
          <p:cNvPr id="4" name="Picture 3"/>
          <p:cNvPicPr>
            <a:picLocks noChangeAspect="1"/>
          </p:cNvPicPr>
          <p:nvPr/>
        </p:nvPicPr>
        <p:blipFill rotWithShape="1">
          <a:blip r:embed="rId2"/>
          <a:srcRect t="57355" b="24662"/>
          <a:stretch/>
        </p:blipFill>
        <p:spPr>
          <a:xfrm>
            <a:off x="828040" y="2194561"/>
            <a:ext cx="6633359" cy="711200"/>
          </a:xfrm>
          <a:prstGeom prst="rect">
            <a:avLst/>
          </a:prstGeom>
        </p:spPr>
      </p:pic>
      <p:pic>
        <p:nvPicPr>
          <p:cNvPr id="5" name="Picture 4"/>
          <p:cNvPicPr>
            <a:picLocks noChangeAspect="1"/>
          </p:cNvPicPr>
          <p:nvPr/>
        </p:nvPicPr>
        <p:blipFill rotWithShape="1">
          <a:blip r:embed="rId2"/>
          <a:srcRect t="86385" b="-514"/>
          <a:stretch/>
        </p:blipFill>
        <p:spPr>
          <a:xfrm>
            <a:off x="604520" y="3677922"/>
            <a:ext cx="6633359" cy="558800"/>
          </a:xfrm>
          <a:prstGeom prst="rect">
            <a:avLst/>
          </a:prstGeom>
        </p:spPr>
      </p:pic>
      <p:sp>
        <p:nvSpPr>
          <p:cNvPr id="6" name="Footer Placeholder 5"/>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1745383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p:txBody>
          <a:bodyPr/>
          <a:lstStyle/>
          <a:p>
            <a:r>
              <a:rPr lang="en-US" dirty="0"/>
              <a:t>We can use this notation to create a policy based on our </a:t>
            </a:r>
            <a:r>
              <a:rPr lang="en-US" i="1" dirty="0" err="1"/>
              <a:t>lookahead</a:t>
            </a:r>
            <a:r>
              <a:rPr lang="en-US" i="1" dirty="0"/>
              <a:t> model</a:t>
            </a:r>
            <a:r>
              <a:rPr lang="en-US" dirty="0"/>
              <a:t>:</a:t>
            </a:r>
          </a:p>
          <a:p>
            <a:endParaRPr lang="en-US" i="1" dirty="0"/>
          </a:p>
          <a:p>
            <a:endParaRPr lang="en-US" i="1" dirty="0"/>
          </a:p>
          <a:p>
            <a:endParaRPr lang="en-US" i="1" dirty="0"/>
          </a:p>
          <a:p>
            <a:endParaRPr lang="en-US" i="1" dirty="0"/>
          </a:p>
          <a:p>
            <a:endParaRPr lang="en-US" i="1" dirty="0"/>
          </a:p>
          <a:p>
            <a:endParaRPr lang="en-US" i="1" dirty="0"/>
          </a:p>
          <a:p>
            <a:endParaRPr lang="en-US" i="1" dirty="0"/>
          </a:p>
          <a:p>
            <a:pPr lvl="1"/>
            <a:r>
              <a:rPr lang="en-US" dirty="0"/>
              <a:t>Simplest </a:t>
            </a:r>
            <a:r>
              <a:rPr lang="en-US" dirty="0" err="1"/>
              <a:t>lookahead</a:t>
            </a:r>
            <a:r>
              <a:rPr lang="en-US" dirty="0"/>
              <a:t> is deterministic.</a:t>
            </a:r>
          </a:p>
          <a:p>
            <a:endParaRPr lang="en-US" i="1" dirty="0"/>
          </a:p>
          <a:p>
            <a:endParaRPr lang="en-US" i="1" dirty="0"/>
          </a:p>
          <a:p>
            <a:endParaRPr lang="en-US" i="1" dirty="0"/>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aphicFrame>
        <p:nvGraphicFramePr>
          <p:cNvPr id="8" name="Object 7"/>
          <p:cNvGraphicFramePr>
            <a:graphicFrameLocks noChangeAspect="1"/>
          </p:cNvGraphicFramePr>
          <p:nvPr>
            <p:extLst/>
          </p:nvPr>
        </p:nvGraphicFramePr>
        <p:xfrm>
          <a:off x="757101" y="2320925"/>
          <a:ext cx="8142287" cy="828675"/>
        </p:xfrm>
        <a:graphic>
          <a:graphicData uri="http://schemas.openxmlformats.org/presentationml/2006/ole">
            <mc:AlternateContent xmlns:mc="http://schemas.openxmlformats.org/markup-compatibility/2006">
              <mc:Choice xmlns:v="urn:schemas-microsoft-com:vml" Requires="v">
                <p:oleObj spid="_x0000_s36867" name="Equation" r:id="rId3" imgW="4736880" imgH="482400" progId="Equation.DSMT4">
                  <p:embed/>
                </p:oleObj>
              </mc:Choice>
              <mc:Fallback>
                <p:oleObj name="Equation" r:id="rId3" imgW="4736880" imgH="482400" progId="Equation.DSMT4">
                  <p:embed/>
                  <p:pic>
                    <p:nvPicPr>
                      <p:cNvPr id="8" name="Object 7"/>
                      <p:cNvPicPr>
                        <a:picLocks noChangeAspect="1" noChangeArrowheads="1"/>
                      </p:cNvPicPr>
                      <p:nvPr/>
                    </p:nvPicPr>
                    <p:blipFill>
                      <a:blip r:embed="rId4"/>
                      <a:srcRect/>
                      <a:stretch>
                        <a:fillRect/>
                      </a:stretch>
                    </p:blipFill>
                    <p:spPr bwMode="auto">
                      <a:xfrm>
                        <a:off x="757101" y="2320925"/>
                        <a:ext cx="8142287" cy="828675"/>
                      </a:xfrm>
                      <a:prstGeom prst="rect">
                        <a:avLst/>
                      </a:prstGeom>
                      <a:noFill/>
                      <a:ln>
                        <a:noFill/>
                      </a:ln>
                      <a:effectLst/>
                      <a:extLst/>
                    </p:spPr>
                  </p:pic>
                </p:oleObj>
              </mc:Fallback>
            </mc:AlternateContent>
          </a:graphicData>
        </a:graphic>
      </p:graphicFrame>
      <p:grpSp>
        <p:nvGrpSpPr>
          <p:cNvPr id="13" name="Group 12"/>
          <p:cNvGrpSpPr/>
          <p:nvPr/>
        </p:nvGrpSpPr>
        <p:grpSpPr>
          <a:xfrm>
            <a:off x="1223148" y="2493818"/>
            <a:ext cx="3811990" cy="1259992"/>
            <a:chOff x="1223148" y="2493818"/>
            <a:chExt cx="3811990" cy="1259992"/>
          </a:xfrm>
        </p:grpSpPr>
        <p:sp>
          <p:nvSpPr>
            <p:cNvPr id="7" name="Oval 6"/>
            <p:cNvSpPr/>
            <p:nvPr/>
          </p:nvSpPr>
          <p:spPr bwMode="auto">
            <a:xfrm>
              <a:off x="4013860" y="2493818"/>
              <a:ext cx="1021278" cy="498764"/>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TextBox 8"/>
            <p:cNvSpPr txBox="1"/>
            <p:nvPr/>
          </p:nvSpPr>
          <p:spPr>
            <a:xfrm>
              <a:off x="1223148" y="3384478"/>
              <a:ext cx="3461204" cy="369332"/>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Restricted/simplified set of policies</a:t>
              </a:r>
            </a:p>
          </p:txBody>
        </p:sp>
        <p:cxnSp>
          <p:nvCxnSpPr>
            <p:cNvPr id="11" name="Straight Arrow Connector 10"/>
            <p:cNvCxnSpPr>
              <a:stCxn id="7" idx="4"/>
            </p:cNvCxnSpPr>
            <p:nvPr/>
          </p:nvCxnSpPr>
          <p:spPr bwMode="auto">
            <a:xfrm>
              <a:off x="4524499" y="2992582"/>
              <a:ext cx="0" cy="391896"/>
            </a:xfrm>
            <a:prstGeom prst="straightConnector1">
              <a:avLst/>
            </a:prstGeom>
            <a:noFill/>
            <a:ln w="19050" cap="flat" cmpd="sng" algn="ctr">
              <a:solidFill>
                <a:schemeClr val="accent2">
                  <a:lumMod val="75000"/>
                </a:schemeClr>
              </a:solidFill>
              <a:prstDash val="solid"/>
              <a:round/>
              <a:headEnd type="none" w="med" len="med"/>
              <a:tailEnd type="arrow"/>
            </a:ln>
            <a:effectLst/>
          </p:spPr>
        </p:cxnSp>
      </p:grpSp>
      <p:grpSp>
        <p:nvGrpSpPr>
          <p:cNvPr id="15" name="Group 14"/>
          <p:cNvGrpSpPr/>
          <p:nvPr/>
        </p:nvGrpSpPr>
        <p:grpSpPr>
          <a:xfrm>
            <a:off x="2283258" y="2503718"/>
            <a:ext cx="4160113" cy="2554382"/>
            <a:chOff x="967108" y="2493818"/>
            <a:chExt cx="4160113" cy="2554382"/>
          </a:xfrm>
        </p:grpSpPr>
        <p:sp>
          <p:nvSpPr>
            <p:cNvPr id="16" name="Oval 15"/>
            <p:cNvSpPr/>
            <p:nvPr/>
          </p:nvSpPr>
          <p:spPr bwMode="auto">
            <a:xfrm>
              <a:off x="4524498" y="2493818"/>
              <a:ext cx="510639" cy="498764"/>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8" name="TextBox 17"/>
            <p:cNvSpPr txBox="1"/>
            <p:nvPr/>
          </p:nvSpPr>
          <p:spPr>
            <a:xfrm>
              <a:off x="967108" y="4678868"/>
              <a:ext cx="4160113" cy="369332"/>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Simplified/discretized set of state variables</a:t>
              </a:r>
            </a:p>
          </p:txBody>
        </p:sp>
        <p:cxnSp>
          <p:nvCxnSpPr>
            <p:cNvPr id="19" name="Straight Arrow Connector 18"/>
            <p:cNvCxnSpPr>
              <a:stCxn id="16" idx="4"/>
            </p:cNvCxnSpPr>
            <p:nvPr/>
          </p:nvCxnSpPr>
          <p:spPr bwMode="auto">
            <a:xfrm>
              <a:off x="4779818" y="2992582"/>
              <a:ext cx="0" cy="1686286"/>
            </a:xfrm>
            <a:prstGeom prst="straightConnector1">
              <a:avLst/>
            </a:prstGeom>
            <a:noFill/>
            <a:ln w="19050" cap="flat" cmpd="sng" algn="ctr">
              <a:solidFill>
                <a:schemeClr val="accent2">
                  <a:lumMod val="75000"/>
                </a:schemeClr>
              </a:solidFill>
              <a:prstDash val="solid"/>
              <a:round/>
              <a:headEnd type="none" w="med" len="med"/>
              <a:tailEnd type="arrow"/>
            </a:ln>
            <a:effectLst/>
          </p:spPr>
        </p:cxnSp>
      </p:grpSp>
      <p:grpSp>
        <p:nvGrpSpPr>
          <p:cNvPr id="21" name="Group 20"/>
          <p:cNvGrpSpPr/>
          <p:nvPr/>
        </p:nvGrpSpPr>
        <p:grpSpPr>
          <a:xfrm>
            <a:off x="2970033" y="2477993"/>
            <a:ext cx="4273915" cy="3076882"/>
            <a:chOff x="967108" y="2493818"/>
            <a:chExt cx="4273915" cy="3076882"/>
          </a:xfrm>
        </p:grpSpPr>
        <p:sp>
          <p:nvSpPr>
            <p:cNvPr id="22" name="Oval 21"/>
            <p:cNvSpPr/>
            <p:nvPr/>
          </p:nvSpPr>
          <p:spPr bwMode="auto">
            <a:xfrm>
              <a:off x="4348362" y="2493818"/>
              <a:ext cx="892661" cy="498764"/>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 name="TextBox 22"/>
            <p:cNvSpPr txBox="1"/>
            <p:nvPr/>
          </p:nvSpPr>
          <p:spPr>
            <a:xfrm>
              <a:off x="967108" y="5201368"/>
              <a:ext cx="4160113" cy="369332"/>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Simplified/discretized set of state variables</a:t>
              </a:r>
            </a:p>
          </p:txBody>
        </p:sp>
        <p:cxnSp>
          <p:nvCxnSpPr>
            <p:cNvPr id="24" name="Straight Arrow Connector 23"/>
            <p:cNvCxnSpPr>
              <a:stCxn id="22" idx="4"/>
            </p:cNvCxnSpPr>
            <p:nvPr/>
          </p:nvCxnSpPr>
          <p:spPr bwMode="auto">
            <a:xfrm>
              <a:off x="4794693" y="2992582"/>
              <a:ext cx="0" cy="2208786"/>
            </a:xfrm>
            <a:prstGeom prst="straightConnector1">
              <a:avLst/>
            </a:prstGeom>
            <a:noFill/>
            <a:ln w="19050" cap="flat" cmpd="sng" algn="ctr">
              <a:solidFill>
                <a:schemeClr val="accent2">
                  <a:lumMod val="75000"/>
                </a:schemeClr>
              </a:solidFill>
              <a:prstDash val="solid"/>
              <a:round/>
              <a:headEnd type="none" w="med" len="med"/>
              <a:tailEnd type="arrow"/>
            </a:ln>
            <a:effectLst/>
          </p:spPr>
        </p:cxnSp>
      </p:grpSp>
      <p:grpSp>
        <p:nvGrpSpPr>
          <p:cNvPr id="28" name="Group 27"/>
          <p:cNvGrpSpPr/>
          <p:nvPr/>
        </p:nvGrpSpPr>
        <p:grpSpPr>
          <a:xfrm>
            <a:off x="1043570" y="2501743"/>
            <a:ext cx="4692310" cy="2047631"/>
            <a:chOff x="788983" y="2493818"/>
            <a:chExt cx="4692310" cy="2047631"/>
          </a:xfrm>
        </p:grpSpPr>
        <p:sp>
          <p:nvSpPr>
            <p:cNvPr id="29" name="Oval 28"/>
            <p:cNvSpPr/>
            <p:nvPr/>
          </p:nvSpPr>
          <p:spPr bwMode="auto">
            <a:xfrm>
              <a:off x="4524498" y="2493818"/>
              <a:ext cx="510639" cy="498764"/>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0" name="TextBox 29"/>
            <p:cNvSpPr txBox="1"/>
            <p:nvPr/>
          </p:nvSpPr>
          <p:spPr>
            <a:xfrm>
              <a:off x="788983" y="3895118"/>
              <a:ext cx="4692310" cy="646331"/>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Sampled set of realizations (or deterministic);</a:t>
              </a:r>
            </a:p>
            <a:p>
              <a:pPr algn="l"/>
              <a:r>
                <a:rPr lang="en-US" i="0" dirty="0">
                  <a:solidFill>
                    <a:schemeClr val="accent2">
                      <a:lumMod val="75000"/>
                    </a:schemeClr>
                  </a:solidFill>
                </a:rPr>
                <a:t>Aggregated staging of decisions and information</a:t>
              </a:r>
            </a:p>
          </p:txBody>
        </p:sp>
        <p:cxnSp>
          <p:nvCxnSpPr>
            <p:cNvPr id="31" name="Straight Arrow Connector 30"/>
            <p:cNvCxnSpPr>
              <a:stCxn id="29" idx="4"/>
            </p:cNvCxnSpPr>
            <p:nvPr/>
          </p:nvCxnSpPr>
          <p:spPr bwMode="auto">
            <a:xfrm>
              <a:off x="4779818" y="2992582"/>
              <a:ext cx="0" cy="902536"/>
            </a:xfrm>
            <a:prstGeom prst="straightConnector1">
              <a:avLst/>
            </a:prstGeom>
            <a:noFill/>
            <a:ln w="19050" cap="flat" cmpd="sng" algn="ctr">
              <a:solidFill>
                <a:schemeClr val="accent2">
                  <a:lumMod val="75000"/>
                </a:schemeClr>
              </a:solidFill>
              <a:prstDash val="solid"/>
              <a:round/>
              <a:headEnd type="none" w="med" len="med"/>
              <a:tailEnd type="arrow"/>
            </a:ln>
            <a:effectLst/>
          </p:spPr>
        </p:cxnSp>
      </p:grpSp>
      <p:grpSp>
        <p:nvGrpSpPr>
          <p:cNvPr id="4" name="Group 3"/>
          <p:cNvGrpSpPr/>
          <p:nvPr/>
        </p:nvGrpSpPr>
        <p:grpSpPr>
          <a:xfrm>
            <a:off x="5207323" y="1800538"/>
            <a:ext cx="1809290" cy="782362"/>
            <a:chOff x="5207323" y="1800538"/>
            <a:chExt cx="1809290" cy="782362"/>
          </a:xfrm>
        </p:grpSpPr>
        <p:grpSp>
          <p:nvGrpSpPr>
            <p:cNvPr id="49" name="Group 48"/>
            <p:cNvGrpSpPr/>
            <p:nvPr/>
          </p:nvGrpSpPr>
          <p:grpSpPr>
            <a:xfrm>
              <a:off x="5207323" y="1800538"/>
              <a:ext cx="1809290" cy="782362"/>
              <a:chOff x="5207323" y="1800538"/>
              <a:chExt cx="1809290" cy="782362"/>
            </a:xfrm>
          </p:grpSpPr>
          <p:sp>
            <p:nvSpPr>
              <p:cNvPr id="44" name="Oval 43"/>
              <p:cNvSpPr/>
              <p:nvPr/>
            </p:nvSpPr>
            <p:spPr bwMode="auto">
              <a:xfrm>
                <a:off x="5207323" y="2333518"/>
                <a:ext cx="510639" cy="249382"/>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45" name="TextBox 44"/>
              <p:cNvSpPr txBox="1"/>
              <p:nvPr/>
            </p:nvSpPr>
            <p:spPr>
              <a:xfrm>
                <a:off x="5337948" y="1800538"/>
                <a:ext cx="1678665" cy="369332"/>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Limited horizon</a:t>
                </a:r>
              </a:p>
            </p:txBody>
          </p:sp>
        </p:grpSp>
        <p:cxnSp>
          <p:nvCxnSpPr>
            <p:cNvPr id="47" name="Straight Arrow Connector 46"/>
            <p:cNvCxnSpPr>
              <a:stCxn id="44" idx="0"/>
            </p:cNvCxnSpPr>
            <p:nvPr/>
          </p:nvCxnSpPr>
          <p:spPr bwMode="auto">
            <a:xfrm flipV="1">
              <a:off x="5462643" y="2169870"/>
              <a:ext cx="0" cy="163648"/>
            </a:xfrm>
            <a:prstGeom prst="straightConnector1">
              <a:avLst/>
            </a:prstGeom>
            <a:noFill/>
            <a:ln w="9525" cap="flat" cmpd="sng" algn="ctr">
              <a:solidFill>
                <a:schemeClr val="accent2">
                  <a:lumMod val="75000"/>
                </a:schemeClr>
              </a:solidFill>
              <a:prstDash val="solid"/>
              <a:round/>
              <a:headEnd type="none" w="med" len="med"/>
              <a:tailEnd type="arrow" w="med" len="med"/>
            </a:ln>
            <a:effectLst/>
          </p:spPr>
        </p:cxnSp>
      </p:grpSp>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41321625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p:txBody>
          <a:bodyPr/>
          <a:lstStyle/>
          <a:p>
            <a:r>
              <a:rPr lang="en-US" dirty="0"/>
              <a:t>Deterministic </a:t>
            </a:r>
            <a:r>
              <a:rPr lang="en-US" dirty="0" err="1"/>
              <a:t>lookahead</a:t>
            </a:r>
            <a:endParaRPr lang="en-US" dirty="0"/>
          </a:p>
          <a:p>
            <a:endParaRPr lang="en-US" dirty="0"/>
          </a:p>
          <a:p>
            <a:endParaRPr lang="en-US" dirty="0"/>
          </a:p>
          <a:p>
            <a:endParaRPr lang="en-US" dirty="0"/>
          </a:p>
          <a:p>
            <a:r>
              <a:rPr lang="en-US" dirty="0"/>
              <a:t>Stochastic </a:t>
            </a:r>
            <a:r>
              <a:rPr lang="en-US" dirty="0" err="1"/>
              <a:t>lookahead</a:t>
            </a:r>
            <a:r>
              <a:rPr lang="en-US" dirty="0"/>
              <a:t> (with two-stage approximation)</a:t>
            </a:r>
          </a:p>
        </p:txBody>
      </p:sp>
      <p:graphicFrame>
        <p:nvGraphicFramePr>
          <p:cNvPr id="4" name="Object 3"/>
          <p:cNvGraphicFramePr>
            <a:graphicFrameLocks noChangeAspect="1"/>
          </p:cNvGraphicFramePr>
          <p:nvPr>
            <p:extLst/>
          </p:nvPr>
        </p:nvGraphicFramePr>
        <p:xfrm>
          <a:off x="1619250" y="2038350"/>
          <a:ext cx="4959350" cy="766763"/>
        </p:xfrm>
        <a:graphic>
          <a:graphicData uri="http://schemas.openxmlformats.org/presentationml/2006/ole">
            <mc:AlternateContent xmlns:mc="http://schemas.openxmlformats.org/markup-compatibility/2006">
              <mc:Choice xmlns:v="urn:schemas-microsoft-com:vml" Requires="v">
                <p:oleObj spid="_x0000_s37894" name="Equation" r:id="rId3" imgW="2869920" imgH="431640" progId="Equation.DSMT4">
                  <p:embed/>
                </p:oleObj>
              </mc:Choice>
              <mc:Fallback>
                <p:oleObj name="Equation" r:id="rId3" imgW="2869920" imgH="431640" progId="Equation.DSMT4">
                  <p:embed/>
                  <p:pic>
                    <p:nvPicPr>
                      <p:cNvPr id="4" name="Object 3"/>
                      <p:cNvPicPr>
                        <a:picLocks noChangeAspect="1" noChangeArrowheads="1"/>
                      </p:cNvPicPr>
                      <p:nvPr/>
                    </p:nvPicPr>
                    <p:blipFill>
                      <a:blip r:embed="rId4"/>
                      <a:srcRect/>
                      <a:stretch>
                        <a:fillRect/>
                      </a:stretch>
                    </p:blipFill>
                    <p:spPr bwMode="auto">
                      <a:xfrm>
                        <a:off x="1619250" y="2038350"/>
                        <a:ext cx="4959350"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nvPr>
        </p:nvGraphicFramePr>
        <p:xfrm>
          <a:off x="2600499" y="2591409"/>
          <a:ext cx="1392238" cy="385763"/>
        </p:xfrm>
        <a:graphic>
          <a:graphicData uri="http://schemas.openxmlformats.org/presentationml/2006/ole">
            <mc:AlternateContent xmlns:mc="http://schemas.openxmlformats.org/markup-compatibility/2006">
              <mc:Choice xmlns:v="urn:schemas-microsoft-com:vml" Requires="v">
                <p:oleObj spid="_x0000_s37895" name="Equation" r:id="rId5" imgW="813600" imgH="219240" progId="Equation.3">
                  <p:embed/>
                </p:oleObj>
              </mc:Choice>
              <mc:Fallback>
                <p:oleObj name="Equation" r:id="rId5" imgW="813600" imgH="21924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0499" y="2591409"/>
                        <a:ext cx="139223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nvPr>
        </p:nvGraphicFramePr>
        <p:xfrm>
          <a:off x="1376469" y="4392613"/>
          <a:ext cx="6570662" cy="787400"/>
        </p:xfrm>
        <a:graphic>
          <a:graphicData uri="http://schemas.openxmlformats.org/presentationml/2006/ole">
            <mc:AlternateContent xmlns:mc="http://schemas.openxmlformats.org/markup-compatibility/2006">
              <mc:Choice xmlns:v="urn:schemas-microsoft-com:vml" Requires="v">
                <p:oleObj spid="_x0000_s37896" name="Equation" r:id="rId7" imgW="3822480" imgH="457200" progId="Equation.DSMT4">
                  <p:embed/>
                </p:oleObj>
              </mc:Choice>
              <mc:Fallback>
                <p:oleObj name="Equation" r:id="rId7" imgW="3822480" imgH="457200" progId="Equation.DSMT4">
                  <p:embed/>
                  <p:pic>
                    <p:nvPicPr>
                      <p:cNvPr id="6" name="Object 5"/>
                      <p:cNvPicPr>
                        <a:picLocks noChangeAspect="1" noChangeArrowheads="1"/>
                      </p:cNvPicPr>
                      <p:nvPr/>
                    </p:nvPicPr>
                    <p:blipFill>
                      <a:blip r:embed="rId8"/>
                      <a:srcRect/>
                      <a:stretch>
                        <a:fillRect/>
                      </a:stretch>
                    </p:blipFill>
                    <p:spPr bwMode="auto">
                      <a:xfrm>
                        <a:off x="1376469" y="4392613"/>
                        <a:ext cx="6570662"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nvPr>
        </p:nvGraphicFramePr>
        <p:xfrm>
          <a:off x="2540000" y="4861602"/>
          <a:ext cx="1392238" cy="385762"/>
        </p:xfrm>
        <a:graphic>
          <a:graphicData uri="http://schemas.openxmlformats.org/presentationml/2006/ole">
            <mc:AlternateContent xmlns:mc="http://schemas.openxmlformats.org/markup-compatibility/2006">
              <mc:Choice xmlns:v="urn:schemas-microsoft-com:vml" Requires="v">
                <p:oleObj spid="_x0000_s37897" name="Equation" r:id="rId9" imgW="813600" imgH="219240" progId="Equation.3">
                  <p:embed/>
                </p:oleObj>
              </mc:Choice>
              <mc:Fallback>
                <p:oleObj name="Equation" r:id="rId9" imgW="813600" imgH="219240"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00" y="4861602"/>
                        <a:ext cx="13922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oup 7"/>
          <p:cNvGrpSpPr/>
          <p:nvPr/>
        </p:nvGrpSpPr>
        <p:grpSpPr>
          <a:xfrm>
            <a:off x="4857705" y="4876010"/>
            <a:ext cx="2620627" cy="693410"/>
            <a:chOff x="4953961" y="4490986"/>
            <a:chExt cx="2620627" cy="693410"/>
          </a:xfrm>
        </p:grpSpPr>
        <p:sp>
          <p:nvSpPr>
            <p:cNvPr id="9" name="Oval 8"/>
            <p:cNvSpPr/>
            <p:nvPr/>
          </p:nvSpPr>
          <p:spPr bwMode="auto">
            <a:xfrm>
              <a:off x="4953961" y="4490986"/>
              <a:ext cx="347240" cy="347240"/>
            </a:xfrm>
            <a:prstGeom prst="ellipse">
              <a:avLst/>
            </a:prstGeom>
            <a:noFill/>
            <a:ln w="12700" cap="flat" cmpd="sng" algn="ctr">
              <a:solidFill>
                <a:srgbClr val="0033CC"/>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 name="TextBox 9"/>
            <p:cNvSpPr txBox="1"/>
            <p:nvPr/>
          </p:nvSpPr>
          <p:spPr>
            <a:xfrm>
              <a:off x="6088284" y="4815064"/>
              <a:ext cx="1486304" cy="369332"/>
            </a:xfrm>
            <a:prstGeom prst="rect">
              <a:avLst/>
            </a:prstGeom>
            <a:noFill/>
            <a:ln>
              <a:solidFill>
                <a:srgbClr val="0033CC"/>
              </a:solidFill>
            </a:ln>
          </p:spPr>
          <p:txBody>
            <a:bodyPr wrap="none" rtlCol="0">
              <a:spAutoFit/>
            </a:bodyPr>
            <a:lstStyle/>
            <a:p>
              <a:pPr algn="l"/>
              <a:r>
                <a:rPr lang="en-US" i="0" dirty="0">
                  <a:solidFill>
                    <a:srgbClr val="0033CC"/>
                  </a:solidFill>
                </a:rPr>
                <a:t>Scenario trees</a:t>
              </a:r>
            </a:p>
          </p:txBody>
        </p:sp>
        <p:cxnSp>
          <p:nvCxnSpPr>
            <p:cNvPr id="11" name="Straight Arrow Connector 10"/>
            <p:cNvCxnSpPr>
              <a:stCxn id="10" idx="1"/>
              <a:endCxn id="9" idx="6"/>
            </p:cNvCxnSpPr>
            <p:nvPr/>
          </p:nvCxnSpPr>
          <p:spPr bwMode="auto">
            <a:xfrm flipH="1" flipV="1">
              <a:off x="5301201" y="4664606"/>
              <a:ext cx="787083" cy="335124"/>
            </a:xfrm>
            <a:prstGeom prst="straightConnector1">
              <a:avLst/>
            </a:prstGeom>
            <a:noFill/>
            <a:ln w="9525" cap="flat" cmpd="sng" algn="ctr">
              <a:solidFill>
                <a:srgbClr val="0033CC"/>
              </a:solidFill>
              <a:prstDash val="solid"/>
              <a:round/>
              <a:headEnd type="none" w="med" len="med"/>
              <a:tailEnd type="arrow"/>
            </a:ln>
            <a:effectLst/>
          </p:spPr>
        </p:cxnSp>
      </p:grpSp>
      <p:sp>
        <p:nvSpPr>
          <p:cNvPr id="12" name="Footer Placeholder 11"/>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65824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policies peek into the future</a:t>
            </a:r>
          </a:p>
          <a:p>
            <a:pPr lvl="1"/>
            <a:r>
              <a:rPr lang="en-US" dirty="0"/>
              <a:t>Optimize over deterministic </a:t>
            </a:r>
            <a:r>
              <a:rPr lang="en-US" dirty="0" err="1"/>
              <a:t>lookahead</a:t>
            </a:r>
            <a:r>
              <a:rPr lang="en-US" dirty="0"/>
              <a:t> model</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sp>
        <p:nvSpPr>
          <p:cNvPr id="31" name="TextBox 30"/>
          <p:cNvSpPr txBox="1"/>
          <p:nvPr/>
        </p:nvSpPr>
        <p:spPr>
          <a:xfrm>
            <a:off x="3221647" y="6019800"/>
            <a:ext cx="2199641" cy="461665"/>
          </a:xfrm>
          <a:prstGeom prst="rect">
            <a:avLst/>
          </a:prstGeom>
          <a:noFill/>
        </p:spPr>
        <p:txBody>
          <a:bodyPr wrap="none" rtlCol="0">
            <a:spAutoFit/>
          </a:bodyPr>
          <a:lstStyle/>
          <a:p>
            <a:r>
              <a:rPr lang="en-US" sz="2400" i="0" dirty="0"/>
              <a:t>The real process</a:t>
            </a:r>
          </a:p>
        </p:txBody>
      </p: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38918" name="Equation" r:id="rId4" imgW="88560" imgH="152280" progId="Equation.DSMT4">
                  <p:embed/>
                </p:oleObj>
              </mc:Choice>
              <mc:Fallback>
                <p:oleObj name="Equation" r:id="rId4" imgW="88560" imgH="152280" progId="Equation.DSMT4">
                  <p:embed/>
                  <p:pic>
                    <p:nvPicPr>
                      <p:cNvPr id="47" name="Object 46"/>
                      <p:cNvPicPr/>
                      <p:nvPr/>
                    </p:nvPicPr>
                    <p:blipFill>
                      <a:blip r:embed="rId5"/>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38919" name="Equation" r:id="rId6" imgW="279360" imgH="177480" progId="Equation.DSMT4">
                  <p:embed/>
                </p:oleObj>
              </mc:Choice>
              <mc:Fallback>
                <p:oleObj name="Equation" r:id="rId6" imgW="279360" imgH="177480" progId="Equation.DSMT4">
                  <p:embed/>
                  <p:pic>
                    <p:nvPicPr>
                      <p:cNvPr id="48" name="Object 47"/>
                      <p:cNvPicPr>
                        <a:picLocks noChangeAspect="1" noChangeArrowheads="1"/>
                      </p:cNvPicPr>
                      <p:nvPr/>
                    </p:nvPicPr>
                    <p:blipFill>
                      <a:blip r:embed="rId7"/>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38920" name="Equation" r:id="rId8" imgW="304560" imgH="177480" progId="Equation.DSMT4">
                  <p:embed/>
                </p:oleObj>
              </mc:Choice>
              <mc:Fallback>
                <p:oleObj name="Equation" r:id="rId8" imgW="304560" imgH="177480" progId="Equation.DSMT4">
                  <p:embed/>
                  <p:pic>
                    <p:nvPicPr>
                      <p:cNvPr id="49" name="Object 48"/>
                      <p:cNvPicPr>
                        <a:picLocks noChangeAspect="1" noChangeArrowheads="1"/>
                      </p:cNvPicPr>
                      <p:nvPr/>
                    </p:nvPicPr>
                    <p:blipFill>
                      <a:blip r:embed="rId9"/>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38921" name="Equation" r:id="rId10" imgW="291960" imgH="177480" progId="Equation.DSMT4">
                  <p:embed/>
                </p:oleObj>
              </mc:Choice>
              <mc:Fallback>
                <p:oleObj name="Equation" r:id="rId10" imgW="291960" imgH="177480" progId="Equation.DSMT4">
                  <p:embed/>
                  <p:pic>
                    <p:nvPicPr>
                      <p:cNvPr id="50" name="Object 49"/>
                      <p:cNvPicPr>
                        <a:picLocks noChangeAspect="1" noChangeArrowheads="1"/>
                      </p:cNvPicPr>
                      <p:nvPr/>
                    </p:nvPicPr>
                    <p:blipFill>
                      <a:blip r:embed="rId11"/>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5506285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050" name="Picture 1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99347">
            <a:off x="926219" y="3340878"/>
            <a:ext cx="416242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policies peek into the future</a:t>
            </a:r>
          </a:p>
          <a:p>
            <a:pPr lvl="1"/>
            <a:r>
              <a:rPr lang="en-US" dirty="0"/>
              <a:t>Optimize over deterministic </a:t>
            </a:r>
            <a:r>
              <a:rPr lang="en-US" dirty="0" err="1"/>
              <a:t>lookahead</a:t>
            </a:r>
            <a:r>
              <a:rPr lang="en-US" dirty="0"/>
              <a:t> model</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sp>
        <p:nvSpPr>
          <p:cNvPr id="31" name="TextBox 30"/>
          <p:cNvSpPr txBox="1"/>
          <p:nvPr/>
        </p:nvSpPr>
        <p:spPr>
          <a:xfrm>
            <a:off x="3221647" y="6019800"/>
            <a:ext cx="2199641" cy="461665"/>
          </a:xfrm>
          <a:prstGeom prst="rect">
            <a:avLst/>
          </a:prstGeom>
          <a:noFill/>
        </p:spPr>
        <p:txBody>
          <a:bodyPr wrap="none" rtlCol="0">
            <a:spAutoFit/>
          </a:bodyPr>
          <a:lstStyle/>
          <a:p>
            <a:r>
              <a:rPr lang="en-US" sz="2400" i="0" dirty="0"/>
              <a:t>The real process</a:t>
            </a:r>
          </a:p>
        </p:txBody>
      </p: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39942"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39943"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39944"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39945"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624755362"/>
      </p:ext>
    </p:extLst>
  </p:cSld>
  <p:clrMapOvr>
    <a:masterClrMapping/>
  </p:clrMapOvr>
  <p:transition spd="slow">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074" name="Picture 1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48014">
            <a:off x="2236836" y="3095625"/>
            <a:ext cx="523875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policies peek into the future</a:t>
            </a:r>
          </a:p>
          <a:p>
            <a:pPr lvl="1"/>
            <a:r>
              <a:rPr lang="en-US" dirty="0"/>
              <a:t>Optimize over deterministic </a:t>
            </a:r>
            <a:r>
              <a:rPr lang="en-US" dirty="0" err="1"/>
              <a:t>lookahead</a:t>
            </a:r>
            <a:r>
              <a:rPr lang="en-US" dirty="0"/>
              <a:t> model</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sp>
        <p:nvSpPr>
          <p:cNvPr id="31" name="TextBox 30"/>
          <p:cNvSpPr txBox="1"/>
          <p:nvPr/>
        </p:nvSpPr>
        <p:spPr>
          <a:xfrm>
            <a:off x="3221647" y="6019800"/>
            <a:ext cx="2199641" cy="461665"/>
          </a:xfrm>
          <a:prstGeom prst="rect">
            <a:avLst/>
          </a:prstGeom>
          <a:noFill/>
        </p:spPr>
        <p:txBody>
          <a:bodyPr wrap="none" rtlCol="0">
            <a:spAutoFit/>
          </a:bodyPr>
          <a:lstStyle/>
          <a:p>
            <a:r>
              <a:rPr lang="en-US" sz="2400" i="0" dirty="0"/>
              <a:t>The real process</a:t>
            </a:r>
          </a:p>
        </p:txBody>
      </p: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40966"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40967"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40968"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40969"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744537255"/>
      </p:ext>
    </p:extLst>
  </p:cSld>
  <p:clrMapOvr>
    <a:masterClrMapping/>
  </p:clrMapOvr>
  <p:transition spd="slow">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098" name="Picture 1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36609">
            <a:off x="3436179" y="3167965"/>
            <a:ext cx="54102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policies peek into the future</a:t>
            </a:r>
          </a:p>
          <a:p>
            <a:pPr lvl="1"/>
            <a:r>
              <a:rPr lang="en-US" dirty="0"/>
              <a:t>Optimize over deterministic </a:t>
            </a:r>
            <a:r>
              <a:rPr lang="en-US" dirty="0" err="1"/>
              <a:t>lookahead</a:t>
            </a:r>
            <a:r>
              <a:rPr lang="en-US" dirty="0"/>
              <a:t> model</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sp>
        <p:nvSpPr>
          <p:cNvPr id="31" name="TextBox 30"/>
          <p:cNvSpPr txBox="1"/>
          <p:nvPr/>
        </p:nvSpPr>
        <p:spPr>
          <a:xfrm>
            <a:off x="3221647" y="6019800"/>
            <a:ext cx="2199641" cy="461665"/>
          </a:xfrm>
          <a:prstGeom prst="rect">
            <a:avLst/>
          </a:prstGeom>
          <a:noFill/>
        </p:spPr>
        <p:txBody>
          <a:bodyPr wrap="none" rtlCol="0">
            <a:spAutoFit/>
          </a:bodyPr>
          <a:lstStyle/>
          <a:p>
            <a:r>
              <a:rPr lang="en-US" sz="2400" i="0" dirty="0"/>
              <a:t>The real process</a:t>
            </a:r>
          </a:p>
        </p:txBody>
      </p: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41990"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41991"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41992"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41993"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3326903525"/>
      </p:ext>
    </p:extLst>
  </p:cSld>
  <p:clrMapOvr>
    <a:masterClrMapping/>
  </p:clrMapOvr>
  <p:transition spd="slow">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sz="2400" dirty="0"/>
              <a:t>Types of </a:t>
            </a:r>
            <a:r>
              <a:rPr lang="en-US" sz="2400" dirty="0" err="1"/>
              <a:t>lookahead</a:t>
            </a:r>
            <a:r>
              <a:rPr lang="en-US" sz="2400" dirty="0"/>
              <a:t> approximations </a:t>
            </a:r>
          </a:p>
          <a:p>
            <a:pPr lvl="1"/>
            <a:r>
              <a:rPr lang="en-US" dirty="0"/>
              <a:t>One-step </a:t>
            </a:r>
            <a:r>
              <a:rPr lang="en-US" dirty="0" err="1"/>
              <a:t>lookahead</a:t>
            </a:r>
            <a:r>
              <a:rPr lang="en-US" dirty="0"/>
              <a:t> – Widely used in pure learning policies:</a:t>
            </a:r>
          </a:p>
          <a:p>
            <a:pPr lvl="2"/>
            <a:r>
              <a:rPr lang="en-US" dirty="0"/>
              <a:t>Bayes greedy/naïve Bayes</a:t>
            </a:r>
          </a:p>
          <a:p>
            <a:pPr lvl="2"/>
            <a:r>
              <a:rPr lang="en-US" dirty="0"/>
              <a:t>Thompson sampling</a:t>
            </a:r>
          </a:p>
          <a:p>
            <a:pPr lvl="2"/>
            <a:r>
              <a:rPr lang="en-US" dirty="0"/>
              <a:t>Value of information (knowledge gradient)</a:t>
            </a:r>
          </a:p>
          <a:p>
            <a:pPr lvl="1"/>
            <a:r>
              <a:rPr lang="en-US" dirty="0"/>
              <a:t>Multi-step </a:t>
            </a:r>
            <a:r>
              <a:rPr lang="en-US" dirty="0" err="1"/>
              <a:t>lookahead</a:t>
            </a:r>
            <a:endParaRPr lang="en-US" dirty="0"/>
          </a:p>
          <a:p>
            <a:pPr lvl="2"/>
            <a:r>
              <a:rPr lang="en-US" dirty="0"/>
              <a:t>Deterministic </a:t>
            </a:r>
            <a:r>
              <a:rPr lang="en-US" dirty="0" err="1"/>
              <a:t>lookahead</a:t>
            </a:r>
            <a:r>
              <a:rPr lang="en-US" dirty="0"/>
              <a:t>, also known as model predictive control, rolling horizon procedure</a:t>
            </a:r>
          </a:p>
          <a:p>
            <a:pPr lvl="2"/>
            <a:r>
              <a:rPr lang="en-US" dirty="0"/>
              <a:t>Stochastic </a:t>
            </a:r>
            <a:r>
              <a:rPr lang="en-US" dirty="0" err="1"/>
              <a:t>lookahead</a:t>
            </a:r>
            <a:r>
              <a:rPr lang="en-US" dirty="0"/>
              <a:t>:</a:t>
            </a:r>
          </a:p>
          <a:p>
            <a:pPr lvl="3"/>
            <a:r>
              <a:rPr lang="en-US" dirty="0"/>
              <a:t>Two-stage (widely used in stochastic linear programming)</a:t>
            </a:r>
          </a:p>
          <a:p>
            <a:pPr lvl="3"/>
            <a:r>
              <a:rPr lang="en-US" dirty="0"/>
              <a:t>Multistage</a:t>
            </a:r>
          </a:p>
          <a:p>
            <a:pPr lvl="4"/>
            <a:r>
              <a:rPr lang="en-US" dirty="0"/>
              <a:t>Monte </a:t>
            </a:r>
            <a:r>
              <a:rPr lang="en-US" dirty="0" err="1"/>
              <a:t>carlo</a:t>
            </a:r>
            <a:r>
              <a:rPr lang="en-US" dirty="0"/>
              <a:t> tree search (MCTS) for discrete action spaces</a:t>
            </a:r>
          </a:p>
          <a:p>
            <a:pPr lvl="4"/>
            <a:r>
              <a:rPr lang="en-US" dirty="0"/>
              <a:t>Multistage scenario trees (stochastic linear programming) – typically not tractable.</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4875151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Choosing policies</a:t>
            </a:r>
          </a:p>
        </p:txBody>
      </p:sp>
      <p:sp>
        <p:nvSpPr>
          <p:cNvPr id="4101" name="Rectangle 5"/>
          <p:cNvSpPr>
            <a:spLocks noGrp="1" noChangeArrowheads="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6AA0165E-294E-4057-A6C5-8F6B42A2F28C}" type="slidenum">
              <a:rPr lang="en-US" smtClean="0"/>
              <a:pPr>
                <a:defRPr/>
              </a:pPr>
              <a:t>97</a:t>
            </a:fld>
            <a:endParaRPr lang="en-US"/>
          </a:p>
        </p:txBody>
      </p:sp>
    </p:spTree>
    <p:extLst>
      <p:ext uri="{BB962C8B-B14F-4D97-AF65-F5344CB8AC3E}">
        <p14:creationId xmlns:p14="http://schemas.microsoft.com/office/powerpoint/2010/main" val="37101918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sequential decision problems</a:t>
            </a:r>
          </a:p>
        </p:txBody>
      </p:sp>
      <p:sp>
        <p:nvSpPr>
          <p:cNvPr id="5" name="Text Placeholder 2"/>
          <p:cNvSpPr txBox="1">
            <a:spLocks/>
          </p:cNvSpPr>
          <p:nvPr/>
        </p:nvSpPr>
        <p:spPr bwMode="auto">
          <a:xfrm>
            <a:off x="504806" y="1151016"/>
            <a:ext cx="755942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0000"/>
              <a:buFontTx/>
              <a:buBlip>
                <a:blip r:embed="rId3"/>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a:lstStyle>
          <a:p>
            <a:r>
              <a:rPr lang="en-US" sz="2400" b="1" i="0" kern="0" dirty="0"/>
              <a:t>First build your model</a:t>
            </a:r>
            <a:endParaRPr lang="en-US" b="1" i="0" kern="0" dirty="0"/>
          </a:p>
          <a:p>
            <a:pPr lvl="1"/>
            <a:r>
              <a:rPr lang="en-US" sz="2000" i="0" kern="0" dirty="0"/>
              <a:t>Objective function</a:t>
            </a:r>
          </a:p>
          <a:p>
            <a:pPr lvl="1"/>
            <a:endParaRPr lang="en-US" sz="2000" i="0" kern="0" dirty="0"/>
          </a:p>
          <a:p>
            <a:pPr lvl="2"/>
            <a:endParaRPr lang="en-US" sz="1600" i="0" kern="0" dirty="0"/>
          </a:p>
          <a:p>
            <a:pPr lvl="2"/>
            <a:endParaRPr lang="en-US" sz="1600" i="0" kern="0" dirty="0"/>
          </a:p>
          <a:p>
            <a:pPr lvl="1"/>
            <a:r>
              <a:rPr lang="en-US" sz="2000" i="0" dirty="0"/>
              <a:t>Policy</a:t>
            </a:r>
          </a:p>
          <a:p>
            <a:pPr lvl="2"/>
            <a:endParaRPr lang="en-US" sz="1600" i="0" dirty="0"/>
          </a:p>
          <a:p>
            <a:pPr lvl="2"/>
            <a:endParaRPr lang="en-US" sz="1600" i="0" dirty="0"/>
          </a:p>
          <a:p>
            <a:pPr lvl="1"/>
            <a:r>
              <a:rPr lang="en-US" sz="2000" i="0" dirty="0"/>
              <a:t>Constraints at time </a:t>
            </a:r>
            <a:r>
              <a:rPr lang="en-US" sz="2000" dirty="0"/>
              <a:t>t</a:t>
            </a:r>
            <a:r>
              <a:rPr lang="en-US" sz="2000" i="0" dirty="0"/>
              <a:t> are built into the policy</a:t>
            </a:r>
            <a:endParaRPr lang="en-US" sz="2000" dirty="0"/>
          </a:p>
          <a:p>
            <a:pPr marL="914400" lvl="2" indent="0">
              <a:buNone/>
            </a:pPr>
            <a:endParaRPr lang="en-US" sz="1600" i="0" dirty="0"/>
          </a:p>
          <a:p>
            <a:pPr marL="914400" lvl="2" indent="0">
              <a:buNone/>
            </a:pPr>
            <a:endParaRPr lang="en-US" sz="1600" i="0" dirty="0"/>
          </a:p>
          <a:p>
            <a:pPr lvl="1"/>
            <a:r>
              <a:rPr lang="en-US" sz="2000" i="0" dirty="0"/>
              <a:t>Transition function captures behavior over time</a:t>
            </a:r>
          </a:p>
          <a:p>
            <a:pPr marL="457200" lvl="1" indent="0">
              <a:buNone/>
            </a:pPr>
            <a:endParaRPr lang="en-US" i="0" dirty="0"/>
          </a:p>
          <a:p>
            <a:pPr lvl="1"/>
            <a:r>
              <a:rPr lang="en-US" sz="2000" i="0" dirty="0"/>
              <a:t>Exogenous information (including initial state).</a:t>
            </a:r>
          </a:p>
          <a:p>
            <a:pPr lvl="1"/>
            <a:endParaRPr lang="en-US" sz="2000" i="0" dirty="0"/>
          </a:p>
          <a:p>
            <a:pPr lvl="1"/>
            <a:endParaRPr lang="en-US" sz="2000" i="0" kern="0" dirty="0"/>
          </a:p>
        </p:txBody>
      </p:sp>
      <p:graphicFrame>
        <p:nvGraphicFramePr>
          <p:cNvPr id="6" name="Object 5"/>
          <p:cNvGraphicFramePr>
            <a:graphicFrameLocks noChangeAspect="1"/>
          </p:cNvGraphicFramePr>
          <p:nvPr>
            <p:extLst/>
          </p:nvPr>
        </p:nvGraphicFramePr>
        <p:xfrm>
          <a:off x="1449861" y="1999841"/>
          <a:ext cx="4030662" cy="879475"/>
        </p:xfrm>
        <a:graphic>
          <a:graphicData uri="http://schemas.openxmlformats.org/presentationml/2006/ole">
            <mc:AlternateContent xmlns:mc="http://schemas.openxmlformats.org/markup-compatibility/2006">
              <mc:Choice xmlns:v="urn:schemas-microsoft-com:vml" Requires="v">
                <p:oleObj spid="_x0000_s43015" name="Equation" r:id="rId4" imgW="2095200" imgH="457200" progId="Equation.DSMT4">
                  <p:embed/>
                </p:oleObj>
              </mc:Choice>
              <mc:Fallback>
                <p:oleObj name="Equation" r:id="rId4" imgW="2095200" imgH="457200" progId="Equation.DSMT4">
                  <p:embed/>
                  <p:pic>
                    <p:nvPicPr>
                      <p:cNvPr id="6" name="Object 5"/>
                      <p:cNvPicPr>
                        <a:picLocks noChangeAspect="1" noChangeArrowheads="1"/>
                      </p:cNvPicPr>
                      <p:nvPr/>
                    </p:nvPicPr>
                    <p:blipFill>
                      <a:blip r:embed="rId5"/>
                      <a:srcRect/>
                      <a:stretch>
                        <a:fillRect/>
                      </a:stretch>
                    </p:blipFill>
                    <p:spPr bwMode="auto">
                      <a:xfrm>
                        <a:off x="1449861" y="1999841"/>
                        <a:ext cx="4030662" cy="879475"/>
                      </a:xfrm>
                      <a:prstGeom prst="rect">
                        <a:avLst/>
                      </a:prstGeom>
                      <a:noFill/>
                      <a:ln>
                        <a:noFill/>
                      </a:ln>
                      <a:effectLst/>
                    </p:spPr>
                  </p:pic>
                </p:oleObj>
              </mc:Fallback>
            </mc:AlternateContent>
          </a:graphicData>
        </a:graphic>
      </p:graphicFrame>
      <p:graphicFrame>
        <p:nvGraphicFramePr>
          <p:cNvPr id="9" name="Object 8"/>
          <p:cNvGraphicFramePr>
            <a:graphicFrameLocks noChangeAspect="1"/>
          </p:cNvGraphicFramePr>
          <p:nvPr>
            <p:extLst/>
          </p:nvPr>
        </p:nvGraphicFramePr>
        <p:xfrm>
          <a:off x="1587063" y="4062616"/>
          <a:ext cx="4103687" cy="465137"/>
        </p:xfrm>
        <a:graphic>
          <a:graphicData uri="http://schemas.openxmlformats.org/presentationml/2006/ole">
            <mc:AlternateContent xmlns:mc="http://schemas.openxmlformats.org/markup-compatibility/2006">
              <mc:Choice xmlns:v="urn:schemas-microsoft-com:vml" Requires="v">
                <p:oleObj spid="_x0000_s43016" name="Equation" r:id="rId6" imgW="2133360" imgH="241200" progId="Equation.DSMT4">
                  <p:embed/>
                </p:oleObj>
              </mc:Choice>
              <mc:Fallback>
                <p:oleObj name="Equation" r:id="rId6" imgW="2133360" imgH="241200" progId="Equation.DSMT4">
                  <p:embed/>
                  <p:pic>
                    <p:nvPicPr>
                      <p:cNvPr id="9" name="Object 8"/>
                      <p:cNvPicPr>
                        <a:picLocks noChangeAspect="1" noChangeArrowheads="1"/>
                      </p:cNvPicPr>
                      <p:nvPr/>
                    </p:nvPicPr>
                    <p:blipFill>
                      <a:blip r:embed="rId7"/>
                      <a:srcRect/>
                      <a:stretch>
                        <a:fillRect/>
                      </a:stretch>
                    </p:blipFill>
                    <p:spPr bwMode="auto">
                      <a:xfrm>
                        <a:off x="1587063" y="4062616"/>
                        <a:ext cx="41036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nvPr>
        </p:nvGraphicFramePr>
        <p:xfrm>
          <a:off x="1380957" y="4889170"/>
          <a:ext cx="2579688" cy="482600"/>
        </p:xfrm>
        <a:graphic>
          <a:graphicData uri="http://schemas.openxmlformats.org/presentationml/2006/ole">
            <mc:AlternateContent xmlns:mc="http://schemas.openxmlformats.org/markup-compatibility/2006">
              <mc:Choice xmlns:v="urn:schemas-microsoft-com:vml" Requires="v">
                <p:oleObj spid="_x0000_s43017" name="Equation" r:id="rId8" imgW="1155600" imgH="215640" progId="Equation.DSMT4">
                  <p:embed/>
                </p:oleObj>
              </mc:Choice>
              <mc:Fallback>
                <p:oleObj name="Equation" r:id="rId8" imgW="1155600" imgH="215640" progId="Equation.DSMT4">
                  <p:embed/>
                  <p:pic>
                    <p:nvPicPr>
                      <p:cNvPr id="11" name="Object 10"/>
                      <p:cNvPicPr>
                        <a:picLocks noChangeAspect="1" noChangeArrowheads="1"/>
                      </p:cNvPicPr>
                      <p:nvPr/>
                    </p:nvPicPr>
                    <p:blipFill>
                      <a:blip r:embed="rId9"/>
                      <a:srcRect/>
                      <a:stretch>
                        <a:fillRect/>
                      </a:stretch>
                    </p:blipFill>
                    <p:spPr bwMode="auto">
                      <a:xfrm>
                        <a:off x="1380957" y="4889170"/>
                        <a:ext cx="25796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nvPr>
        </p:nvGraphicFramePr>
        <p:xfrm>
          <a:off x="1449861" y="5740873"/>
          <a:ext cx="2127250" cy="427038"/>
        </p:xfrm>
        <a:graphic>
          <a:graphicData uri="http://schemas.openxmlformats.org/presentationml/2006/ole">
            <mc:AlternateContent xmlns:mc="http://schemas.openxmlformats.org/markup-compatibility/2006">
              <mc:Choice xmlns:v="urn:schemas-microsoft-com:vml" Requires="v">
                <p:oleObj spid="_x0000_s43018" name="Equation" r:id="rId10" imgW="952200" imgH="190440" progId="Equation.DSMT4">
                  <p:embed/>
                </p:oleObj>
              </mc:Choice>
              <mc:Fallback>
                <p:oleObj name="Equation" r:id="rId10" imgW="952200" imgH="190440" progId="Equation.DSMT4">
                  <p:embed/>
                  <p:pic>
                    <p:nvPicPr>
                      <p:cNvPr id="12" name="Object 11"/>
                      <p:cNvPicPr>
                        <a:picLocks noChangeAspect="1" noChangeArrowheads="1"/>
                      </p:cNvPicPr>
                      <p:nvPr/>
                    </p:nvPicPr>
                    <p:blipFill>
                      <a:blip r:embed="rId11"/>
                      <a:srcRect/>
                      <a:stretch>
                        <a:fillRect/>
                      </a:stretch>
                    </p:blipFill>
                    <p:spPr bwMode="auto">
                      <a:xfrm>
                        <a:off x="1449861" y="5740873"/>
                        <a:ext cx="21272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nvPr>
        </p:nvGraphicFramePr>
        <p:xfrm>
          <a:off x="1484313" y="3190875"/>
          <a:ext cx="1416050" cy="365125"/>
        </p:xfrm>
        <a:graphic>
          <a:graphicData uri="http://schemas.openxmlformats.org/presentationml/2006/ole">
            <mc:AlternateContent xmlns:mc="http://schemas.openxmlformats.org/markup-compatibility/2006">
              <mc:Choice xmlns:v="urn:schemas-microsoft-com:vml" Requires="v">
                <p:oleObj spid="_x0000_s43019" name="Equation" r:id="rId12" imgW="787320" imgH="203040" progId="Equation.DSMT4">
                  <p:embed/>
                </p:oleObj>
              </mc:Choice>
              <mc:Fallback>
                <p:oleObj name="Equation" r:id="rId12" imgW="787320" imgH="203040" progId="Equation.DSMT4">
                  <p:embed/>
                  <p:pic>
                    <p:nvPicPr>
                      <p:cNvPr id="17" name="Object 16"/>
                      <p:cNvPicPr/>
                      <p:nvPr/>
                    </p:nvPicPr>
                    <p:blipFill>
                      <a:blip r:embed="rId13"/>
                      <a:stretch>
                        <a:fillRect/>
                      </a:stretch>
                    </p:blipFill>
                    <p:spPr>
                      <a:xfrm>
                        <a:off x="1484313" y="3190875"/>
                        <a:ext cx="1416050" cy="365125"/>
                      </a:xfrm>
                      <a:prstGeom prst="rect">
                        <a:avLst/>
                      </a:prstGeom>
                    </p:spPr>
                  </p:pic>
                </p:oleObj>
              </mc:Fallback>
            </mc:AlternateContent>
          </a:graphicData>
        </a:graphic>
      </p:graphicFrame>
      <p:sp>
        <p:nvSpPr>
          <p:cNvPr id="3" name="Footer Placeholder 2"/>
          <p:cNvSpPr>
            <a:spLocks noGrp="1"/>
          </p:cNvSpPr>
          <p:nvPr>
            <p:ph type="ftr" sz="quarter" idx="11"/>
          </p:nvPr>
        </p:nvSpPr>
        <p:spPr/>
        <p:txBody>
          <a:bodyPr/>
          <a:lstStyle/>
          <a:p>
            <a:pPr>
              <a:defRPr/>
            </a:pPr>
            <a:r>
              <a:rPr lang="en-US"/>
              <a:t>© 2018 W.B. Powell</a:t>
            </a:r>
          </a:p>
        </p:txBody>
      </p:sp>
      <p:sp>
        <p:nvSpPr>
          <p:cNvPr id="4" name="Slide Number Placeholder 3"/>
          <p:cNvSpPr>
            <a:spLocks noGrp="1"/>
          </p:cNvSpPr>
          <p:nvPr>
            <p:ph type="sldNum" sz="quarter" idx="12"/>
          </p:nvPr>
        </p:nvSpPr>
        <p:spPr/>
        <p:txBody>
          <a:bodyPr/>
          <a:lstStyle/>
          <a:p>
            <a:pPr>
              <a:defRPr/>
            </a:pPr>
            <a:r>
              <a:rPr lang="en-US"/>
              <a:t>Slide </a:t>
            </a:r>
            <a:fld id="{C7CF53EC-859C-491E-9CEF-80A6DED9D1F1}" type="slidenum">
              <a:rPr lang="en-US" smtClean="0"/>
              <a:pPr>
                <a:defRPr/>
              </a:pPr>
              <a:t>98</a:t>
            </a:fld>
            <a:endParaRPr lang="en-US"/>
          </a:p>
        </p:txBody>
      </p:sp>
    </p:spTree>
    <p:extLst>
      <p:ext uri="{BB962C8B-B14F-4D97-AF65-F5344CB8AC3E}">
        <p14:creationId xmlns:p14="http://schemas.microsoft.com/office/powerpoint/2010/main" val="2132281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a:t>Designing policies</a:t>
            </a:r>
          </a:p>
          <a:p>
            <a:pPr lvl="1"/>
            <a:r>
              <a:rPr lang="en-US" sz="2000" dirty="0"/>
              <a:t>Does the way of making decisions seem to have a natural structure? Suggests PFA.</a:t>
            </a:r>
          </a:p>
          <a:p>
            <a:pPr lvl="2"/>
            <a:r>
              <a:rPr lang="en-US" sz="1800" dirty="0"/>
              <a:t>E.g. buy low, sell high</a:t>
            </a:r>
          </a:p>
          <a:p>
            <a:pPr lvl="2"/>
            <a:r>
              <a:rPr lang="en-US" sz="1800" dirty="0"/>
              <a:t>This can lead to a natural parameterization</a:t>
            </a:r>
          </a:p>
          <a:p>
            <a:pPr lvl="1"/>
            <a:r>
              <a:rPr lang="en-US" sz="2000" dirty="0"/>
              <a:t>For more complex problems (e.g. shortest paths) does there appear to be an obvious parameterization that leads to more robust decisions? Suggests CFA</a:t>
            </a:r>
          </a:p>
          <a:p>
            <a:pPr lvl="2"/>
            <a:r>
              <a:rPr lang="en-US" sz="1800" dirty="0"/>
              <a:t>Allowing extra time when planning a trip</a:t>
            </a:r>
          </a:p>
          <a:p>
            <a:pPr lvl="2"/>
            <a:r>
              <a:rPr lang="en-US" sz="1800" dirty="0"/>
              <a:t>Maintaining minimum inventories when allocating supplies for emergencies</a:t>
            </a:r>
          </a:p>
          <a:p>
            <a:pPr lvl="1"/>
            <a:r>
              <a:rPr lang="en-US" sz="2000" dirty="0"/>
              <a:t>Does the value of being in a state in the future have an obvious structure that can be exploited? Suggests VFA</a:t>
            </a:r>
          </a:p>
          <a:p>
            <a:pPr lvl="2"/>
            <a:r>
              <a:rPr lang="en-US" sz="1800" dirty="0"/>
              <a:t>The value of being at node</a:t>
            </a:r>
          </a:p>
          <a:p>
            <a:pPr lvl="1"/>
            <a:r>
              <a:rPr lang="en-US" sz="2000" dirty="0"/>
              <a:t>Is there information about the future that we need to use? Suggests DLA</a:t>
            </a:r>
          </a:p>
          <a:p>
            <a:pPr lvl="2"/>
            <a:r>
              <a:rPr lang="en-US" sz="1800" dirty="0"/>
              <a:t>Forecasts of travel times, demands, prices</a:t>
            </a:r>
          </a:p>
        </p:txBody>
      </p:sp>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637420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New Roman" pitchFamily="18" charset="0"/>
          </a:defRPr>
        </a:defPPr>
      </a:lstStyle>
    </a:spDef>
    <a:lnDef>
      <a:spPr bwMode="auto">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472051</TotalTime>
  <Words>5336</Words>
  <Application>Microsoft Office PowerPoint</Application>
  <PresentationFormat>On-screen Show (4:3)</PresentationFormat>
  <Paragraphs>1084</Paragraphs>
  <Slides>102</Slides>
  <Notes>43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102</vt:i4>
      </vt:variant>
    </vt:vector>
  </HeadingPairs>
  <TitlesOfParts>
    <vt:vector size="111" baseType="lpstr">
      <vt:lpstr>Arial</vt:lpstr>
      <vt:lpstr>Calibri</vt:lpstr>
      <vt:lpstr>Cambria Math</vt:lpstr>
      <vt:lpstr>Times New Roman</vt:lpstr>
      <vt:lpstr>Wingdings</vt:lpstr>
      <vt:lpstr>Default Design</vt:lpstr>
      <vt:lpstr>Equation</vt:lpstr>
      <vt:lpstr>Clip</vt:lpstr>
      <vt:lpstr>Chart</vt:lpstr>
      <vt:lpstr>PowerPoint Presentation</vt:lpstr>
      <vt:lpstr>Week 4 - Wednesday</vt:lpstr>
      <vt:lpstr>Designing policies</vt:lpstr>
      <vt:lpstr>Designing policies</vt:lpstr>
      <vt:lpstr>Review of policies in previous problems</vt:lpstr>
      <vt:lpstr>PowerPoint Presentation</vt:lpstr>
      <vt:lpstr>PowerPoint Presentation</vt:lpstr>
      <vt:lpstr>Adaptive market planning</vt:lpstr>
      <vt:lpstr>PowerPoint Presentation</vt:lpstr>
      <vt:lpstr>PowerPoint Presentation</vt:lpstr>
      <vt:lpstr>PowerPoint Presentation</vt:lpstr>
      <vt:lpstr>PowerPoint Presentation</vt:lpstr>
      <vt:lpstr>PowerPoint Presentation</vt:lpstr>
      <vt:lpstr>PowerPoint Presentation</vt:lpstr>
      <vt:lpstr>Four classes of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Lookahead policies</vt:lpstr>
      <vt:lpstr>PowerPoint Presentation</vt:lpstr>
      <vt:lpstr>PowerPoint Presentation</vt:lpstr>
      <vt:lpstr>PowerPoint Presentation</vt:lpstr>
      <vt:lpstr>Hybrid policies</vt:lpstr>
      <vt:lpstr>PowerPoint Presentation</vt:lpstr>
      <vt:lpstr>PowerPoint Presentation</vt:lpstr>
      <vt:lpstr>Policy search vs. Lookahead</vt:lpstr>
      <vt:lpstr>PowerPoint Presentation</vt:lpstr>
      <vt:lpstr>PowerPoint Presentation</vt:lpstr>
      <vt:lpstr>Policy search class</vt:lpstr>
      <vt:lpstr>Policy search class</vt:lpstr>
      <vt:lpstr>PowerPoint Presentation</vt:lpstr>
      <vt:lpstr>Policy function approximation</vt:lpstr>
      <vt:lpstr>Policy function approximation</vt:lpstr>
      <vt:lpstr>Cost function approximations</vt:lpstr>
      <vt:lpstr>Cost function approximations</vt:lpstr>
      <vt:lpstr>Cost function approximations</vt:lpstr>
      <vt:lpstr>Cost function approximations</vt:lpstr>
      <vt:lpstr>Cost function approximations</vt:lpstr>
      <vt:lpstr>Cost function approximations</vt:lpstr>
      <vt:lpstr>PowerPoint Presentation</vt:lpstr>
      <vt:lpstr>PowerPoint Presentation</vt:lpstr>
      <vt:lpstr>Cost function approximations</vt:lpstr>
      <vt:lpstr>Cost function approximations</vt:lpstr>
      <vt:lpstr>Cost function approximations</vt:lpstr>
      <vt:lpstr>Cost function approximations</vt:lpstr>
      <vt:lpstr>Cost function approximations</vt:lpstr>
      <vt:lpstr>Evaluating policies</vt:lpstr>
      <vt:lpstr>Policy search class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Lookahead policies</vt:lpstr>
      <vt:lpstr>Designing policies</vt:lpstr>
      <vt:lpstr>PowerPoint Presentation</vt:lpstr>
      <vt:lpstr>ADP for trucking</vt:lpstr>
      <vt:lpstr>Nomadic trucker illustration</vt:lpstr>
      <vt:lpstr>Nomadic trucker illustration</vt:lpstr>
      <vt:lpstr>Nomadic trucker illustration</vt:lpstr>
      <vt:lpstr>Nomadic trucker illustration</vt:lpstr>
      <vt:lpstr>Nomadic trucker illustration</vt:lpstr>
      <vt:lpstr>Nomadic trucker illustration</vt:lpstr>
      <vt:lpstr>Nomadic trucker illustration</vt:lpstr>
      <vt:lpstr>Nomadic trucker illustration</vt:lpstr>
      <vt:lpstr>Nomadic trucker illustration</vt:lpstr>
      <vt:lpstr>Nomadic trucker illustration</vt:lpstr>
      <vt:lpstr>PowerPoint Presentation</vt:lpstr>
      <vt:lpstr>Approximate value iteration</vt:lpstr>
      <vt:lpstr>Approximate dynamic programming</vt:lpstr>
      <vt:lpstr>PowerPoint Presentation</vt:lpstr>
      <vt:lpstr>Lookahead policies</vt:lpstr>
      <vt:lpstr>PowerPoint Presentation</vt:lpstr>
      <vt:lpstr>Designing policies</vt:lpstr>
      <vt:lpstr>PowerPoint Presentation</vt:lpstr>
      <vt:lpstr>Lookahead policies</vt:lpstr>
      <vt:lpstr>Lookahead policies</vt:lpstr>
      <vt:lpstr>Lookahead policies</vt:lpstr>
      <vt:lpstr>Lookahead policies</vt:lpstr>
      <vt:lpstr>Lookahead policies</vt:lpstr>
      <vt:lpstr>Lookahead policies</vt:lpstr>
      <vt:lpstr>Lookahead policies</vt:lpstr>
      <vt:lpstr>Lookahead policies</vt:lpstr>
      <vt:lpstr>Lookahead policies</vt:lpstr>
      <vt:lpstr>Lookahead policies</vt:lpstr>
      <vt:lpstr>Designing policies</vt:lpstr>
      <vt:lpstr>Choosing policies</vt:lpstr>
      <vt:lpstr>Modeling sequential decision problems</vt:lpstr>
      <vt:lpstr>PowerPoint Presentation</vt:lpstr>
      <vt:lpstr>PowerPoint Presentation</vt:lpstr>
      <vt:lpstr>PowerPoint Presentation</vt:lpstr>
      <vt:lpstr>PowerPoint Presentation</vt:lpstr>
    </vt:vector>
  </TitlesOfParts>
  <Company>Princeton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Civil Engineering and Operations Research</dc:creator>
  <cp:lastModifiedBy>Warren B. Powell</cp:lastModifiedBy>
  <cp:revision>2017</cp:revision>
  <cp:lastPrinted>2018-04-09T18:54:05Z</cp:lastPrinted>
  <dcterms:created xsi:type="dcterms:W3CDTF">1998-07-09T00:32:24Z</dcterms:created>
  <dcterms:modified xsi:type="dcterms:W3CDTF">2020-03-28T14:36:13Z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C:\My documents\Web pages\orf411_99\ORF411_Lectures</vt:lpwstr>
  </property>
</Properties>
</file>