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407" r:id="rId2"/>
    <p:sldId id="5151" r:id="rId3"/>
    <p:sldId id="5152" r:id="rId4"/>
    <p:sldId id="5154" r:id="rId5"/>
    <p:sldId id="5157" r:id="rId6"/>
    <p:sldId id="5155" r:id="rId7"/>
    <p:sldId id="6287" r:id="rId8"/>
    <p:sldId id="5466" r:id="rId9"/>
    <p:sldId id="6290" r:id="rId10"/>
    <p:sldId id="5477" r:id="rId11"/>
    <p:sldId id="6292" r:id="rId12"/>
    <p:sldId id="6293" r:id="rId13"/>
    <p:sldId id="6294" r:id="rId14"/>
    <p:sldId id="6295" r:id="rId15"/>
    <p:sldId id="6296" r:id="rId16"/>
    <p:sldId id="6288" r:id="rId17"/>
    <p:sldId id="5468" r:id="rId18"/>
    <p:sldId id="5469" r:id="rId19"/>
    <p:sldId id="5470" r:id="rId20"/>
    <p:sldId id="5471" r:id="rId21"/>
    <p:sldId id="5467" r:id="rId22"/>
    <p:sldId id="6284" r:id="rId23"/>
    <p:sldId id="6285" r:id="rId24"/>
    <p:sldId id="6286" r:id="rId25"/>
    <p:sldId id="5159" r:id="rId26"/>
    <p:sldId id="5472" r:id="rId27"/>
    <p:sldId id="5473" r:id="rId28"/>
    <p:sldId id="5158" r:id="rId29"/>
    <p:sldId id="6442" r:id="rId30"/>
    <p:sldId id="5475" r:id="rId31"/>
    <p:sldId id="5479" r:id="rId32"/>
    <p:sldId id="5480" r:id="rId33"/>
    <p:sldId id="5476" r:id="rId3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BCBCFD0A-44C4-4A0A-AADC-5D86030452A7}">
          <p14:sldIdLst>
            <p14:sldId id="407"/>
            <p14:sldId id="5151"/>
            <p14:sldId id="5152"/>
            <p14:sldId id="5154"/>
            <p14:sldId id="5157"/>
            <p14:sldId id="5155"/>
            <p14:sldId id="6287"/>
            <p14:sldId id="5466"/>
            <p14:sldId id="6290"/>
            <p14:sldId id="5477"/>
            <p14:sldId id="6292"/>
            <p14:sldId id="6293"/>
            <p14:sldId id="6294"/>
            <p14:sldId id="6295"/>
            <p14:sldId id="6296"/>
            <p14:sldId id="6288"/>
            <p14:sldId id="5468"/>
            <p14:sldId id="5469"/>
            <p14:sldId id="5470"/>
            <p14:sldId id="5471"/>
            <p14:sldId id="5467"/>
            <p14:sldId id="6284"/>
            <p14:sldId id="6285"/>
            <p14:sldId id="6286"/>
            <p14:sldId id="5159"/>
            <p14:sldId id="5472"/>
            <p14:sldId id="5473"/>
            <p14:sldId id="5158"/>
            <p14:sldId id="6442"/>
            <p14:sldId id="5475"/>
            <p14:sldId id="5479"/>
            <p14:sldId id="5480"/>
            <p14:sldId id="54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DDDDD"/>
    <a:srgbClr val="EAEAEA"/>
    <a:srgbClr val="00CC00"/>
    <a:srgbClr val="33CC33"/>
    <a:srgbClr val="666699"/>
    <a:srgbClr val="996633"/>
    <a:srgbClr val="CC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503" autoAdjust="0"/>
    <p:restoredTop sz="95332" autoAdjust="0"/>
  </p:normalViewPr>
  <p:slideViewPr>
    <p:cSldViewPr snapToGrid="0">
      <p:cViewPr varScale="1">
        <p:scale>
          <a:sx n="51" d="100"/>
          <a:sy n="51" d="100"/>
        </p:scale>
        <p:origin x="1290"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7" d="100"/>
          <a:sy n="67" d="100"/>
        </p:scale>
        <p:origin x="-1284" y="-90"/>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18" Type="http://schemas.openxmlformats.org/officeDocument/2006/relationships/image" Target="../media/image2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17" Type="http://schemas.openxmlformats.org/officeDocument/2006/relationships/image" Target="../media/image22.wmf"/><Relationship Id="rId2" Type="http://schemas.openxmlformats.org/officeDocument/2006/relationships/image" Target="../media/image7.wmf"/><Relationship Id="rId16" Type="http://schemas.openxmlformats.org/officeDocument/2006/relationships/image" Target="../media/image21.wmf"/><Relationship Id="rId20" Type="http://schemas.openxmlformats.org/officeDocument/2006/relationships/image" Target="../media/image25.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5" Type="http://schemas.openxmlformats.org/officeDocument/2006/relationships/image" Target="../media/image20.wmf"/><Relationship Id="rId10" Type="http://schemas.openxmlformats.org/officeDocument/2006/relationships/image" Target="../media/image15.wmf"/><Relationship Id="rId19" Type="http://schemas.openxmlformats.org/officeDocument/2006/relationships/image" Target="../media/image24.wmf"/><Relationship Id="rId4" Type="http://schemas.openxmlformats.org/officeDocument/2006/relationships/image" Target="../media/image9.wmf"/><Relationship Id="rId9" Type="http://schemas.openxmlformats.org/officeDocument/2006/relationships/image" Target="../media/image14.wmf"/><Relationship Id="rId14"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31.wmf"/><Relationship Id="rId18" Type="http://schemas.openxmlformats.org/officeDocument/2006/relationships/image" Target="../media/image34.wmf"/><Relationship Id="rId26" Type="http://schemas.openxmlformats.org/officeDocument/2006/relationships/image" Target="../media/image39.wmf"/><Relationship Id="rId3" Type="http://schemas.openxmlformats.org/officeDocument/2006/relationships/image" Target="../media/image8.wmf"/><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image" Target="../media/image30.wmf"/><Relationship Id="rId17" Type="http://schemas.openxmlformats.org/officeDocument/2006/relationships/image" Target="../media/image33.wmf"/><Relationship Id="rId25" Type="http://schemas.openxmlformats.org/officeDocument/2006/relationships/image" Target="../media/image38.wmf"/><Relationship Id="rId2" Type="http://schemas.openxmlformats.org/officeDocument/2006/relationships/image" Target="../media/image7.wmf"/><Relationship Id="rId16" Type="http://schemas.openxmlformats.org/officeDocument/2006/relationships/image" Target="../media/image18.wmf"/><Relationship Id="rId20" Type="http://schemas.openxmlformats.org/officeDocument/2006/relationships/image" Target="../media/image36.wmf"/><Relationship Id="rId29" Type="http://schemas.openxmlformats.org/officeDocument/2006/relationships/image" Target="../media/image42.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24" Type="http://schemas.openxmlformats.org/officeDocument/2006/relationships/image" Target="../media/image37.wmf"/><Relationship Id="rId5" Type="http://schemas.openxmlformats.org/officeDocument/2006/relationships/image" Target="../media/image10.wmf"/><Relationship Id="rId15" Type="http://schemas.openxmlformats.org/officeDocument/2006/relationships/image" Target="../media/image17.wmf"/><Relationship Id="rId23" Type="http://schemas.openxmlformats.org/officeDocument/2006/relationships/image" Target="../media/image21.wmf"/><Relationship Id="rId28" Type="http://schemas.openxmlformats.org/officeDocument/2006/relationships/image" Target="../media/image41.wmf"/><Relationship Id="rId10" Type="http://schemas.openxmlformats.org/officeDocument/2006/relationships/image" Target="../media/image15.wmf"/><Relationship Id="rId19" Type="http://schemas.openxmlformats.org/officeDocument/2006/relationships/image" Target="../media/image35.wmf"/><Relationship Id="rId4" Type="http://schemas.openxmlformats.org/officeDocument/2006/relationships/image" Target="../media/image9.wmf"/><Relationship Id="rId9" Type="http://schemas.openxmlformats.org/officeDocument/2006/relationships/image" Target="../media/image14.wmf"/><Relationship Id="rId14" Type="http://schemas.openxmlformats.org/officeDocument/2006/relationships/image" Target="../media/image32.wmf"/><Relationship Id="rId22" Type="http://schemas.openxmlformats.org/officeDocument/2006/relationships/image" Target="../media/image20.wmf"/><Relationship Id="rId27"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1" y="0"/>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t" anchorCtr="0" compatLnSpc="1">
            <a:prstTxWarp prst="textNoShape">
              <a:avLst/>
            </a:prstTxWarp>
          </a:bodyPr>
          <a:lstStyle>
            <a:lvl1pPr>
              <a:defRPr sz="1300"/>
            </a:lvl1pPr>
          </a:lstStyle>
          <a:p>
            <a:pPr>
              <a:defRPr/>
            </a:pPr>
            <a:endParaRPr lang="en-US"/>
          </a:p>
        </p:txBody>
      </p:sp>
      <p:sp>
        <p:nvSpPr>
          <p:cNvPr id="289795" name="Rectangle 3"/>
          <p:cNvSpPr>
            <a:spLocks noGrp="1" noChangeArrowheads="1"/>
          </p:cNvSpPr>
          <p:nvPr>
            <p:ph type="dt" sz="quarter" idx="1"/>
          </p:nvPr>
        </p:nvSpPr>
        <p:spPr bwMode="auto">
          <a:xfrm>
            <a:off x="3973379" y="0"/>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t" anchorCtr="0" compatLnSpc="1">
            <a:prstTxWarp prst="textNoShape">
              <a:avLst/>
            </a:prstTxWarp>
          </a:bodyPr>
          <a:lstStyle>
            <a:lvl1pPr algn="r">
              <a:defRPr sz="1300"/>
            </a:lvl1pPr>
          </a:lstStyle>
          <a:p>
            <a:pPr>
              <a:defRPr/>
            </a:pPr>
            <a:endParaRPr lang="en-US"/>
          </a:p>
        </p:txBody>
      </p:sp>
      <p:sp>
        <p:nvSpPr>
          <p:cNvPr id="289796" name="Rectangle 4"/>
          <p:cNvSpPr>
            <a:spLocks noGrp="1" noChangeArrowheads="1"/>
          </p:cNvSpPr>
          <p:nvPr>
            <p:ph type="ftr" sz="quarter" idx="2"/>
          </p:nvPr>
        </p:nvSpPr>
        <p:spPr bwMode="auto">
          <a:xfrm>
            <a:off x="1" y="8855076"/>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b" anchorCtr="0" compatLnSpc="1">
            <a:prstTxWarp prst="textNoShape">
              <a:avLst/>
            </a:prstTxWarp>
          </a:bodyPr>
          <a:lstStyle>
            <a:lvl1pPr>
              <a:defRPr sz="1300"/>
            </a:lvl1pPr>
          </a:lstStyle>
          <a:p>
            <a:pPr>
              <a:defRPr/>
            </a:pPr>
            <a:endParaRPr lang="en-US"/>
          </a:p>
        </p:txBody>
      </p:sp>
      <p:sp>
        <p:nvSpPr>
          <p:cNvPr id="289797" name="Rectangle 5"/>
          <p:cNvSpPr>
            <a:spLocks noGrp="1" noChangeArrowheads="1"/>
          </p:cNvSpPr>
          <p:nvPr>
            <p:ph type="sldNum" sz="quarter" idx="3"/>
          </p:nvPr>
        </p:nvSpPr>
        <p:spPr bwMode="auto">
          <a:xfrm>
            <a:off x="3973379" y="8855076"/>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b" anchorCtr="0" compatLnSpc="1">
            <a:prstTxWarp prst="textNoShape">
              <a:avLst/>
            </a:prstTxWarp>
          </a:bodyPr>
          <a:lstStyle>
            <a:lvl1pPr algn="r">
              <a:defRPr sz="1300"/>
            </a:lvl1pPr>
          </a:lstStyle>
          <a:p>
            <a:pPr>
              <a:defRPr/>
            </a:pPr>
            <a:fld id="{F6A58309-D1B0-46E0-A631-EC6506EA40EA}" type="slidenum">
              <a:rPr lang="en-US"/>
              <a:pPr>
                <a:defRPr/>
              </a:pPr>
              <a:t>‹#›</a:t>
            </a:fld>
            <a:endParaRPr lang="en-US"/>
          </a:p>
        </p:txBody>
      </p:sp>
    </p:spTree>
    <p:extLst>
      <p:ext uri="{BB962C8B-B14F-4D97-AF65-F5344CB8AC3E}">
        <p14:creationId xmlns:p14="http://schemas.microsoft.com/office/powerpoint/2010/main" val="92934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11" y="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lvl1pPr defTabSz="936484">
              <a:defRPr sz="1300"/>
            </a:lvl1pPr>
          </a:lstStyle>
          <a:p>
            <a:pPr>
              <a:defRPr/>
            </a:pPr>
            <a:endParaRPr lang="en-US"/>
          </a:p>
        </p:txBody>
      </p:sp>
      <p:sp>
        <p:nvSpPr>
          <p:cNvPr id="112643" name="Rectangle 3"/>
          <p:cNvSpPr>
            <a:spLocks noGrp="1" noChangeArrowheads="1"/>
          </p:cNvSpPr>
          <p:nvPr>
            <p:ph type="dt" idx="1"/>
          </p:nvPr>
        </p:nvSpPr>
        <p:spPr bwMode="auto">
          <a:xfrm>
            <a:off x="3973379" y="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lvl1pPr algn="r" defTabSz="936484">
              <a:defRPr sz="1300"/>
            </a:lvl1pPr>
          </a:lstStyle>
          <a:p>
            <a:pPr>
              <a:defRPr/>
            </a:pPr>
            <a:endParaRPr lang="en-US"/>
          </a:p>
        </p:txBody>
      </p:sp>
      <p:sp>
        <p:nvSpPr>
          <p:cNvPr id="618500" name="Rectangle 4"/>
          <p:cNvSpPr>
            <a:spLocks noGrp="1" noRot="1" noChangeAspect="1" noChangeArrowheads="1" noTextEdit="1"/>
          </p:cNvSpPr>
          <p:nvPr>
            <p:ph type="sldImg" idx="2"/>
          </p:nvPr>
        </p:nvSpPr>
        <p:spPr bwMode="auto">
          <a:xfrm>
            <a:off x="1182688" y="696913"/>
            <a:ext cx="4648200"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45" name="Rectangle 5"/>
          <p:cNvSpPr>
            <a:spLocks noGrp="1" noChangeArrowheads="1"/>
          </p:cNvSpPr>
          <p:nvPr>
            <p:ph type="body" sz="quarter" idx="3"/>
          </p:nvPr>
        </p:nvSpPr>
        <p:spPr bwMode="auto">
          <a:xfrm>
            <a:off x="934721" y="441643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11" y="883285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b" anchorCtr="0" compatLnSpc="1">
            <a:prstTxWarp prst="textNoShape">
              <a:avLst/>
            </a:prstTxWarp>
          </a:bodyPr>
          <a:lstStyle>
            <a:lvl1pPr defTabSz="936484">
              <a:defRPr sz="1300"/>
            </a:lvl1pPr>
          </a:lstStyle>
          <a:p>
            <a:pPr>
              <a:defRPr/>
            </a:pPr>
            <a:endParaRPr lang="en-US"/>
          </a:p>
        </p:txBody>
      </p:sp>
      <p:sp>
        <p:nvSpPr>
          <p:cNvPr id="112647" name="Rectangle 7"/>
          <p:cNvSpPr>
            <a:spLocks noGrp="1" noChangeArrowheads="1"/>
          </p:cNvSpPr>
          <p:nvPr>
            <p:ph type="sldNum" sz="quarter" idx="5"/>
          </p:nvPr>
        </p:nvSpPr>
        <p:spPr bwMode="auto">
          <a:xfrm>
            <a:off x="3973379" y="883285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b" anchorCtr="0" compatLnSpc="1">
            <a:prstTxWarp prst="textNoShape">
              <a:avLst/>
            </a:prstTxWarp>
          </a:bodyPr>
          <a:lstStyle>
            <a:lvl1pPr algn="r" defTabSz="936484">
              <a:defRPr sz="1300"/>
            </a:lvl1pPr>
          </a:lstStyle>
          <a:p>
            <a:pPr>
              <a:defRPr/>
            </a:pPr>
            <a:fld id="{BAFA802B-FC56-480F-BD85-8E983C4696EE}" type="slidenum">
              <a:rPr lang="en-US"/>
              <a:pPr>
                <a:defRPr/>
              </a:pPr>
              <a:t>‹#›</a:t>
            </a:fld>
            <a:endParaRPr lang="en-US"/>
          </a:p>
        </p:txBody>
      </p:sp>
    </p:spTree>
    <p:extLst>
      <p:ext uri="{BB962C8B-B14F-4D97-AF65-F5344CB8AC3E}">
        <p14:creationId xmlns:p14="http://schemas.microsoft.com/office/powerpoint/2010/main" val="728315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a:noFill/>
        </p:spPr>
        <p:txBody>
          <a:bodyPr/>
          <a:lstStyle>
            <a:lvl1pPr defTabSz="936484">
              <a:defRPr sz="2400">
                <a:solidFill>
                  <a:schemeClr val="tx1"/>
                </a:solidFill>
                <a:latin typeface="Times New Roman" pitchFamily="18" charset="0"/>
              </a:defRPr>
            </a:lvl1pPr>
            <a:lvl2pPr marL="747908" indent="-287657" defTabSz="936484">
              <a:defRPr sz="2400">
                <a:solidFill>
                  <a:schemeClr val="tx1"/>
                </a:solidFill>
                <a:latin typeface="Times New Roman" pitchFamily="18" charset="0"/>
              </a:defRPr>
            </a:lvl2pPr>
            <a:lvl3pPr marL="1150627" indent="-230124" defTabSz="936484">
              <a:defRPr sz="2400">
                <a:solidFill>
                  <a:schemeClr val="tx1"/>
                </a:solidFill>
                <a:latin typeface="Times New Roman" pitchFamily="18" charset="0"/>
              </a:defRPr>
            </a:lvl3pPr>
            <a:lvl4pPr marL="1610878" indent="-230124" defTabSz="936484">
              <a:defRPr sz="2400">
                <a:solidFill>
                  <a:schemeClr val="tx1"/>
                </a:solidFill>
                <a:latin typeface="Times New Roman" pitchFamily="18" charset="0"/>
              </a:defRPr>
            </a:lvl4pPr>
            <a:lvl5pPr marL="2071128" indent="-230124" defTabSz="936484">
              <a:defRPr sz="2400">
                <a:solidFill>
                  <a:schemeClr val="tx1"/>
                </a:solidFill>
                <a:latin typeface="Times New Roman" pitchFamily="18" charset="0"/>
              </a:defRPr>
            </a:lvl5pPr>
            <a:lvl6pPr marL="2531378" indent="-230124" defTabSz="936484" eaLnBrk="0" fontAlgn="base" hangingPunct="0">
              <a:spcBef>
                <a:spcPct val="0"/>
              </a:spcBef>
              <a:spcAft>
                <a:spcPct val="0"/>
              </a:spcAft>
              <a:defRPr sz="2400">
                <a:solidFill>
                  <a:schemeClr val="tx1"/>
                </a:solidFill>
                <a:latin typeface="Times New Roman" pitchFamily="18" charset="0"/>
              </a:defRPr>
            </a:lvl6pPr>
            <a:lvl7pPr marL="2991631" indent="-230124" defTabSz="936484" eaLnBrk="0" fontAlgn="base" hangingPunct="0">
              <a:spcBef>
                <a:spcPct val="0"/>
              </a:spcBef>
              <a:spcAft>
                <a:spcPct val="0"/>
              </a:spcAft>
              <a:defRPr sz="2400">
                <a:solidFill>
                  <a:schemeClr val="tx1"/>
                </a:solidFill>
                <a:latin typeface="Times New Roman" pitchFamily="18" charset="0"/>
              </a:defRPr>
            </a:lvl7pPr>
            <a:lvl8pPr marL="3451878" indent="-230124" defTabSz="936484" eaLnBrk="0" fontAlgn="base" hangingPunct="0">
              <a:spcBef>
                <a:spcPct val="0"/>
              </a:spcBef>
              <a:spcAft>
                <a:spcPct val="0"/>
              </a:spcAft>
              <a:defRPr sz="2400">
                <a:solidFill>
                  <a:schemeClr val="tx1"/>
                </a:solidFill>
                <a:latin typeface="Times New Roman" pitchFamily="18" charset="0"/>
              </a:defRPr>
            </a:lvl8pPr>
            <a:lvl9pPr marL="3912133" indent="-230124" defTabSz="936484" eaLnBrk="0" fontAlgn="base" hangingPunct="0">
              <a:spcBef>
                <a:spcPct val="0"/>
              </a:spcBef>
              <a:spcAft>
                <a:spcPct val="0"/>
              </a:spcAft>
              <a:defRPr sz="2400">
                <a:solidFill>
                  <a:schemeClr val="tx1"/>
                </a:solidFill>
                <a:latin typeface="Times New Roman" pitchFamily="18" charset="0"/>
              </a:defRPr>
            </a:lvl9pPr>
          </a:lstStyle>
          <a:p>
            <a:fld id="{DCBCAAA3-AB45-4D6C-B0AA-BF75E0647B32}" type="slidenum">
              <a:rPr lang="en-US" sz="1300"/>
              <a:pPr/>
              <a:t>1</a:t>
            </a:fld>
            <a:endParaRPr lang="en-US" sz="1300"/>
          </a:p>
        </p:txBody>
      </p:sp>
      <p:sp>
        <p:nvSpPr>
          <p:cNvPr id="619523" name="Rectangle 2"/>
          <p:cNvSpPr>
            <a:spLocks noGrp="1" noRot="1" noChangeAspect="1" noChangeArrowheads="1" noTextEdit="1"/>
          </p:cNvSpPr>
          <p:nvPr>
            <p:ph type="sldImg"/>
          </p:nvPr>
        </p:nvSpPr>
        <p:spPr>
          <a:ln/>
        </p:spPr>
      </p:sp>
      <p:sp>
        <p:nvSpPr>
          <p:cNvPr id="619524"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171">
              <a:defRPr sz="2400">
                <a:solidFill>
                  <a:schemeClr val="tx1"/>
                </a:solidFill>
                <a:latin typeface="Times New Roman" pitchFamily="18" charset="0"/>
              </a:defRPr>
            </a:lvl1pPr>
            <a:lvl2pPr marL="748458" indent="-287868" defTabSz="937171">
              <a:defRPr sz="2400">
                <a:solidFill>
                  <a:schemeClr val="tx1"/>
                </a:solidFill>
                <a:latin typeface="Times New Roman" pitchFamily="18" charset="0"/>
              </a:defRPr>
            </a:lvl2pPr>
            <a:lvl3pPr marL="1151470" indent="-230293" defTabSz="937171">
              <a:defRPr sz="2400">
                <a:solidFill>
                  <a:schemeClr val="tx1"/>
                </a:solidFill>
                <a:latin typeface="Times New Roman" pitchFamily="18" charset="0"/>
              </a:defRPr>
            </a:lvl3pPr>
            <a:lvl4pPr marL="1612058" indent="-230293" defTabSz="937171">
              <a:defRPr sz="2400">
                <a:solidFill>
                  <a:schemeClr val="tx1"/>
                </a:solidFill>
                <a:latin typeface="Times New Roman" pitchFamily="18" charset="0"/>
              </a:defRPr>
            </a:lvl4pPr>
            <a:lvl5pPr marL="2072646" indent="-230293" defTabSz="937171">
              <a:defRPr sz="2400">
                <a:solidFill>
                  <a:schemeClr val="tx1"/>
                </a:solidFill>
                <a:latin typeface="Times New Roman" pitchFamily="18" charset="0"/>
              </a:defRPr>
            </a:lvl5pPr>
            <a:lvl6pPr marL="2533233" indent="-230293" defTabSz="937171" eaLnBrk="0" fontAlgn="base" hangingPunct="0">
              <a:spcBef>
                <a:spcPct val="0"/>
              </a:spcBef>
              <a:spcAft>
                <a:spcPct val="0"/>
              </a:spcAft>
              <a:defRPr sz="2400">
                <a:solidFill>
                  <a:schemeClr val="tx1"/>
                </a:solidFill>
                <a:latin typeface="Times New Roman" pitchFamily="18" charset="0"/>
              </a:defRPr>
            </a:lvl6pPr>
            <a:lvl7pPr marL="2993823" indent="-230293" defTabSz="937171" eaLnBrk="0" fontAlgn="base" hangingPunct="0">
              <a:spcBef>
                <a:spcPct val="0"/>
              </a:spcBef>
              <a:spcAft>
                <a:spcPct val="0"/>
              </a:spcAft>
              <a:defRPr sz="2400">
                <a:solidFill>
                  <a:schemeClr val="tx1"/>
                </a:solidFill>
                <a:latin typeface="Times New Roman" pitchFamily="18" charset="0"/>
              </a:defRPr>
            </a:lvl7pPr>
            <a:lvl8pPr marL="3454409" indent="-230293" defTabSz="937171" eaLnBrk="0" fontAlgn="base" hangingPunct="0">
              <a:spcBef>
                <a:spcPct val="0"/>
              </a:spcBef>
              <a:spcAft>
                <a:spcPct val="0"/>
              </a:spcAft>
              <a:defRPr sz="2400">
                <a:solidFill>
                  <a:schemeClr val="tx1"/>
                </a:solidFill>
                <a:latin typeface="Times New Roman" pitchFamily="18" charset="0"/>
              </a:defRPr>
            </a:lvl8pPr>
            <a:lvl9pPr marL="3915000" indent="-230293" defTabSz="937171"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2</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346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171">
              <a:defRPr sz="2400">
                <a:solidFill>
                  <a:schemeClr val="tx1"/>
                </a:solidFill>
                <a:latin typeface="Times New Roman" pitchFamily="18" charset="0"/>
              </a:defRPr>
            </a:lvl1pPr>
            <a:lvl2pPr marL="748458" indent="-287868" defTabSz="937171">
              <a:defRPr sz="2400">
                <a:solidFill>
                  <a:schemeClr val="tx1"/>
                </a:solidFill>
                <a:latin typeface="Times New Roman" pitchFamily="18" charset="0"/>
              </a:defRPr>
            </a:lvl2pPr>
            <a:lvl3pPr marL="1151470" indent="-230293" defTabSz="937171">
              <a:defRPr sz="2400">
                <a:solidFill>
                  <a:schemeClr val="tx1"/>
                </a:solidFill>
                <a:latin typeface="Times New Roman" pitchFamily="18" charset="0"/>
              </a:defRPr>
            </a:lvl3pPr>
            <a:lvl4pPr marL="1612058" indent="-230293" defTabSz="937171">
              <a:defRPr sz="2400">
                <a:solidFill>
                  <a:schemeClr val="tx1"/>
                </a:solidFill>
                <a:latin typeface="Times New Roman" pitchFamily="18" charset="0"/>
              </a:defRPr>
            </a:lvl4pPr>
            <a:lvl5pPr marL="2072646" indent="-230293" defTabSz="937171">
              <a:defRPr sz="2400">
                <a:solidFill>
                  <a:schemeClr val="tx1"/>
                </a:solidFill>
                <a:latin typeface="Times New Roman" pitchFamily="18" charset="0"/>
              </a:defRPr>
            </a:lvl5pPr>
            <a:lvl6pPr marL="2533233" indent="-230293" defTabSz="937171" eaLnBrk="0" fontAlgn="base" hangingPunct="0">
              <a:spcBef>
                <a:spcPct val="0"/>
              </a:spcBef>
              <a:spcAft>
                <a:spcPct val="0"/>
              </a:spcAft>
              <a:defRPr sz="2400">
                <a:solidFill>
                  <a:schemeClr val="tx1"/>
                </a:solidFill>
                <a:latin typeface="Times New Roman" pitchFamily="18" charset="0"/>
              </a:defRPr>
            </a:lvl6pPr>
            <a:lvl7pPr marL="2993823" indent="-230293" defTabSz="937171" eaLnBrk="0" fontAlgn="base" hangingPunct="0">
              <a:spcBef>
                <a:spcPct val="0"/>
              </a:spcBef>
              <a:spcAft>
                <a:spcPct val="0"/>
              </a:spcAft>
              <a:defRPr sz="2400">
                <a:solidFill>
                  <a:schemeClr val="tx1"/>
                </a:solidFill>
                <a:latin typeface="Times New Roman" pitchFamily="18" charset="0"/>
              </a:defRPr>
            </a:lvl7pPr>
            <a:lvl8pPr marL="3454409" indent="-230293" defTabSz="937171" eaLnBrk="0" fontAlgn="base" hangingPunct="0">
              <a:spcBef>
                <a:spcPct val="0"/>
              </a:spcBef>
              <a:spcAft>
                <a:spcPct val="0"/>
              </a:spcAft>
              <a:defRPr sz="2400">
                <a:solidFill>
                  <a:schemeClr val="tx1"/>
                </a:solidFill>
                <a:latin typeface="Times New Roman" pitchFamily="18" charset="0"/>
              </a:defRPr>
            </a:lvl8pPr>
            <a:lvl9pPr marL="3915000" indent="-230293" defTabSz="937171"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3</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1192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171">
              <a:defRPr sz="2400">
                <a:solidFill>
                  <a:schemeClr val="tx1"/>
                </a:solidFill>
                <a:latin typeface="Times New Roman" pitchFamily="18" charset="0"/>
              </a:defRPr>
            </a:lvl1pPr>
            <a:lvl2pPr marL="748458" indent="-287868" defTabSz="937171">
              <a:defRPr sz="2400">
                <a:solidFill>
                  <a:schemeClr val="tx1"/>
                </a:solidFill>
                <a:latin typeface="Times New Roman" pitchFamily="18" charset="0"/>
              </a:defRPr>
            </a:lvl2pPr>
            <a:lvl3pPr marL="1151470" indent="-230293" defTabSz="937171">
              <a:defRPr sz="2400">
                <a:solidFill>
                  <a:schemeClr val="tx1"/>
                </a:solidFill>
                <a:latin typeface="Times New Roman" pitchFamily="18" charset="0"/>
              </a:defRPr>
            </a:lvl3pPr>
            <a:lvl4pPr marL="1612058" indent="-230293" defTabSz="937171">
              <a:defRPr sz="2400">
                <a:solidFill>
                  <a:schemeClr val="tx1"/>
                </a:solidFill>
                <a:latin typeface="Times New Roman" pitchFamily="18" charset="0"/>
              </a:defRPr>
            </a:lvl4pPr>
            <a:lvl5pPr marL="2072646" indent="-230293" defTabSz="937171">
              <a:defRPr sz="2400">
                <a:solidFill>
                  <a:schemeClr val="tx1"/>
                </a:solidFill>
                <a:latin typeface="Times New Roman" pitchFamily="18" charset="0"/>
              </a:defRPr>
            </a:lvl5pPr>
            <a:lvl6pPr marL="2533233" indent="-230293" defTabSz="937171" eaLnBrk="0" fontAlgn="base" hangingPunct="0">
              <a:spcBef>
                <a:spcPct val="0"/>
              </a:spcBef>
              <a:spcAft>
                <a:spcPct val="0"/>
              </a:spcAft>
              <a:defRPr sz="2400">
                <a:solidFill>
                  <a:schemeClr val="tx1"/>
                </a:solidFill>
                <a:latin typeface="Times New Roman" pitchFamily="18" charset="0"/>
              </a:defRPr>
            </a:lvl6pPr>
            <a:lvl7pPr marL="2993823" indent="-230293" defTabSz="937171" eaLnBrk="0" fontAlgn="base" hangingPunct="0">
              <a:spcBef>
                <a:spcPct val="0"/>
              </a:spcBef>
              <a:spcAft>
                <a:spcPct val="0"/>
              </a:spcAft>
              <a:defRPr sz="2400">
                <a:solidFill>
                  <a:schemeClr val="tx1"/>
                </a:solidFill>
                <a:latin typeface="Times New Roman" pitchFamily="18" charset="0"/>
              </a:defRPr>
            </a:lvl7pPr>
            <a:lvl8pPr marL="3454409" indent="-230293" defTabSz="937171" eaLnBrk="0" fontAlgn="base" hangingPunct="0">
              <a:spcBef>
                <a:spcPct val="0"/>
              </a:spcBef>
              <a:spcAft>
                <a:spcPct val="0"/>
              </a:spcAft>
              <a:defRPr sz="2400">
                <a:solidFill>
                  <a:schemeClr val="tx1"/>
                </a:solidFill>
                <a:latin typeface="Times New Roman" pitchFamily="18" charset="0"/>
              </a:defRPr>
            </a:lvl8pPr>
            <a:lvl9pPr marL="3915000" indent="-230293" defTabSz="937171"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6</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3666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a:ln/>
        </p:spPr>
      </p:sp>
      <p:sp>
        <p:nvSpPr>
          <p:cNvPr id="458755"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587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841" indent="-285708">
              <a:defRPr>
                <a:solidFill>
                  <a:schemeClr val="tx1"/>
                </a:solidFill>
                <a:latin typeface="Arial" panose="020B0604020202020204" pitchFamily="34" charset="0"/>
                <a:cs typeface="Arial" panose="020B0604020202020204" pitchFamily="34" charset="0"/>
              </a:defRPr>
            </a:lvl2pPr>
            <a:lvl3pPr marL="1142833" indent="-228567">
              <a:defRPr>
                <a:solidFill>
                  <a:schemeClr val="tx1"/>
                </a:solidFill>
                <a:latin typeface="Arial" panose="020B0604020202020204" pitchFamily="34" charset="0"/>
                <a:cs typeface="Arial" panose="020B0604020202020204" pitchFamily="34" charset="0"/>
              </a:defRPr>
            </a:lvl3pPr>
            <a:lvl4pPr marL="1599965" indent="-228567">
              <a:defRPr>
                <a:solidFill>
                  <a:schemeClr val="tx1"/>
                </a:solidFill>
                <a:latin typeface="Arial" panose="020B0604020202020204" pitchFamily="34" charset="0"/>
                <a:cs typeface="Arial" panose="020B0604020202020204" pitchFamily="34" charset="0"/>
              </a:defRPr>
            </a:lvl4pPr>
            <a:lvl5pPr marL="2057099" indent="-228567">
              <a:defRPr>
                <a:solidFill>
                  <a:schemeClr val="tx1"/>
                </a:solidFill>
                <a:latin typeface="Arial" panose="020B0604020202020204" pitchFamily="34" charset="0"/>
                <a:cs typeface="Arial" panose="020B0604020202020204" pitchFamily="34" charset="0"/>
              </a:defRPr>
            </a:lvl5pPr>
            <a:lvl6pPr marL="2514232"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64"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98"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630"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94A292-EF4B-4F9C-960A-4F929477EF5E}" type="slidenum">
              <a:rPr lang="en-US" altLang="en-US" smtClean="0"/>
              <a:pPr/>
              <a:t>18</a:t>
            </a:fld>
            <a:endParaRPr lang="en-US" altLang="en-US"/>
          </a:p>
        </p:txBody>
      </p:sp>
    </p:spTree>
    <p:extLst>
      <p:ext uri="{BB962C8B-B14F-4D97-AF65-F5344CB8AC3E}">
        <p14:creationId xmlns:p14="http://schemas.microsoft.com/office/powerpoint/2010/main" val="406057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a:ln/>
        </p:spPr>
      </p:sp>
      <p:sp>
        <p:nvSpPr>
          <p:cNvPr id="458755"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587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841" indent="-285708">
              <a:defRPr>
                <a:solidFill>
                  <a:schemeClr val="tx1"/>
                </a:solidFill>
                <a:latin typeface="Arial" panose="020B0604020202020204" pitchFamily="34" charset="0"/>
                <a:cs typeface="Arial" panose="020B0604020202020204" pitchFamily="34" charset="0"/>
              </a:defRPr>
            </a:lvl2pPr>
            <a:lvl3pPr marL="1142833" indent="-228567">
              <a:defRPr>
                <a:solidFill>
                  <a:schemeClr val="tx1"/>
                </a:solidFill>
                <a:latin typeface="Arial" panose="020B0604020202020204" pitchFamily="34" charset="0"/>
                <a:cs typeface="Arial" panose="020B0604020202020204" pitchFamily="34" charset="0"/>
              </a:defRPr>
            </a:lvl3pPr>
            <a:lvl4pPr marL="1599965" indent="-228567">
              <a:defRPr>
                <a:solidFill>
                  <a:schemeClr val="tx1"/>
                </a:solidFill>
                <a:latin typeface="Arial" panose="020B0604020202020204" pitchFamily="34" charset="0"/>
                <a:cs typeface="Arial" panose="020B0604020202020204" pitchFamily="34" charset="0"/>
              </a:defRPr>
            </a:lvl4pPr>
            <a:lvl5pPr marL="2057099" indent="-228567">
              <a:defRPr>
                <a:solidFill>
                  <a:schemeClr val="tx1"/>
                </a:solidFill>
                <a:latin typeface="Arial" panose="020B0604020202020204" pitchFamily="34" charset="0"/>
                <a:cs typeface="Arial" panose="020B0604020202020204" pitchFamily="34" charset="0"/>
              </a:defRPr>
            </a:lvl5pPr>
            <a:lvl6pPr marL="2514232"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64"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98"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630"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94A292-EF4B-4F9C-960A-4F929477EF5E}" type="slidenum">
              <a:rPr lang="en-US" altLang="en-US" smtClean="0"/>
              <a:pPr/>
              <a:t>19</a:t>
            </a:fld>
            <a:endParaRPr lang="en-US" altLang="en-US"/>
          </a:p>
        </p:txBody>
      </p:sp>
    </p:spTree>
    <p:extLst>
      <p:ext uri="{BB962C8B-B14F-4D97-AF65-F5344CB8AC3E}">
        <p14:creationId xmlns:p14="http://schemas.microsoft.com/office/powerpoint/2010/main" val="106574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a:ln/>
        </p:spPr>
      </p:sp>
      <p:sp>
        <p:nvSpPr>
          <p:cNvPr id="458755"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4587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841" indent="-285708">
              <a:defRPr>
                <a:solidFill>
                  <a:schemeClr val="tx1"/>
                </a:solidFill>
                <a:latin typeface="Arial" panose="020B0604020202020204" pitchFamily="34" charset="0"/>
                <a:cs typeface="Arial" panose="020B0604020202020204" pitchFamily="34" charset="0"/>
              </a:defRPr>
            </a:lvl2pPr>
            <a:lvl3pPr marL="1142833" indent="-228567">
              <a:defRPr>
                <a:solidFill>
                  <a:schemeClr val="tx1"/>
                </a:solidFill>
                <a:latin typeface="Arial" panose="020B0604020202020204" pitchFamily="34" charset="0"/>
                <a:cs typeface="Arial" panose="020B0604020202020204" pitchFamily="34" charset="0"/>
              </a:defRPr>
            </a:lvl3pPr>
            <a:lvl4pPr marL="1599965" indent="-228567">
              <a:defRPr>
                <a:solidFill>
                  <a:schemeClr val="tx1"/>
                </a:solidFill>
                <a:latin typeface="Arial" panose="020B0604020202020204" pitchFamily="34" charset="0"/>
                <a:cs typeface="Arial" panose="020B0604020202020204" pitchFamily="34" charset="0"/>
              </a:defRPr>
            </a:lvl4pPr>
            <a:lvl5pPr marL="2057099" indent="-228567">
              <a:defRPr>
                <a:solidFill>
                  <a:schemeClr val="tx1"/>
                </a:solidFill>
                <a:latin typeface="Arial" panose="020B0604020202020204" pitchFamily="34" charset="0"/>
                <a:cs typeface="Arial" panose="020B0604020202020204" pitchFamily="34" charset="0"/>
              </a:defRPr>
            </a:lvl5pPr>
            <a:lvl6pPr marL="2514232"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64"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98"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630" indent="-2285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94A292-EF4B-4F9C-960A-4F929477EF5E}" type="slidenum">
              <a:rPr lang="en-US" altLang="en-US" smtClean="0"/>
              <a:pPr/>
              <a:t>20</a:t>
            </a:fld>
            <a:endParaRPr lang="en-US" altLang="en-US"/>
          </a:p>
        </p:txBody>
      </p:sp>
    </p:spTree>
    <p:extLst>
      <p:ext uri="{BB962C8B-B14F-4D97-AF65-F5344CB8AC3E}">
        <p14:creationId xmlns:p14="http://schemas.microsoft.com/office/powerpoint/2010/main" val="289361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171">
              <a:defRPr sz="2400">
                <a:solidFill>
                  <a:schemeClr val="tx1"/>
                </a:solidFill>
                <a:latin typeface="Times New Roman" pitchFamily="18" charset="0"/>
              </a:defRPr>
            </a:lvl1pPr>
            <a:lvl2pPr marL="748458" indent="-287868" defTabSz="937171">
              <a:defRPr sz="2400">
                <a:solidFill>
                  <a:schemeClr val="tx1"/>
                </a:solidFill>
                <a:latin typeface="Times New Roman" pitchFamily="18" charset="0"/>
              </a:defRPr>
            </a:lvl2pPr>
            <a:lvl3pPr marL="1151470" indent="-230293" defTabSz="937171">
              <a:defRPr sz="2400">
                <a:solidFill>
                  <a:schemeClr val="tx1"/>
                </a:solidFill>
                <a:latin typeface="Times New Roman" pitchFamily="18" charset="0"/>
              </a:defRPr>
            </a:lvl3pPr>
            <a:lvl4pPr marL="1612058" indent="-230293" defTabSz="937171">
              <a:defRPr sz="2400">
                <a:solidFill>
                  <a:schemeClr val="tx1"/>
                </a:solidFill>
                <a:latin typeface="Times New Roman" pitchFamily="18" charset="0"/>
              </a:defRPr>
            </a:lvl4pPr>
            <a:lvl5pPr marL="2072646" indent="-230293" defTabSz="937171">
              <a:defRPr sz="2400">
                <a:solidFill>
                  <a:schemeClr val="tx1"/>
                </a:solidFill>
                <a:latin typeface="Times New Roman" pitchFamily="18" charset="0"/>
              </a:defRPr>
            </a:lvl5pPr>
            <a:lvl6pPr marL="2533233" indent="-230293" defTabSz="937171" eaLnBrk="0" fontAlgn="base" hangingPunct="0">
              <a:spcBef>
                <a:spcPct val="0"/>
              </a:spcBef>
              <a:spcAft>
                <a:spcPct val="0"/>
              </a:spcAft>
              <a:defRPr sz="2400">
                <a:solidFill>
                  <a:schemeClr val="tx1"/>
                </a:solidFill>
                <a:latin typeface="Times New Roman" pitchFamily="18" charset="0"/>
              </a:defRPr>
            </a:lvl6pPr>
            <a:lvl7pPr marL="2993823" indent="-230293" defTabSz="937171" eaLnBrk="0" fontAlgn="base" hangingPunct="0">
              <a:spcBef>
                <a:spcPct val="0"/>
              </a:spcBef>
              <a:spcAft>
                <a:spcPct val="0"/>
              </a:spcAft>
              <a:defRPr sz="2400">
                <a:solidFill>
                  <a:schemeClr val="tx1"/>
                </a:solidFill>
                <a:latin typeface="Times New Roman" pitchFamily="18" charset="0"/>
              </a:defRPr>
            </a:lvl7pPr>
            <a:lvl8pPr marL="3454409" indent="-230293" defTabSz="937171" eaLnBrk="0" fontAlgn="base" hangingPunct="0">
              <a:spcBef>
                <a:spcPct val="0"/>
              </a:spcBef>
              <a:spcAft>
                <a:spcPct val="0"/>
              </a:spcAft>
              <a:defRPr sz="2400">
                <a:solidFill>
                  <a:schemeClr val="tx1"/>
                </a:solidFill>
                <a:latin typeface="Times New Roman" pitchFamily="18" charset="0"/>
              </a:defRPr>
            </a:lvl8pPr>
            <a:lvl9pPr marL="3915000" indent="-230293" defTabSz="937171"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28</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205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r>
              <a:rPr lang="en-US"/>
              <a:t>© 2017 Warren B. Powell</a:t>
            </a:r>
          </a:p>
        </p:txBody>
      </p:sp>
      <p:sp>
        <p:nvSpPr>
          <p:cNvPr id="6" name="Slide Number Placeholder 5"/>
          <p:cNvSpPr>
            <a:spLocks noGrp="1"/>
          </p:cNvSpPr>
          <p:nvPr>
            <p:ph type="sldNum" sz="quarter" idx="12"/>
          </p:nvPr>
        </p:nvSpPr>
        <p:spPr/>
        <p:txBody>
          <a:bodyPr/>
          <a:lstStyle>
            <a:lvl1pPr>
              <a:defRPr/>
            </a:lvl1pPr>
          </a:lstStyle>
          <a:p>
            <a:pPr>
              <a:defRPr/>
            </a:pPr>
            <a:fld id="{1655371B-0A8B-48EE-B0B9-9A5278808416}" type="slidenum">
              <a:rPr lang="en-US"/>
              <a:pPr>
                <a:defRPr/>
              </a:pPr>
              <a:t>‹#›</a:t>
            </a:fld>
            <a:endParaRPr lang="en-US"/>
          </a:p>
        </p:txBody>
      </p:sp>
    </p:spTree>
    <p:extLst>
      <p:ext uri="{BB962C8B-B14F-4D97-AF65-F5344CB8AC3E}">
        <p14:creationId xmlns:p14="http://schemas.microsoft.com/office/powerpoint/2010/main" val="12533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6498DD5D-1BCE-462D-B743-79333EBAB59B}" type="slidenum">
              <a:rPr lang="en-US"/>
              <a:pPr>
                <a:defRPr/>
              </a:pPr>
              <a:t>‹#›</a:t>
            </a:fld>
            <a:endParaRPr lang="en-US"/>
          </a:p>
        </p:txBody>
      </p:sp>
    </p:spTree>
    <p:extLst>
      <p:ext uri="{BB962C8B-B14F-4D97-AF65-F5344CB8AC3E}">
        <p14:creationId xmlns:p14="http://schemas.microsoft.com/office/powerpoint/2010/main" val="23379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9A29BCBA-9DCF-45E7-96C3-C16EC100C2CF}" type="slidenum">
              <a:rPr lang="en-US"/>
              <a:pPr>
                <a:defRPr/>
              </a:pPr>
              <a:t>‹#›</a:t>
            </a:fld>
            <a:endParaRPr lang="en-US"/>
          </a:p>
        </p:txBody>
      </p:sp>
    </p:spTree>
    <p:extLst>
      <p:ext uri="{BB962C8B-B14F-4D97-AF65-F5344CB8AC3E}">
        <p14:creationId xmlns:p14="http://schemas.microsoft.com/office/powerpoint/2010/main" val="317014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FD58FD04-59A8-4BA2-BC9A-C72897BFB576}" type="slidenum">
              <a:rPr lang="en-US"/>
              <a:pPr>
                <a:defRPr/>
              </a:pPr>
              <a:t>‹#›</a:t>
            </a:fld>
            <a:endParaRPr lang="en-US"/>
          </a:p>
        </p:txBody>
      </p:sp>
    </p:spTree>
    <p:extLst>
      <p:ext uri="{BB962C8B-B14F-4D97-AF65-F5344CB8AC3E}">
        <p14:creationId xmlns:p14="http://schemas.microsoft.com/office/powerpoint/2010/main" val="317982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92D0F0A5-88A2-400D-91DB-1B6C935589C9}" type="slidenum">
              <a:rPr lang="en-US"/>
              <a:pPr>
                <a:defRPr/>
              </a:pPr>
              <a:t>‹#›</a:t>
            </a:fld>
            <a:endParaRPr lang="en-US"/>
          </a:p>
        </p:txBody>
      </p:sp>
    </p:spTree>
    <p:extLst>
      <p:ext uri="{BB962C8B-B14F-4D97-AF65-F5344CB8AC3E}">
        <p14:creationId xmlns:p14="http://schemas.microsoft.com/office/powerpoint/2010/main" val="92270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2A080D03-DE9E-4EEB-B32F-D95DB17C2BB1}" type="slidenum">
              <a:rPr lang="en-US"/>
              <a:pPr>
                <a:defRPr/>
              </a:pPr>
              <a:t>‹#›</a:t>
            </a:fld>
            <a:endParaRPr lang="en-US"/>
          </a:p>
        </p:txBody>
      </p:sp>
    </p:spTree>
    <p:extLst>
      <p:ext uri="{BB962C8B-B14F-4D97-AF65-F5344CB8AC3E}">
        <p14:creationId xmlns:p14="http://schemas.microsoft.com/office/powerpoint/2010/main" val="121970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E5C06A3F-1911-48B4-9053-E3F3E4A774AD}" type="slidenum">
              <a:rPr lang="en-US"/>
              <a:pPr>
                <a:defRPr/>
              </a:pPr>
              <a:t>‹#›</a:t>
            </a:fld>
            <a:endParaRPr lang="en-US"/>
          </a:p>
        </p:txBody>
      </p:sp>
    </p:spTree>
    <p:extLst>
      <p:ext uri="{BB962C8B-B14F-4D97-AF65-F5344CB8AC3E}">
        <p14:creationId xmlns:p14="http://schemas.microsoft.com/office/powerpoint/2010/main" val="349747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9" name="Rectangle 6"/>
          <p:cNvSpPr>
            <a:spLocks noGrp="1" noChangeArrowheads="1"/>
          </p:cNvSpPr>
          <p:nvPr>
            <p:ph type="sldNum" sz="quarter" idx="12"/>
          </p:nvPr>
        </p:nvSpPr>
        <p:spPr>
          <a:ln/>
        </p:spPr>
        <p:txBody>
          <a:bodyPr/>
          <a:lstStyle>
            <a:lvl1pPr>
              <a:defRPr/>
            </a:lvl1pPr>
          </a:lstStyle>
          <a:p>
            <a:pPr>
              <a:defRPr/>
            </a:pPr>
            <a:fld id="{93CAAAAD-662A-478B-9213-FED7BD0BDFFA}" type="slidenum">
              <a:rPr lang="en-US"/>
              <a:pPr>
                <a:defRPr/>
              </a:pPr>
              <a:t>‹#›</a:t>
            </a:fld>
            <a:endParaRPr lang="en-US"/>
          </a:p>
        </p:txBody>
      </p:sp>
    </p:spTree>
    <p:extLst>
      <p:ext uri="{BB962C8B-B14F-4D97-AF65-F5344CB8AC3E}">
        <p14:creationId xmlns:p14="http://schemas.microsoft.com/office/powerpoint/2010/main" val="330658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5" name="Rectangle 6"/>
          <p:cNvSpPr>
            <a:spLocks noGrp="1" noChangeArrowheads="1"/>
          </p:cNvSpPr>
          <p:nvPr>
            <p:ph type="sldNum" sz="quarter" idx="12"/>
          </p:nvPr>
        </p:nvSpPr>
        <p:spPr>
          <a:ln/>
        </p:spPr>
        <p:txBody>
          <a:bodyPr/>
          <a:lstStyle>
            <a:lvl1pPr>
              <a:defRPr/>
            </a:lvl1pPr>
          </a:lstStyle>
          <a:p>
            <a:pPr>
              <a:defRPr/>
            </a:pPr>
            <a:fld id="{6EF8FDB9-CF0A-420A-AF2D-F4DF67B823D9}" type="slidenum">
              <a:rPr lang="en-US"/>
              <a:pPr>
                <a:defRPr/>
              </a:pPr>
              <a:t>‹#›</a:t>
            </a:fld>
            <a:endParaRPr lang="en-US"/>
          </a:p>
        </p:txBody>
      </p:sp>
    </p:spTree>
    <p:extLst>
      <p:ext uri="{BB962C8B-B14F-4D97-AF65-F5344CB8AC3E}">
        <p14:creationId xmlns:p14="http://schemas.microsoft.com/office/powerpoint/2010/main" val="58928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4" name="Rectangle 6"/>
          <p:cNvSpPr>
            <a:spLocks noGrp="1" noChangeArrowheads="1"/>
          </p:cNvSpPr>
          <p:nvPr>
            <p:ph type="sldNum" sz="quarter" idx="12"/>
          </p:nvPr>
        </p:nvSpPr>
        <p:spPr>
          <a:ln/>
        </p:spPr>
        <p:txBody>
          <a:bodyPr/>
          <a:lstStyle>
            <a:lvl1pPr>
              <a:defRPr/>
            </a:lvl1pPr>
          </a:lstStyle>
          <a:p>
            <a:pPr>
              <a:defRPr/>
            </a:pPr>
            <a:fld id="{1833C0C6-2BFE-49DE-AAA7-5EB9207CDD57}" type="slidenum">
              <a:rPr lang="en-US"/>
              <a:pPr>
                <a:defRPr/>
              </a:pPr>
              <a:t>‹#›</a:t>
            </a:fld>
            <a:endParaRPr lang="en-US"/>
          </a:p>
        </p:txBody>
      </p:sp>
    </p:spTree>
    <p:extLst>
      <p:ext uri="{BB962C8B-B14F-4D97-AF65-F5344CB8AC3E}">
        <p14:creationId xmlns:p14="http://schemas.microsoft.com/office/powerpoint/2010/main" val="267731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530130D4-F6C9-40D2-B7E4-116D1D94E9FF}" type="slidenum">
              <a:rPr lang="en-US"/>
              <a:pPr>
                <a:defRPr/>
              </a:pPr>
              <a:t>‹#›</a:t>
            </a:fld>
            <a:endParaRPr lang="en-US"/>
          </a:p>
        </p:txBody>
      </p:sp>
    </p:spTree>
    <p:extLst>
      <p:ext uri="{BB962C8B-B14F-4D97-AF65-F5344CB8AC3E}">
        <p14:creationId xmlns:p14="http://schemas.microsoft.com/office/powerpoint/2010/main" val="27120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D262D715-E131-4A8B-A303-485C5266A183}" type="slidenum">
              <a:rPr lang="en-US"/>
              <a:pPr>
                <a:defRPr/>
              </a:pPr>
              <a:t>‹#›</a:t>
            </a:fld>
            <a:endParaRPr lang="en-US"/>
          </a:p>
        </p:txBody>
      </p:sp>
    </p:spTree>
    <p:extLst>
      <p:ext uri="{BB962C8B-B14F-4D97-AF65-F5344CB8AC3E}">
        <p14:creationId xmlns:p14="http://schemas.microsoft.com/office/powerpoint/2010/main" val="153547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553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 2017 Warren B. Powell</a:t>
            </a:r>
          </a:p>
        </p:txBody>
      </p:sp>
      <p:sp>
        <p:nvSpPr>
          <p:cNvPr id="1030" name="Rectangle 6"/>
          <p:cNvSpPr>
            <a:spLocks noGrp="1" noChangeArrowheads="1"/>
          </p:cNvSpPr>
          <p:nvPr>
            <p:ph type="sldNum" sz="quarter" idx="4"/>
          </p:nvPr>
        </p:nvSpPr>
        <p:spPr bwMode="auto">
          <a:xfrm>
            <a:off x="65532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47A4E76-480E-48DB-A143-935C7E118E2B}" type="slidenum">
              <a:rPr lang="en-US"/>
              <a:pPr>
                <a:defRPr/>
              </a:pPr>
              <a:t>‹#›</a:t>
            </a:fld>
            <a:endParaRPr lang="en-US"/>
          </a:p>
        </p:txBody>
      </p:sp>
      <p:sp>
        <p:nvSpPr>
          <p:cNvPr id="1031" name="Rectangle 7"/>
          <p:cNvSpPr>
            <a:spLocks noChangeArrowheads="1"/>
          </p:cNvSpPr>
          <p:nvPr/>
        </p:nvSpPr>
        <p:spPr bwMode="auto">
          <a:xfrm>
            <a:off x="304800" y="914400"/>
            <a:ext cx="5791200" cy="152400"/>
          </a:xfrm>
          <a:prstGeom prst="rect">
            <a:avLst/>
          </a:prstGeom>
          <a:gradFill rotWithShape="0">
            <a:gsLst>
              <a:gs pos="0">
                <a:srgbClr val="291000"/>
              </a:gs>
              <a:gs pos="100000">
                <a:srgbClr val="FF66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0"/>
        </a:spcBef>
        <a:spcAft>
          <a:spcPct val="0"/>
        </a:spcAft>
        <a:buChar char="•"/>
        <a:defRPr>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eaLnBrk="0" fontAlgn="base" hangingPunct="0">
        <a:spcBef>
          <a:spcPct val="0"/>
        </a:spcBef>
        <a:spcAft>
          <a:spcPct val="0"/>
        </a:spcAft>
        <a:buChar char="»"/>
        <a:defRPr>
          <a:solidFill>
            <a:schemeClr val="tx1"/>
          </a:solidFill>
          <a:latin typeface="+mn-lt"/>
        </a:defRPr>
      </a:lvl6pPr>
      <a:lvl7pPr marL="2971800" indent="-228600" algn="l" rtl="0" eaLnBrk="0" fontAlgn="base" hangingPunct="0">
        <a:spcBef>
          <a:spcPct val="0"/>
        </a:spcBef>
        <a:spcAft>
          <a:spcPct val="0"/>
        </a:spcAft>
        <a:buChar char="»"/>
        <a:defRPr>
          <a:solidFill>
            <a:schemeClr val="tx1"/>
          </a:solidFill>
          <a:latin typeface="+mn-lt"/>
        </a:defRPr>
      </a:lvl7pPr>
      <a:lvl8pPr marL="3429000" indent="-228600" algn="l" rtl="0" eaLnBrk="0" fontAlgn="base" hangingPunct="0">
        <a:spcBef>
          <a:spcPct val="0"/>
        </a:spcBef>
        <a:spcAft>
          <a:spcPct val="0"/>
        </a:spcAft>
        <a:buChar char="»"/>
        <a:defRPr>
          <a:solidFill>
            <a:schemeClr val="tx1"/>
          </a:solidFill>
          <a:latin typeface="+mn-lt"/>
        </a:defRPr>
      </a:lvl8pPr>
      <a:lvl9pPr marL="3886200" indent="-228600" algn="l" rtl="0" eaLnBrk="0" fontAlgn="base" hangingPunct="0">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4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oleObject" Target="../embeddings/oleObject26.bin"/><Relationship Id="rId18" Type="http://schemas.openxmlformats.org/officeDocument/2006/relationships/image" Target="../media/image13.wmf"/><Relationship Id="rId26" Type="http://schemas.openxmlformats.org/officeDocument/2006/relationships/image" Target="../media/image30.wmf"/><Relationship Id="rId39" Type="http://schemas.openxmlformats.org/officeDocument/2006/relationships/oleObject" Target="../embeddings/oleObject39.bin"/><Relationship Id="rId21" Type="http://schemas.openxmlformats.org/officeDocument/2006/relationships/oleObject" Target="../embeddings/oleObject30.bin"/><Relationship Id="rId34" Type="http://schemas.openxmlformats.org/officeDocument/2006/relationships/image" Target="../media/image18.wmf"/><Relationship Id="rId42" Type="http://schemas.openxmlformats.org/officeDocument/2006/relationships/image" Target="../media/image36.wmf"/><Relationship Id="rId47" Type="http://schemas.openxmlformats.org/officeDocument/2006/relationships/oleObject" Target="../embeddings/oleObject43.bin"/><Relationship Id="rId50" Type="http://schemas.openxmlformats.org/officeDocument/2006/relationships/image" Target="../media/image37.wmf"/><Relationship Id="rId55" Type="http://schemas.openxmlformats.org/officeDocument/2006/relationships/oleObject" Target="../embeddings/oleObject47.bin"/><Relationship Id="rId7" Type="http://schemas.openxmlformats.org/officeDocument/2006/relationships/oleObject" Target="../embeddings/oleObject23.bin"/><Relationship Id="rId12" Type="http://schemas.openxmlformats.org/officeDocument/2006/relationships/image" Target="../media/image10.wmf"/><Relationship Id="rId17" Type="http://schemas.openxmlformats.org/officeDocument/2006/relationships/oleObject" Target="../embeddings/oleObject28.bin"/><Relationship Id="rId25" Type="http://schemas.openxmlformats.org/officeDocument/2006/relationships/oleObject" Target="../embeddings/oleObject32.bin"/><Relationship Id="rId33" Type="http://schemas.openxmlformats.org/officeDocument/2006/relationships/oleObject" Target="../embeddings/oleObject36.bin"/><Relationship Id="rId38" Type="http://schemas.openxmlformats.org/officeDocument/2006/relationships/image" Target="../media/image34.wmf"/><Relationship Id="rId46" Type="http://schemas.openxmlformats.org/officeDocument/2006/relationships/image" Target="../media/image20.wmf"/><Relationship Id="rId59"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29" Type="http://schemas.openxmlformats.org/officeDocument/2006/relationships/oleObject" Target="../embeddings/oleObject34.bin"/><Relationship Id="rId41" Type="http://schemas.openxmlformats.org/officeDocument/2006/relationships/oleObject" Target="../embeddings/oleObject40.bin"/><Relationship Id="rId54" Type="http://schemas.openxmlformats.org/officeDocument/2006/relationships/image" Target="../media/image39.wmf"/><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25.bin"/><Relationship Id="rId24" Type="http://schemas.openxmlformats.org/officeDocument/2006/relationships/image" Target="../media/image16.wmf"/><Relationship Id="rId32" Type="http://schemas.openxmlformats.org/officeDocument/2006/relationships/image" Target="../media/image17.wmf"/><Relationship Id="rId37" Type="http://schemas.openxmlformats.org/officeDocument/2006/relationships/oleObject" Target="../embeddings/oleObject38.bin"/><Relationship Id="rId40" Type="http://schemas.openxmlformats.org/officeDocument/2006/relationships/image" Target="../media/image35.wmf"/><Relationship Id="rId45" Type="http://schemas.openxmlformats.org/officeDocument/2006/relationships/oleObject" Target="../embeddings/oleObject42.bin"/><Relationship Id="rId53" Type="http://schemas.openxmlformats.org/officeDocument/2006/relationships/oleObject" Target="../embeddings/oleObject46.bin"/><Relationship Id="rId58" Type="http://schemas.openxmlformats.org/officeDocument/2006/relationships/image" Target="../media/image41.wmf"/><Relationship Id="rId5" Type="http://schemas.openxmlformats.org/officeDocument/2006/relationships/oleObject" Target="../embeddings/oleObject22.bin"/><Relationship Id="rId15" Type="http://schemas.openxmlformats.org/officeDocument/2006/relationships/oleObject" Target="../embeddings/oleObject27.bin"/><Relationship Id="rId23" Type="http://schemas.openxmlformats.org/officeDocument/2006/relationships/oleObject" Target="../embeddings/oleObject31.bin"/><Relationship Id="rId28" Type="http://schemas.openxmlformats.org/officeDocument/2006/relationships/image" Target="../media/image31.wmf"/><Relationship Id="rId36" Type="http://schemas.openxmlformats.org/officeDocument/2006/relationships/image" Target="../media/image33.wmf"/><Relationship Id="rId49" Type="http://schemas.openxmlformats.org/officeDocument/2006/relationships/oleObject" Target="../embeddings/oleObject44.bin"/><Relationship Id="rId57" Type="http://schemas.openxmlformats.org/officeDocument/2006/relationships/oleObject" Target="../embeddings/oleObject48.bin"/><Relationship Id="rId10" Type="http://schemas.openxmlformats.org/officeDocument/2006/relationships/image" Target="../media/image9.wmf"/><Relationship Id="rId19" Type="http://schemas.openxmlformats.org/officeDocument/2006/relationships/oleObject" Target="../embeddings/oleObject29.bin"/><Relationship Id="rId31" Type="http://schemas.openxmlformats.org/officeDocument/2006/relationships/oleObject" Target="../embeddings/oleObject35.bin"/><Relationship Id="rId44" Type="http://schemas.openxmlformats.org/officeDocument/2006/relationships/image" Target="../media/image19.wmf"/><Relationship Id="rId52" Type="http://schemas.openxmlformats.org/officeDocument/2006/relationships/image" Target="../media/image38.wmf"/><Relationship Id="rId60" Type="http://schemas.openxmlformats.org/officeDocument/2006/relationships/image" Target="../media/image42.wmf"/><Relationship Id="rId4" Type="http://schemas.openxmlformats.org/officeDocument/2006/relationships/image" Target="../media/image6.wmf"/><Relationship Id="rId9" Type="http://schemas.openxmlformats.org/officeDocument/2006/relationships/oleObject" Target="../embeddings/oleObject24.bin"/><Relationship Id="rId14" Type="http://schemas.openxmlformats.org/officeDocument/2006/relationships/image" Target="../media/image11.wmf"/><Relationship Id="rId22" Type="http://schemas.openxmlformats.org/officeDocument/2006/relationships/image" Target="../media/image15.wmf"/><Relationship Id="rId27" Type="http://schemas.openxmlformats.org/officeDocument/2006/relationships/oleObject" Target="../embeddings/oleObject33.bin"/><Relationship Id="rId30" Type="http://schemas.openxmlformats.org/officeDocument/2006/relationships/image" Target="../media/image32.wmf"/><Relationship Id="rId35" Type="http://schemas.openxmlformats.org/officeDocument/2006/relationships/oleObject" Target="../embeddings/oleObject37.bin"/><Relationship Id="rId43" Type="http://schemas.openxmlformats.org/officeDocument/2006/relationships/oleObject" Target="../embeddings/oleObject41.bin"/><Relationship Id="rId48" Type="http://schemas.openxmlformats.org/officeDocument/2006/relationships/image" Target="../media/image21.wmf"/><Relationship Id="rId56" Type="http://schemas.openxmlformats.org/officeDocument/2006/relationships/image" Target="../media/image40.wmf"/><Relationship Id="rId8" Type="http://schemas.openxmlformats.org/officeDocument/2006/relationships/image" Target="../media/image8.wmf"/><Relationship Id="rId51" Type="http://schemas.openxmlformats.org/officeDocument/2006/relationships/oleObject" Target="../embeddings/oleObject45.bin"/><Relationship Id="rId3"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47.wmf"/><Relationship Id="rId18" Type="http://schemas.openxmlformats.org/officeDocument/2006/relationships/oleObject" Target="../embeddings/oleObject57.bin"/><Relationship Id="rId3" Type="http://schemas.openxmlformats.org/officeDocument/2006/relationships/notesSlide" Target="../notesSlides/notesSlide5.xml"/><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54.bin"/><Relationship Id="rId17"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oleObject" Target="../embeddings/oleObject56.bin"/><Relationship Id="rId20" Type="http://schemas.openxmlformats.org/officeDocument/2006/relationships/oleObject" Target="../embeddings/oleObject58.bin"/><Relationship Id="rId1" Type="http://schemas.openxmlformats.org/officeDocument/2006/relationships/vmlDrawing" Target="../drawings/vmlDrawing3.vml"/><Relationship Id="rId6" Type="http://schemas.openxmlformats.org/officeDocument/2006/relationships/oleObject" Target="../embeddings/oleObject51.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10" Type="http://schemas.openxmlformats.org/officeDocument/2006/relationships/oleObject" Target="../embeddings/oleObject53.bin"/><Relationship Id="rId19" Type="http://schemas.openxmlformats.org/officeDocument/2006/relationships/image" Target="../media/image50.wmf"/><Relationship Id="rId4" Type="http://schemas.openxmlformats.org/officeDocument/2006/relationships/oleObject" Target="../embeddings/oleObject50.bin"/><Relationship Id="rId9" Type="http://schemas.openxmlformats.org/officeDocument/2006/relationships/image" Target="../media/image45.wmf"/><Relationship Id="rId14" Type="http://schemas.openxmlformats.org/officeDocument/2006/relationships/oleObject" Target="../embeddings/oleObject55.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47.wmf"/><Relationship Id="rId18" Type="http://schemas.openxmlformats.org/officeDocument/2006/relationships/oleObject" Target="../embeddings/oleObject66.bin"/><Relationship Id="rId3" Type="http://schemas.openxmlformats.org/officeDocument/2006/relationships/notesSlide" Target="../notesSlides/notesSlide6.xml"/><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63.bin"/><Relationship Id="rId17"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oleObject" Target="../embeddings/oleObject65.bin"/><Relationship Id="rId20" Type="http://schemas.openxmlformats.org/officeDocument/2006/relationships/oleObject" Target="../embeddings/oleObject67.bin"/><Relationship Id="rId1" Type="http://schemas.openxmlformats.org/officeDocument/2006/relationships/vmlDrawing" Target="../drawings/vmlDrawing4.vml"/><Relationship Id="rId6" Type="http://schemas.openxmlformats.org/officeDocument/2006/relationships/oleObject" Target="../embeddings/oleObject60.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10" Type="http://schemas.openxmlformats.org/officeDocument/2006/relationships/oleObject" Target="../embeddings/oleObject62.bin"/><Relationship Id="rId19" Type="http://schemas.openxmlformats.org/officeDocument/2006/relationships/image" Target="../media/image50.wmf"/><Relationship Id="rId4" Type="http://schemas.openxmlformats.org/officeDocument/2006/relationships/oleObject" Target="../embeddings/oleObject59.bin"/><Relationship Id="rId9" Type="http://schemas.openxmlformats.org/officeDocument/2006/relationships/image" Target="../media/image45.wmf"/><Relationship Id="rId14" Type="http://schemas.openxmlformats.org/officeDocument/2006/relationships/oleObject" Target="../embeddings/oleObject64.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47.wmf"/><Relationship Id="rId18" Type="http://schemas.openxmlformats.org/officeDocument/2006/relationships/oleObject" Target="../embeddings/oleObject75.bin"/><Relationship Id="rId3" Type="http://schemas.openxmlformats.org/officeDocument/2006/relationships/notesSlide" Target="../notesSlides/notesSlide7.xml"/><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72.bin"/><Relationship Id="rId17"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oleObject" Target="../embeddings/oleObject76.bin"/><Relationship Id="rId1" Type="http://schemas.openxmlformats.org/officeDocument/2006/relationships/vmlDrawing" Target="../drawings/vmlDrawing5.vml"/><Relationship Id="rId6" Type="http://schemas.openxmlformats.org/officeDocument/2006/relationships/oleObject" Target="../embeddings/oleObject69.bin"/><Relationship Id="rId11" Type="http://schemas.openxmlformats.org/officeDocument/2006/relationships/image" Target="../media/image46.wmf"/><Relationship Id="rId5" Type="http://schemas.openxmlformats.org/officeDocument/2006/relationships/image" Target="../media/image43.wmf"/><Relationship Id="rId15" Type="http://schemas.openxmlformats.org/officeDocument/2006/relationships/image" Target="../media/image48.wmf"/><Relationship Id="rId10" Type="http://schemas.openxmlformats.org/officeDocument/2006/relationships/oleObject" Target="../embeddings/oleObject71.bin"/><Relationship Id="rId19" Type="http://schemas.openxmlformats.org/officeDocument/2006/relationships/image" Target="../media/image50.wmf"/><Relationship Id="rId4" Type="http://schemas.openxmlformats.org/officeDocument/2006/relationships/oleObject" Target="../embeddings/oleObject68.bin"/><Relationship Id="rId9" Type="http://schemas.openxmlformats.org/officeDocument/2006/relationships/image" Target="../media/image45.wmf"/><Relationship Id="rId14" Type="http://schemas.openxmlformats.org/officeDocument/2006/relationships/oleObject" Target="../embeddings/oleObject7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7.wmf"/><Relationship Id="rId5" Type="http://schemas.openxmlformats.org/officeDocument/2006/relationships/oleObject" Target="../embeddings/oleObject78.bin"/><Relationship Id="rId4" Type="http://schemas.openxmlformats.org/officeDocument/2006/relationships/image" Target="../media/image5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8.wmf"/></Relationships>
</file>

<file path=ppt/slides/_rels/slide27.xml.rels><?xml version="1.0" encoding="UTF-8" standalone="yes"?>
<Relationships xmlns="http://schemas.openxmlformats.org/package/2006/relationships"><Relationship Id="rId2" Type="http://schemas.openxmlformats.org/officeDocument/2006/relationships/image" Target="../media/image46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40.png"/><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1.bin"/><Relationship Id="rId5" Type="http://schemas.openxmlformats.org/officeDocument/2006/relationships/image" Target="../media/image59.wmf"/><Relationship Id="rId4" Type="http://schemas.openxmlformats.org/officeDocument/2006/relationships/oleObject" Target="../embeddings/oleObject80.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61.wmf"/></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18" Type="http://schemas.openxmlformats.org/officeDocument/2006/relationships/image" Target="../media/image13.wmf"/><Relationship Id="rId26" Type="http://schemas.openxmlformats.org/officeDocument/2006/relationships/image" Target="../media/image17.wmf"/><Relationship Id="rId39" Type="http://schemas.openxmlformats.org/officeDocument/2006/relationships/oleObject" Target="../embeddings/oleObject19.bin"/><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21.wmf"/><Relationship Id="rId42" Type="http://schemas.openxmlformats.org/officeDocument/2006/relationships/oleObject" Target="../embeddings/oleObject20.bin"/><Relationship Id="rId7" Type="http://schemas.openxmlformats.org/officeDocument/2006/relationships/oleObject" Target="../embeddings/oleObject3.bin"/><Relationship Id="rId12" Type="http://schemas.openxmlformats.org/officeDocument/2006/relationships/image" Target="../media/image10.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29" Type="http://schemas.openxmlformats.org/officeDocument/2006/relationships/oleObject" Target="../embeddings/oleObject14.bin"/><Relationship Id="rId41" Type="http://schemas.openxmlformats.org/officeDocument/2006/relationships/image" Target="../media/image26.jpeg"/><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24" Type="http://schemas.openxmlformats.org/officeDocument/2006/relationships/image" Target="../media/image16.wmf"/><Relationship Id="rId32" Type="http://schemas.openxmlformats.org/officeDocument/2006/relationships/image" Target="../media/image20.wmf"/><Relationship Id="rId37" Type="http://schemas.openxmlformats.org/officeDocument/2006/relationships/oleObject" Target="../embeddings/oleObject18.bin"/><Relationship Id="rId40" Type="http://schemas.openxmlformats.org/officeDocument/2006/relationships/image" Target="../media/image24.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8.wmf"/><Relationship Id="rId36" Type="http://schemas.openxmlformats.org/officeDocument/2006/relationships/image" Target="../media/image22.wmf"/><Relationship Id="rId10" Type="http://schemas.openxmlformats.org/officeDocument/2006/relationships/image" Target="../media/image9.wmf"/><Relationship Id="rId19" Type="http://schemas.openxmlformats.org/officeDocument/2006/relationships/oleObject" Target="../embeddings/oleObject9.bin"/><Relationship Id="rId31" Type="http://schemas.openxmlformats.org/officeDocument/2006/relationships/oleObject" Target="../embeddings/oleObject15.bin"/><Relationship Id="rId44" Type="http://schemas.openxmlformats.org/officeDocument/2006/relationships/image" Target="../media/image27.jpeg"/><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 Id="rId22" Type="http://schemas.openxmlformats.org/officeDocument/2006/relationships/image" Target="../media/image15.wmf"/><Relationship Id="rId27" Type="http://schemas.openxmlformats.org/officeDocument/2006/relationships/oleObject" Target="../embeddings/oleObject13.bin"/><Relationship Id="rId30" Type="http://schemas.openxmlformats.org/officeDocument/2006/relationships/image" Target="../media/image19.wmf"/><Relationship Id="rId35" Type="http://schemas.openxmlformats.org/officeDocument/2006/relationships/oleObject" Target="../embeddings/oleObject17.bin"/><Relationship Id="rId43"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0" y="0"/>
            <a:ext cx="9124950" cy="6838950"/>
          </a:xfrm>
          <a:prstGeom prst="rect">
            <a:avLst/>
          </a:prstGeom>
          <a:solidFill>
            <a:srgbClr val="EF91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a:r>
          </a:p>
        </p:txBody>
      </p:sp>
      <p:sp>
        <p:nvSpPr>
          <p:cNvPr id="3077" name="AutoShape 3"/>
          <p:cNvSpPr>
            <a:spLocks noChangeArrowheads="1"/>
          </p:cNvSpPr>
          <p:nvPr/>
        </p:nvSpPr>
        <p:spPr bwMode="auto">
          <a:xfrm>
            <a:off x="250825" y="504825"/>
            <a:ext cx="8623300" cy="3200400"/>
          </a:xfrm>
          <a:prstGeom prst="roundRect">
            <a:avLst>
              <a:gd name="adj" fmla="val 12495"/>
            </a:avLst>
          </a:prstGeom>
          <a:gradFill rotWithShape="0">
            <a:gsLst>
              <a:gs pos="0">
                <a:srgbClr val="472B00"/>
              </a:gs>
              <a:gs pos="50000">
                <a:srgbClr val="EF9100"/>
              </a:gs>
              <a:gs pos="100000">
                <a:srgbClr val="472B00"/>
              </a:gs>
            </a:gsLst>
            <a:lin ang="54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88000"/>
              </a:lnSpc>
            </a:pPr>
            <a:r>
              <a:rPr lang="en-US" sz="2800" b="1" dirty="0">
                <a:solidFill>
                  <a:schemeClr val="bg1"/>
                </a:solidFill>
              </a:rPr>
              <a:t>Sequential decision analytics and modeling</a:t>
            </a:r>
          </a:p>
          <a:p>
            <a:pPr algn="ctr">
              <a:lnSpc>
                <a:spcPct val="88000"/>
              </a:lnSpc>
            </a:pPr>
            <a:r>
              <a:rPr lang="en-US" sz="2000" b="1" dirty="0">
                <a:solidFill>
                  <a:schemeClr val="bg1"/>
                </a:solidFill>
              </a:rPr>
              <a:t>ORF 411</a:t>
            </a:r>
          </a:p>
          <a:p>
            <a:pPr algn="ctr">
              <a:lnSpc>
                <a:spcPct val="88000"/>
              </a:lnSpc>
            </a:pPr>
            <a:r>
              <a:rPr lang="en-US" sz="2000" b="1" dirty="0">
                <a:solidFill>
                  <a:schemeClr val="bg1"/>
                </a:solidFill>
              </a:rPr>
              <a:t>Fall, 2018</a:t>
            </a:r>
          </a:p>
        </p:txBody>
      </p:sp>
      <p:sp>
        <p:nvSpPr>
          <p:cNvPr id="3078" name="Rectangle 4"/>
          <p:cNvSpPr>
            <a:spLocks noChangeArrowheads="1"/>
          </p:cNvSpPr>
          <p:nvPr/>
        </p:nvSpPr>
        <p:spPr bwMode="auto">
          <a:xfrm>
            <a:off x="3790950" y="4248150"/>
            <a:ext cx="4826000" cy="2146300"/>
          </a:xfrm>
          <a:prstGeom prst="rect">
            <a:avLst/>
          </a:prstGeom>
          <a:gradFill rotWithShape="0">
            <a:gsLst>
              <a:gs pos="0">
                <a:srgbClr val="EF9100"/>
              </a:gs>
              <a:gs pos="50000">
                <a:srgbClr val="000000"/>
              </a:gs>
              <a:gs pos="100000">
                <a:srgbClr val="EF910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p>
            <a:pPr algn="ctr">
              <a:lnSpc>
                <a:spcPct val="92000"/>
              </a:lnSpc>
            </a:pPr>
            <a:r>
              <a:rPr lang="en-US" b="1" dirty="0">
                <a:solidFill>
                  <a:schemeClr val="bg1"/>
                </a:solidFill>
              </a:rPr>
              <a:t>Warren Powell</a:t>
            </a:r>
          </a:p>
          <a:p>
            <a:pPr algn="ctr">
              <a:lnSpc>
                <a:spcPct val="92000"/>
              </a:lnSpc>
            </a:pPr>
            <a:r>
              <a:rPr lang="en-US" b="1" dirty="0">
                <a:solidFill>
                  <a:schemeClr val="bg1"/>
                </a:solidFill>
              </a:rPr>
              <a:t>Princeton University</a:t>
            </a:r>
          </a:p>
          <a:p>
            <a:pPr algn="ctr">
              <a:lnSpc>
                <a:spcPct val="92000"/>
              </a:lnSpc>
            </a:pPr>
            <a:r>
              <a:rPr lang="en-US" sz="2000" b="1" dirty="0">
                <a:solidFill>
                  <a:schemeClr val="bg1"/>
                </a:solidFill>
              </a:rPr>
              <a:t>http://www.castlelab.princeton.edu </a:t>
            </a:r>
            <a:endParaRPr lang="en-US" sz="2800" b="1" dirty="0">
              <a:solidFill>
                <a:schemeClr val="bg1"/>
              </a:solidFill>
            </a:endParaRPr>
          </a:p>
        </p:txBody>
      </p:sp>
      <p:pic>
        <p:nvPicPr>
          <p:cNvPr id="3079" name="Picture 5" descr="CA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910013"/>
            <a:ext cx="27844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6"/>
          <p:cNvSpPr>
            <a:spLocks noChangeArrowheads="1"/>
          </p:cNvSpPr>
          <p:nvPr/>
        </p:nvSpPr>
        <p:spPr bwMode="auto">
          <a:xfrm>
            <a:off x="0" y="6553200"/>
            <a:ext cx="362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1" dirty="0"/>
              <a:t>© 2017 Warren B. Powell, Princeton University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143000"/>
                <a:ext cx="8458200" cy="4953000"/>
              </a:xfrm>
            </p:spPr>
            <p:txBody>
              <a:bodyPr/>
              <a:lstStyle/>
              <a:p>
                <a:r>
                  <a:rPr lang="en-US" dirty="0"/>
                  <a:t>Modeling:</a:t>
                </a:r>
              </a:p>
              <a:p>
                <a:pPr lvl="1"/>
                <a:r>
                  <a:rPr lang="en-US" dirty="0"/>
                  <a:t>State variable (iteration </a:t>
                </a:r>
                <a:r>
                  <a:rPr lang="en-US" i="1" dirty="0"/>
                  <a:t>n</a:t>
                </a:r>
                <a:r>
                  <a:rPr lang="en-US" dirty="0"/>
                  <a:t>, time </a:t>
                </a:r>
                <a:r>
                  <a:rPr lang="en-US" i="1" dirty="0"/>
                  <a:t>t</a:t>
                </a:r>
                <a:r>
                  <a:rPr lang="en-US" dirty="0"/>
                  <a:t>)</a:t>
                </a:r>
              </a:p>
              <a:p>
                <a:pPr lvl="2"/>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𝑡</m:t>
                        </m:r>
                      </m:sub>
                      <m:sup>
                        <m:r>
                          <a:rPr lang="en-US" b="0" i="1" smtClean="0">
                            <a:latin typeface="Cambria Math" panose="02040503050406030204" pitchFamily="18" charset="0"/>
                          </a:rPr>
                          <m:t>𝑛</m:t>
                        </m:r>
                      </m:sup>
                    </m:sSubSup>
                    <m:r>
                      <a:rPr lang="en-US" b="0" i="1" smtClean="0">
                        <a:latin typeface="Cambria Math" panose="02040503050406030204" pitchFamily="18" charset="0"/>
                      </a:rPr>
                      <m:t>=</m:t>
                    </m:r>
                    <m:r>
                      <a:rPr lang="en-US" b="0" i="1" smtClean="0">
                        <a:latin typeface="Cambria Math" panose="02040503050406030204" pitchFamily="18" charset="0"/>
                      </a:rPr>
                      <m:t>𝑐𝑢𝑟𝑟𝑒𝑛𝑡</m:t>
                    </m:r>
                    <m:r>
                      <a:rPr lang="en-US" b="0" i="1" smtClean="0">
                        <a:latin typeface="Cambria Math" panose="02040503050406030204" pitchFamily="18" charset="0"/>
                      </a:rPr>
                      <m:t> </m:t>
                    </m:r>
                    <m:r>
                      <a:rPr lang="en-US" b="0" i="1" smtClean="0">
                        <a:latin typeface="Cambria Math" panose="02040503050406030204" pitchFamily="18" charset="0"/>
                      </a:rPr>
                      <m:t>𝑛𝑜𝑑𝑒</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𝑖</m:t>
                        </m:r>
                      </m:e>
                      <m:sub>
                        <m:r>
                          <a:rPr lang="en-US" b="0" i="1" smtClean="0">
                            <a:latin typeface="Cambria Math" panose="02040503050406030204" pitchFamily="18" charset="0"/>
                          </a:rPr>
                          <m:t>𝑡</m:t>
                        </m:r>
                      </m:sub>
                      <m:sup>
                        <m:r>
                          <a:rPr lang="en-US" b="0" i="1" smtClean="0">
                            <a:latin typeface="Cambria Math" panose="02040503050406030204" pitchFamily="18" charset="0"/>
                          </a:rPr>
                          <m:t>𝑛</m:t>
                        </m:r>
                      </m:sup>
                    </m:sSubSup>
                    <m:r>
                      <a:rPr lang="en-US" b="0" i="1" smtClean="0">
                        <a:latin typeface="Cambria Math" panose="02040503050406030204" pitchFamily="18" charset="0"/>
                      </a:rPr>
                      <m:t> </m:t>
                    </m:r>
                    <m:r>
                      <m:rPr>
                        <m:nor/>
                      </m:rPr>
                      <a:rPr lang="en-US" dirty="0"/>
                      <m:t>during</m:t>
                    </m:r>
                    <m:r>
                      <m:rPr>
                        <m:nor/>
                      </m:rPr>
                      <a:rPr lang="en-US" dirty="0"/>
                      <m:t> </m:t>
                    </m:r>
                    <m:r>
                      <m:rPr>
                        <m:nor/>
                      </m:rPr>
                      <a:rPr lang="en-US" dirty="0"/>
                      <m:t>pass</m:t>
                    </m:r>
                    <m:r>
                      <m:rPr>
                        <m:nor/>
                      </m:rPr>
                      <a:rPr lang="en-US" dirty="0"/>
                      <m:t> </m:t>
                    </m:r>
                    <m:r>
                      <a:rPr lang="en-US" i="1">
                        <a:latin typeface="Cambria Math" panose="02040503050406030204" pitchFamily="18" charset="0"/>
                      </a:rPr>
                      <m:t>𝑛</m:t>
                    </m:r>
                  </m:oMath>
                </a14:m>
                <a:endParaRPr lang="en-US" dirty="0"/>
              </a:p>
              <a:p>
                <a:pPr lvl="2"/>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𝑛</m:t>
                        </m:r>
                      </m:sup>
                    </m:sSubSup>
                    <m:r>
                      <a:rPr lang="en-US" b="0" i="1" smtClean="0">
                        <a:latin typeface="Cambria Math" panose="02040503050406030204" pitchFamily="18" charset="0"/>
                      </a:rPr>
                      <m:t>=</m:t>
                    </m:r>
                    <m:r>
                      <a:rPr lang="en-US" b="0" i="1" smtClean="0">
                        <a:latin typeface="Cambria Math" panose="02040503050406030204" pitchFamily="18" charset="0"/>
                      </a:rPr>
                      <m:t>𝑖𝑛𝑓𝑜𝑟𝑚𝑎𝑡𝑖𝑜𝑛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𝑐</m:t>
                                </m:r>
                              </m:e>
                            </m:acc>
                          </m:e>
                          <m:sub>
                            <m:r>
                              <a:rPr lang="en-US" b="0" i="1" smtClean="0">
                                <a:latin typeface="Cambria Math" panose="02040503050406030204" pitchFamily="18" charset="0"/>
                              </a:rPr>
                              <m:t>𝑡𝑖𝑗</m:t>
                            </m:r>
                          </m:sub>
                          <m:sup>
                            <m:r>
                              <a:rPr lang="en-US" b="0" i="1" smtClean="0">
                                <a:latin typeface="Cambria Math" panose="02040503050406030204" pitchFamily="18" charset="0"/>
                              </a:rPr>
                              <m:t>𝑛</m:t>
                            </m:r>
                          </m:sup>
                        </m:sSubSup>
                      </m:e>
                    </m:d>
                    <m:r>
                      <a:rPr lang="en-US" b="0" i="1" smtClean="0">
                        <a:latin typeface="Cambria Math" panose="02040503050406030204" pitchFamily="18" charset="0"/>
                      </a:rPr>
                      <m:t>=</m:t>
                    </m:r>
                    <m:r>
                      <a:rPr lang="en-US" b="0" i="1" smtClean="0">
                        <a:latin typeface="Cambria Math" panose="02040503050406030204" pitchFamily="18" charset="0"/>
                      </a:rPr>
                      <m:t>𝑒𝑠𝑡𝑖𝑚𝑎𝑡𝑒𝑠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𝑐𝑜𝑠𝑡𝑠</m:t>
                    </m:r>
                    <m:r>
                      <a:rPr lang="en-US" b="0" i="1" smtClean="0">
                        <a:latin typeface="Cambria Math" panose="02040503050406030204" pitchFamily="18" charset="0"/>
                      </a:rPr>
                      <m:t> </m:t>
                    </m:r>
                    <m:r>
                      <a:rPr lang="en-US" b="0" i="1" smtClean="0">
                        <a:latin typeface="Cambria Math" panose="02040503050406030204" pitchFamily="18" charset="0"/>
                      </a:rPr>
                      <m:t>𝑎𝑡</m:t>
                    </m:r>
                    <m:r>
                      <a:rPr lang="en-US" b="0" i="1" smtClean="0">
                        <a:latin typeface="Cambria Math" panose="02040503050406030204" pitchFamily="18" charset="0"/>
                      </a:rPr>
                      <m:t> </m:t>
                    </m:r>
                    <m:r>
                      <a:rPr lang="en-US" b="0" i="1" smtClean="0">
                        <a:latin typeface="Cambria Math" panose="02040503050406030204" pitchFamily="18" charset="0"/>
                      </a:rPr>
                      <m:t>𝑡𝑖𝑚𝑒</m:t>
                    </m:r>
                    <m:r>
                      <a:rPr lang="en-US" b="0" i="1" smtClean="0">
                        <a:latin typeface="Cambria Math" panose="02040503050406030204" pitchFamily="18" charset="0"/>
                      </a:rPr>
                      <m:t> </m:t>
                    </m:r>
                    <m:r>
                      <a:rPr lang="en-US" b="0" i="1" smtClean="0">
                        <a:latin typeface="Cambria Math" panose="02040503050406030204" pitchFamily="18" charset="0"/>
                      </a:rPr>
                      <m:t>𝑡</m:t>
                    </m:r>
                  </m:oMath>
                </a14:m>
                <a:r>
                  <a:rPr lang="en-US" dirty="0"/>
                  <a:t> during pass </a:t>
                </a:r>
                <a14:m>
                  <m:oMath xmlns:m="http://schemas.openxmlformats.org/officeDocument/2006/math">
                    <m:r>
                      <a:rPr lang="en-US" b="0" i="1" smtClean="0">
                        <a:latin typeface="Cambria Math" panose="02040503050406030204" pitchFamily="18" charset="0"/>
                      </a:rPr>
                      <m:t>𝑛</m:t>
                    </m:r>
                  </m:oMath>
                </a14:m>
                <a:r>
                  <a:rPr lang="en-US" dirty="0"/>
                  <a:t> </a:t>
                </a:r>
              </a:p>
              <a:p>
                <a:pPr lvl="2"/>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𝑆</m:t>
                        </m:r>
                      </m:e>
                      <m:sub>
                        <m:r>
                          <a:rPr lang="en-US" b="0" i="1" smtClean="0">
                            <a:latin typeface="Cambria Math" panose="02040503050406030204" pitchFamily="18" charset="0"/>
                          </a:rPr>
                          <m:t>𝑡</m:t>
                        </m:r>
                      </m:sub>
                      <m:sup>
                        <m:r>
                          <a:rPr lang="en-US" b="0" i="1" smtClean="0">
                            <a:latin typeface="Cambria Math" panose="02040503050406030204" pitchFamily="18" charset="0"/>
                          </a:rPr>
                          <m:t>𝑛</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sub>
                      <m:sup>
                        <m:r>
                          <a:rPr lang="en-US" i="1">
                            <a:latin typeface="Cambria Math" panose="02040503050406030204" pitchFamily="18" charset="0"/>
                          </a:rPr>
                          <m:t>𝑛</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𝐼</m:t>
                        </m:r>
                      </m:e>
                      <m:sub>
                        <m:r>
                          <a:rPr lang="en-US" i="1">
                            <a:latin typeface="Cambria Math" panose="02040503050406030204" pitchFamily="18" charset="0"/>
                          </a:rPr>
                          <m:t>𝑡</m:t>
                        </m:r>
                      </m:sub>
                      <m:sup>
                        <m:r>
                          <a:rPr lang="en-US" i="1">
                            <a:latin typeface="Cambria Math" panose="02040503050406030204" pitchFamily="18" charset="0"/>
                          </a:rPr>
                          <m:t>𝑛</m:t>
                        </m:r>
                      </m:sup>
                    </m:sSubSup>
                  </m:oMath>
                </a14:m>
                <a:r>
                  <a:rPr lang="en-US" dirty="0"/>
                  <a:t>)</a:t>
                </a:r>
              </a:p>
              <a:p>
                <a:pPr lvl="1"/>
                <a:r>
                  <a:rPr lang="en-US" dirty="0"/>
                  <a:t>Decisions</a:t>
                </a:r>
              </a:p>
              <a:p>
                <a:pPr marL="457200" lvl="1" indent="0">
                  <a:buNone/>
                </a:pPr>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𝑡</m:t>
                        </m:r>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𝑛</m:t>
                            </m:r>
                          </m:sup>
                        </m:sSubSup>
                        <m:r>
                          <a:rPr lang="en-US" i="1">
                            <a:latin typeface="Cambria Math" panose="02040503050406030204" pitchFamily="18" charset="0"/>
                          </a:rPr>
                          <m:t>,</m:t>
                        </m:r>
                        <m:r>
                          <a:rPr lang="en-US" i="1">
                            <a:latin typeface="Cambria Math" panose="02040503050406030204" pitchFamily="18" charset="0"/>
                          </a:rPr>
                          <m:t>𝑗</m:t>
                        </m:r>
                      </m:sub>
                      <m:sup/>
                    </m:sSubSup>
                  </m:oMath>
                </a14:m>
                <a:r>
                  <a:rPr lang="en-US" dirty="0"/>
                  <a:t>=1 if we traverse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𝑛</m:t>
                        </m:r>
                      </m:sup>
                    </m:sSubSup>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oMath>
                </a14:m>
                <a:r>
                  <a:rPr lang="en-US" dirty="0"/>
                  <a:t> at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a:p>
                <a:pPr lvl="2"/>
                <a:r>
                  <a:rPr lang="en-US" dirty="0"/>
                  <a:t>We want a policy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𝑡</m:t>
                        </m:r>
                      </m:sub>
                      <m:sup>
                        <m:r>
                          <a:rPr lang="en-US" b="0" i="1" smtClean="0">
                            <a:latin typeface="Cambria Math" panose="02040503050406030204" pitchFamily="18" charset="0"/>
                          </a:rPr>
                          <m:t>𝜋</m:t>
                        </m:r>
                      </m:sup>
                    </m:sSub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r>
                      <a:rPr lang="en-US" i="1">
                        <a:latin typeface="Cambria Math" panose="02040503050406030204" pitchFamily="18" charset="0"/>
                      </a:rPr>
                      <m:t>=</m:t>
                    </m:r>
                    <m:sSub>
                      <m:sSubPr>
                        <m:ctrlPr>
                          <a:rPr lang="en-US" b="0" i="1" smtClean="0">
                            <a:latin typeface="Cambria Math" panose="02040503050406030204" pitchFamily="18" charset="0"/>
                          </a:rPr>
                        </m:ctrlPr>
                      </m:sSub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𝑡</m:t>
                                </m:r>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𝑛</m:t>
                                    </m:r>
                                  </m:sup>
                                </m:sSubSup>
                                <m:r>
                                  <a:rPr lang="en-US" b="0" i="1" smtClean="0">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up>
                                <m:r>
                                  <a:rPr lang="en-US" i="1">
                                    <a:latin typeface="Cambria Math" panose="02040503050406030204" pitchFamily="18" charset="0"/>
                                  </a:rPr>
                                  <m:t>𝜋</m:t>
                                </m:r>
                              </m:sup>
                            </m:sSubSup>
                          </m:e>
                        </m:d>
                      </m:e>
                      <m:sub>
                        <m:r>
                          <a:rPr lang="en-US" b="0" i="1" smtClean="0">
                            <a:latin typeface="Cambria Math" panose="02040503050406030204" pitchFamily="18" charset="0"/>
                          </a:rPr>
                          <m:t>𝑖𝑗</m:t>
                        </m:r>
                      </m:sub>
                    </m:sSub>
                  </m:oMath>
                </a14:m>
                <a:r>
                  <a:rPr lang="en-US" dirty="0"/>
                  <a:t> for all links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a:t>
                </a:r>
              </a:p>
              <a:p>
                <a:pPr lvl="1"/>
                <a:r>
                  <a:rPr lang="en-US" dirty="0"/>
                  <a:t>Costs</a:t>
                </a:r>
              </a:p>
              <a:p>
                <a:pPr lvl="2"/>
                <a14:m>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𝑐</m:t>
                            </m:r>
                          </m:e>
                        </m:acc>
                      </m:e>
                      <m:sub>
                        <m:r>
                          <a:rPr lang="en-US" b="0" i="1" smtClean="0">
                            <a:latin typeface="Cambria Math" panose="02040503050406030204" pitchFamily="18" charset="0"/>
                          </a:rPr>
                          <m:t>𝑡𝑖𝑗</m:t>
                        </m:r>
                      </m:sub>
                    </m:sSub>
                    <m:r>
                      <a:rPr lang="en-US" b="0" i="1" smtClean="0">
                        <a:latin typeface="Cambria Math" panose="02040503050406030204" pitchFamily="18" charset="0"/>
                      </a:rPr>
                      <m:t>=</m:t>
                    </m:r>
                  </m:oMath>
                </a14:m>
                <a:r>
                  <a:rPr lang="en-US" dirty="0"/>
                  <a:t>Actual realization of costs at time </a:t>
                </a:r>
                <a14:m>
                  <m:oMath xmlns:m="http://schemas.openxmlformats.org/officeDocument/2006/math">
                    <m:r>
                      <a:rPr lang="en-US" b="0" i="1" smtClean="0">
                        <a:latin typeface="Cambria Math" panose="02040503050406030204" pitchFamily="18" charset="0"/>
                      </a:rPr>
                      <m:t>𝑡</m:t>
                    </m:r>
                  </m:oMath>
                </a14:m>
                <a:r>
                  <a:rPr lang="en-US" dirty="0"/>
                  <a:t> to traverse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143000"/>
                <a:ext cx="8458200" cy="4953000"/>
              </a:xfrm>
              <a:blipFill>
                <a:blip r:embed="rId2"/>
                <a:stretch>
                  <a:fillRect t="-135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72565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143000"/>
                <a:ext cx="8458200" cy="4953000"/>
              </a:xfrm>
            </p:spPr>
            <p:txBody>
              <a:bodyPr/>
              <a:lstStyle/>
              <a:p>
                <a:r>
                  <a:rPr lang="en-US" dirty="0"/>
                  <a:t>Modeling:</a:t>
                </a:r>
              </a:p>
              <a:p>
                <a:pPr lvl="1"/>
                <a:r>
                  <a:rPr lang="en-US" dirty="0"/>
                  <a:t>Objective function</a:t>
                </a:r>
              </a:p>
              <a:p>
                <a:pPr lvl="2"/>
                <a:r>
                  <a:rPr lang="en-US" sz="2200" dirty="0"/>
                  <a:t>Cost per period</a:t>
                </a:r>
              </a:p>
              <a:p>
                <a:pPr marL="457200" lvl="1" indent="0">
                  <a:buNone/>
                </a:pPr>
                <a:r>
                  <a:rPr lang="en-US" dirty="0"/>
                  <a:t> </a:t>
                </a:r>
                <a14:m>
                  <m:oMath xmlns:m="http://schemas.openxmlformats.org/officeDocument/2006/math">
                    <m:r>
                      <m:rPr>
                        <m:sty m:val="p"/>
                      </m:rPr>
                      <a:rPr lang="en-US">
                        <a:latin typeface="Cambria Math" panose="02040503050406030204" pitchFamily="18" charset="0"/>
                      </a:rPr>
                      <m:t>C</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m:rPr>
                            <m:sty m:val="p"/>
                          </m:rPr>
                          <a:rPr lang="en-US">
                            <a:latin typeface="Cambria Math" panose="02040503050406030204" pitchFamily="18" charset="0"/>
                          </a:rPr>
                          <m:t>t</m:t>
                        </m:r>
                      </m:sub>
                    </m:sSub>
                    <m:r>
                      <a:rPr lang="en-US">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X</m:t>
                        </m:r>
                      </m:e>
                      <m:sub>
                        <m:r>
                          <m:rPr>
                            <m:sty m:val="p"/>
                          </m:rPr>
                          <a:rPr lang="en-US">
                            <a:latin typeface="Cambria Math" panose="02040503050406030204" pitchFamily="18" charset="0"/>
                          </a:rPr>
                          <m:t>t</m:t>
                        </m:r>
                      </m:sub>
                      <m:sup>
                        <m:r>
                          <a:rPr lang="en-US" i="1">
                            <a:latin typeface="Cambria Math" panose="02040503050406030204" pitchFamily="18" charset="0"/>
                          </a:rPr>
                          <m:t>𝜋</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𝑡</m:t>
                        </m:r>
                      </m:sub>
                      <m:sup>
                        <m:r>
                          <a:rPr lang="en-US" i="1">
                            <a:latin typeface="Cambria Math" panose="02040503050406030204" pitchFamily="18" charset="0"/>
                          </a:rPr>
                          <m:t>𝜋</m:t>
                        </m:r>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e>
                      <m:sup>
                        <m:r>
                          <a:rPr lang="en-US" i="1">
                            <a:latin typeface="Cambria Math" panose="02040503050406030204" pitchFamily="18" charset="0"/>
                          </a:rPr>
                          <m:t>𝑇</m:t>
                        </m:r>
                      </m:sup>
                    </m:s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𝑡</m:t>
                        </m:r>
                      </m:sub>
                    </m:sSub>
                  </m:oMath>
                </a14:m>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sub>
                        <m:sup/>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𝑡</m:t>
                              </m:r>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𝑛</m:t>
                                  </m:r>
                                </m:sup>
                              </m:sSubSup>
                              <m:r>
                                <a:rPr lang="en-US" i="1">
                                  <a:latin typeface="Cambria Math" panose="02040503050406030204" pitchFamily="18" charset="0"/>
                                </a:rPr>
                                <m:t>,</m:t>
                              </m:r>
                              <m:r>
                                <a:rPr lang="en-US" i="1">
                                  <a:latin typeface="Cambria Math" panose="02040503050406030204" pitchFamily="18" charset="0"/>
                                </a:rPr>
                                <m:t>𝑗</m:t>
                              </m:r>
                            </m:sub>
                            <m:sup>
                              <m:r>
                                <a:rPr lang="en-US" i="1">
                                  <a:latin typeface="Cambria Math" panose="02040503050406030204" pitchFamily="18" charset="0"/>
                                </a:rPr>
                                <m:t>𝜋</m:t>
                              </m:r>
                            </m:sup>
                          </m:sSubSup>
                        </m:e>
                      </m:nary>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𝑡𝑖𝑗</m:t>
                          </m:r>
                        </m:sub>
                      </m:sSub>
                    </m:oMath>
                  </m:oMathPara>
                </a14:m>
                <a:endParaRPr lang="en-US" i="1" dirty="0">
                  <a:latin typeface="Cambria Math" panose="02040503050406030204" pitchFamily="18" charset="0"/>
                </a:endParaRPr>
              </a:p>
              <a:p>
                <a:pPr marL="457200" lvl="1" indent="0">
                  <a:buNone/>
                </a:pPr>
                <a:r>
                  <a:rPr lang="en-US" dirty="0"/>
                  <a:t>                                  </a:t>
                </a:r>
                <a14:m>
                  <m:oMath xmlns:m="http://schemas.openxmlformats.org/officeDocument/2006/math">
                    <m:r>
                      <a:rPr lang="en-US" i="1">
                        <a:latin typeface="Cambria Math" panose="02040503050406030204" pitchFamily="18" charset="0"/>
                      </a:rPr>
                      <m:t>=</m:t>
                    </m:r>
                  </m:oMath>
                </a14:m>
                <a:r>
                  <a:rPr lang="en-US" dirty="0"/>
                  <a:t>Costs incurred at time t.</a:t>
                </a:r>
              </a:p>
              <a:p>
                <a:pPr lvl="2"/>
                <a:r>
                  <a:rPr lang="en-US" sz="2200" dirty="0"/>
                  <a:t>Total costs:</a:t>
                </a:r>
                <a:endParaRPr lang="en-US" dirty="0"/>
              </a:p>
              <a:p>
                <a:pPr marL="914400" lvl="2" indent="0">
                  <a:buNone/>
                </a:pPr>
                <a:r>
                  <a:rPr lang="en-US" dirty="0"/>
                  <a:t>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𝜋</m:t>
                        </m:r>
                      </m:lim>
                    </m:limLow>
                    <m:r>
                      <a:rPr lang="en-US" i="1">
                        <a:latin typeface="Cambria Math" panose="02040503050406030204" pitchFamily="18" charset="0"/>
                        <a:ea typeface="Cambria Math" panose="02040503050406030204" pitchFamily="18" charset="0"/>
                      </a:rPr>
                      <m:t>𝔼</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𝑇</m:t>
                        </m:r>
                      </m:sup>
                      <m:e>
                        <m:r>
                          <m:rPr>
                            <m:sty m:val="p"/>
                          </m:rPr>
                          <a:rPr lang="en-US">
                            <a:latin typeface="Cambria Math" panose="02040503050406030204" pitchFamily="18" charset="0"/>
                          </a:rPr>
                          <m:t>C</m:t>
                        </m:r>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m:rPr>
                                <m:sty m:val="p"/>
                              </m:rPr>
                              <a:rPr lang="en-US">
                                <a:latin typeface="Cambria Math" panose="02040503050406030204" pitchFamily="18" charset="0"/>
                              </a:rPr>
                              <m:t>t</m:t>
                            </m:r>
                          </m:sub>
                        </m:sSub>
                        <m:r>
                          <a:rPr lang="en-US">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X</m:t>
                            </m:r>
                          </m:e>
                          <m:sub>
                            <m:r>
                              <m:rPr>
                                <m:sty m:val="p"/>
                              </m:rPr>
                              <a:rPr lang="en-US">
                                <a:latin typeface="Cambria Math" panose="02040503050406030204" pitchFamily="18" charset="0"/>
                              </a:rPr>
                              <m:t>t</m:t>
                            </m:r>
                          </m:sub>
                          <m:sup>
                            <m:r>
                              <a:rPr lang="en-US" i="1">
                                <a:latin typeface="Cambria Math" panose="02040503050406030204" pitchFamily="18" charset="0"/>
                              </a:rPr>
                              <m:t>𝜋</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e>
                    </m:nary>
                  </m:oMath>
                </a14:m>
                <a:r>
                  <a:rPr lang="en-US" dirty="0"/>
                  <a:t>   </a:t>
                </a:r>
              </a:p>
              <a:p>
                <a:pPr lvl="1"/>
                <a:endParaRPr lang="en-US" sz="2600" dirty="0"/>
              </a:p>
              <a:p>
                <a:pPr lvl="1"/>
                <a:r>
                  <a:rPr lang="en-US" sz="2600" dirty="0"/>
                  <a:t>This is the base model.</a:t>
                </a:r>
              </a:p>
              <a:p>
                <a:pPr marL="914400" lvl="2" indent="0">
                  <a:buNone/>
                </a:pPr>
                <a:endParaRPr lang="en-US" dirty="0"/>
              </a:p>
              <a:p>
                <a:pPr marL="457200" lvl="1"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143000"/>
                <a:ext cx="8458200" cy="4953000"/>
              </a:xfrm>
              <a:blipFill>
                <a:blip r:embed="rId2"/>
                <a:stretch>
                  <a:fillRect t="-135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282387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policy based on a </a:t>
                </a:r>
                <a:r>
                  <a:rPr lang="en-US" dirty="0" err="1"/>
                  <a:t>lookahead</a:t>
                </a:r>
                <a:r>
                  <a:rPr lang="en-US" dirty="0"/>
                  <a:t> model</a:t>
                </a:r>
              </a:p>
              <a:p>
                <a:pPr lvl="1"/>
                <a:r>
                  <a:rPr lang="en-US" dirty="0"/>
                  <a:t>At each time </a:t>
                </a:r>
                <a14:m>
                  <m:oMath xmlns:m="http://schemas.openxmlformats.org/officeDocument/2006/math">
                    <m:r>
                      <a:rPr lang="en-US" b="0" i="1" smtClean="0">
                        <a:latin typeface="Cambria Math" panose="02040503050406030204" pitchFamily="18" charset="0"/>
                      </a:rPr>
                      <m:t>𝑡</m:t>
                    </m:r>
                  </m:oMath>
                </a14:m>
                <a:r>
                  <a:rPr lang="en-US" dirty="0"/>
                  <a:t> we are going to optimize over an estimate of the network that we are going to call the </a:t>
                </a:r>
                <a:r>
                  <a:rPr lang="en-US" i="1" dirty="0" err="1"/>
                  <a:t>lookahead</a:t>
                </a:r>
                <a:r>
                  <a:rPr lang="en-US" i="1" dirty="0"/>
                  <a:t> model</a:t>
                </a:r>
                <a:r>
                  <a:rPr lang="en-US" dirty="0"/>
                  <a:t>.</a:t>
                </a:r>
              </a:p>
              <a:p>
                <a:pPr lvl="1"/>
                <a:r>
                  <a:rPr lang="en-US" dirty="0"/>
                  <a:t>Notation: all variables in the </a:t>
                </a:r>
                <a:r>
                  <a:rPr lang="en-US" dirty="0" err="1"/>
                  <a:t>lookahead</a:t>
                </a:r>
                <a:r>
                  <a:rPr lang="en-US" dirty="0"/>
                  <a:t> model have tilde’s, and two time indices.</a:t>
                </a:r>
              </a:p>
              <a:p>
                <a:pPr lvl="2"/>
                <a:r>
                  <a:rPr lang="en-US" dirty="0"/>
                  <a:t>First time index, </a:t>
                </a:r>
                <a14:m>
                  <m:oMath xmlns:m="http://schemas.openxmlformats.org/officeDocument/2006/math">
                    <m:r>
                      <a:rPr lang="en-US" b="0" i="1" smtClean="0">
                        <a:latin typeface="Cambria Math" panose="02040503050406030204" pitchFamily="18" charset="0"/>
                      </a:rPr>
                      <m:t>𝑡</m:t>
                    </m:r>
                  </m:oMath>
                </a14:m>
                <a:r>
                  <a:rPr lang="en-US" dirty="0"/>
                  <a:t>, is the time at which we are making a decision.  This determines the information content of all parameters (e.g. costs) and decisions.</a:t>
                </a:r>
              </a:p>
              <a:p>
                <a:pPr lvl="2"/>
                <a:r>
                  <a:rPr lang="en-US" dirty="0"/>
                  <a:t>A second time index,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is the time within the </a:t>
                </a:r>
                <a:r>
                  <a:rPr lang="en-US" dirty="0" err="1"/>
                  <a:t>lookahead</a:t>
                </a:r>
                <a:r>
                  <a:rPr lang="en-US" dirty="0"/>
                  <a:t> model.</a:t>
                </a:r>
              </a:p>
              <a:p>
                <a:pPr lvl="1"/>
                <a:r>
                  <a:rPr lang="en-US" dirty="0"/>
                  <a:t>Decisions</a:t>
                </a:r>
              </a:p>
              <a:p>
                <a:pPr lvl="2"/>
                <a14:m>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𝑡𝑖𝑗</m:t>
                        </m:r>
                      </m:sub>
                    </m:sSub>
                    <m:r>
                      <a:rPr lang="en-US" b="0" i="1" smtClean="0">
                        <a:latin typeface="Cambria Math" panose="02040503050406030204" pitchFamily="18" charset="0"/>
                      </a:rPr>
                      <m:t>=1</m:t>
                    </m:r>
                  </m:oMath>
                </a14:m>
                <a:r>
                  <a:rPr lang="en-US" dirty="0"/>
                  <a:t> if we plan on traversing link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in the </a:t>
                </a:r>
                <a:r>
                  <a:rPr lang="en-US" dirty="0" err="1"/>
                  <a:t>lookahead</a:t>
                </a:r>
                <a:r>
                  <a:rPr lang="en-US" dirty="0"/>
                  <a:t> model.</a:t>
                </a:r>
              </a:p>
              <a:p>
                <a:pPr lvl="2"/>
                <a14:m>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𝑐</m:t>
                            </m:r>
                          </m:e>
                        </m:acc>
                      </m:e>
                      <m:sub>
                        <m:r>
                          <a:rPr lang="en-US" b="0" i="1" smtClean="0">
                            <a:latin typeface="Cambria Math" panose="02040503050406030204" pitchFamily="18" charset="0"/>
                          </a:rPr>
                          <m:t>𝑡𝑖𝑗</m:t>
                        </m:r>
                      </m:sub>
                    </m:sSub>
                    <m:r>
                      <a:rPr lang="en-US" b="0" i="1" smtClean="0">
                        <a:latin typeface="Cambria Math" panose="02040503050406030204" pitchFamily="18" charset="0"/>
                      </a:rPr>
                      <m:t>=</m:t>
                    </m:r>
                  </m:oMath>
                </a14:m>
                <a:r>
                  <a:rPr lang="en-US" dirty="0"/>
                  <a:t> Estimated cost at time </a:t>
                </a:r>
                <a14:m>
                  <m:oMath xmlns:m="http://schemas.openxmlformats.org/officeDocument/2006/math">
                    <m:r>
                      <a:rPr lang="en-US" b="0" i="1" smtClean="0">
                        <a:latin typeface="Cambria Math" panose="02040503050406030204" pitchFamily="18" charset="0"/>
                      </a:rPr>
                      <m:t>𝑡</m:t>
                    </m:r>
                  </m:oMath>
                </a14:m>
                <a:r>
                  <a:rPr lang="en-US" dirty="0"/>
                  <a:t> of traversing link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in the </a:t>
                </a:r>
                <a:r>
                  <a:rPr lang="en-US" dirty="0" err="1"/>
                  <a:t>lookahead</a:t>
                </a:r>
                <a:r>
                  <a:rPr lang="en-US" dirty="0"/>
                  <a:t> model.</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355" b="-1773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226599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policy based on a </a:t>
                </a:r>
                <a:r>
                  <a:rPr lang="en-US" dirty="0" err="1"/>
                  <a:t>lookahead</a:t>
                </a:r>
                <a:r>
                  <a:rPr lang="en-US" dirty="0"/>
                  <a:t> model</a:t>
                </a:r>
              </a:p>
              <a:p>
                <a:pPr lvl="1"/>
                <a:r>
                  <a:rPr lang="en-US" dirty="0"/>
                  <a:t>Static </a:t>
                </a:r>
                <a:r>
                  <a:rPr lang="en-US" dirty="0" err="1"/>
                  <a:t>lookahead</a:t>
                </a:r>
                <a:r>
                  <a:rPr lang="en-US" dirty="0"/>
                  <a:t> problem (one set of costs for the entire network.</a:t>
                </a:r>
              </a:p>
              <a:p>
                <a:pPr lvl="2"/>
                <a:endParaRPr lang="en-US" b="0" i="1" dirty="0">
                  <a:latin typeface="Cambria Math" panose="02040503050406030204" pitchFamily="18" charset="0"/>
                </a:endParaRPr>
              </a:p>
              <a:p>
                <a:pPr lvl="2"/>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𝑥</m:t>
                            </m:r>
                          </m:lim>
                        </m:limLow>
                      </m:fName>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𝑗</m:t>
                            </m:r>
                          </m:sub>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𝑡𝑖𝑗</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𝑡𝑖𝑗</m:t>
                                </m:r>
                              </m:sub>
                            </m:sSub>
                          </m:e>
                        </m:nary>
                      </m:e>
                    </m:func>
                  </m:oMath>
                </a14:m>
                <a:endParaRPr lang="en-US" b="0" dirty="0"/>
              </a:p>
              <a:p>
                <a:pPr lvl="2"/>
                <a:endParaRPr lang="en-US" b="0" dirty="0"/>
              </a:p>
              <a:p>
                <a:pPr lvl="1"/>
                <a:r>
                  <a:rPr lang="en-US" b="0" dirty="0"/>
                  <a:t>Dynamic </a:t>
                </a:r>
                <a:r>
                  <a:rPr lang="en-US" b="0" dirty="0" err="1"/>
                  <a:t>lookahead</a:t>
                </a:r>
                <a:r>
                  <a:rPr lang="en-US" b="0" dirty="0"/>
                  <a:t> problem (costs depend on the time that we arrive at the link):</a:t>
                </a:r>
              </a:p>
              <a:p>
                <a:pPr lvl="1"/>
                <a:endParaRPr lang="en-US" b="0" dirty="0"/>
              </a:p>
              <a:p>
                <a:pPr lvl="2"/>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𝑥</m:t>
                            </m:r>
                          </m:lim>
                        </m:limLow>
                      </m:fName>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𝑇</m:t>
                            </m:r>
                          </m:sup>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𝑗</m:t>
                                </m:r>
                              </m:sub>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sSup>
                                      <m:sSupPr>
                                        <m:ctrlPr>
                                          <a:rPr lang="en-US" i="1">
                                            <a:latin typeface="Cambria Math" panose="02040503050406030204" pitchFamily="18" charset="0"/>
                                          </a:rPr>
                                        </m:ctrlPr>
                                      </m:sSupPr>
                                      <m:e>
                                        <m:r>
                                          <a:rPr lang="en-US" b="0" i="1" smtClean="0">
                                            <a:latin typeface="Cambria Math" panose="02040503050406030204" pitchFamily="18" charset="0"/>
                                          </a:rPr>
                                          <m:t>𝑡</m:t>
                                        </m:r>
                                        <m:r>
                                          <a:rPr lang="en-US" b="0" i="1" smtClean="0">
                                            <a:latin typeface="Cambria Math" panose="02040503050406030204" pitchFamily="18" charset="0"/>
                                          </a:rPr>
                                          <m:t>,</m:t>
                                        </m:r>
                                        <m:r>
                                          <a:rPr lang="en-US" i="1">
                                            <a:latin typeface="Cambria Math" panose="02040503050406030204" pitchFamily="18" charset="0"/>
                                          </a:rPr>
                                          <m:t>𝑡</m:t>
                                        </m:r>
                                      </m:e>
                                      <m:sup>
                                        <m:r>
                                          <a:rPr lang="en-US" i="1">
                                            <a:latin typeface="Cambria Math" panose="02040503050406030204" pitchFamily="18" charset="0"/>
                                          </a:rPr>
                                          <m:t>′</m:t>
                                        </m:r>
                                      </m:sup>
                                    </m:sSup>
                                    <m:r>
                                      <a:rPr lang="en-US" b="0" i="1" smtClean="0">
                                        <a:latin typeface="Cambria Math" panose="02040503050406030204" pitchFamily="18" charset="0"/>
                                      </a:rPr>
                                      <m:t>,</m:t>
                                    </m:r>
                                    <m:r>
                                      <a:rPr lang="en-US" i="1">
                                        <a:latin typeface="Cambria Math" panose="02040503050406030204" pitchFamily="18" charset="0"/>
                                      </a:rPr>
                                      <m:t>𝑖𝑗</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r>
                                      <a:rPr lang="en-US" b="0" i="1" smtClean="0">
                                        <a:latin typeface="Cambria Math" panose="02040503050406030204" pitchFamily="18" charset="0"/>
                                      </a:rPr>
                                      <m:t>,</m:t>
                                    </m:r>
                                    <m:r>
                                      <a:rPr lang="en-US" i="1">
                                        <a:latin typeface="Cambria Math" panose="02040503050406030204" pitchFamily="18" charset="0"/>
                                      </a:rPr>
                                      <m:t>𝑖𝑗</m:t>
                                    </m:r>
                                  </m:sub>
                                </m:sSub>
                              </m:e>
                            </m:nary>
                          </m:e>
                        </m:nary>
                      </m:e>
                    </m:func>
                  </m:oMath>
                </a14:m>
                <a:endParaRPr lang="en-US" dirty="0"/>
              </a:p>
              <a:p>
                <a:pPr lvl="2"/>
                <a:endParaRPr lang="en-US" b="0" dirty="0"/>
              </a:p>
              <a:p>
                <a:pPr lvl="2"/>
                <a:endParaRPr lang="en-US" b="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355" r="-164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214692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6" name="Picture 5"/>
          <p:cNvPicPr>
            <a:picLocks noChangeAspect="1"/>
          </p:cNvPicPr>
          <p:nvPr/>
        </p:nvPicPr>
        <p:blipFill>
          <a:blip r:embed="rId2"/>
          <a:stretch>
            <a:fillRect/>
          </a:stretch>
        </p:blipFill>
        <p:spPr>
          <a:xfrm>
            <a:off x="1225685" y="1095380"/>
            <a:ext cx="6449437" cy="5763782"/>
          </a:xfrm>
          <a:prstGeom prst="rect">
            <a:avLst/>
          </a:prstGeom>
        </p:spPr>
      </p:pic>
    </p:spTree>
    <p:extLst>
      <p:ext uri="{BB962C8B-B14F-4D97-AF65-F5344CB8AC3E}">
        <p14:creationId xmlns:p14="http://schemas.microsoft.com/office/powerpoint/2010/main" val="150617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274323" y="1097562"/>
            <a:ext cx="6692630" cy="5764299"/>
          </a:xfrm>
          <a:prstGeom prst="rect">
            <a:avLst/>
          </a:prstGeom>
        </p:spPr>
      </p:pic>
    </p:spTree>
    <p:extLst>
      <p:ext uri="{BB962C8B-B14F-4D97-AF65-F5344CB8AC3E}">
        <p14:creationId xmlns:p14="http://schemas.microsoft.com/office/powerpoint/2010/main" val="4670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state variable</a:t>
            </a:r>
          </a:p>
        </p:txBody>
      </p:sp>
      <p:sp>
        <p:nvSpPr>
          <p:cNvPr id="3" name="Content Placeholder 2"/>
          <p:cNvSpPr>
            <a:spLocks noGrp="1"/>
          </p:cNvSpPr>
          <p:nvPr>
            <p:ph idx="1"/>
          </p:nvPr>
        </p:nvSpPr>
        <p:spPr/>
        <p:txBody>
          <a:bodyPr/>
          <a:lstStyle/>
          <a:p>
            <a:r>
              <a:rPr lang="en-US" sz="2400" dirty="0"/>
              <a:t>A static, deterministic network</a:t>
            </a:r>
          </a:p>
        </p:txBody>
      </p:sp>
      <p:sp>
        <p:nvSpPr>
          <p:cNvPr id="5" name="Oval 4"/>
          <p:cNvSpPr/>
          <p:nvPr/>
        </p:nvSpPr>
        <p:spPr>
          <a:xfrm>
            <a:off x="2798334" y="265650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6" name="Oval 5"/>
          <p:cNvSpPr/>
          <p:nvPr/>
        </p:nvSpPr>
        <p:spPr>
          <a:xfrm>
            <a:off x="2802144" y="370044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7" name="Oval 6"/>
          <p:cNvSpPr/>
          <p:nvPr/>
        </p:nvSpPr>
        <p:spPr>
          <a:xfrm>
            <a:off x="2794524" y="475581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cxnSp>
        <p:nvCxnSpPr>
          <p:cNvPr id="8" name="Straight Arrow Connector 7"/>
          <p:cNvCxnSpPr/>
          <p:nvPr/>
        </p:nvCxnSpPr>
        <p:spPr bwMode="auto">
          <a:xfrm>
            <a:off x="3068844" y="3833578"/>
            <a:ext cx="1369831" cy="0"/>
          </a:xfrm>
          <a:prstGeom prst="straightConnector1">
            <a:avLst/>
          </a:prstGeom>
          <a:noFill/>
          <a:ln w="28575" cap="flat" cmpd="sng" algn="ctr">
            <a:solidFill>
              <a:schemeClr val="tx1"/>
            </a:solidFill>
            <a:prstDash val="solid"/>
            <a:round/>
            <a:headEnd type="none" w="med" len="med"/>
            <a:tailEnd type="arrow" w="med" len="med"/>
          </a:ln>
          <a:effectLst/>
        </p:spPr>
      </p:cxnSp>
      <p:cxnSp>
        <p:nvCxnSpPr>
          <p:cNvPr id="9" name="Straight Arrow Connector 8"/>
          <p:cNvCxnSpPr/>
          <p:nvPr/>
        </p:nvCxnSpPr>
        <p:spPr bwMode="auto">
          <a:xfrm>
            <a:off x="3068844" y="2791810"/>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0" name="Straight Arrow Connector 9"/>
          <p:cNvCxnSpPr/>
          <p:nvPr/>
        </p:nvCxnSpPr>
        <p:spPr bwMode="auto">
          <a:xfrm>
            <a:off x="3049409" y="4889160"/>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1" name="Straight Arrow Connector 10"/>
          <p:cNvCxnSpPr>
            <a:stCxn id="5" idx="4"/>
          </p:cNvCxnSpPr>
          <p:nvPr/>
        </p:nvCxnSpPr>
        <p:spPr bwMode="auto">
          <a:xfrm flipH="1">
            <a:off x="2924626" y="2923200"/>
            <a:ext cx="7058" cy="77724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2" name="Straight Arrow Connector 11"/>
          <p:cNvCxnSpPr/>
          <p:nvPr/>
        </p:nvCxnSpPr>
        <p:spPr bwMode="auto">
          <a:xfrm flipH="1">
            <a:off x="2917568" y="3978570"/>
            <a:ext cx="7058" cy="777240"/>
          </a:xfrm>
          <a:prstGeom prst="straightConnector1">
            <a:avLst/>
          </a:prstGeom>
          <a:noFill/>
          <a:ln w="28575" cap="flat" cmpd="sng" algn="ctr">
            <a:solidFill>
              <a:schemeClr val="tx1"/>
            </a:solidFill>
            <a:prstDash val="solid"/>
            <a:round/>
            <a:headEnd type="arrow" w="med" len="med"/>
            <a:tailEnd type="arrow" w="med" len="med"/>
          </a:ln>
          <a:effectLst/>
        </p:spPr>
      </p:cxnSp>
      <p:sp>
        <p:nvSpPr>
          <p:cNvPr id="13" name="Oval 12"/>
          <p:cNvSpPr/>
          <p:nvPr/>
        </p:nvSpPr>
        <p:spPr>
          <a:xfrm>
            <a:off x="4425204" y="264888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14" name="Oval 13"/>
          <p:cNvSpPr/>
          <p:nvPr/>
        </p:nvSpPr>
        <p:spPr>
          <a:xfrm>
            <a:off x="4429014" y="369282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15" name="Oval 14"/>
          <p:cNvSpPr/>
          <p:nvPr/>
        </p:nvSpPr>
        <p:spPr>
          <a:xfrm>
            <a:off x="4421394" y="474819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cxnSp>
        <p:nvCxnSpPr>
          <p:cNvPr id="16" name="Straight Arrow Connector 15"/>
          <p:cNvCxnSpPr/>
          <p:nvPr/>
        </p:nvCxnSpPr>
        <p:spPr bwMode="auto">
          <a:xfrm>
            <a:off x="4695714" y="3825958"/>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7" name="Straight Arrow Connector 16"/>
          <p:cNvCxnSpPr/>
          <p:nvPr/>
        </p:nvCxnSpPr>
        <p:spPr bwMode="auto">
          <a:xfrm>
            <a:off x="4684284" y="2784190"/>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8" name="Straight Arrow Connector 17"/>
          <p:cNvCxnSpPr/>
          <p:nvPr/>
        </p:nvCxnSpPr>
        <p:spPr bwMode="auto">
          <a:xfrm>
            <a:off x="4676279" y="4881540"/>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9" name="Straight Arrow Connector 18"/>
          <p:cNvCxnSpPr>
            <a:stCxn id="13" idx="4"/>
          </p:cNvCxnSpPr>
          <p:nvPr/>
        </p:nvCxnSpPr>
        <p:spPr bwMode="auto">
          <a:xfrm flipH="1">
            <a:off x="4551496" y="2915580"/>
            <a:ext cx="7058" cy="77724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flipH="1">
            <a:off x="4544438" y="3970950"/>
            <a:ext cx="7058" cy="777240"/>
          </a:xfrm>
          <a:prstGeom prst="straightConnector1">
            <a:avLst/>
          </a:prstGeom>
          <a:noFill/>
          <a:ln w="28575" cap="flat" cmpd="sng" algn="ctr">
            <a:solidFill>
              <a:schemeClr val="tx1"/>
            </a:solidFill>
            <a:prstDash val="solid"/>
            <a:round/>
            <a:headEnd type="arrow" w="med" len="med"/>
            <a:tailEnd type="arrow" w="med" len="med"/>
          </a:ln>
          <a:effectLst/>
        </p:spPr>
      </p:cxnSp>
      <p:sp>
        <p:nvSpPr>
          <p:cNvPr id="21" name="Oval 20"/>
          <p:cNvSpPr/>
          <p:nvPr/>
        </p:nvSpPr>
        <p:spPr>
          <a:xfrm>
            <a:off x="6040644" y="265269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22" name="Oval 21"/>
          <p:cNvSpPr/>
          <p:nvPr/>
        </p:nvSpPr>
        <p:spPr>
          <a:xfrm>
            <a:off x="6044454" y="369663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23" name="Oval 22"/>
          <p:cNvSpPr/>
          <p:nvPr/>
        </p:nvSpPr>
        <p:spPr>
          <a:xfrm>
            <a:off x="6036834" y="475200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cxnSp>
        <p:nvCxnSpPr>
          <p:cNvPr id="24" name="Straight Arrow Connector 23"/>
          <p:cNvCxnSpPr>
            <a:stCxn id="21" idx="4"/>
          </p:cNvCxnSpPr>
          <p:nvPr/>
        </p:nvCxnSpPr>
        <p:spPr bwMode="auto">
          <a:xfrm flipH="1">
            <a:off x="6166936" y="2919390"/>
            <a:ext cx="7058" cy="77724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25" name="Straight Arrow Connector 24"/>
          <p:cNvCxnSpPr/>
          <p:nvPr/>
        </p:nvCxnSpPr>
        <p:spPr bwMode="auto">
          <a:xfrm flipH="1">
            <a:off x="6159878" y="3974760"/>
            <a:ext cx="7058" cy="777240"/>
          </a:xfrm>
          <a:prstGeom prst="straightConnector1">
            <a:avLst/>
          </a:prstGeom>
          <a:noFill/>
          <a:ln w="28575" cap="flat" cmpd="sng" algn="ctr">
            <a:solidFill>
              <a:schemeClr val="tx1"/>
            </a:solidFill>
            <a:prstDash val="solid"/>
            <a:round/>
            <a:headEnd type="arrow" w="med" len="med"/>
            <a:tailEnd type="arrow" w="med" len="med"/>
          </a:ln>
          <a:effectLst/>
        </p:spPr>
      </p:cxnSp>
      <p:sp>
        <p:nvSpPr>
          <p:cNvPr id="45" name="Oval 44"/>
          <p:cNvSpPr/>
          <p:nvPr/>
        </p:nvSpPr>
        <p:spPr>
          <a:xfrm>
            <a:off x="1160034" y="369282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cxnSp>
        <p:nvCxnSpPr>
          <p:cNvPr id="46" name="Straight Arrow Connector 45"/>
          <p:cNvCxnSpPr/>
          <p:nvPr/>
        </p:nvCxnSpPr>
        <p:spPr bwMode="auto">
          <a:xfrm>
            <a:off x="1420770" y="3833790"/>
            <a:ext cx="1369831" cy="0"/>
          </a:xfrm>
          <a:prstGeom prst="straightConnector1">
            <a:avLst/>
          </a:prstGeom>
          <a:noFill/>
          <a:ln w="28575" cap="flat" cmpd="sng" algn="ctr">
            <a:solidFill>
              <a:schemeClr val="tx1"/>
            </a:solidFill>
            <a:prstDash val="solid"/>
            <a:round/>
            <a:headEnd type="none" w="med" len="med"/>
            <a:tailEnd type="arrow" w="med" len="med"/>
          </a:ln>
          <a:effectLst/>
        </p:spPr>
      </p:cxnSp>
      <p:cxnSp>
        <p:nvCxnSpPr>
          <p:cNvPr id="47" name="Straight Arrow Connector 46"/>
          <p:cNvCxnSpPr>
            <a:stCxn id="45" idx="7"/>
            <a:endCxn id="5" idx="3"/>
          </p:cNvCxnSpPr>
          <p:nvPr/>
        </p:nvCxnSpPr>
        <p:spPr bwMode="auto">
          <a:xfrm flipV="1">
            <a:off x="1387677" y="2884143"/>
            <a:ext cx="1449714" cy="847734"/>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48" name="Straight Arrow Connector 47"/>
          <p:cNvCxnSpPr>
            <a:stCxn id="45" idx="5"/>
            <a:endCxn id="7" idx="2"/>
          </p:cNvCxnSpPr>
          <p:nvPr/>
        </p:nvCxnSpPr>
        <p:spPr bwMode="auto">
          <a:xfrm>
            <a:off x="1387677" y="3920463"/>
            <a:ext cx="1406847" cy="968697"/>
          </a:xfrm>
          <a:prstGeom prst="straightConnector1">
            <a:avLst/>
          </a:prstGeom>
          <a:noFill/>
          <a:ln w="28575" cap="flat" cmpd="sng" algn="ctr">
            <a:solidFill>
              <a:schemeClr val="tx1"/>
            </a:solidFill>
            <a:prstDash val="solid"/>
            <a:round/>
            <a:headEnd type="arrow" w="med" len="med"/>
            <a:tailEnd type="arrow" w="med" len="med"/>
          </a:ln>
          <a:effectLst/>
        </p:spPr>
      </p:cxnSp>
      <p:grpSp>
        <p:nvGrpSpPr>
          <p:cNvPr id="27" name="Group 26"/>
          <p:cNvGrpSpPr/>
          <p:nvPr/>
        </p:nvGrpSpPr>
        <p:grpSpPr>
          <a:xfrm flipH="1">
            <a:off x="6270973" y="2876523"/>
            <a:ext cx="1677357" cy="2005017"/>
            <a:chOff x="851076" y="4306515"/>
            <a:chExt cx="1677357" cy="2005017"/>
          </a:xfrm>
        </p:grpSpPr>
        <p:sp>
          <p:nvSpPr>
            <p:cNvPr id="41" name="Oval 40"/>
            <p:cNvSpPr/>
            <p:nvPr/>
          </p:nvSpPr>
          <p:spPr>
            <a:xfrm>
              <a:off x="851076" y="5115192"/>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cxnSp>
          <p:nvCxnSpPr>
            <p:cNvPr id="42" name="Straight Arrow Connector 41"/>
            <p:cNvCxnSpPr/>
            <p:nvPr/>
          </p:nvCxnSpPr>
          <p:spPr bwMode="auto">
            <a:xfrm>
              <a:off x="1111812" y="5256162"/>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43" name="Straight Arrow Connector 42"/>
            <p:cNvCxnSpPr>
              <a:stCxn id="41" idx="7"/>
            </p:cNvCxnSpPr>
            <p:nvPr/>
          </p:nvCxnSpPr>
          <p:spPr bwMode="auto">
            <a:xfrm flipV="1">
              <a:off x="1078719" y="4306515"/>
              <a:ext cx="1449714" cy="847734"/>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44" name="Straight Arrow Connector 43"/>
            <p:cNvCxnSpPr>
              <a:stCxn id="41" idx="5"/>
            </p:cNvCxnSpPr>
            <p:nvPr/>
          </p:nvCxnSpPr>
          <p:spPr bwMode="auto">
            <a:xfrm>
              <a:off x="1078719" y="5342835"/>
              <a:ext cx="1406847" cy="968697"/>
            </a:xfrm>
            <a:prstGeom prst="straightConnector1">
              <a:avLst/>
            </a:prstGeom>
            <a:noFill/>
            <a:ln w="28575" cap="flat" cmpd="sng" algn="ctr">
              <a:solidFill>
                <a:schemeClr val="tx1"/>
              </a:solidFill>
              <a:prstDash val="solid"/>
              <a:round/>
              <a:headEnd type="arrow" w="med" len="med"/>
              <a:tailEnd type="arrow" w="med" len="med"/>
            </a:ln>
            <a:effectLst/>
          </p:spPr>
        </p:cxnSp>
      </p:grpSp>
      <p:graphicFrame>
        <p:nvGraphicFramePr>
          <p:cNvPr id="28" name="Object 27"/>
          <p:cNvGraphicFramePr>
            <a:graphicFrameLocks noChangeAspect="1"/>
          </p:cNvGraphicFramePr>
          <p:nvPr>
            <p:extLst/>
          </p:nvPr>
        </p:nvGraphicFramePr>
        <p:xfrm>
          <a:off x="1226709" y="3692820"/>
          <a:ext cx="133350" cy="247650"/>
        </p:xfrm>
        <a:graphic>
          <a:graphicData uri="http://schemas.openxmlformats.org/presentationml/2006/ole">
            <mc:AlternateContent xmlns:mc="http://schemas.openxmlformats.org/markup-compatibility/2006">
              <mc:Choice xmlns:v="urn:schemas-microsoft-com:vml" Requires="v">
                <p:oleObj spid="_x0000_s2079" name="Equation" r:id="rId3" imgW="88560" imgH="164880" progId="Equation.DSMT4">
                  <p:embed/>
                </p:oleObj>
              </mc:Choice>
              <mc:Fallback>
                <p:oleObj name="Equation" r:id="rId3" imgW="88560" imgH="164880" progId="Equation.DSMT4">
                  <p:embed/>
                  <p:pic>
                    <p:nvPicPr>
                      <p:cNvPr id="28" name="Object 27"/>
                      <p:cNvPicPr>
                        <a:picLocks noChangeAspect="1" noChangeArrowheads="1"/>
                      </p:cNvPicPr>
                      <p:nvPr/>
                    </p:nvPicPr>
                    <p:blipFill>
                      <a:blip r:embed="rId4"/>
                      <a:srcRect/>
                      <a:stretch>
                        <a:fillRect/>
                      </a:stretch>
                    </p:blipFill>
                    <p:spPr bwMode="auto">
                      <a:xfrm>
                        <a:off x="1226709" y="3692820"/>
                        <a:ext cx="133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9" name="Group 28"/>
          <p:cNvGrpSpPr/>
          <p:nvPr/>
        </p:nvGrpSpPr>
        <p:grpSpPr>
          <a:xfrm>
            <a:off x="2824828" y="2644803"/>
            <a:ext cx="209550" cy="2359025"/>
            <a:chOff x="2070100" y="4067175"/>
            <a:chExt cx="209550" cy="2359025"/>
          </a:xfrm>
        </p:grpSpPr>
        <p:graphicFrame>
          <p:nvGraphicFramePr>
            <p:cNvPr id="38" name="Object 37"/>
            <p:cNvGraphicFramePr>
              <a:graphicFrameLocks noChangeAspect="1"/>
            </p:cNvGraphicFramePr>
            <p:nvPr>
              <p:extLst/>
            </p:nvPr>
          </p:nvGraphicFramePr>
          <p:xfrm>
            <a:off x="2070100" y="4067175"/>
            <a:ext cx="190500" cy="247650"/>
          </p:xfrm>
          <a:graphic>
            <a:graphicData uri="http://schemas.openxmlformats.org/presentationml/2006/ole">
              <mc:AlternateContent xmlns:mc="http://schemas.openxmlformats.org/markup-compatibility/2006">
                <mc:Choice xmlns:v="urn:schemas-microsoft-com:vml" Requires="v">
                  <p:oleObj spid="_x0000_s2080" name="Equation" r:id="rId5" imgW="126720" imgH="164880" progId="Equation.DSMT4">
                    <p:embed/>
                  </p:oleObj>
                </mc:Choice>
                <mc:Fallback>
                  <p:oleObj name="Equation" r:id="rId5" imgW="126720" imgH="164880" progId="Equation.DSMT4">
                    <p:embed/>
                    <p:pic>
                      <p:nvPicPr>
                        <p:cNvPr id="38" name="Object 37"/>
                        <p:cNvPicPr>
                          <a:picLocks noChangeAspect="1" noChangeArrowheads="1"/>
                        </p:cNvPicPr>
                        <p:nvPr/>
                      </p:nvPicPr>
                      <p:blipFill>
                        <a:blip r:embed="rId6"/>
                        <a:srcRect/>
                        <a:stretch>
                          <a:fillRect/>
                        </a:stretch>
                      </p:blipFill>
                      <p:spPr bwMode="auto">
                        <a:xfrm>
                          <a:off x="2070100" y="4067175"/>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nvPr>
          </p:nvGraphicFramePr>
          <p:xfrm>
            <a:off x="2095500" y="5124450"/>
            <a:ext cx="171450" cy="266700"/>
          </p:xfrm>
          <a:graphic>
            <a:graphicData uri="http://schemas.openxmlformats.org/presentationml/2006/ole">
              <mc:AlternateContent xmlns:mc="http://schemas.openxmlformats.org/markup-compatibility/2006">
                <mc:Choice xmlns:v="urn:schemas-microsoft-com:vml" Requires="v">
                  <p:oleObj spid="_x0000_s2081" name="Equation" r:id="rId7" imgW="114120" imgH="177480" progId="Equation.DSMT4">
                    <p:embed/>
                  </p:oleObj>
                </mc:Choice>
                <mc:Fallback>
                  <p:oleObj name="Equation" r:id="rId7" imgW="114120" imgH="177480" progId="Equation.DSMT4">
                    <p:embed/>
                    <p:pic>
                      <p:nvPicPr>
                        <p:cNvPr id="39" name="Object 38"/>
                        <p:cNvPicPr>
                          <a:picLocks noChangeAspect="1" noChangeArrowheads="1"/>
                        </p:cNvPicPr>
                        <p:nvPr/>
                      </p:nvPicPr>
                      <p:blipFill>
                        <a:blip r:embed="rId8"/>
                        <a:srcRect/>
                        <a:stretch>
                          <a:fillRect/>
                        </a:stretch>
                      </p:blipFill>
                      <p:spPr bwMode="auto">
                        <a:xfrm>
                          <a:off x="2095500" y="5124450"/>
                          <a:ext cx="171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nvPr>
          </p:nvGraphicFramePr>
          <p:xfrm>
            <a:off x="2089150" y="6178550"/>
            <a:ext cx="190500" cy="247650"/>
          </p:xfrm>
          <a:graphic>
            <a:graphicData uri="http://schemas.openxmlformats.org/presentationml/2006/ole">
              <mc:AlternateContent xmlns:mc="http://schemas.openxmlformats.org/markup-compatibility/2006">
                <mc:Choice xmlns:v="urn:schemas-microsoft-com:vml" Requires="v">
                  <p:oleObj spid="_x0000_s2082" name="Equation" r:id="rId9" imgW="126720" imgH="164880" progId="Equation.DSMT4">
                    <p:embed/>
                  </p:oleObj>
                </mc:Choice>
                <mc:Fallback>
                  <p:oleObj name="Equation" r:id="rId9" imgW="126720" imgH="164880" progId="Equation.DSMT4">
                    <p:embed/>
                    <p:pic>
                      <p:nvPicPr>
                        <p:cNvPr id="40" name="Object 39"/>
                        <p:cNvPicPr>
                          <a:picLocks noChangeAspect="1" noChangeArrowheads="1"/>
                        </p:cNvPicPr>
                        <p:nvPr/>
                      </p:nvPicPr>
                      <p:blipFill>
                        <a:blip r:embed="rId10"/>
                        <a:srcRect/>
                        <a:stretch>
                          <a:fillRect/>
                        </a:stretch>
                      </p:blipFill>
                      <p:spPr bwMode="auto">
                        <a:xfrm>
                          <a:off x="2089150" y="6178550"/>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0" name="Group 29"/>
          <p:cNvGrpSpPr/>
          <p:nvPr/>
        </p:nvGrpSpPr>
        <p:grpSpPr>
          <a:xfrm>
            <a:off x="4467573" y="2651153"/>
            <a:ext cx="205105" cy="2378075"/>
            <a:chOff x="3712845" y="4073525"/>
            <a:chExt cx="205105" cy="2378075"/>
          </a:xfrm>
        </p:grpSpPr>
        <p:graphicFrame>
          <p:nvGraphicFramePr>
            <p:cNvPr id="35" name="Object 34"/>
            <p:cNvGraphicFramePr>
              <a:graphicFrameLocks noChangeAspect="1"/>
            </p:cNvGraphicFramePr>
            <p:nvPr>
              <p:extLst/>
            </p:nvPr>
          </p:nvGraphicFramePr>
          <p:xfrm>
            <a:off x="3717925" y="4073525"/>
            <a:ext cx="171450" cy="266700"/>
          </p:xfrm>
          <a:graphic>
            <a:graphicData uri="http://schemas.openxmlformats.org/presentationml/2006/ole">
              <mc:AlternateContent xmlns:mc="http://schemas.openxmlformats.org/markup-compatibility/2006">
                <mc:Choice xmlns:v="urn:schemas-microsoft-com:vml" Requires="v">
                  <p:oleObj spid="_x0000_s2083" name="Equation" r:id="rId11" imgW="114120" imgH="177480" progId="Equation.DSMT4">
                    <p:embed/>
                  </p:oleObj>
                </mc:Choice>
                <mc:Fallback>
                  <p:oleObj name="Equation" r:id="rId11" imgW="114120" imgH="177480" progId="Equation.DSMT4">
                    <p:embed/>
                    <p:pic>
                      <p:nvPicPr>
                        <p:cNvPr id="35" name="Object 34"/>
                        <p:cNvPicPr>
                          <a:picLocks noChangeAspect="1" noChangeArrowheads="1"/>
                        </p:cNvPicPr>
                        <p:nvPr/>
                      </p:nvPicPr>
                      <p:blipFill>
                        <a:blip r:embed="rId12"/>
                        <a:srcRect/>
                        <a:stretch>
                          <a:fillRect/>
                        </a:stretch>
                      </p:blipFill>
                      <p:spPr bwMode="auto">
                        <a:xfrm>
                          <a:off x="3717925" y="4073525"/>
                          <a:ext cx="171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nvPr>
          </p:nvGraphicFramePr>
          <p:xfrm>
            <a:off x="3712845" y="5128895"/>
            <a:ext cx="190500" cy="266700"/>
          </p:xfrm>
          <a:graphic>
            <a:graphicData uri="http://schemas.openxmlformats.org/presentationml/2006/ole">
              <mc:AlternateContent xmlns:mc="http://schemas.openxmlformats.org/markup-compatibility/2006">
                <mc:Choice xmlns:v="urn:schemas-microsoft-com:vml" Requires="v">
                  <p:oleObj spid="_x0000_s2084" name="Equation" r:id="rId13" imgW="126720" imgH="177480" progId="Equation.DSMT4">
                    <p:embed/>
                  </p:oleObj>
                </mc:Choice>
                <mc:Fallback>
                  <p:oleObj name="Equation" r:id="rId13" imgW="126720" imgH="177480" progId="Equation.DSMT4">
                    <p:embed/>
                    <p:pic>
                      <p:nvPicPr>
                        <p:cNvPr id="36" name="Object 35"/>
                        <p:cNvPicPr>
                          <a:picLocks noChangeAspect="1" noChangeArrowheads="1"/>
                        </p:cNvPicPr>
                        <p:nvPr/>
                      </p:nvPicPr>
                      <p:blipFill>
                        <a:blip r:embed="rId14"/>
                        <a:srcRect/>
                        <a:stretch>
                          <a:fillRect/>
                        </a:stretch>
                      </p:blipFill>
                      <p:spPr bwMode="auto">
                        <a:xfrm>
                          <a:off x="3712845" y="5128895"/>
                          <a:ext cx="190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nvPr>
          </p:nvGraphicFramePr>
          <p:xfrm>
            <a:off x="3727450" y="6184900"/>
            <a:ext cx="190500" cy="266700"/>
          </p:xfrm>
          <a:graphic>
            <a:graphicData uri="http://schemas.openxmlformats.org/presentationml/2006/ole">
              <mc:AlternateContent xmlns:mc="http://schemas.openxmlformats.org/markup-compatibility/2006">
                <mc:Choice xmlns:v="urn:schemas-microsoft-com:vml" Requires="v">
                  <p:oleObj spid="_x0000_s2085" name="Equation" r:id="rId15" imgW="126720" imgH="177480" progId="Equation.DSMT4">
                    <p:embed/>
                  </p:oleObj>
                </mc:Choice>
                <mc:Fallback>
                  <p:oleObj name="Equation" r:id="rId15" imgW="126720" imgH="177480" progId="Equation.DSMT4">
                    <p:embed/>
                    <p:pic>
                      <p:nvPicPr>
                        <p:cNvPr id="37" name="Object 36"/>
                        <p:cNvPicPr>
                          <a:picLocks noChangeAspect="1" noChangeArrowheads="1"/>
                        </p:cNvPicPr>
                        <p:nvPr/>
                      </p:nvPicPr>
                      <p:blipFill>
                        <a:blip r:embed="rId16"/>
                        <a:srcRect/>
                        <a:stretch>
                          <a:fillRect/>
                        </a:stretch>
                      </p:blipFill>
                      <p:spPr bwMode="auto">
                        <a:xfrm>
                          <a:off x="3727450" y="6184900"/>
                          <a:ext cx="190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1" name="Object 30"/>
          <p:cNvGraphicFramePr>
            <a:graphicFrameLocks noChangeAspect="1"/>
          </p:cNvGraphicFramePr>
          <p:nvPr>
            <p:extLst/>
          </p:nvPr>
        </p:nvGraphicFramePr>
        <p:xfrm>
          <a:off x="6088093" y="2643533"/>
          <a:ext cx="171450" cy="266700"/>
        </p:xfrm>
        <a:graphic>
          <a:graphicData uri="http://schemas.openxmlformats.org/presentationml/2006/ole">
            <mc:AlternateContent xmlns:mc="http://schemas.openxmlformats.org/markup-compatibility/2006">
              <mc:Choice xmlns:v="urn:schemas-microsoft-com:vml" Requires="v">
                <p:oleObj spid="_x0000_s2086" name="Equation" r:id="rId17" imgW="114120" imgH="177480" progId="Equation.DSMT4">
                  <p:embed/>
                </p:oleObj>
              </mc:Choice>
              <mc:Fallback>
                <p:oleObj name="Equation" r:id="rId17" imgW="114120" imgH="177480" progId="Equation.DSMT4">
                  <p:embed/>
                  <p:pic>
                    <p:nvPicPr>
                      <p:cNvPr id="31" name="Object 30"/>
                      <p:cNvPicPr>
                        <a:picLocks noChangeAspect="1" noChangeArrowheads="1"/>
                      </p:cNvPicPr>
                      <p:nvPr/>
                    </p:nvPicPr>
                    <p:blipFill>
                      <a:blip r:embed="rId18"/>
                      <a:srcRect/>
                      <a:stretch>
                        <a:fillRect/>
                      </a:stretch>
                    </p:blipFill>
                    <p:spPr bwMode="auto">
                      <a:xfrm>
                        <a:off x="6088093" y="2643533"/>
                        <a:ext cx="171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nvPr>
        </p:nvGraphicFramePr>
        <p:xfrm>
          <a:off x="6104603" y="3710016"/>
          <a:ext cx="171450" cy="266700"/>
        </p:xfrm>
        <a:graphic>
          <a:graphicData uri="http://schemas.openxmlformats.org/presentationml/2006/ole">
            <mc:AlternateContent xmlns:mc="http://schemas.openxmlformats.org/markup-compatibility/2006">
              <mc:Choice xmlns:v="urn:schemas-microsoft-com:vml" Requires="v">
                <p:oleObj spid="_x0000_s2087" name="Equation" r:id="rId19" imgW="114120" imgH="177480" progId="Equation.DSMT4">
                  <p:embed/>
                </p:oleObj>
              </mc:Choice>
              <mc:Fallback>
                <p:oleObj name="Equation" r:id="rId19" imgW="114120" imgH="177480" progId="Equation.DSMT4">
                  <p:embed/>
                  <p:pic>
                    <p:nvPicPr>
                      <p:cNvPr id="32" name="Object 31"/>
                      <p:cNvPicPr>
                        <a:picLocks noChangeAspect="1" noChangeArrowheads="1"/>
                      </p:cNvPicPr>
                      <p:nvPr/>
                    </p:nvPicPr>
                    <p:blipFill>
                      <a:blip r:embed="rId20"/>
                      <a:srcRect/>
                      <a:stretch>
                        <a:fillRect/>
                      </a:stretch>
                    </p:blipFill>
                    <p:spPr bwMode="auto">
                      <a:xfrm>
                        <a:off x="6104603" y="3710016"/>
                        <a:ext cx="171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nvPr>
        </p:nvGraphicFramePr>
        <p:xfrm>
          <a:off x="6025863" y="4754591"/>
          <a:ext cx="266700" cy="266700"/>
        </p:xfrm>
        <a:graphic>
          <a:graphicData uri="http://schemas.openxmlformats.org/presentationml/2006/ole">
            <mc:AlternateContent xmlns:mc="http://schemas.openxmlformats.org/markup-compatibility/2006">
              <mc:Choice xmlns:v="urn:schemas-microsoft-com:vml" Requires="v">
                <p:oleObj spid="_x0000_s2088" name="Equation" r:id="rId21" imgW="177480" imgH="177480" progId="Equation.DSMT4">
                  <p:embed/>
                </p:oleObj>
              </mc:Choice>
              <mc:Fallback>
                <p:oleObj name="Equation" r:id="rId21" imgW="177480" imgH="177480" progId="Equation.DSMT4">
                  <p:embed/>
                  <p:pic>
                    <p:nvPicPr>
                      <p:cNvPr id="33" name="Object 32"/>
                      <p:cNvPicPr>
                        <a:picLocks noChangeAspect="1" noChangeArrowheads="1"/>
                      </p:cNvPicPr>
                      <p:nvPr/>
                    </p:nvPicPr>
                    <p:blipFill>
                      <a:blip r:embed="rId22"/>
                      <a:srcRect/>
                      <a:stretch>
                        <a:fillRect/>
                      </a:stretch>
                    </p:blipFill>
                    <p:spPr bwMode="auto">
                      <a:xfrm>
                        <a:off x="6025863" y="4754591"/>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nvPr>
        </p:nvGraphicFramePr>
        <p:xfrm>
          <a:off x="7700041" y="3685251"/>
          <a:ext cx="247650" cy="247650"/>
        </p:xfrm>
        <a:graphic>
          <a:graphicData uri="http://schemas.openxmlformats.org/presentationml/2006/ole">
            <mc:AlternateContent xmlns:mc="http://schemas.openxmlformats.org/markup-compatibility/2006">
              <mc:Choice xmlns:v="urn:schemas-microsoft-com:vml" Requires="v">
                <p:oleObj spid="_x0000_s2089" name="Equation" r:id="rId23" imgW="164880" imgH="164880" progId="Equation.DSMT4">
                  <p:embed/>
                </p:oleObj>
              </mc:Choice>
              <mc:Fallback>
                <p:oleObj name="Equation" r:id="rId23" imgW="164880" imgH="164880" progId="Equation.DSMT4">
                  <p:embed/>
                  <p:pic>
                    <p:nvPicPr>
                      <p:cNvPr id="34" name="Object 33"/>
                      <p:cNvPicPr>
                        <a:picLocks noChangeAspect="1" noChangeArrowheads="1"/>
                      </p:cNvPicPr>
                      <p:nvPr/>
                    </p:nvPicPr>
                    <p:blipFill>
                      <a:blip r:embed="rId24"/>
                      <a:srcRect/>
                      <a:stretch>
                        <a:fillRect/>
                      </a:stretch>
                    </p:blipFill>
                    <p:spPr bwMode="auto">
                      <a:xfrm>
                        <a:off x="7700041" y="3685251"/>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p:cNvGraphicFramePr>
            <a:graphicFrameLocks noChangeAspect="1"/>
          </p:cNvGraphicFramePr>
          <p:nvPr>
            <p:extLst/>
          </p:nvPr>
        </p:nvGraphicFramePr>
        <p:xfrm>
          <a:off x="1843976" y="2900621"/>
          <a:ext cx="438150" cy="266700"/>
        </p:xfrm>
        <a:graphic>
          <a:graphicData uri="http://schemas.openxmlformats.org/presentationml/2006/ole">
            <mc:AlternateContent xmlns:mc="http://schemas.openxmlformats.org/markup-compatibility/2006">
              <mc:Choice xmlns:v="urn:schemas-microsoft-com:vml" Requires="v">
                <p:oleObj spid="_x0000_s2090" name="Equation" r:id="rId25" imgW="291960" imgH="177480" progId="Equation.DSMT4">
                  <p:embed/>
                </p:oleObj>
              </mc:Choice>
              <mc:Fallback>
                <p:oleObj name="Equation" r:id="rId25" imgW="291960" imgH="177480" progId="Equation.DSMT4">
                  <p:embed/>
                  <p:pic>
                    <p:nvPicPr>
                      <p:cNvPr id="49" name="Object 48"/>
                      <p:cNvPicPr>
                        <a:picLocks noChangeAspect="1" noChangeArrowheads="1"/>
                      </p:cNvPicPr>
                      <p:nvPr/>
                    </p:nvPicPr>
                    <p:blipFill>
                      <a:blip r:embed="rId26"/>
                      <a:srcRect/>
                      <a:stretch>
                        <a:fillRect/>
                      </a:stretch>
                    </p:blipFill>
                    <p:spPr bwMode="auto">
                      <a:xfrm>
                        <a:off x="1843976" y="2900621"/>
                        <a:ext cx="438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nvPr>
        </p:nvGraphicFramePr>
        <p:xfrm>
          <a:off x="1926983" y="3526547"/>
          <a:ext cx="342900" cy="266700"/>
        </p:xfrm>
        <a:graphic>
          <a:graphicData uri="http://schemas.openxmlformats.org/presentationml/2006/ole">
            <mc:AlternateContent xmlns:mc="http://schemas.openxmlformats.org/markup-compatibility/2006">
              <mc:Choice xmlns:v="urn:schemas-microsoft-com:vml" Requires="v">
                <p:oleObj spid="_x0000_s2091" name="Equation" r:id="rId27" imgW="228600" imgH="177480" progId="Equation.DSMT4">
                  <p:embed/>
                </p:oleObj>
              </mc:Choice>
              <mc:Fallback>
                <p:oleObj name="Equation" r:id="rId27" imgW="228600" imgH="177480" progId="Equation.DSMT4">
                  <p:embed/>
                  <p:pic>
                    <p:nvPicPr>
                      <p:cNvPr id="50" name="Object 49"/>
                      <p:cNvPicPr>
                        <a:picLocks noChangeAspect="1" noChangeArrowheads="1"/>
                      </p:cNvPicPr>
                      <p:nvPr/>
                    </p:nvPicPr>
                    <p:blipFill>
                      <a:blip r:embed="rId28"/>
                      <a:srcRect/>
                      <a:stretch>
                        <a:fillRect/>
                      </a:stretch>
                    </p:blipFill>
                    <p:spPr bwMode="auto">
                      <a:xfrm>
                        <a:off x="1926983" y="3526547"/>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50"/>
          <p:cNvGraphicFramePr>
            <a:graphicFrameLocks noChangeAspect="1"/>
          </p:cNvGraphicFramePr>
          <p:nvPr>
            <p:extLst/>
          </p:nvPr>
        </p:nvGraphicFramePr>
        <p:xfrm>
          <a:off x="2067587" y="4083893"/>
          <a:ext cx="342900" cy="266700"/>
        </p:xfrm>
        <a:graphic>
          <a:graphicData uri="http://schemas.openxmlformats.org/presentationml/2006/ole">
            <mc:AlternateContent xmlns:mc="http://schemas.openxmlformats.org/markup-compatibility/2006">
              <mc:Choice xmlns:v="urn:schemas-microsoft-com:vml" Requires="v">
                <p:oleObj spid="_x0000_s2092" name="Equation" r:id="rId29" imgW="228600" imgH="177480" progId="Equation.DSMT4">
                  <p:embed/>
                </p:oleObj>
              </mc:Choice>
              <mc:Fallback>
                <p:oleObj name="Equation" r:id="rId29" imgW="228600" imgH="177480" progId="Equation.DSMT4">
                  <p:embed/>
                  <p:pic>
                    <p:nvPicPr>
                      <p:cNvPr id="51" name="Object 50"/>
                      <p:cNvPicPr>
                        <a:picLocks noChangeAspect="1" noChangeArrowheads="1"/>
                      </p:cNvPicPr>
                      <p:nvPr/>
                    </p:nvPicPr>
                    <p:blipFill>
                      <a:blip r:embed="rId30"/>
                      <a:srcRect/>
                      <a:stretch>
                        <a:fillRect/>
                      </a:stretch>
                    </p:blipFill>
                    <p:spPr bwMode="auto">
                      <a:xfrm>
                        <a:off x="2067587" y="4083893"/>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p:cNvGraphicFramePr>
            <a:graphicFrameLocks noChangeAspect="1"/>
          </p:cNvGraphicFramePr>
          <p:nvPr>
            <p:extLst/>
          </p:nvPr>
        </p:nvGraphicFramePr>
        <p:xfrm>
          <a:off x="2985024" y="4226220"/>
          <a:ext cx="342900" cy="266700"/>
        </p:xfrm>
        <a:graphic>
          <a:graphicData uri="http://schemas.openxmlformats.org/presentationml/2006/ole">
            <mc:AlternateContent xmlns:mc="http://schemas.openxmlformats.org/markup-compatibility/2006">
              <mc:Choice xmlns:v="urn:schemas-microsoft-com:vml" Requires="v">
                <p:oleObj spid="_x0000_s2093" name="Equation" r:id="rId31" imgW="228600" imgH="177480" progId="Equation.DSMT4">
                  <p:embed/>
                </p:oleObj>
              </mc:Choice>
              <mc:Fallback>
                <p:oleObj name="Equation" r:id="rId31" imgW="228600" imgH="177480" progId="Equation.DSMT4">
                  <p:embed/>
                  <p:pic>
                    <p:nvPicPr>
                      <p:cNvPr id="52" name="Object 51"/>
                      <p:cNvPicPr>
                        <a:picLocks noChangeAspect="1" noChangeArrowheads="1"/>
                      </p:cNvPicPr>
                      <p:nvPr/>
                    </p:nvPicPr>
                    <p:blipFill>
                      <a:blip r:embed="rId32"/>
                      <a:srcRect/>
                      <a:stretch>
                        <a:fillRect/>
                      </a:stretch>
                    </p:blipFill>
                    <p:spPr bwMode="auto">
                      <a:xfrm>
                        <a:off x="2985024" y="4226220"/>
                        <a:ext cx="342900" cy="266700"/>
                      </a:xfrm>
                      <a:prstGeom prst="rect">
                        <a:avLst/>
                      </a:prstGeom>
                      <a:noFill/>
                      <a:ln>
                        <a:noFill/>
                      </a:ln>
                    </p:spPr>
                  </p:pic>
                </p:oleObj>
              </mc:Fallback>
            </mc:AlternateContent>
          </a:graphicData>
        </a:graphic>
      </p:graphicFrame>
      <p:graphicFrame>
        <p:nvGraphicFramePr>
          <p:cNvPr id="53" name="Object 52"/>
          <p:cNvGraphicFramePr>
            <a:graphicFrameLocks noChangeAspect="1"/>
          </p:cNvGraphicFramePr>
          <p:nvPr>
            <p:extLst/>
          </p:nvPr>
        </p:nvGraphicFramePr>
        <p:xfrm>
          <a:off x="2997866" y="3143278"/>
          <a:ext cx="323850" cy="266700"/>
        </p:xfrm>
        <a:graphic>
          <a:graphicData uri="http://schemas.openxmlformats.org/presentationml/2006/ole">
            <mc:AlternateContent xmlns:mc="http://schemas.openxmlformats.org/markup-compatibility/2006">
              <mc:Choice xmlns:v="urn:schemas-microsoft-com:vml" Requires="v">
                <p:oleObj spid="_x0000_s2094" name="Equation" r:id="rId33" imgW="215640" imgH="177480" progId="Equation.DSMT4">
                  <p:embed/>
                </p:oleObj>
              </mc:Choice>
              <mc:Fallback>
                <p:oleObj name="Equation" r:id="rId33" imgW="215640" imgH="177480" progId="Equation.DSMT4">
                  <p:embed/>
                  <p:pic>
                    <p:nvPicPr>
                      <p:cNvPr id="53" name="Object 52"/>
                      <p:cNvPicPr>
                        <a:picLocks noChangeAspect="1" noChangeArrowheads="1"/>
                      </p:cNvPicPr>
                      <p:nvPr/>
                    </p:nvPicPr>
                    <p:blipFill>
                      <a:blip r:embed="rId34"/>
                      <a:srcRect/>
                      <a:stretch>
                        <a:fillRect/>
                      </a:stretch>
                    </p:blipFill>
                    <p:spPr bwMode="auto">
                      <a:xfrm>
                        <a:off x="2997866" y="3143278"/>
                        <a:ext cx="3238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nvPr>
        </p:nvGraphicFramePr>
        <p:xfrm>
          <a:off x="3367753" y="2483560"/>
          <a:ext cx="438150" cy="266700"/>
        </p:xfrm>
        <a:graphic>
          <a:graphicData uri="http://schemas.openxmlformats.org/presentationml/2006/ole">
            <mc:AlternateContent xmlns:mc="http://schemas.openxmlformats.org/markup-compatibility/2006">
              <mc:Choice xmlns:v="urn:schemas-microsoft-com:vml" Requires="v">
                <p:oleObj spid="_x0000_s2095" name="Equation" r:id="rId35" imgW="291960" imgH="177480" progId="Equation.DSMT4">
                  <p:embed/>
                </p:oleObj>
              </mc:Choice>
              <mc:Fallback>
                <p:oleObj name="Equation" r:id="rId35" imgW="291960" imgH="177480" progId="Equation.DSMT4">
                  <p:embed/>
                  <p:pic>
                    <p:nvPicPr>
                      <p:cNvPr id="54" name="Object 53"/>
                      <p:cNvPicPr>
                        <a:picLocks noChangeAspect="1" noChangeArrowheads="1"/>
                      </p:cNvPicPr>
                      <p:nvPr/>
                    </p:nvPicPr>
                    <p:blipFill>
                      <a:blip r:embed="rId36"/>
                      <a:srcRect/>
                      <a:stretch>
                        <a:fillRect/>
                      </a:stretch>
                    </p:blipFill>
                    <p:spPr bwMode="auto">
                      <a:xfrm>
                        <a:off x="3367753" y="2483560"/>
                        <a:ext cx="438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 name="Object 54"/>
          <p:cNvGraphicFramePr>
            <a:graphicFrameLocks noChangeAspect="1"/>
          </p:cNvGraphicFramePr>
          <p:nvPr>
            <p:extLst/>
          </p:nvPr>
        </p:nvGraphicFramePr>
        <p:xfrm>
          <a:off x="3440143" y="3504640"/>
          <a:ext cx="438150" cy="266700"/>
        </p:xfrm>
        <a:graphic>
          <a:graphicData uri="http://schemas.openxmlformats.org/presentationml/2006/ole">
            <mc:AlternateContent xmlns:mc="http://schemas.openxmlformats.org/markup-compatibility/2006">
              <mc:Choice xmlns:v="urn:schemas-microsoft-com:vml" Requires="v">
                <p:oleObj spid="_x0000_s2096" name="Equation" r:id="rId37" imgW="291960" imgH="177480" progId="Equation.DSMT4">
                  <p:embed/>
                </p:oleObj>
              </mc:Choice>
              <mc:Fallback>
                <p:oleObj name="Equation" r:id="rId37" imgW="291960" imgH="177480" progId="Equation.DSMT4">
                  <p:embed/>
                  <p:pic>
                    <p:nvPicPr>
                      <p:cNvPr id="55" name="Object 54"/>
                      <p:cNvPicPr>
                        <a:picLocks noChangeAspect="1" noChangeArrowheads="1"/>
                      </p:cNvPicPr>
                      <p:nvPr/>
                    </p:nvPicPr>
                    <p:blipFill>
                      <a:blip r:embed="rId38"/>
                      <a:srcRect/>
                      <a:stretch>
                        <a:fillRect/>
                      </a:stretch>
                    </p:blipFill>
                    <p:spPr bwMode="auto">
                      <a:xfrm>
                        <a:off x="3440143" y="3504640"/>
                        <a:ext cx="438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p:cNvGraphicFramePr>
            <a:graphicFrameLocks noChangeAspect="1"/>
          </p:cNvGraphicFramePr>
          <p:nvPr>
            <p:extLst/>
          </p:nvPr>
        </p:nvGraphicFramePr>
        <p:xfrm>
          <a:off x="3433158" y="4629178"/>
          <a:ext cx="438150" cy="266700"/>
        </p:xfrm>
        <a:graphic>
          <a:graphicData uri="http://schemas.openxmlformats.org/presentationml/2006/ole">
            <mc:AlternateContent xmlns:mc="http://schemas.openxmlformats.org/markup-compatibility/2006">
              <mc:Choice xmlns:v="urn:schemas-microsoft-com:vml" Requires="v">
                <p:oleObj spid="_x0000_s2097" name="Equation" r:id="rId39" imgW="291960" imgH="177480" progId="Equation.DSMT4">
                  <p:embed/>
                </p:oleObj>
              </mc:Choice>
              <mc:Fallback>
                <p:oleObj name="Equation" r:id="rId39" imgW="291960" imgH="177480" progId="Equation.DSMT4">
                  <p:embed/>
                  <p:pic>
                    <p:nvPicPr>
                      <p:cNvPr id="56" name="Object 55"/>
                      <p:cNvPicPr>
                        <a:picLocks noChangeAspect="1" noChangeArrowheads="1"/>
                      </p:cNvPicPr>
                      <p:nvPr/>
                    </p:nvPicPr>
                    <p:blipFill>
                      <a:blip r:embed="rId40"/>
                      <a:srcRect/>
                      <a:stretch>
                        <a:fillRect/>
                      </a:stretch>
                    </p:blipFill>
                    <p:spPr bwMode="auto">
                      <a:xfrm>
                        <a:off x="3433158" y="4629178"/>
                        <a:ext cx="438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Object 56"/>
          <p:cNvGraphicFramePr>
            <a:graphicFrameLocks noChangeAspect="1"/>
          </p:cNvGraphicFramePr>
          <p:nvPr>
            <p:extLst/>
          </p:nvPr>
        </p:nvGraphicFramePr>
        <p:xfrm>
          <a:off x="5052091" y="4632353"/>
          <a:ext cx="476250" cy="266700"/>
        </p:xfrm>
        <a:graphic>
          <a:graphicData uri="http://schemas.openxmlformats.org/presentationml/2006/ole">
            <mc:AlternateContent xmlns:mc="http://schemas.openxmlformats.org/markup-compatibility/2006">
              <mc:Choice xmlns:v="urn:schemas-microsoft-com:vml" Requires="v">
                <p:oleObj spid="_x0000_s2098" name="Equation" r:id="rId41" imgW="317160" imgH="177480" progId="Equation.DSMT4">
                  <p:embed/>
                </p:oleObj>
              </mc:Choice>
              <mc:Fallback>
                <p:oleObj name="Equation" r:id="rId41" imgW="317160" imgH="177480" progId="Equation.DSMT4">
                  <p:embed/>
                  <p:pic>
                    <p:nvPicPr>
                      <p:cNvPr id="57" name="Object 56"/>
                      <p:cNvPicPr>
                        <a:picLocks noChangeAspect="1" noChangeArrowheads="1"/>
                      </p:cNvPicPr>
                      <p:nvPr/>
                    </p:nvPicPr>
                    <p:blipFill>
                      <a:blip r:embed="rId42"/>
                      <a:srcRect/>
                      <a:stretch>
                        <a:fillRect/>
                      </a:stretch>
                    </p:blipFill>
                    <p:spPr bwMode="auto">
                      <a:xfrm>
                        <a:off x="5052091" y="4632353"/>
                        <a:ext cx="4762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Object 57"/>
          <p:cNvGraphicFramePr>
            <a:graphicFrameLocks noChangeAspect="1"/>
          </p:cNvGraphicFramePr>
          <p:nvPr>
            <p:extLst/>
          </p:nvPr>
        </p:nvGraphicFramePr>
        <p:xfrm>
          <a:off x="4575841" y="4229128"/>
          <a:ext cx="438150" cy="266700"/>
        </p:xfrm>
        <a:graphic>
          <a:graphicData uri="http://schemas.openxmlformats.org/presentationml/2006/ole">
            <mc:AlternateContent xmlns:mc="http://schemas.openxmlformats.org/markup-compatibility/2006">
              <mc:Choice xmlns:v="urn:schemas-microsoft-com:vml" Requires="v">
                <p:oleObj spid="_x0000_s2099" name="Equation" r:id="rId43" imgW="291960" imgH="177480" progId="Equation.DSMT4">
                  <p:embed/>
                </p:oleObj>
              </mc:Choice>
              <mc:Fallback>
                <p:oleObj name="Equation" r:id="rId43" imgW="291960" imgH="177480" progId="Equation.DSMT4">
                  <p:embed/>
                  <p:pic>
                    <p:nvPicPr>
                      <p:cNvPr id="58" name="Object 57"/>
                      <p:cNvPicPr>
                        <a:picLocks noChangeAspect="1" noChangeArrowheads="1"/>
                      </p:cNvPicPr>
                      <p:nvPr/>
                    </p:nvPicPr>
                    <p:blipFill>
                      <a:blip r:embed="rId44"/>
                      <a:srcRect/>
                      <a:stretch>
                        <a:fillRect/>
                      </a:stretch>
                    </p:blipFill>
                    <p:spPr bwMode="auto">
                      <a:xfrm>
                        <a:off x="4575841" y="4229128"/>
                        <a:ext cx="438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 name="Object 58"/>
          <p:cNvGraphicFramePr>
            <a:graphicFrameLocks noChangeAspect="1"/>
          </p:cNvGraphicFramePr>
          <p:nvPr>
            <p:extLst/>
          </p:nvPr>
        </p:nvGraphicFramePr>
        <p:xfrm>
          <a:off x="5126703" y="3507497"/>
          <a:ext cx="342900" cy="266700"/>
        </p:xfrm>
        <a:graphic>
          <a:graphicData uri="http://schemas.openxmlformats.org/presentationml/2006/ole">
            <mc:AlternateContent xmlns:mc="http://schemas.openxmlformats.org/markup-compatibility/2006">
              <mc:Choice xmlns:v="urn:schemas-microsoft-com:vml" Requires="v">
                <p:oleObj spid="_x0000_s2100" name="Equation" r:id="rId45" imgW="228600" imgH="177480" progId="Equation.DSMT4">
                  <p:embed/>
                </p:oleObj>
              </mc:Choice>
              <mc:Fallback>
                <p:oleObj name="Equation" r:id="rId45" imgW="228600" imgH="177480" progId="Equation.DSMT4">
                  <p:embed/>
                  <p:pic>
                    <p:nvPicPr>
                      <p:cNvPr id="59" name="Object 58"/>
                      <p:cNvPicPr>
                        <a:picLocks noChangeAspect="1" noChangeArrowheads="1"/>
                      </p:cNvPicPr>
                      <p:nvPr/>
                    </p:nvPicPr>
                    <p:blipFill>
                      <a:blip r:embed="rId46"/>
                      <a:srcRect/>
                      <a:stretch>
                        <a:fillRect/>
                      </a:stretch>
                    </p:blipFill>
                    <p:spPr bwMode="auto">
                      <a:xfrm>
                        <a:off x="5126703" y="3507497"/>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59"/>
          <p:cNvGraphicFramePr>
            <a:graphicFrameLocks noChangeAspect="1"/>
          </p:cNvGraphicFramePr>
          <p:nvPr>
            <p:extLst/>
          </p:nvPr>
        </p:nvGraphicFramePr>
        <p:xfrm>
          <a:off x="4569491" y="3146453"/>
          <a:ext cx="457200" cy="266700"/>
        </p:xfrm>
        <a:graphic>
          <a:graphicData uri="http://schemas.openxmlformats.org/presentationml/2006/ole">
            <mc:AlternateContent xmlns:mc="http://schemas.openxmlformats.org/markup-compatibility/2006">
              <mc:Choice xmlns:v="urn:schemas-microsoft-com:vml" Requires="v">
                <p:oleObj spid="_x0000_s2101" name="Equation" r:id="rId47" imgW="304560" imgH="177480" progId="Equation.DSMT4">
                  <p:embed/>
                </p:oleObj>
              </mc:Choice>
              <mc:Fallback>
                <p:oleObj name="Equation" r:id="rId47" imgW="304560" imgH="177480" progId="Equation.DSMT4">
                  <p:embed/>
                  <p:pic>
                    <p:nvPicPr>
                      <p:cNvPr id="60" name="Object 59"/>
                      <p:cNvPicPr>
                        <a:picLocks noChangeAspect="1" noChangeArrowheads="1"/>
                      </p:cNvPicPr>
                      <p:nvPr/>
                    </p:nvPicPr>
                    <p:blipFill>
                      <a:blip r:embed="rId48"/>
                      <a:srcRect/>
                      <a:stretch>
                        <a:fillRect/>
                      </a:stretch>
                    </p:blipFill>
                    <p:spPr bwMode="auto">
                      <a:xfrm>
                        <a:off x="4569491" y="3146453"/>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p:cNvGraphicFramePr>
            <a:graphicFrameLocks noChangeAspect="1"/>
          </p:cNvGraphicFramePr>
          <p:nvPr>
            <p:extLst/>
          </p:nvPr>
        </p:nvGraphicFramePr>
        <p:xfrm>
          <a:off x="5006053" y="2487370"/>
          <a:ext cx="438150" cy="266700"/>
        </p:xfrm>
        <a:graphic>
          <a:graphicData uri="http://schemas.openxmlformats.org/presentationml/2006/ole">
            <mc:AlternateContent xmlns:mc="http://schemas.openxmlformats.org/markup-compatibility/2006">
              <mc:Choice xmlns:v="urn:schemas-microsoft-com:vml" Requires="v">
                <p:oleObj spid="_x0000_s2102" name="Equation" r:id="rId49" imgW="291960" imgH="177480" progId="Equation.DSMT4">
                  <p:embed/>
                </p:oleObj>
              </mc:Choice>
              <mc:Fallback>
                <p:oleObj name="Equation" r:id="rId49" imgW="291960" imgH="177480" progId="Equation.DSMT4">
                  <p:embed/>
                  <p:pic>
                    <p:nvPicPr>
                      <p:cNvPr id="61" name="Object 60"/>
                      <p:cNvPicPr>
                        <a:picLocks noChangeAspect="1" noChangeArrowheads="1"/>
                      </p:cNvPicPr>
                      <p:nvPr/>
                    </p:nvPicPr>
                    <p:blipFill>
                      <a:blip r:embed="rId50"/>
                      <a:srcRect/>
                      <a:stretch>
                        <a:fillRect/>
                      </a:stretch>
                    </p:blipFill>
                    <p:spPr bwMode="auto">
                      <a:xfrm>
                        <a:off x="5006053" y="2487370"/>
                        <a:ext cx="438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 name="Object 61"/>
          <p:cNvGraphicFramePr>
            <a:graphicFrameLocks noChangeAspect="1"/>
          </p:cNvGraphicFramePr>
          <p:nvPr>
            <p:extLst/>
          </p:nvPr>
        </p:nvGraphicFramePr>
        <p:xfrm>
          <a:off x="6745001" y="4132926"/>
          <a:ext cx="342900" cy="266700"/>
        </p:xfrm>
        <a:graphic>
          <a:graphicData uri="http://schemas.openxmlformats.org/presentationml/2006/ole">
            <mc:AlternateContent xmlns:mc="http://schemas.openxmlformats.org/markup-compatibility/2006">
              <mc:Choice xmlns:v="urn:schemas-microsoft-com:vml" Requires="v">
                <p:oleObj spid="_x0000_s2103" name="Equation" r:id="rId51" imgW="228600" imgH="177480" progId="Equation.DSMT4">
                  <p:embed/>
                </p:oleObj>
              </mc:Choice>
              <mc:Fallback>
                <p:oleObj name="Equation" r:id="rId51" imgW="228600" imgH="177480" progId="Equation.DSMT4">
                  <p:embed/>
                  <p:pic>
                    <p:nvPicPr>
                      <p:cNvPr id="62" name="Object 61"/>
                      <p:cNvPicPr>
                        <a:picLocks noChangeAspect="1" noChangeArrowheads="1"/>
                      </p:cNvPicPr>
                      <p:nvPr/>
                    </p:nvPicPr>
                    <p:blipFill>
                      <a:blip r:embed="rId52"/>
                      <a:srcRect/>
                      <a:stretch>
                        <a:fillRect/>
                      </a:stretch>
                    </p:blipFill>
                    <p:spPr bwMode="auto">
                      <a:xfrm>
                        <a:off x="6745001" y="4132926"/>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 name="Object 62"/>
          <p:cNvGraphicFramePr>
            <a:graphicFrameLocks noChangeAspect="1"/>
          </p:cNvGraphicFramePr>
          <p:nvPr>
            <p:extLst/>
          </p:nvPr>
        </p:nvGraphicFramePr>
        <p:xfrm>
          <a:off x="6217316" y="4221191"/>
          <a:ext cx="361950" cy="266700"/>
        </p:xfrm>
        <a:graphic>
          <a:graphicData uri="http://schemas.openxmlformats.org/presentationml/2006/ole">
            <mc:AlternateContent xmlns:mc="http://schemas.openxmlformats.org/markup-compatibility/2006">
              <mc:Choice xmlns:v="urn:schemas-microsoft-com:vml" Requires="v">
                <p:oleObj spid="_x0000_s2104" name="Equation" r:id="rId53" imgW="241200" imgH="177480" progId="Equation.DSMT4">
                  <p:embed/>
                </p:oleObj>
              </mc:Choice>
              <mc:Fallback>
                <p:oleObj name="Equation" r:id="rId53" imgW="241200" imgH="177480" progId="Equation.DSMT4">
                  <p:embed/>
                  <p:pic>
                    <p:nvPicPr>
                      <p:cNvPr id="63" name="Object 62"/>
                      <p:cNvPicPr>
                        <a:picLocks noChangeAspect="1" noChangeArrowheads="1"/>
                      </p:cNvPicPr>
                      <p:nvPr/>
                    </p:nvPicPr>
                    <p:blipFill>
                      <a:blip r:embed="rId54"/>
                      <a:srcRect/>
                      <a:stretch>
                        <a:fillRect/>
                      </a:stretch>
                    </p:blipFill>
                    <p:spPr bwMode="auto">
                      <a:xfrm>
                        <a:off x="6217316" y="4221191"/>
                        <a:ext cx="361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extLst/>
          </p:nvPr>
        </p:nvGraphicFramePr>
        <p:xfrm>
          <a:off x="6730078" y="3557616"/>
          <a:ext cx="342900" cy="266700"/>
        </p:xfrm>
        <a:graphic>
          <a:graphicData uri="http://schemas.openxmlformats.org/presentationml/2006/ole">
            <mc:AlternateContent xmlns:mc="http://schemas.openxmlformats.org/markup-compatibility/2006">
              <mc:Choice xmlns:v="urn:schemas-microsoft-com:vml" Requires="v">
                <p:oleObj spid="_x0000_s2105" name="Equation" r:id="rId55" imgW="228600" imgH="177480" progId="Equation.DSMT4">
                  <p:embed/>
                </p:oleObj>
              </mc:Choice>
              <mc:Fallback>
                <p:oleObj name="Equation" r:id="rId55" imgW="228600" imgH="177480" progId="Equation.DSMT4">
                  <p:embed/>
                  <p:pic>
                    <p:nvPicPr>
                      <p:cNvPr id="64" name="Object 63"/>
                      <p:cNvPicPr>
                        <a:picLocks noChangeAspect="1" noChangeArrowheads="1"/>
                      </p:cNvPicPr>
                      <p:nvPr/>
                    </p:nvPicPr>
                    <p:blipFill>
                      <a:blip r:embed="rId56"/>
                      <a:srcRect/>
                      <a:stretch>
                        <a:fillRect/>
                      </a:stretch>
                    </p:blipFill>
                    <p:spPr bwMode="auto">
                      <a:xfrm>
                        <a:off x="6730078" y="3557616"/>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 name="Object 64"/>
          <p:cNvGraphicFramePr>
            <a:graphicFrameLocks noChangeAspect="1"/>
          </p:cNvGraphicFramePr>
          <p:nvPr>
            <p:extLst/>
          </p:nvPr>
        </p:nvGraphicFramePr>
        <p:xfrm>
          <a:off x="6230016" y="3138516"/>
          <a:ext cx="342900" cy="266700"/>
        </p:xfrm>
        <a:graphic>
          <a:graphicData uri="http://schemas.openxmlformats.org/presentationml/2006/ole">
            <mc:AlternateContent xmlns:mc="http://schemas.openxmlformats.org/markup-compatibility/2006">
              <mc:Choice xmlns:v="urn:schemas-microsoft-com:vml" Requires="v">
                <p:oleObj spid="_x0000_s2106" name="Equation" r:id="rId57" imgW="228600" imgH="177480" progId="Equation.DSMT4">
                  <p:embed/>
                </p:oleObj>
              </mc:Choice>
              <mc:Fallback>
                <p:oleObj name="Equation" r:id="rId57" imgW="228600" imgH="177480" progId="Equation.DSMT4">
                  <p:embed/>
                  <p:pic>
                    <p:nvPicPr>
                      <p:cNvPr id="65" name="Object 64"/>
                      <p:cNvPicPr>
                        <a:picLocks noChangeAspect="1" noChangeArrowheads="1"/>
                      </p:cNvPicPr>
                      <p:nvPr/>
                    </p:nvPicPr>
                    <p:blipFill>
                      <a:blip r:embed="rId58"/>
                      <a:srcRect/>
                      <a:stretch>
                        <a:fillRect/>
                      </a:stretch>
                    </p:blipFill>
                    <p:spPr bwMode="auto">
                      <a:xfrm>
                        <a:off x="6230016" y="3138516"/>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65"/>
          <p:cNvGraphicFramePr>
            <a:graphicFrameLocks noChangeAspect="1"/>
          </p:cNvGraphicFramePr>
          <p:nvPr>
            <p:extLst/>
          </p:nvPr>
        </p:nvGraphicFramePr>
        <p:xfrm>
          <a:off x="6796753" y="2890866"/>
          <a:ext cx="361950" cy="266700"/>
        </p:xfrm>
        <a:graphic>
          <a:graphicData uri="http://schemas.openxmlformats.org/presentationml/2006/ole">
            <mc:AlternateContent xmlns:mc="http://schemas.openxmlformats.org/markup-compatibility/2006">
              <mc:Choice xmlns:v="urn:schemas-microsoft-com:vml" Requires="v">
                <p:oleObj spid="_x0000_s2107" name="Equation" r:id="rId59" imgW="241200" imgH="177480" progId="Equation.DSMT4">
                  <p:embed/>
                </p:oleObj>
              </mc:Choice>
              <mc:Fallback>
                <p:oleObj name="Equation" r:id="rId59" imgW="241200" imgH="177480" progId="Equation.DSMT4">
                  <p:embed/>
                  <p:pic>
                    <p:nvPicPr>
                      <p:cNvPr id="66" name="Object 65"/>
                      <p:cNvPicPr>
                        <a:picLocks noChangeAspect="1" noChangeArrowheads="1"/>
                      </p:cNvPicPr>
                      <p:nvPr/>
                    </p:nvPicPr>
                    <p:blipFill>
                      <a:blip r:embed="rId60"/>
                      <a:srcRect/>
                      <a:stretch>
                        <a:fillRect/>
                      </a:stretch>
                    </p:blipFill>
                    <p:spPr bwMode="auto">
                      <a:xfrm>
                        <a:off x="6796753" y="2890866"/>
                        <a:ext cx="3619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7" name="Straight Arrow Connector 66"/>
          <p:cNvCxnSpPr/>
          <p:nvPr/>
        </p:nvCxnSpPr>
        <p:spPr bwMode="auto">
          <a:xfrm>
            <a:off x="1428030" y="3826536"/>
            <a:ext cx="1369831" cy="0"/>
          </a:xfrm>
          <a:prstGeom prst="straightConnector1">
            <a:avLst/>
          </a:prstGeom>
          <a:noFill/>
          <a:ln w="76200" cap="flat" cmpd="sng" algn="ctr">
            <a:solidFill>
              <a:schemeClr val="tx1"/>
            </a:solidFill>
            <a:prstDash val="solid"/>
            <a:round/>
            <a:headEnd type="none" w="med" len="med"/>
            <a:tailEnd type="arrow" w="med" len="med"/>
          </a:ln>
          <a:effectLst/>
        </p:spPr>
      </p:cxnSp>
      <p:cxnSp>
        <p:nvCxnSpPr>
          <p:cNvPr id="68" name="Straight Arrow Connector 67"/>
          <p:cNvCxnSpPr/>
          <p:nvPr/>
        </p:nvCxnSpPr>
        <p:spPr bwMode="auto">
          <a:xfrm>
            <a:off x="3075372" y="3833796"/>
            <a:ext cx="1369831" cy="0"/>
          </a:xfrm>
          <a:prstGeom prst="straightConnector1">
            <a:avLst/>
          </a:prstGeom>
          <a:noFill/>
          <a:ln w="76200" cap="flat" cmpd="sng" algn="ctr">
            <a:solidFill>
              <a:schemeClr val="tx1"/>
            </a:solidFill>
            <a:prstDash val="solid"/>
            <a:round/>
            <a:headEnd type="none" w="med" len="med"/>
            <a:tailEnd type="arrow" w="med" len="med"/>
          </a:ln>
          <a:effectLst/>
        </p:spPr>
      </p:cxnSp>
      <p:sp>
        <p:nvSpPr>
          <p:cNvPr id="69" name="Oval 68"/>
          <p:cNvSpPr/>
          <p:nvPr/>
        </p:nvSpPr>
        <p:spPr>
          <a:xfrm>
            <a:off x="1167294" y="3685566"/>
            <a:ext cx="266700" cy="266700"/>
          </a:xfrm>
          <a:prstGeom prst="ellipse">
            <a:avLst/>
          </a:prstGeom>
          <a:ln w="5715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70" name="Oval 69"/>
          <p:cNvSpPr/>
          <p:nvPr/>
        </p:nvSpPr>
        <p:spPr>
          <a:xfrm>
            <a:off x="2800122" y="3692826"/>
            <a:ext cx="266700" cy="266700"/>
          </a:xfrm>
          <a:prstGeom prst="ellipse">
            <a:avLst/>
          </a:prstGeom>
          <a:ln w="5715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71" name="Oval 70"/>
          <p:cNvSpPr/>
          <p:nvPr/>
        </p:nvSpPr>
        <p:spPr>
          <a:xfrm>
            <a:off x="4432950" y="3700086"/>
            <a:ext cx="266700" cy="266700"/>
          </a:xfrm>
          <a:prstGeom prst="ellipse">
            <a:avLst/>
          </a:prstGeom>
          <a:ln w="5715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282098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78" y="290976"/>
            <a:ext cx="7886700" cy="394828"/>
          </a:xfrm>
        </p:spPr>
        <p:txBody>
          <a:bodyPr>
            <a:normAutofit fontScale="90000"/>
          </a:bodyPr>
          <a:lstStyle/>
          <a:p>
            <a:r>
              <a:rPr lang="en-US" dirty="0"/>
              <a:t>Time dependent representation</a:t>
            </a:r>
          </a:p>
        </p:txBody>
      </p:sp>
      <p:grpSp>
        <p:nvGrpSpPr>
          <p:cNvPr id="170" name="Group 169"/>
          <p:cNvGrpSpPr/>
          <p:nvPr/>
        </p:nvGrpSpPr>
        <p:grpSpPr>
          <a:xfrm>
            <a:off x="1817741" y="1971699"/>
            <a:ext cx="6690738" cy="4356259"/>
            <a:chOff x="1080992" y="666590"/>
            <a:chExt cx="8920984" cy="5808345"/>
          </a:xfrm>
        </p:grpSpPr>
        <p:grpSp>
          <p:nvGrpSpPr>
            <p:cNvPr id="50" name="Group 49"/>
            <p:cNvGrpSpPr/>
            <p:nvPr/>
          </p:nvGrpSpPr>
          <p:grpSpPr>
            <a:xfrm>
              <a:off x="4218010" y="666590"/>
              <a:ext cx="5783966" cy="2970735"/>
              <a:chOff x="1728004" y="2531308"/>
              <a:chExt cx="5783966" cy="2970735"/>
            </a:xfrm>
            <a:solidFill>
              <a:schemeClr val="bg1">
                <a:lumMod val="95000"/>
              </a:schemeClr>
            </a:solidFill>
          </p:grpSpPr>
          <p:sp>
            <p:nvSpPr>
              <p:cNvPr id="51" name="Oval 50"/>
              <p:cNvSpPr/>
              <p:nvPr/>
            </p:nvSpPr>
            <p:spPr>
              <a:xfrm>
                <a:off x="1728004" y="3700351"/>
                <a:ext cx="347240" cy="335666"/>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52" name="Straight Connector 51"/>
              <p:cNvCxnSpPr/>
              <p:nvPr/>
            </p:nvCxnSpPr>
            <p:spPr>
              <a:xfrm>
                <a:off x="3588152" y="2866975"/>
                <a:ext cx="4553" cy="2299402"/>
              </a:xfrm>
              <a:prstGeom prst="line">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44273" y="2546430"/>
                <a:ext cx="0" cy="2824223"/>
              </a:xfrm>
              <a:prstGeom prst="line">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7164729" y="3657600"/>
                <a:ext cx="347241"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5" name="Oval 54"/>
              <p:cNvSpPr/>
              <p:nvPr/>
            </p:nvSpPr>
            <p:spPr>
              <a:xfrm>
                <a:off x="3414532" y="2531309"/>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6" name="Oval 55"/>
              <p:cNvSpPr/>
              <p:nvPr/>
            </p:nvSpPr>
            <p:spPr>
              <a:xfrm>
                <a:off x="3419085"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7" name="Oval 56"/>
              <p:cNvSpPr/>
              <p:nvPr/>
            </p:nvSpPr>
            <p:spPr>
              <a:xfrm>
                <a:off x="5370653" y="2531308"/>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8" name="Oval 57"/>
              <p:cNvSpPr/>
              <p:nvPr/>
            </p:nvSpPr>
            <p:spPr>
              <a:xfrm>
                <a:off x="5370653"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59" name="Straight Arrow Connector 58"/>
              <p:cNvCxnSpPr>
                <a:stCxn id="51" idx="7"/>
              </p:cNvCxnSpPr>
              <p:nvPr/>
            </p:nvCxnSpPr>
            <p:spPr>
              <a:xfrm flipV="1">
                <a:off x="2024392" y="2817818"/>
                <a:ext cx="1440992" cy="93169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024392" y="3986860"/>
                <a:ext cx="1445545" cy="1228674"/>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761772" y="2699141"/>
                <a:ext cx="1608881" cy="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766325" y="5334210"/>
                <a:ext cx="1604327" cy="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544273" y="2699141"/>
                <a:ext cx="1671308"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595878" y="3944109"/>
                <a:ext cx="1619703" cy="139010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710920" y="2817818"/>
                <a:ext cx="1710585" cy="23977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3715473" y="2817817"/>
                <a:ext cx="1706032" cy="2397717"/>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p:nvGrpSpPr>
          <p:grpSpPr>
            <a:xfrm>
              <a:off x="1080992" y="1614750"/>
              <a:ext cx="8573743" cy="4860185"/>
              <a:chOff x="1080992" y="1614750"/>
              <a:chExt cx="8573743" cy="4860185"/>
            </a:xfrm>
          </p:grpSpPr>
          <p:grpSp>
            <p:nvGrpSpPr>
              <p:cNvPr id="27" name="Group 26"/>
              <p:cNvGrpSpPr/>
              <p:nvPr/>
            </p:nvGrpSpPr>
            <p:grpSpPr>
              <a:xfrm>
                <a:off x="1080992" y="3504200"/>
                <a:ext cx="5783966" cy="2970735"/>
                <a:chOff x="1728004" y="2531308"/>
                <a:chExt cx="5783966" cy="2970735"/>
              </a:xfrm>
              <a:solidFill>
                <a:schemeClr val="tx1"/>
              </a:solidFill>
            </p:grpSpPr>
            <p:sp>
              <p:nvSpPr>
                <p:cNvPr id="4" name="Oval 3"/>
                <p:cNvSpPr/>
                <p:nvPr/>
              </p:nvSpPr>
              <p:spPr>
                <a:xfrm>
                  <a:off x="1728004" y="3700351"/>
                  <a:ext cx="347240" cy="3356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6" name="Straight Connector 5"/>
                <p:cNvCxnSpPr>
                  <a:stCxn id="10" idx="4"/>
                  <a:endCxn id="11" idx="0"/>
                </p:cNvCxnSpPr>
                <p:nvPr/>
              </p:nvCxnSpPr>
              <p:spPr>
                <a:xfrm>
                  <a:off x="3588152" y="2866975"/>
                  <a:ext cx="4553" cy="2299402"/>
                </a:xfrm>
                <a:prstGeom prst="line">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44273" y="2546430"/>
                  <a:ext cx="0" cy="2824223"/>
                </a:xfrm>
                <a:prstGeom prst="line">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164729" y="3657600"/>
                  <a:ext cx="347241"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Oval 9"/>
                <p:cNvSpPr/>
                <p:nvPr/>
              </p:nvSpPr>
              <p:spPr>
                <a:xfrm>
                  <a:off x="3414532" y="2531309"/>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p:cNvSpPr/>
                <p:nvPr/>
              </p:nvSpPr>
              <p:spPr>
                <a:xfrm>
                  <a:off x="3419085" y="5166377"/>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Oval 11"/>
                <p:cNvSpPr/>
                <p:nvPr/>
              </p:nvSpPr>
              <p:spPr>
                <a:xfrm>
                  <a:off x="5370653" y="2531308"/>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Oval 13"/>
                <p:cNvSpPr/>
                <p:nvPr/>
              </p:nvSpPr>
              <p:spPr>
                <a:xfrm>
                  <a:off x="5370653" y="5166377"/>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6" name="Straight Arrow Connector 15"/>
                <p:cNvCxnSpPr>
                  <a:endCxn id="10" idx="3"/>
                </p:cNvCxnSpPr>
                <p:nvPr/>
              </p:nvCxnSpPr>
              <p:spPr>
                <a:xfrm flipV="1">
                  <a:off x="1967697" y="2817818"/>
                  <a:ext cx="1497687" cy="10076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5"/>
                  <a:endCxn id="11" idx="1"/>
                </p:cNvCxnSpPr>
                <p:nvPr/>
              </p:nvCxnSpPr>
              <p:spPr>
                <a:xfrm>
                  <a:off x="2024392" y="3986860"/>
                  <a:ext cx="1445545" cy="1228674"/>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6"/>
                  <a:endCxn id="12" idx="2"/>
                </p:cNvCxnSpPr>
                <p:nvPr/>
              </p:nvCxnSpPr>
              <p:spPr>
                <a:xfrm flipV="1">
                  <a:off x="3761772" y="2699141"/>
                  <a:ext cx="1608881" cy="1"/>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6"/>
                </p:cNvCxnSpPr>
                <p:nvPr/>
              </p:nvCxnSpPr>
              <p:spPr>
                <a:xfrm>
                  <a:off x="3766325" y="5334210"/>
                  <a:ext cx="1604327" cy="0"/>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9" idx="1"/>
                </p:cNvCxnSpPr>
                <p:nvPr/>
              </p:nvCxnSpPr>
              <p:spPr>
                <a:xfrm>
                  <a:off x="5544273" y="2699141"/>
                  <a:ext cx="1671308" cy="10076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9" idx="3"/>
                </p:cNvCxnSpPr>
                <p:nvPr/>
              </p:nvCxnSpPr>
              <p:spPr>
                <a:xfrm flipV="1">
                  <a:off x="5595878" y="3944109"/>
                  <a:ext cx="1619703" cy="1390101"/>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5"/>
                  <a:endCxn id="14" idx="1"/>
                </p:cNvCxnSpPr>
                <p:nvPr/>
              </p:nvCxnSpPr>
              <p:spPr>
                <a:xfrm>
                  <a:off x="3710920" y="2817818"/>
                  <a:ext cx="1710585" cy="23977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7"/>
                  <a:endCxn id="12" idx="3"/>
                </p:cNvCxnSpPr>
                <p:nvPr/>
              </p:nvCxnSpPr>
              <p:spPr>
                <a:xfrm flipV="1">
                  <a:off x="3715473" y="2817817"/>
                  <a:ext cx="1706032" cy="2397717"/>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1377380" y="1614750"/>
                <a:ext cx="8277355" cy="3926356"/>
                <a:chOff x="1377380" y="1614750"/>
                <a:chExt cx="8277355" cy="3926356"/>
              </a:xfrm>
            </p:grpSpPr>
            <p:cxnSp>
              <p:nvCxnSpPr>
                <p:cNvPr id="123" name="Straight Arrow Connector 122"/>
                <p:cNvCxnSpPr>
                  <a:stCxn id="38" idx="7"/>
                  <a:endCxn id="133" idx="3"/>
                </p:cNvCxnSpPr>
                <p:nvPr/>
              </p:nvCxnSpPr>
              <p:spPr>
                <a:xfrm flipV="1">
                  <a:off x="4141536" y="1901259"/>
                  <a:ext cx="2771026" cy="7182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33" idx="6"/>
                  <a:endCxn id="54" idx="2"/>
                </p:cNvCxnSpPr>
                <p:nvPr/>
              </p:nvCxnSpPr>
              <p:spPr>
                <a:xfrm>
                  <a:off x="7208950" y="1782583"/>
                  <a:ext cx="2445785" cy="1781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3219061" y="1614750"/>
                  <a:ext cx="5783966" cy="2970735"/>
                  <a:chOff x="1728004" y="2531308"/>
                  <a:chExt cx="5783966" cy="2970735"/>
                </a:xfrm>
                <a:solidFill>
                  <a:schemeClr val="bg1">
                    <a:lumMod val="75000"/>
                  </a:schemeClr>
                </a:solidFill>
              </p:grpSpPr>
              <p:sp>
                <p:nvSpPr>
                  <p:cNvPr id="127" name="Oval 126"/>
                  <p:cNvSpPr/>
                  <p:nvPr/>
                </p:nvSpPr>
                <p:spPr>
                  <a:xfrm>
                    <a:off x="1728004" y="3700351"/>
                    <a:ext cx="347240" cy="335666"/>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28" name="Straight Connector 127"/>
                  <p:cNvCxnSpPr/>
                  <p:nvPr/>
                </p:nvCxnSpPr>
                <p:spPr>
                  <a:xfrm>
                    <a:off x="3588152" y="2866975"/>
                    <a:ext cx="4553" cy="2299402"/>
                  </a:xfrm>
                  <a:prstGeom prst="line">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544273" y="2546430"/>
                    <a:ext cx="0" cy="2824223"/>
                  </a:xfrm>
                  <a:prstGeom prst="line">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7164729" y="3657600"/>
                    <a:ext cx="347241"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1" name="Oval 130"/>
                  <p:cNvSpPr/>
                  <p:nvPr/>
                </p:nvSpPr>
                <p:spPr>
                  <a:xfrm>
                    <a:off x="3414532" y="2531309"/>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2" name="Oval 131"/>
                  <p:cNvSpPr/>
                  <p:nvPr/>
                </p:nvSpPr>
                <p:spPr>
                  <a:xfrm>
                    <a:off x="3419085"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3" name="Oval 132"/>
                  <p:cNvSpPr/>
                  <p:nvPr/>
                </p:nvSpPr>
                <p:spPr>
                  <a:xfrm>
                    <a:off x="5370653" y="2531308"/>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4" name="Oval 133"/>
                  <p:cNvSpPr/>
                  <p:nvPr/>
                </p:nvSpPr>
                <p:spPr>
                  <a:xfrm>
                    <a:off x="5370653"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35" name="Straight Arrow Connector 134"/>
                  <p:cNvCxnSpPr/>
                  <p:nvPr/>
                </p:nvCxnSpPr>
                <p:spPr>
                  <a:xfrm flipV="1">
                    <a:off x="1967697" y="2817818"/>
                    <a:ext cx="1497687"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2024392" y="3986860"/>
                    <a:ext cx="1445545" cy="1228674"/>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3761772" y="2699141"/>
                    <a:ext cx="1608881" cy="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3766325" y="5334210"/>
                    <a:ext cx="1604327" cy="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5544273" y="2699141"/>
                    <a:ext cx="1671308"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5595878" y="3944109"/>
                    <a:ext cx="1619703" cy="139010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3710920" y="2817818"/>
                    <a:ext cx="1710585" cy="23977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V="1">
                    <a:off x="3715473" y="2817817"/>
                    <a:ext cx="1706032" cy="2397717"/>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158620" y="2570371"/>
                  <a:ext cx="5783966" cy="2970735"/>
                  <a:chOff x="1728004" y="2531308"/>
                  <a:chExt cx="5783966" cy="2970735"/>
                </a:xfrm>
                <a:solidFill>
                  <a:schemeClr val="bg1">
                    <a:lumMod val="50000"/>
                  </a:schemeClr>
                </a:solidFill>
              </p:grpSpPr>
              <p:sp>
                <p:nvSpPr>
                  <p:cNvPr id="34" name="Oval 33"/>
                  <p:cNvSpPr/>
                  <p:nvPr/>
                </p:nvSpPr>
                <p:spPr>
                  <a:xfrm>
                    <a:off x="1728004" y="3700351"/>
                    <a:ext cx="347240" cy="335666"/>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5" name="Straight Connector 34"/>
                  <p:cNvCxnSpPr>
                    <a:stCxn id="41" idx="4"/>
                    <a:endCxn id="42" idx="0"/>
                  </p:cNvCxnSpPr>
                  <p:nvPr/>
                </p:nvCxnSpPr>
                <p:spPr>
                  <a:xfrm>
                    <a:off x="3588152" y="2866975"/>
                    <a:ext cx="4553" cy="2299402"/>
                  </a:xfrm>
                  <a:prstGeom prst="line">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544273" y="2546430"/>
                    <a:ext cx="0" cy="2824223"/>
                  </a:xfrm>
                  <a:prstGeom prst="line">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164729" y="3657600"/>
                    <a:ext cx="347241"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Oval 37"/>
                  <p:cNvSpPr/>
                  <p:nvPr/>
                </p:nvSpPr>
                <p:spPr>
                  <a:xfrm>
                    <a:off x="3414532" y="2531309"/>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9" name="Oval 38"/>
                  <p:cNvSpPr/>
                  <p:nvPr/>
                </p:nvSpPr>
                <p:spPr>
                  <a:xfrm>
                    <a:off x="3419085" y="5166377"/>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0" name="Oval 39"/>
                  <p:cNvSpPr/>
                  <p:nvPr/>
                </p:nvSpPr>
                <p:spPr>
                  <a:xfrm>
                    <a:off x="5370653" y="2531308"/>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1" name="Oval 40"/>
                  <p:cNvSpPr/>
                  <p:nvPr/>
                </p:nvSpPr>
                <p:spPr>
                  <a:xfrm>
                    <a:off x="5370653" y="5166377"/>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42" name="Straight Arrow Connector 41"/>
                  <p:cNvCxnSpPr>
                    <a:endCxn id="41" idx="3"/>
                  </p:cNvCxnSpPr>
                  <p:nvPr/>
                </p:nvCxnSpPr>
                <p:spPr>
                  <a:xfrm flipV="1">
                    <a:off x="1967697" y="2817818"/>
                    <a:ext cx="1497687" cy="10076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5"/>
                    <a:endCxn id="42" idx="1"/>
                  </p:cNvCxnSpPr>
                  <p:nvPr/>
                </p:nvCxnSpPr>
                <p:spPr>
                  <a:xfrm>
                    <a:off x="2024392" y="3986860"/>
                    <a:ext cx="1445545" cy="1228674"/>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6"/>
                    <a:endCxn id="43" idx="2"/>
                  </p:cNvCxnSpPr>
                  <p:nvPr/>
                </p:nvCxnSpPr>
                <p:spPr>
                  <a:xfrm flipV="1">
                    <a:off x="3761772" y="2699141"/>
                    <a:ext cx="1608881" cy="1"/>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2" idx="6"/>
                  </p:cNvCxnSpPr>
                  <p:nvPr/>
                </p:nvCxnSpPr>
                <p:spPr>
                  <a:xfrm>
                    <a:off x="3766325" y="5334210"/>
                    <a:ext cx="1604327" cy="0"/>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0" idx="1"/>
                  </p:cNvCxnSpPr>
                  <p:nvPr/>
                </p:nvCxnSpPr>
                <p:spPr>
                  <a:xfrm>
                    <a:off x="5544273" y="2699141"/>
                    <a:ext cx="1671308" cy="10076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0" idx="3"/>
                  </p:cNvCxnSpPr>
                  <p:nvPr/>
                </p:nvCxnSpPr>
                <p:spPr>
                  <a:xfrm flipV="1">
                    <a:off x="5595878" y="3944109"/>
                    <a:ext cx="1619703" cy="1390101"/>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1" idx="5"/>
                    <a:endCxn id="45" idx="1"/>
                  </p:cNvCxnSpPr>
                  <p:nvPr/>
                </p:nvCxnSpPr>
                <p:spPr>
                  <a:xfrm>
                    <a:off x="3710920" y="2817818"/>
                    <a:ext cx="1710585" cy="23977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2" idx="7"/>
                    <a:endCxn id="43" idx="3"/>
                  </p:cNvCxnSpPr>
                  <p:nvPr/>
                </p:nvCxnSpPr>
                <p:spPr>
                  <a:xfrm flipV="1">
                    <a:off x="3715473" y="2817817"/>
                    <a:ext cx="1706032" cy="2397717"/>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a:stCxn id="4" idx="7"/>
                  <a:endCxn id="38" idx="2"/>
                </p:cNvCxnSpPr>
                <p:nvPr/>
              </p:nvCxnSpPr>
              <p:spPr>
                <a:xfrm flipV="1">
                  <a:off x="1377380" y="2738205"/>
                  <a:ext cx="2467768" cy="1984195"/>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cxnSp>
        <p:nvCxnSpPr>
          <p:cNvPr id="172" name="Straight Arrow Connector 171"/>
          <p:cNvCxnSpPr/>
          <p:nvPr/>
        </p:nvCxnSpPr>
        <p:spPr>
          <a:xfrm flipV="1">
            <a:off x="855122" y="2223449"/>
            <a:ext cx="3136344" cy="30939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743207" y="4936933"/>
            <a:ext cx="347240" cy="300082"/>
          </a:xfrm>
          <a:prstGeom prst="rect">
            <a:avLst/>
          </a:prstGeom>
          <a:noFill/>
        </p:spPr>
        <p:txBody>
          <a:bodyPr wrap="square" rtlCol="0">
            <a:spAutoFit/>
          </a:bodyPr>
          <a:lstStyle/>
          <a:p>
            <a:r>
              <a:rPr lang="en-US" sz="1350" dirty="0"/>
              <a:t>t</a:t>
            </a:r>
          </a:p>
        </p:txBody>
      </p:sp>
      <p:cxnSp>
        <p:nvCxnSpPr>
          <p:cNvPr id="177" name="Straight Connector 176"/>
          <p:cNvCxnSpPr/>
          <p:nvPr/>
        </p:nvCxnSpPr>
        <p:spPr>
          <a:xfrm>
            <a:off x="1004742" y="5102564"/>
            <a:ext cx="2106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1713570" y="4407126"/>
            <a:ext cx="1943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2423294" y="3688110"/>
            <a:ext cx="1943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3148675" y="2976990"/>
            <a:ext cx="1943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232354" y="4219004"/>
            <a:ext cx="524279" cy="300082"/>
          </a:xfrm>
          <a:prstGeom prst="rect">
            <a:avLst/>
          </a:prstGeom>
          <a:noFill/>
        </p:spPr>
        <p:txBody>
          <a:bodyPr wrap="square" rtlCol="0">
            <a:spAutoFit/>
          </a:bodyPr>
          <a:lstStyle/>
          <a:p>
            <a:r>
              <a:rPr lang="en-US" sz="1350" dirty="0"/>
              <a:t>t + 1</a:t>
            </a:r>
          </a:p>
        </p:txBody>
      </p:sp>
      <p:sp>
        <p:nvSpPr>
          <p:cNvPr id="183" name="TextBox 182"/>
          <p:cNvSpPr txBox="1"/>
          <p:nvPr/>
        </p:nvSpPr>
        <p:spPr>
          <a:xfrm>
            <a:off x="1926077" y="3534352"/>
            <a:ext cx="532553" cy="300082"/>
          </a:xfrm>
          <a:prstGeom prst="rect">
            <a:avLst/>
          </a:prstGeom>
          <a:noFill/>
        </p:spPr>
        <p:txBody>
          <a:bodyPr wrap="square" rtlCol="0">
            <a:spAutoFit/>
          </a:bodyPr>
          <a:lstStyle/>
          <a:p>
            <a:r>
              <a:rPr lang="en-US" sz="1350" dirty="0"/>
              <a:t>t + 2</a:t>
            </a:r>
          </a:p>
        </p:txBody>
      </p:sp>
      <p:sp>
        <p:nvSpPr>
          <p:cNvPr id="184" name="TextBox 183"/>
          <p:cNvSpPr txBox="1"/>
          <p:nvPr/>
        </p:nvSpPr>
        <p:spPr>
          <a:xfrm>
            <a:off x="2613500" y="2835655"/>
            <a:ext cx="553151" cy="300082"/>
          </a:xfrm>
          <a:prstGeom prst="rect">
            <a:avLst/>
          </a:prstGeom>
          <a:noFill/>
        </p:spPr>
        <p:txBody>
          <a:bodyPr wrap="square" rtlCol="0">
            <a:spAutoFit/>
          </a:bodyPr>
          <a:lstStyle/>
          <a:p>
            <a:r>
              <a:rPr lang="en-US" sz="1350" dirty="0"/>
              <a:t>t + 3</a:t>
            </a:r>
          </a:p>
        </p:txBody>
      </p:sp>
      <p:sp>
        <p:nvSpPr>
          <p:cNvPr id="3" name="Footer Placeholder 2"/>
          <p:cNvSpPr>
            <a:spLocks noGrp="1"/>
          </p:cNvSpPr>
          <p:nvPr>
            <p:ph type="ftr" sz="quarter" idx="11"/>
          </p:nvPr>
        </p:nvSpPr>
        <p:spPr/>
        <p:txBody>
          <a:bodyPr/>
          <a:lstStyle/>
          <a:p>
            <a:pPr>
              <a:defRPr/>
            </a:pPr>
            <a:r>
              <a:rPr lang="en-US"/>
              <a:t>© 2018 W.B. Powell</a:t>
            </a:r>
            <a:endParaRPr lang="en-US" dirty="0"/>
          </a:p>
        </p:txBody>
      </p:sp>
      <p:cxnSp>
        <p:nvCxnSpPr>
          <p:cNvPr id="7" name="Straight Arrow Connector 6"/>
          <p:cNvCxnSpPr>
            <a:endCxn id="4" idx="2"/>
          </p:cNvCxnSpPr>
          <p:nvPr/>
        </p:nvCxnSpPr>
        <p:spPr bwMode="auto">
          <a:xfrm>
            <a:off x="1232354" y="5102564"/>
            <a:ext cx="585388" cy="0"/>
          </a:xfrm>
          <a:prstGeom prst="straightConnector1">
            <a:avLst/>
          </a:prstGeom>
          <a:noFill/>
          <a:ln w="19050" cap="flat" cmpd="sng" algn="ctr">
            <a:solidFill>
              <a:schemeClr val="tx1"/>
            </a:solidFill>
            <a:prstDash val="solid"/>
            <a:round/>
            <a:headEnd type="none" w="med" len="med"/>
            <a:tailEnd type="triangle"/>
          </a:ln>
          <a:effectLst/>
        </p:spPr>
      </p:cxnSp>
      <p:cxnSp>
        <p:nvCxnSpPr>
          <p:cNvPr id="90" name="Straight Arrow Connector 89"/>
          <p:cNvCxnSpPr>
            <a:endCxn id="34" idx="2"/>
          </p:cNvCxnSpPr>
          <p:nvPr/>
        </p:nvCxnSpPr>
        <p:spPr bwMode="auto">
          <a:xfrm flipV="1">
            <a:off x="1851683" y="4402192"/>
            <a:ext cx="774280" cy="6461"/>
          </a:xfrm>
          <a:prstGeom prst="straightConnector1">
            <a:avLst/>
          </a:prstGeom>
          <a:noFill/>
          <a:ln w="19050" cap="flat" cmpd="sng" algn="ctr">
            <a:solidFill>
              <a:schemeClr val="tx1"/>
            </a:solidFill>
            <a:prstDash val="solid"/>
            <a:round/>
            <a:headEnd type="none" w="med" len="med"/>
            <a:tailEnd type="triangle"/>
          </a:ln>
          <a:effectLst/>
        </p:spPr>
      </p:cxnSp>
      <p:cxnSp>
        <p:nvCxnSpPr>
          <p:cNvPr id="92" name="Straight Arrow Connector 91"/>
          <p:cNvCxnSpPr>
            <a:endCxn id="127" idx="2"/>
          </p:cNvCxnSpPr>
          <p:nvPr/>
        </p:nvCxnSpPr>
        <p:spPr bwMode="auto">
          <a:xfrm flipV="1">
            <a:off x="2616925" y="3685476"/>
            <a:ext cx="804369" cy="9811"/>
          </a:xfrm>
          <a:prstGeom prst="straightConnector1">
            <a:avLst/>
          </a:prstGeom>
          <a:noFill/>
          <a:ln w="19050" cap="flat" cmpd="sng" algn="ctr">
            <a:solidFill>
              <a:schemeClr val="tx1"/>
            </a:solidFill>
            <a:prstDash val="solid"/>
            <a:round/>
            <a:headEnd type="none" w="med" len="med"/>
            <a:tailEnd type="triangle"/>
          </a:ln>
          <a:effectLst/>
        </p:spPr>
      </p:cxnSp>
      <p:cxnSp>
        <p:nvCxnSpPr>
          <p:cNvPr id="94" name="Straight Arrow Connector 93"/>
          <p:cNvCxnSpPr>
            <a:endCxn id="51" idx="2"/>
          </p:cNvCxnSpPr>
          <p:nvPr/>
        </p:nvCxnSpPr>
        <p:spPr bwMode="auto">
          <a:xfrm flipV="1">
            <a:off x="3333529" y="2974356"/>
            <a:ext cx="836976" cy="7569"/>
          </a:xfrm>
          <a:prstGeom prst="straightConnector1">
            <a:avLst/>
          </a:prstGeom>
          <a:noFill/>
          <a:ln w="19050" cap="flat" cmpd="sng" algn="ctr">
            <a:solidFill>
              <a:schemeClr val="tx1"/>
            </a:solidFill>
            <a:prstDash val="solid"/>
            <a:round/>
            <a:headEnd type="none" w="med" len="med"/>
            <a:tailEnd type="triangle"/>
          </a:ln>
          <a:effectLst/>
        </p:spPr>
      </p:cxnSp>
      <p:sp>
        <p:nvSpPr>
          <p:cNvPr id="96" name="Content Placeholder 2"/>
          <p:cNvSpPr>
            <a:spLocks noGrp="1"/>
          </p:cNvSpPr>
          <p:nvPr>
            <p:ph idx="1"/>
          </p:nvPr>
        </p:nvSpPr>
        <p:spPr>
          <a:xfrm>
            <a:off x="685800" y="1143000"/>
            <a:ext cx="7772400" cy="4953000"/>
          </a:xfrm>
        </p:spPr>
        <p:txBody>
          <a:bodyPr/>
          <a:lstStyle/>
          <a:p>
            <a:r>
              <a:rPr lang="en-US" sz="2400" dirty="0"/>
              <a:t>A time-dependent, deterministic network</a:t>
            </a:r>
          </a:p>
        </p:txBody>
      </p:sp>
    </p:spTree>
    <p:extLst>
      <p:ext uri="{BB962C8B-B14F-4D97-AF65-F5344CB8AC3E}">
        <p14:creationId xmlns:p14="http://schemas.microsoft.com/office/powerpoint/2010/main" val="231185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7731" name="Straight Arrow Connector 4"/>
          <p:cNvCxnSpPr>
            <a:cxnSpLocks noChangeShapeType="1"/>
          </p:cNvCxnSpPr>
          <p:nvPr/>
        </p:nvCxnSpPr>
        <p:spPr bwMode="auto">
          <a:xfrm>
            <a:off x="1656160" y="4883944"/>
            <a:ext cx="5867400" cy="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7732" name="Straight Connector 8"/>
          <p:cNvCxnSpPr>
            <a:cxnSpLocks noChangeShapeType="1"/>
          </p:cNvCxnSpPr>
          <p:nvPr/>
        </p:nvCxnSpPr>
        <p:spPr bwMode="auto">
          <a:xfrm>
            <a:off x="3163527" y="4822498"/>
            <a:ext cx="1463" cy="17526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3" name="Straight Connector 9"/>
          <p:cNvCxnSpPr>
            <a:cxnSpLocks noChangeShapeType="1"/>
          </p:cNvCxnSpPr>
          <p:nvPr/>
        </p:nvCxnSpPr>
        <p:spPr bwMode="auto">
          <a:xfrm>
            <a:off x="1660922" y="4780360"/>
            <a:ext cx="0" cy="21788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4" name="Straight Connector 11"/>
          <p:cNvCxnSpPr>
            <a:cxnSpLocks noChangeShapeType="1"/>
          </p:cNvCxnSpPr>
          <p:nvPr/>
        </p:nvCxnSpPr>
        <p:spPr bwMode="auto">
          <a:xfrm>
            <a:off x="4818371" y="4795242"/>
            <a:ext cx="0" cy="21788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5" name="Straight Connector 19"/>
          <p:cNvCxnSpPr>
            <a:cxnSpLocks noChangeShapeType="1"/>
          </p:cNvCxnSpPr>
          <p:nvPr/>
        </p:nvCxnSpPr>
        <p:spPr bwMode="auto">
          <a:xfrm>
            <a:off x="6418588" y="4780360"/>
            <a:ext cx="2137" cy="1885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8" name="Straight Arrow Connector 29"/>
          <p:cNvCxnSpPr>
            <a:cxnSpLocks noChangeShapeType="1"/>
          </p:cNvCxnSpPr>
          <p:nvPr/>
        </p:nvCxnSpPr>
        <p:spPr bwMode="auto">
          <a:xfrm flipV="1">
            <a:off x="1659921" y="1776104"/>
            <a:ext cx="3963082" cy="3107246"/>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7739" name="TextBox 30"/>
          <p:cNvSpPr txBox="1">
            <a:spLocks noChangeArrowheads="1"/>
          </p:cNvSpPr>
          <p:nvPr/>
        </p:nvSpPr>
        <p:spPr bwMode="auto">
          <a:xfrm>
            <a:off x="3558779" y="5372101"/>
            <a:ext cx="1838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The base model</a:t>
            </a:r>
          </a:p>
        </p:txBody>
      </p:sp>
      <p:cxnSp>
        <p:nvCxnSpPr>
          <p:cNvPr id="457740" name="Straight Arrow Connector 32"/>
          <p:cNvCxnSpPr>
            <a:cxnSpLocks noChangeShapeType="1"/>
          </p:cNvCxnSpPr>
          <p:nvPr/>
        </p:nvCxnSpPr>
        <p:spPr bwMode="auto">
          <a:xfrm flipV="1">
            <a:off x="3158405" y="1874980"/>
            <a:ext cx="3861207" cy="3014321"/>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7741" name="Straight Arrow Connector 33"/>
          <p:cNvCxnSpPr>
            <a:cxnSpLocks noChangeShapeType="1"/>
          </p:cNvCxnSpPr>
          <p:nvPr/>
        </p:nvCxnSpPr>
        <p:spPr bwMode="auto">
          <a:xfrm flipV="1">
            <a:off x="4827133" y="1951251"/>
            <a:ext cx="3627691" cy="2932906"/>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7742" name="Straight Arrow Connector 37"/>
          <p:cNvCxnSpPr>
            <a:cxnSpLocks noChangeShapeType="1"/>
          </p:cNvCxnSpPr>
          <p:nvPr/>
        </p:nvCxnSpPr>
        <p:spPr bwMode="auto">
          <a:xfrm>
            <a:off x="3156758" y="4359715"/>
            <a:ext cx="0" cy="614363"/>
          </a:xfrm>
          <a:prstGeom prst="straightConnector1">
            <a:avLst/>
          </a:prstGeom>
          <a:noFill/>
          <a:ln w="2857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457743" name="TextBox 42"/>
          <p:cNvSpPr txBox="1">
            <a:spLocks noChangeArrowheads="1"/>
          </p:cNvSpPr>
          <p:nvPr/>
        </p:nvSpPr>
        <p:spPr bwMode="auto">
          <a:xfrm rot="16200000">
            <a:off x="-692601" y="3637445"/>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The </a:t>
            </a:r>
            <a:r>
              <a:rPr lang="en-US" altLang="en-US" sz="1800" dirty="0" err="1"/>
              <a:t>lookahead</a:t>
            </a:r>
            <a:r>
              <a:rPr lang="en-US" altLang="en-US" sz="1800" dirty="0"/>
              <a:t> model</a:t>
            </a:r>
          </a:p>
        </p:txBody>
      </p:sp>
      <p:cxnSp>
        <p:nvCxnSpPr>
          <p:cNvPr id="457744" name="Straight Arrow Connector 44"/>
          <p:cNvCxnSpPr>
            <a:cxnSpLocks noChangeShapeType="1"/>
          </p:cNvCxnSpPr>
          <p:nvPr/>
        </p:nvCxnSpPr>
        <p:spPr bwMode="auto">
          <a:xfrm flipH="1" flipV="1">
            <a:off x="1653154" y="2812513"/>
            <a:ext cx="6767" cy="2153585"/>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aphicFrame>
        <p:nvGraphicFramePr>
          <p:cNvPr id="457745" name="Object 46"/>
          <p:cNvGraphicFramePr>
            <a:graphicFrameLocks noChangeAspect="1"/>
          </p:cNvGraphicFramePr>
          <p:nvPr/>
        </p:nvGraphicFramePr>
        <p:xfrm>
          <a:off x="1587105" y="5048250"/>
          <a:ext cx="148828" cy="257175"/>
        </p:xfrm>
        <a:graphic>
          <a:graphicData uri="http://schemas.openxmlformats.org/presentationml/2006/ole">
            <mc:AlternateContent xmlns:mc="http://schemas.openxmlformats.org/markup-compatibility/2006">
              <mc:Choice xmlns:v="urn:schemas-microsoft-com:vml" Requires="v">
                <p:oleObj spid="_x0000_s3083" name="Equation" r:id="rId4" imgW="88746" imgH="152136" progId="Equation.DSMT4">
                  <p:embed/>
                </p:oleObj>
              </mc:Choice>
              <mc:Fallback>
                <p:oleObj name="Equation" r:id="rId4" imgW="88746" imgH="152136" progId="Equation.DSMT4">
                  <p:embed/>
                  <p:pic>
                    <p:nvPicPr>
                      <p:cNvPr id="457745"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105" y="5048250"/>
                        <a:ext cx="14882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7746" name="Object 47"/>
          <p:cNvGraphicFramePr>
            <a:graphicFrameLocks noChangeAspect="1"/>
          </p:cNvGraphicFramePr>
          <p:nvPr/>
        </p:nvGraphicFramePr>
        <p:xfrm>
          <a:off x="3072994" y="5000860"/>
          <a:ext cx="469106" cy="300038"/>
        </p:xfrm>
        <a:graphic>
          <a:graphicData uri="http://schemas.openxmlformats.org/presentationml/2006/ole">
            <mc:AlternateContent xmlns:mc="http://schemas.openxmlformats.org/markup-compatibility/2006">
              <mc:Choice xmlns:v="urn:schemas-microsoft-com:vml" Requires="v">
                <p:oleObj spid="_x0000_s3084" name="Equation" r:id="rId6" imgW="279158" imgH="177646" progId="Equation.DSMT4">
                  <p:embed/>
                </p:oleObj>
              </mc:Choice>
              <mc:Fallback>
                <p:oleObj name="Equation" r:id="rId6" imgW="279158" imgH="177646" progId="Equation.DSMT4">
                  <p:embed/>
                  <p:pic>
                    <p:nvPicPr>
                      <p:cNvPr id="457746"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994" y="5000860"/>
                        <a:ext cx="46910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7747" name="Object 48"/>
          <p:cNvGraphicFramePr>
            <a:graphicFrameLocks noChangeAspect="1"/>
          </p:cNvGraphicFramePr>
          <p:nvPr/>
        </p:nvGraphicFramePr>
        <p:xfrm>
          <a:off x="4589860" y="5025889"/>
          <a:ext cx="511969" cy="300038"/>
        </p:xfrm>
        <a:graphic>
          <a:graphicData uri="http://schemas.openxmlformats.org/presentationml/2006/ole">
            <mc:AlternateContent xmlns:mc="http://schemas.openxmlformats.org/markup-compatibility/2006">
              <mc:Choice xmlns:v="urn:schemas-microsoft-com:vml" Requires="v">
                <p:oleObj spid="_x0000_s3085" name="Equation" r:id="rId8" imgW="304404" imgH="177569" progId="Equation.DSMT4">
                  <p:embed/>
                </p:oleObj>
              </mc:Choice>
              <mc:Fallback>
                <p:oleObj name="Equation" r:id="rId8" imgW="304404" imgH="177569" progId="Equation.DSMT4">
                  <p:embed/>
                  <p:pic>
                    <p:nvPicPr>
                      <p:cNvPr id="457747" name="Object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9860" y="5025889"/>
                        <a:ext cx="51196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7748" name="Object 49"/>
          <p:cNvGraphicFramePr>
            <a:graphicFrameLocks noChangeAspect="1"/>
          </p:cNvGraphicFramePr>
          <p:nvPr/>
        </p:nvGraphicFramePr>
        <p:xfrm>
          <a:off x="6156677" y="4984056"/>
          <a:ext cx="490538" cy="300038"/>
        </p:xfrm>
        <a:graphic>
          <a:graphicData uri="http://schemas.openxmlformats.org/presentationml/2006/ole">
            <mc:AlternateContent xmlns:mc="http://schemas.openxmlformats.org/markup-compatibility/2006">
              <mc:Choice xmlns:v="urn:schemas-microsoft-com:vml" Requires="v">
                <p:oleObj spid="_x0000_s3086" name="Equation" r:id="rId10" imgW="291847" imgH="177646" progId="Equation.DSMT4">
                  <p:embed/>
                </p:oleObj>
              </mc:Choice>
              <mc:Fallback>
                <p:oleObj name="Equation" r:id="rId10" imgW="291847" imgH="177646" progId="Equation.DSMT4">
                  <p:embed/>
                  <p:pic>
                    <p:nvPicPr>
                      <p:cNvPr id="457748" name="Object 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677" y="4984056"/>
                        <a:ext cx="490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57749" name="Straight Arrow Connector 38"/>
          <p:cNvCxnSpPr>
            <a:cxnSpLocks noChangeShapeType="1"/>
          </p:cNvCxnSpPr>
          <p:nvPr/>
        </p:nvCxnSpPr>
        <p:spPr bwMode="auto">
          <a:xfrm>
            <a:off x="4818371" y="3717435"/>
            <a:ext cx="0" cy="1214438"/>
          </a:xfrm>
          <a:prstGeom prst="straightConnector1">
            <a:avLst/>
          </a:prstGeom>
          <a:noFill/>
          <a:ln w="2857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457750" name="TextBox 26"/>
          <p:cNvSpPr txBox="1">
            <a:spLocks noChangeArrowheads="1"/>
          </p:cNvSpPr>
          <p:nvPr/>
        </p:nvSpPr>
        <p:spPr bwMode="auto">
          <a:xfrm>
            <a:off x="7032389" y="3826660"/>
            <a:ext cx="1034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dirty="0"/>
              <a:t>.  .  .  .</a:t>
            </a:r>
          </a:p>
        </p:txBody>
      </p:sp>
      <p:grpSp>
        <p:nvGrpSpPr>
          <p:cNvPr id="25" name="Group 24"/>
          <p:cNvGrpSpPr/>
          <p:nvPr/>
        </p:nvGrpSpPr>
        <p:grpSpPr>
          <a:xfrm rot="19824357">
            <a:off x="1239988" y="2829378"/>
            <a:ext cx="4548920" cy="1295480"/>
            <a:chOff x="1080992" y="666590"/>
            <a:chExt cx="8920984" cy="5808345"/>
          </a:xfrm>
        </p:grpSpPr>
        <p:grpSp>
          <p:nvGrpSpPr>
            <p:cNvPr id="26" name="Group 25"/>
            <p:cNvGrpSpPr/>
            <p:nvPr/>
          </p:nvGrpSpPr>
          <p:grpSpPr>
            <a:xfrm>
              <a:off x="4218010" y="666590"/>
              <a:ext cx="5783966" cy="2970735"/>
              <a:chOff x="1728004" y="2531308"/>
              <a:chExt cx="5783966" cy="2970735"/>
            </a:xfrm>
            <a:solidFill>
              <a:schemeClr val="bg1">
                <a:lumMod val="95000"/>
              </a:schemeClr>
            </a:solidFill>
          </p:grpSpPr>
          <p:sp>
            <p:nvSpPr>
              <p:cNvPr id="75" name="Oval 74"/>
              <p:cNvSpPr/>
              <p:nvPr/>
            </p:nvSpPr>
            <p:spPr>
              <a:xfrm>
                <a:off x="1728004" y="3700351"/>
                <a:ext cx="347240" cy="335666"/>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6" name="Oval 75"/>
              <p:cNvSpPr/>
              <p:nvPr/>
            </p:nvSpPr>
            <p:spPr>
              <a:xfrm>
                <a:off x="7164729" y="3657600"/>
                <a:ext cx="347241"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7" name="Oval 76"/>
              <p:cNvSpPr/>
              <p:nvPr/>
            </p:nvSpPr>
            <p:spPr>
              <a:xfrm>
                <a:off x="3414532" y="2531309"/>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8" name="Oval 77"/>
              <p:cNvSpPr/>
              <p:nvPr/>
            </p:nvSpPr>
            <p:spPr>
              <a:xfrm>
                <a:off x="3419085"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9" name="Oval 78"/>
              <p:cNvSpPr/>
              <p:nvPr/>
            </p:nvSpPr>
            <p:spPr>
              <a:xfrm>
                <a:off x="5370653" y="2531308"/>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0" name="Oval 79"/>
              <p:cNvSpPr/>
              <p:nvPr/>
            </p:nvSpPr>
            <p:spPr>
              <a:xfrm>
                <a:off x="5370653"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81" name="Straight Arrow Connector 80"/>
              <p:cNvCxnSpPr>
                <a:stCxn id="74" idx="7"/>
              </p:cNvCxnSpPr>
              <p:nvPr/>
            </p:nvCxnSpPr>
            <p:spPr>
              <a:xfrm flipV="1">
                <a:off x="2024392" y="2817818"/>
                <a:ext cx="1440992" cy="93169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024392" y="3986860"/>
                <a:ext cx="1445545" cy="1228674"/>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3761772" y="2699141"/>
                <a:ext cx="1608881" cy="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766325" y="5334210"/>
                <a:ext cx="1604327" cy="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544273" y="2699141"/>
                <a:ext cx="1671308"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5595878" y="3944109"/>
                <a:ext cx="1619703" cy="139010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710920" y="2817818"/>
                <a:ext cx="1710585" cy="23977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3715473" y="2817817"/>
                <a:ext cx="1706032" cy="2397717"/>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a:stCxn id="61" idx="7"/>
            </p:cNvCxnSpPr>
            <p:nvPr/>
          </p:nvCxnSpPr>
          <p:spPr>
            <a:xfrm flipV="1">
              <a:off x="4141536" y="1901259"/>
              <a:ext cx="2771026" cy="7182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77" idx="2"/>
            </p:cNvCxnSpPr>
            <p:nvPr/>
          </p:nvCxnSpPr>
          <p:spPr>
            <a:xfrm>
              <a:off x="7208950" y="1782583"/>
              <a:ext cx="2445785" cy="1781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219061" y="1614750"/>
              <a:ext cx="5783966" cy="2970735"/>
              <a:chOff x="1728004" y="2531308"/>
              <a:chExt cx="5783966" cy="2970735"/>
            </a:xfrm>
            <a:solidFill>
              <a:schemeClr val="bg1">
                <a:lumMod val="75000"/>
              </a:schemeClr>
            </a:solidFill>
          </p:grpSpPr>
          <p:sp>
            <p:nvSpPr>
              <p:cNvPr id="61" name="Oval 60"/>
              <p:cNvSpPr/>
              <p:nvPr/>
            </p:nvSpPr>
            <p:spPr>
              <a:xfrm>
                <a:off x="1728004" y="3700351"/>
                <a:ext cx="347240" cy="335666"/>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2" name="Oval 61"/>
              <p:cNvSpPr/>
              <p:nvPr/>
            </p:nvSpPr>
            <p:spPr>
              <a:xfrm>
                <a:off x="7164729" y="3657600"/>
                <a:ext cx="347241"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3" name="Oval 62"/>
              <p:cNvSpPr/>
              <p:nvPr/>
            </p:nvSpPr>
            <p:spPr>
              <a:xfrm>
                <a:off x="3414532" y="2531309"/>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4" name="Oval 63"/>
              <p:cNvSpPr/>
              <p:nvPr/>
            </p:nvSpPr>
            <p:spPr>
              <a:xfrm>
                <a:off x="3419085"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5" name="Oval 64"/>
              <p:cNvSpPr/>
              <p:nvPr/>
            </p:nvSpPr>
            <p:spPr>
              <a:xfrm>
                <a:off x="5370653" y="2531308"/>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6" name="Oval 65"/>
              <p:cNvSpPr/>
              <p:nvPr/>
            </p:nvSpPr>
            <p:spPr>
              <a:xfrm>
                <a:off x="5370653"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67" name="Straight Arrow Connector 66"/>
              <p:cNvCxnSpPr/>
              <p:nvPr/>
            </p:nvCxnSpPr>
            <p:spPr>
              <a:xfrm flipV="1">
                <a:off x="1967697" y="2817818"/>
                <a:ext cx="1497687"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024392" y="3986860"/>
                <a:ext cx="1445545" cy="1228674"/>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761772" y="2699141"/>
                <a:ext cx="1608881" cy="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766325" y="5334210"/>
                <a:ext cx="1604327" cy="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544273" y="2699141"/>
                <a:ext cx="1671308"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5595878" y="3944109"/>
                <a:ext cx="1619703" cy="139010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710920" y="2817818"/>
                <a:ext cx="1710585" cy="23977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3715473" y="2817817"/>
                <a:ext cx="1706032" cy="2397717"/>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158620" y="2570371"/>
              <a:ext cx="5783966" cy="2970735"/>
              <a:chOff x="1728004" y="2531308"/>
              <a:chExt cx="5783966" cy="2970735"/>
            </a:xfrm>
            <a:solidFill>
              <a:schemeClr val="bg1">
                <a:lumMod val="50000"/>
              </a:schemeClr>
            </a:solidFill>
          </p:grpSpPr>
          <p:sp>
            <p:nvSpPr>
              <p:cNvPr id="47" name="Oval 46"/>
              <p:cNvSpPr/>
              <p:nvPr/>
            </p:nvSpPr>
            <p:spPr>
              <a:xfrm>
                <a:off x="1728004" y="3700351"/>
                <a:ext cx="347240" cy="335666"/>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8" name="Oval 47"/>
              <p:cNvSpPr/>
              <p:nvPr/>
            </p:nvSpPr>
            <p:spPr>
              <a:xfrm>
                <a:off x="7164729" y="3657600"/>
                <a:ext cx="347241"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9" name="Oval 48"/>
              <p:cNvSpPr/>
              <p:nvPr/>
            </p:nvSpPr>
            <p:spPr>
              <a:xfrm>
                <a:off x="3414532" y="2531309"/>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0" name="Oval 49"/>
              <p:cNvSpPr/>
              <p:nvPr/>
            </p:nvSpPr>
            <p:spPr>
              <a:xfrm>
                <a:off x="3419085" y="5166377"/>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1" name="Oval 50"/>
              <p:cNvSpPr/>
              <p:nvPr/>
            </p:nvSpPr>
            <p:spPr>
              <a:xfrm>
                <a:off x="5370653" y="2531308"/>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2" name="Oval 51"/>
              <p:cNvSpPr/>
              <p:nvPr/>
            </p:nvSpPr>
            <p:spPr>
              <a:xfrm>
                <a:off x="5370653" y="5166377"/>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53" name="Straight Arrow Connector 52"/>
              <p:cNvCxnSpPr>
                <a:endCxn id="64" idx="3"/>
              </p:cNvCxnSpPr>
              <p:nvPr/>
            </p:nvCxnSpPr>
            <p:spPr>
              <a:xfrm flipV="1">
                <a:off x="1967697" y="2817818"/>
                <a:ext cx="1497687" cy="10076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65" idx="1"/>
              </p:cNvCxnSpPr>
              <p:nvPr/>
            </p:nvCxnSpPr>
            <p:spPr>
              <a:xfrm>
                <a:off x="2024392" y="3986860"/>
                <a:ext cx="1445545" cy="1228674"/>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64" idx="6"/>
                <a:endCxn id="66" idx="2"/>
              </p:cNvCxnSpPr>
              <p:nvPr/>
            </p:nvCxnSpPr>
            <p:spPr>
              <a:xfrm flipV="1">
                <a:off x="3761772" y="2699141"/>
                <a:ext cx="1608881" cy="1"/>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5" idx="6"/>
              </p:cNvCxnSpPr>
              <p:nvPr/>
            </p:nvCxnSpPr>
            <p:spPr>
              <a:xfrm>
                <a:off x="3766325" y="5334210"/>
                <a:ext cx="1604327" cy="0"/>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63" idx="1"/>
              </p:cNvCxnSpPr>
              <p:nvPr/>
            </p:nvCxnSpPr>
            <p:spPr>
              <a:xfrm>
                <a:off x="5544273" y="2699141"/>
                <a:ext cx="1671308" cy="10076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63" idx="3"/>
              </p:cNvCxnSpPr>
              <p:nvPr/>
            </p:nvCxnSpPr>
            <p:spPr>
              <a:xfrm flipV="1">
                <a:off x="5595878" y="3944109"/>
                <a:ext cx="1619703" cy="1390101"/>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4" idx="5"/>
                <a:endCxn id="68" idx="1"/>
              </p:cNvCxnSpPr>
              <p:nvPr/>
            </p:nvCxnSpPr>
            <p:spPr>
              <a:xfrm>
                <a:off x="3710920" y="2817818"/>
                <a:ext cx="1710585" cy="23977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5" idx="7"/>
                <a:endCxn id="66" idx="3"/>
              </p:cNvCxnSpPr>
              <p:nvPr/>
            </p:nvCxnSpPr>
            <p:spPr>
              <a:xfrm flipV="1">
                <a:off x="3715473" y="2817817"/>
                <a:ext cx="1706032" cy="2397717"/>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080992" y="3504200"/>
              <a:ext cx="5783966" cy="2970735"/>
              <a:chOff x="1728004" y="2531308"/>
              <a:chExt cx="5783966" cy="2970735"/>
            </a:xfrm>
            <a:solidFill>
              <a:schemeClr val="tx1"/>
            </a:solidFill>
          </p:grpSpPr>
          <p:sp>
            <p:nvSpPr>
              <p:cNvPr id="33" name="Oval 32"/>
              <p:cNvSpPr/>
              <p:nvPr/>
            </p:nvSpPr>
            <p:spPr>
              <a:xfrm>
                <a:off x="1728004" y="3700351"/>
                <a:ext cx="347240" cy="3356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4" name="Oval 33"/>
              <p:cNvSpPr/>
              <p:nvPr/>
            </p:nvSpPr>
            <p:spPr>
              <a:xfrm>
                <a:off x="7164729" y="3657600"/>
                <a:ext cx="347241"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5" name="Oval 34"/>
              <p:cNvSpPr/>
              <p:nvPr/>
            </p:nvSpPr>
            <p:spPr>
              <a:xfrm>
                <a:off x="3414532" y="2531309"/>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6" name="Oval 35"/>
              <p:cNvSpPr/>
              <p:nvPr/>
            </p:nvSpPr>
            <p:spPr>
              <a:xfrm>
                <a:off x="3419085" y="5166377"/>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7" name="Oval 36"/>
              <p:cNvSpPr/>
              <p:nvPr/>
            </p:nvSpPr>
            <p:spPr>
              <a:xfrm>
                <a:off x="5370653" y="2531308"/>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Oval 37"/>
              <p:cNvSpPr/>
              <p:nvPr/>
            </p:nvSpPr>
            <p:spPr>
              <a:xfrm>
                <a:off x="5370653" y="5166377"/>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9" name="Straight Arrow Connector 38"/>
              <p:cNvCxnSpPr>
                <a:endCxn id="33" idx="3"/>
              </p:cNvCxnSpPr>
              <p:nvPr/>
            </p:nvCxnSpPr>
            <p:spPr>
              <a:xfrm flipV="1">
                <a:off x="1967697" y="2817818"/>
                <a:ext cx="1497687" cy="10076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5"/>
                <a:endCxn id="34" idx="1"/>
              </p:cNvCxnSpPr>
              <p:nvPr/>
            </p:nvCxnSpPr>
            <p:spPr>
              <a:xfrm>
                <a:off x="2024392" y="3986860"/>
                <a:ext cx="1445545" cy="1228674"/>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6"/>
                <a:endCxn id="35" idx="2"/>
              </p:cNvCxnSpPr>
              <p:nvPr/>
            </p:nvCxnSpPr>
            <p:spPr>
              <a:xfrm flipV="1">
                <a:off x="3761772" y="2699141"/>
                <a:ext cx="1608881" cy="1"/>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6"/>
              </p:cNvCxnSpPr>
              <p:nvPr/>
            </p:nvCxnSpPr>
            <p:spPr>
              <a:xfrm>
                <a:off x="3766325" y="5334210"/>
                <a:ext cx="1604327" cy="0"/>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2" idx="1"/>
              </p:cNvCxnSpPr>
              <p:nvPr/>
            </p:nvCxnSpPr>
            <p:spPr>
              <a:xfrm>
                <a:off x="5544273" y="2699141"/>
                <a:ext cx="1671308" cy="10076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2" idx="3"/>
              </p:cNvCxnSpPr>
              <p:nvPr/>
            </p:nvCxnSpPr>
            <p:spPr>
              <a:xfrm flipV="1">
                <a:off x="5595878" y="3944109"/>
                <a:ext cx="1619703" cy="1390101"/>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5"/>
                <a:endCxn id="37" idx="1"/>
              </p:cNvCxnSpPr>
              <p:nvPr/>
            </p:nvCxnSpPr>
            <p:spPr>
              <a:xfrm>
                <a:off x="3710920" y="2817818"/>
                <a:ext cx="1710585" cy="23977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4" idx="7"/>
                <a:endCxn id="35" idx="3"/>
              </p:cNvCxnSpPr>
              <p:nvPr/>
            </p:nvCxnSpPr>
            <p:spPr>
              <a:xfrm flipV="1">
                <a:off x="3715473" y="2817817"/>
                <a:ext cx="1706032" cy="2397717"/>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p:cNvCxnSpPr>
              <a:stCxn id="27" idx="7"/>
              <a:endCxn id="61" idx="2"/>
            </p:cNvCxnSpPr>
            <p:nvPr/>
          </p:nvCxnSpPr>
          <p:spPr>
            <a:xfrm flipV="1">
              <a:off x="1377380" y="2738205"/>
              <a:ext cx="2467768" cy="1984195"/>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89" name="Title 1"/>
          <p:cNvSpPr>
            <a:spLocks noGrp="1"/>
          </p:cNvSpPr>
          <p:nvPr>
            <p:ph type="title"/>
          </p:nvPr>
        </p:nvSpPr>
        <p:spPr>
          <a:xfrm>
            <a:off x="606378" y="290976"/>
            <a:ext cx="7886700" cy="394828"/>
          </a:xfrm>
        </p:spPr>
        <p:txBody>
          <a:bodyPr>
            <a:normAutofit fontScale="90000"/>
          </a:bodyPr>
          <a:lstStyle/>
          <a:p>
            <a:r>
              <a:rPr lang="en-US" dirty="0"/>
              <a:t>Time dependent representation</a:t>
            </a:r>
          </a:p>
        </p:txBody>
      </p:sp>
      <p:sp>
        <p:nvSpPr>
          <p:cNvPr id="2" name="Footer Placeholder 1"/>
          <p:cNvSpPr>
            <a:spLocks noGrp="1"/>
          </p:cNvSpPr>
          <p:nvPr>
            <p:ph type="ftr" sz="quarter" idx="11"/>
          </p:nvPr>
        </p:nvSpPr>
        <p:spPr/>
        <p:txBody>
          <a:bodyPr/>
          <a:lstStyle/>
          <a:p>
            <a:pPr>
              <a:defRPr/>
            </a:pPr>
            <a:r>
              <a:rPr lang="en-US"/>
              <a:t>© 2018 W.B. Powell</a:t>
            </a:r>
            <a:endParaRPr lang="en-US" dirty="0"/>
          </a:p>
        </p:txBody>
      </p:sp>
      <p:sp>
        <p:nvSpPr>
          <p:cNvPr id="90" name="Content Placeholder 2"/>
          <p:cNvSpPr>
            <a:spLocks noGrp="1"/>
          </p:cNvSpPr>
          <p:nvPr>
            <p:ph idx="1"/>
          </p:nvPr>
        </p:nvSpPr>
        <p:spPr>
          <a:xfrm>
            <a:off x="685800" y="1143000"/>
            <a:ext cx="7772400" cy="4953000"/>
          </a:xfrm>
        </p:spPr>
        <p:txBody>
          <a:bodyPr/>
          <a:lstStyle/>
          <a:p>
            <a:r>
              <a:rPr lang="en-US" sz="2400" dirty="0"/>
              <a:t>A time-dependent, deterministic </a:t>
            </a:r>
            <a:r>
              <a:rPr lang="en-US" sz="2400" dirty="0" err="1"/>
              <a:t>lookahead</a:t>
            </a:r>
            <a:r>
              <a:rPr lang="en-US" sz="2400" dirty="0"/>
              <a:t> network</a:t>
            </a:r>
          </a:p>
        </p:txBody>
      </p:sp>
      <p:graphicFrame>
        <p:nvGraphicFramePr>
          <p:cNvPr id="91" name="Object 46"/>
          <p:cNvGraphicFramePr>
            <a:graphicFrameLocks noChangeAspect="1"/>
          </p:cNvGraphicFramePr>
          <p:nvPr>
            <p:extLst/>
          </p:nvPr>
        </p:nvGraphicFramePr>
        <p:xfrm>
          <a:off x="1030657" y="4722813"/>
          <a:ext cx="555625" cy="300037"/>
        </p:xfrm>
        <a:graphic>
          <a:graphicData uri="http://schemas.openxmlformats.org/presentationml/2006/ole">
            <mc:AlternateContent xmlns:mc="http://schemas.openxmlformats.org/markup-compatibility/2006">
              <mc:Choice xmlns:v="urn:schemas-microsoft-com:vml" Requires="v">
                <p:oleObj spid="_x0000_s3087" name="Equation" r:id="rId12" imgW="330120" imgH="177480" progId="Equation.DSMT4">
                  <p:embed/>
                </p:oleObj>
              </mc:Choice>
              <mc:Fallback>
                <p:oleObj name="Equation" r:id="rId12" imgW="330120" imgH="177480" progId="Equation.DSMT4">
                  <p:embed/>
                  <p:pic>
                    <p:nvPicPr>
                      <p:cNvPr id="91" name="Object 46"/>
                      <p:cNvPicPr>
                        <a:picLocks noChangeAspect="1" noChangeArrowheads="1"/>
                      </p:cNvPicPr>
                      <p:nvPr/>
                    </p:nvPicPr>
                    <p:blipFill>
                      <a:blip r:embed="rId13"/>
                      <a:srcRect/>
                      <a:stretch>
                        <a:fillRect/>
                      </a:stretch>
                    </p:blipFill>
                    <p:spPr bwMode="auto">
                      <a:xfrm>
                        <a:off x="1030657" y="4722813"/>
                        <a:ext cx="55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 name="Object 46"/>
          <p:cNvGraphicFramePr>
            <a:graphicFrameLocks noChangeAspect="1"/>
          </p:cNvGraphicFramePr>
          <p:nvPr>
            <p:extLst/>
          </p:nvPr>
        </p:nvGraphicFramePr>
        <p:xfrm>
          <a:off x="739911" y="4174719"/>
          <a:ext cx="876300" cy="300038"/>
        </p:xfrm>
        <a:graphic>
          <a:graphicData uri="http://schemas.openxmlformats.org/presentationml/2006/ole">
            <mc:AlternateContent xmlns:mc="http://schemas.openxmlformats.org/markup-compatibility/2006">
              <mc:Choice xmlns:v="urn:schemas-microsoft-com:vml" Requires="v">
                <p:oleObj spid="_x0000_s3088" name="Equation" r:id="rId14" imgW="520560" imgH="177480" progId="Equation.DSMT4">
                  <p:embed/>
                </p:oleObj>
              </mc:Choice>
              <mc:Fallback>
                <p:oleObj name="Equation" r:id="rId14" imgW="520560" imgH="177480" progId="Equation.DSMT4">
                  <p:embed/>
                  <p:pic>
                    <p:nvPicPr>
                      <p:cNvPr id="92" name="Object 46"/>
                      <p:cNvPicPr>
                        <a:picLocks noChangeAspect="1" noChangeArrowheads="1"/>
                      </p:cNvPicPr>
                      <p:nvPr/>
                    </p:nvPicPr>
                    <p:blipFill>
                      <a:blip r:embed="rId15"/>
                      <a:srcRect/>
                      <a:stretch>
                        <a:fillRect/>
                      </a:stretch>
                    </p:blipFill>
                    <p:spPr bwMode="auto">
                      <a:xfrm>
                        <a:off x="739911" y="4174719"/>
                        <a:ext cx="8763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 name="Object 46"/>
          <p:cNvGraphicFramePr>
            <a:graphicFrameLocks noChangeAspect="1"/>
          </p:cNvGraphicFramePr>
          <p:nvPr>
            <p:extLst/>
          </p:nvPr>
        </p:nvGraphicFramePr>
        <p:xfrm>
          <a:off x="706438" y="3616325"/>
          <a:ext cx="919162" cy="300038"/>
        </p:xfrm>
        <a:graphic>
          <a:graphicData uri="http://schemas.openxmlformats.org/presentationml/2006/ole">
            <mc:AlternateContent xmlns:mc="http://schemas.openxmlformats.org/markup-compatibility/2006">
              <mc:Choice xmlns:v="urn:schemas-microsoft-com:vml" Requires="v">
                <p:oleObj spid="_x0000_s3089" name="Equation" r:id="rId16" imgW="545760" imgH="177480" progId="Equation.DSMT4">
                  <p:embed/>
                </p:oleObj>
              </mc:Choice>
              <mc:Fallback>
                <p:oleObj name="Equation" r:id="rId16" imgW="545760" imgH="177480" progId="Equation.DSMT4">
                  <p:embed/>
                  <p:pic>
                    <p:nvPicPr>
                      <p:cNvPr id="93" name="Object 46"/>
                      <p:cNvPicPr>
                        <a:picLocks noChangeAspect="1" noChangeArrowheads="1"/>
                      </p:cNvPicPr>
                      <p:nvPr/>
                    </p:nvPicPr>
                    <p:blipFill>
                      <a:blip r:embed="rId17"/>
                      <a:srcRect/>
                      <a:stretch>
                        <a:fillRect/>
                      </a:stretch>
                    </p:blipFill>
                    <p:spPr bwMode="auto">
                      <a:xfrm>
                        <a:off x="706438" y="3616325"/>
                        <a:ext cx="9191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 name="Object 46"/>
          <p:cNvGraphicFramePr>
            <a:graphicFrameLocks noChangeAspect="1"/>
          </p:cNvGraphicFramePr>
          <p:nvPr>
            <p:extLst/>
          </p:nvPr>
        </p:nvGraphicFramePr>
        <p:xfrm>
          <a:off x="723900" y="3068638"/>
          <a:ext cx="896938" cy="300037"/>
        </p:xfrm>
        <a:graphic>
          <a:graphicData uri="http://schemas.openxmlformats.org/presentationml/2006/ole">
            <mc:AlternateContent xmlns:mc="http://schemas.openxmlformats.org/markup-compatibility/2006">
              <mc:Choice xmlns:v="urn:schemas-microsoft-com:vml" Requires="v">
                <p:oleObj spid="_x0000_s3090" name="Equation" r:id="rId18" imgW="533160" imgH="177480" progId="Equation.DSMT4">
                  <p:embed/>
                </p:oleObj>
              </mc:Choice>
              <mc:Fallback>
                <p:oleObj name="Equation" r:id="rId18" imgW="533160" imgH="177480" progId="Equation.DSMT4">
                  <p:embed/>
                  <p:pic>
                    <p:nvPicPr>
                      <p:cNvPr id="94" name="Object 46"/>
                      <p:cNvPicPr>
                        <a:picLocks noChangeAspect="1" noChangeArrowheads="1"/>
                      </p:cNvPicPr>
                      <p:nvPr/>
                    </p:nvPicPr>
                    <p:blipFill>
                      <a:blip r:embed="rId19"/>
                      <a:srcRect/>
                      <a:stretch>
                        <a:fillRect/>
                      </a:stretch>
                    </p:blipFill>
                    <p:spPr bwMode="auto">
                      <a:xfrm>
                        <a:off x="723900" y="3068638"/>
                        <a:ext cx="8969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 name="Object 46"/>
          <p:cNvGraphicFramePr>
            <a:graphicFrameLocks noChangeAspect="1"/>
          </p:cNvGraphicFramePr>
          <p:nvPr>
            <p:extLst/>
          </p:nvPr>
        </p:nvGraphicFramePr>
        <p:xfrm>
          <a:off x="711200" y="2530475"/>
          <a:ext cx="917575" cy="300038"/>
        </p:xfrm>
        <a:graphic>
          <a:graphicData uri="http://schemas.openxmlformats.org/presentationml/2006/ole">
            <mc:AlternateContent xmlns:mc="http://schemas.openxmlformats.org/markup-compatibility/2006">
              <mc:Choice xmlns:v="urn:schemas-microsoft-com:vml" Requires="v">
                <p:oleObj spid="_x0000_s3091" name="Equation" r:id="rId20" imgW="545760" imgH="177480" progId="Equation.DSMT4">
                  <p:embed/>
                </p:oleObj>
              </mc:Choice>
              <mc:Fallback>
                <p:oleObj name="Equation" r:id="rId20" imgW="545760" imgH="177480" progId="Equation.DSMT4">
                  <p:embed/>
                  <p:pic>
                    <p:nvPicPr>
                      <p:cNvPr id="95" name="Object 46"/>
                      <p:cNvPicPr>
                        <a:picLocks noChangeAspect="1" noChangeArrowheads="1"/>
                      </p:cNvPicPr>
                      <p:nvPr/>
                    </p:nvPicPr>
                    <p:blipFill>
                      <a:blip r:embed="rId21"/>
                      <a:srcRect/>
                      <a:stretch>
                        <a:fillRect/>
                      </a:stretch>
                    </p:blipFill>
                    <p:spPr bwMode="auto">
                      <a:xfrm>
                        <a:off x="711200" y="2530475"/>
                        <a:ext cx="9175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967664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7731" name="Straight Arrow Connector 4"/>
          <p:cNvCxnSpPr>
            <a:cxnSpLocks noChangeShapeType="1"/>
          </p:cNvCxnSpPr>
          <p:nvPr/>
        </p:nvCxnSpPr>
        <p:spPr bwMode="auto">
          <a:xfrm>
            <a:off x="1656160" y="4883944"/>
            <a:ext cx="5867400" cy="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7732" name="Straight Connector 8"/>
          <p:cNvCxnSpPr>
            <a:cxnSpLocks noChangeShapeType="1"/>
          </p:cNvCxnSpPr>
          <p:nvPr/>
        </p:nvCxnSpPr>
        <p:spPr bwMode="auto">
          <a:xfrm>
            <a:off x="3163527" y="4822498"/>
            <a:ext cx="1463" cy="17526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3" name="Straight Connector 9"/>
          <p:cNvCxnSpPr>
            <a:cxnSpLocks noChangeShapeType="1"/>
          </p:cNvCxnSpPr>
          <p:nvPr/>
        </p:nvCxnSpPr>
        <p:spPr bwMode="auto">
          <a:xfrm>
            <a:off x="1660922" y="4780360"/>
            <a:ext cx="0" cy="21788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4" name="Straight Connector 11"/>
          <p:cNvCxnSpPr>
            <a:cxnSpLocks noChangeShapeType="1"/>
          </p:cNvCxnSpPr>
          <p:nvPr/>
        </p:nvCxnSpPr>
        <p:spPr bwMode="auto">
          <a:xfrm>
            <a:off x="4818371" y="4795242"/>
            <a:ext cx="0" cy="21788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5" name="Straight Connector 19"/>
          <p:cNvCxnSpPr>
            <a:cxnSpLocks noChangeShapeType="1"/>
          </p:cNvCxnSpPr>
          <p:nvPr/>
        </p:nvCxnSpPr>
        <p:spPr bwMode="auto">
          <a:xfrm>
            <a:off x="6418588" y="4780360"/>
            <a:ext cx="2137" cy="1885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8" name="Straight Arrow Connector 29"/>
          <p:cNvCxnSpPr>
            <a:cxnSpLocks noChangeShapeType="1"/>
          </p:cNvCxnSpPr>
          <p:nvPr/>
        </p:nvCxnSpPr>
        <p:spPr bwMode="auto">
          <a:xfrm flipV="1">
            <a:off x="1659921" y="1776104"/>
            <a:ext cx="3963082" cy="3107246"/>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7739" name="TextBox 30"/>
          <p:cNvSpPr txBox="1">
            <a:spLocks noChangeArrowheads="1"/>
          </p:cNvSpPr>
          <p:nvPr/>
        </p:nvSpPr>
        <p:spPr bwMode="auto">
          <a:xfrm>
            <a:off x="3558779" y="5372101"/>
            <a:ext cx="1838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The base model</a:t>
            </a:r>
          </a:p>
        </p:txBody>
      </p:sp>
      <p:cxnSp>
        <p:nvCxnSpPr>
          <p:cNvPr id="457740" name="Straight Arrow Connector 32"/>
          <p:cNvCxnSpPr>
            <a:cxnSpLocks noChangeShapeType="1"/>
          </p:cNvCxnSpPr>
          <p:nvPr/>
        </p:nvCxnSpPr>
        <p:spPr bwMode="auto">
          <a:xfrm flipV="1">
            <a:off x="3158405" y="1874980"/>
            <a:ext cx="3861207" cy="3014321"/>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7741" name="Straight Arrow Connector 33"/>
          <p:cNvCxnSpPr>
            <a:cxnSpLocks noChangeShapeType="1"/>
          </p:cNvCxnSpPr>
          <p:nvPr/>
        </p:nvCxnSpPr>
        <p:spPr bwMode="auto">
          <a:xfrm flipV="1">
            <a:off x="4827133" y="1951251"/>
            <a:ext cx="3627691" cy="2932906"/>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7742" name="Straight Arrow Connector 37"/>
          <p:cNvCxnSpPr>
            <a:cxnSpLocks noChangeShapeType="1"/>
          </p:cNvCxnSpPr>
          <p:nvPr/>
        </p:nvCxnSpPr>
        <p:spPr bwMode="auto">
          <a:xfrm>
            <a:off x="3156758" y="4359715"/>
            <a:ext cx="0" cy="614363"/>
          </a:xfrm>
          <a:prstGeom prst="straightConnector1">
            <a:avLst/>
          </a:prstGeom>
          <a:noFill/>
          <a:ln w="2857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457744" name="Straight Arrow Connector 44"/>
          <p:cNvCxnSpPr>
            <a:cxnSpLocks noChangeShapeType="1"/>
          </p:cNvCxnSpPr>
          <p:nvPr/>
        </p:nvCxnSpPr>
        <p:spPr bwMode="auto">
          <a:xfrm flipH="1" flipV="1">
            <a:off x="1653154" y="2812513"/>
            <a:ext cx="6767" cy="2153585"/>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aphicFrame>
        <p:nvGraphicFramePr>
          <p:cNvPr id="457745" name="Object 46"/>
          <p:cNvGraphicFramePr>
            <a:graphicFrameLocks noChangeAspect="1"/>
          </p:cNvGraphicFramePr>
          <p:nvPr/>
        </p:nvGraphicFramePr>
        <p:xfrm>
          <a:off x="1587105" y="5048250"/>
          <a:ext cx="148828" cy="257175"/>
        </p:xfrm>
        <a:graphic>
          <a:graphicData uri="http://schemas.openxmlformats.org/presentationml/2006/ole">
            <mc:AlternateContent xmlns:mc="http://schemas.openxmlformats.org/markup-compatibility/2006">
              <mc:Choice xmlns:v="urn:schemas-microsoft-com:vml" Requires="v">
                <p:oleObj spid="_x0000_s4107" name="Equation" r:id="rId4" imgW="88746" imgH="152136" progId="Equation.DSMT4">
                  <p:embed/>
                </p:oleObj>
              </mc:Choice>
              <mc:Fallback>
                <p:oleObj name="Equation" r:id="rId4" imgW="88746" imgH="152136" progId="Equation.DSMT4">
                  <p:embed/>
                  <p:pic>
                    <p:nvPicPr>
                      <p:cNvPr id="457745"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105" y="5048250"/>
                        <a:ext cx="14882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7746" name="Object 47"/>
          <p:cNvGraphicFramePr>
            <a:graphicFrameLocks noChangeAspect="1"/>
          </p:cNvGraphicFramePr>
          <p:nvPr/>
        </p:nvGraphicFramePr>
        <p:xfrm>
          <a:off x="3072994" y="5000860"/>
          <a:ext cx="469106" cy="300038"/>
        </p:xfrm>
        <a:graphic>
          <a:graphicData uri="http://schemas.openxmlformats.org/presentationml/2006/ole">
            <mc:AlternateContent xmlns:mc="http://schemas.openxmlformats.org/markup-compatibility/2006">
              <mc:Choice xmlns:v="urn:schemas-microsoft-com:vml" Requires="v">
                <p:oleObj spid="_x0000_s4108" name="Equation" r:id="rId6" imgW="279158" imgH="177646" progId="Equation.DSMT4">
                  <p:embed/>
                </p:oleObj>
              </mc:Choice>
              <mc:Fallback>
                <p:oleObj name="Equation" r:id="rId6" imgW="279158" imgH="177646" progId="Equation.DSMT4">
                  <p:embed/>
                  <p:pic>
                    <p:nvPicPr>
                      <p:cNvPr id="457746"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994" y="5000860"/>
                        <a:ext cx="46910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7747" name="Object 48"/>
          <p:cNvGraphicFramePr>
            <a:graphicFrameLocks noChangeAspect="1"/>
          </p:cNvGraphicFramePr>
          <p:nvPr/>
        </p:nvGraphicFramePr>
        <p:xfrm>
          <a:off x="4589860" y="5025889"/>
          <a:ext cx="511969" cy="300038"/>
        </p:xfrm>
        <a:graphic>
          <a:graphicData uri="http://schemas.openxmlformats.org/presentationml/2006/ole">
            <mc:AlternateContent xmlns:mc="http://schemas.openxmlformats.org/markup-compatibility/2006">
              <mc:Choice xmlns:v="urn:schemas-microsoft-com:vml" Requires="v">
                <p:oleObj spid="_x0000_s4109" name="Equation" r:id="rId8" imgW="304404" imgH="177569" progId="Equation.DSMT4">
                  <p:embed/>
                </p:oleObj>
              </mc:Choice>
              <mc:Fallback>
                <p:oleObj name="Equation" r:id="rId8" imgW="304404" imgH="177569" progId="Equation.DSMT4">
                  <p:embed/>
                  <p:pic>
                    <p:nvPicPr>
                      <p:cNvPr id="457747" name="Object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9860" y="5025889"/>
                        <a:ext cx="51196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7748" name="Object 49"/>
          <p:cNvGraphicFramePr>
            <a:graphicFrameLocks noChangeAspect="1"/>
          </p:cNvGraphicFramePr>
          <p:nvPr/>
        </p:nvGraphicFramePr>
        <p:xfrm>
          <a:off x="6156677" y="4984056"/>
          <a:ext cx="490538" cy="300038"/>
        </p:xfrm>
        <a:graphic>
          <a:graphicData uri="http://schemas.openxmlformats.org/presentationml/2006/ole">
            <mc:AlternateContent xmlns:mc="http://schemas.openxmlformats.org/markup-compatibility/2006">
              <mc:Choice xmlns:v="urn:schemas-microsoft-com:vml" Requires="v">
                <p:oleObj spid="_x0000_s4110" name="Equation" r:id="rId10" imgW="291847" imgH="177646" progId="Equation.DSMT4">
                  <p:embed/>
                </p:oleObj>
              </mc:Choice>
              <mc:Fallback>
                <p:oleObj name="Equation" r:id="rId10" imgW="291847" imgH="177646" progId="Equation.DSMT4">
                  <p:embed/>
                  <p:pic>
                    <p:nvPicPr>
                      <p:cNvPr id="457748" name="Object 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677" y="4984056"/>
                        <a:ext cx="490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57749" name="Straight Arrow Connector 38"/>
          <p:cNvCxnSpPr>
            <a:cxnSpLocks noChangeShapeType="1"/>
          </p:cNvCxnSpPr>
          <p:nvPr/>
        </p:nvCxnSpPr>
        <p:spPr bwMode="auto">
          <a:xfrm>
            <a:off x="4818371" y="3717435"/>
            <a:ext cx="0" cy="1214438"/>
          </a:xfrm>
          <a:prstGeom prst="straightConnector1">
            <a:avLst/>
          </a:prstGeom>
          <a:noFill/>
          <a:ln w="2857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457750" name="TextBox 26"/>
          <p:cNvSpPr txBox="1">
            <a:spLocks noChangeArrowheads="1"/>
          </p:cNvSpPr>
          <p:nvPr/>
        </p:nvSpPr>
        <p:spPr bwMode="auto">
          <a:xfrm>
            <a:off x="7032389" y="3826660"/>
            <a:ext cx="1034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dirty="0"/>
              <a:t>.  .  .  .</a:t>
            </a:r>
          </a:p>
        </p:txBody>
      </p:sp>
      <p:grpSp>
        <p:nvGrpSpPr>
          <p:cNvPr id="153" name="Group 152"/>
          <p:cNvGrpSpPr/>
          <p:nvPr/>
        </p:nvGrpSpPr>
        <p:grpSpPr>
          <a:xfrm rot="19824357">
            <a:off x="2763988" y="2829378"/>
            <a:ext cx="4548920" cy="1295480"/>
            <a:chOff x="1080992" y="666590"/>
            <a:chExt cx="8920984" cy="5808345"/>
          </a:xfrm>
        </p:grpSpPr>
        <p:grpSp>
          <p:nvGrpSpPr>
            <p:cNvPr id="154" name="Group 153"/>
            <p:cNvGrpSpPr/>
            <p:nvPr/>
          </p:nvGrpSpPr>
          <p:grpSpPr>
            <a:xfrm>
              <a:off x="4218010" y="666590"/>
              <a:ext cx="5783966" cy="2970735"/>
              <a:chOff x="1728004" y="2531308"/>
              <a:chExt cx="5783966" cy="2970735"/>
            </a:xfrm>
            <a:solidFill>
              <a:schemeClr val="bg1">
                <a:lumMod val="95000"/>
              </a:schemeClr>
            </a:solidFill>
          </p:grpSpPr>
          <p:sp>
            <p:nvSpPr>
              <p:cNvPr id="203" name="Oval 202"/>
              <p:cNvSpPr/>
              <p:nvPr/>
            </p:nvSpPr>
            <p:spPr>
              <a:xfrm>
                <a:off x="1728004" y="3700351"/>
                <a:ext cx="347240" cy="335666"/>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4" name="Oval 203"/>
              <p:cNvSpPr/>
              <p:nvPr/>
            </p:nvSpPr>
            <p:spPr>
              <a:xfrm>
                <a:off x="7164729" y="3657600"/>
                <a:ext cx="347241"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5" name="Oval 204"/>
              <p:cNvSpPr/>
              <p:nvPr/>
            </p:nvSpPr>
            <p:spPr>
              <a:xfrm>
                <a:off x="3414532" y="2531309"/>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6" name="Oval 205"/>
              <p:cNvSpPr/>
              <p:nvPr/>
            </p:nvSpPr>
            <p:spPr>
              <a:xfrm>
                <a:off x="3419085"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7" name="Oval 206"/>
              <p:cNvSpPr/>
              <p:nvPr/>
            </p:nvSpPr>
            <p:spPr>
              <a:xfrm>
                <a:off x="5370653" y="2531308"/>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8" name="Oval 207"/>
              <p:cNvSpPr/>
              <p:nvPr/>
            </p:nvSpPr>
            <p:spPr>
              <a:xfrm>
                <a:off x="5370653"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209" name="Straight Arrow Connector 208"/>
              <p:cNvCxnSpPr>
                <a:stCxn id="202" idx="7"/>
              </p:cNvCxnSpPr>
              <p:nvPr/>
            </p:nvCxnSpPr>
            <p:spPr>
              <a:xfrm flipV="1">
                <a:off x="2024392" y="2817818"/>
                <a:ext cx="1440992" cy="93169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24392" y="3986860"/>
                <a:ext cx="1445545" cy="1228674"/>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V="1">
                <a:off x="3761772" y="2699141"/>
                <a:ext cx="1608881" cy="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3766325" y="5334210"/>
                <a:ext cx="1604327" cy="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5544273" y="2699141"/>
                <a:ext cx="1671308"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V="1">
                <a:off x="5595878" y="3944109"/>
                <a:ext cx="1619703" cy="139010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10920" y="2817818"/>
                <a:ext cx="1710585" cy="23977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V="1">
                <a:off x="3715473" y="2817817"/>
                <a:ext cx="1706032" cy="2397717"/>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55" name="Straight Arrow Connector 154"/>
            <p:cNvCxnSpPr>
              <a:stCxn id="189" idx="7"/>
            </p:cNvCxnSpPr>
            <p:nvPr/>
          </p:nvCxnSpPr>
          <p:spPr>
            <a:xfrm flipV="1">
              <a:off x="4141536" y="1901259"/>
              <a:ext cx="2771026" cy="7182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endCxn id="205" idx="2"/>
            </p:cNvCxnSpPr>
            <p:nvPr/>
          </p:nvCxnSpPr>
          <p:spPr>
            <a:xfrm>
              <a:off x="7208950" y="1782583"/>
              <a:ext cx="2445785" cy="1781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3219061" y="1614750"/>
              <a:ext cx="5783966" cy="2970735"/>
              <a:chOff x="1728004" y="2531308"/>
              <a:chExt cx="5783966" cy="2970735"/>
            </a:xfrm>
            <a:solidFill>
              <a:schemeClr val="bg1">
                <a:lumMod val="75000"/>
              </a:schemeClr>
            </a:solidFill>
          </p:grpSpPr>
          <p:sp>
            <p:nvSpPr>
              <p:cNvPr id="189" name="Oval 188"/>
              <p:cNvSpPr/>
              <p:nvPr/>
            </p:nvSpPr>
            <p:spPr>
              <a:xfrm>
                <a:off x="1728004" y="3700351"/>
                <a:ext cx="347240" cy="335666"/>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0" name="Oval 189"/>
              <p:cNvSpPr/>
              <p:nvPr/>
            </p:nvSpPr>
            <p:spPr>
              <a:xfrm>
                <a:off x="7164729" y="3657600"/>
                <a:ext cx="347241"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1" name="Oval 190"/>
              <p:cNvSpPr/>
              <p:nvPr/>
            </p:nvSpPr>
            <p:spPr>
              <a:xfrm>
                <a:off x="3414532" y="2531309"/>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2" name="Oval 191"/>
              <p:cNvSpPr/>
              <p:nvPr/>
            </p:nvSpPr>
            <p:spPr>
              <a:xfrm>
                <a:off x="3419085"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3" name="Oval 192"/>
              <p:cNvSpPr/>
              <p:nvPr/>
            </p:nvSpPr>
            <p:spPr>
              <a:xfrm>
                <a:off x="5370653" y="2531308"/>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4" name="Oval 193"/>
              <p:cNvSpPr/>
              <p:nvPr/>
            </p:nvSpPr>
            <p:spPr>
              <a:xfrm>
                <a:off x="5370653"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5" name="Straight Arrow Connector 194"/>
              <p:cNvCxnSpPr/>
              <p:nvPr/>
            </p:nvCxnSpPr>
            <p:spPr>
              <a:xfrm flipV="1">
                <a:off x="1967697" y="2817818"/>
                <a:ext cx="1497687"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2024392" y="3986860"/>
                <a:ext cx="1445545" cy="1228674"/>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3761772" y="2699141"/>
                <a:ext cx="1608881" cy="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3766325" y="5334210"/>
                <a:ext cx="1604327" cy="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a:off x="5544273" y="2699141"/>
                <a:ext cx="1671308"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5595878" y="3944109"/>
                <a:ext cx="1619703" cy="139010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a:off x="3710920" y="2817818"/>
                <a:ext cx="1710585" cy="23977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V="1">
                <a:off x="3715473" y="2817817"/>
                <a:ext cx="1706032" cy="2397717"/>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2158620" y="2570371"/>
              <a:ext cx="5783966" cy="2970735"/>
              <a:chOff x="1728004" y="2531308"/>
              <a:chExt cx="5783966" cy="2970735"/>
            </a:xfrm>
            <a:solidFill>
              <a:schemeClr val="bg1">
                <a:lumMod val="50000"/>
              </a:schemeClr>
            </a:solidFill>
          </p:grpSpPr>
          <p:sp>
            <p:nvSpPr>
              <p:cNvPr id="175" name="Oval 174"/>
              <p:cNvSpPr/>
              <p:nvPr/>
            </p:nvSpPr>
            <p:spPr>
              <a:xfrm>
                <a:off x="1728004" y="3700351"/>
                <a:ext cx="347240" cy="335666"/>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6" name="Oval 175"/>
              <p:cNvSpPr/>
              <p:nvPr/>
            </p:nvSpPr>
            <p:spPr>
              <a:xfrm>
                <a:off x="7164729" y="3657600"/>
                <a:ext cx="347241"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7" name="Oval 176"/>
              <p:cNvSpPr/>
              <p:nvPr/>
            </p:nvSpPr>
            <p:spPr>
              <a:xfrm>
                <a:off x="3414532" y="2531309"/>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8" name="Oval 177"/>
              <p:cNvSpPr/>
              <p:nvPr/>
            </p:nvSpPr>
            <p:spPr>
              <a:xfrm>
                <a:off x="3419085" y="5166377"/>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9" name="Oval 178"/>
              <p:cNvSpPr/>
              <p:nvPr/>
            </p:nvSpPr>
            <p:spPr>
              <a:xfrm>
                <a:off x="5370653" y="2531308"/>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0" name="Oval 179"/>
              <p:cNvSpPr/>
              <p:nvPr/>
            </p:nvSpPr>
            <p:spPr>
              <a:xfrm>
                <a:off x="5370653" y="5166377"/>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81" name="Straight Arrow Connector 180"/>
              <p:cNvCxnSpPr>
                <a:endCxn id="192" idx="3"/>
              </p:cNvCxnSpPr>
              <p:nvPr/>
            </p:nvCxnSpPr>
            <p:spPr>
              <a:xfrm flipV="1">
                <a:off x="1967697" y="2817818"/>
                <a:ext cx="1497687" cy="10076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endCxn id="193" idx="1"/>
              </p:cNvCxnSpPr>
              <p:nvPr/>
            </p:nvCxnSpPr>
            <p:spPr>
              <a:xfrm>
                <a:off x="2024392" y="3986860"/>
                <a:ext cx="1445545" cy="1228674"/>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92" idx="6"/>
                <a:endCxn id="194" idx="2"/>
              </p:cNvCxnSpPr>
              <p:nvPr/>
            </p:nvCxnSpPr>
            <p:spPr>
              <a:xfrm flipV="1">
                <a:off x="3761772" y="2699141"/>
                <a:ext cx="1608881" cy="1"/>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93" idx="6"/>
              </p:cNvCxnSpPr>
              <p:nvPr/>
            </p:nvCxnSpPr>
            <p:spPr>
              <a:xfrm>
                <a:off x="3766325" y="5334210"/>
                <a:ext cx="1604327" cy="0"/>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endCxn id="191" idx="1"/>
              </p:cNvCxnSpPr>
              <p:nvPr/>
            </p:nvCxnSpPr>
            <p:spPr>
              <a:xfrm>
                <a:off x="5544273" y="2699141"/>
                <a:ext cx="1671308" cy="10076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endCxn id="191" idx="3"/>
              </p:cNvCxnSpPr>
              <p:nvPr/>
            </p:nvCxnSpPr>
            <p:spPr>
              <a:xfrm flipV="1">
                <a:off x="5595878" y="3944109"/>
                <a:ext cx="1619703" cy="1390101"/>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92" idx="5"/>
                <a:endCxn id="196" idx="1"/>
              </p:cNvCxnSpPr>
              <p:nvPr/>
            </p:nvCxnSpPr>
            <p:spPr>
              <a:xfrm>
                <a:off x="3710920" y="2817818"/>
                <a:ext cx="1710585" cy="23977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93" idx="7"/>
                <a:endCxn id="194" idx="3"/>
              </p:cNvCxnSpPr>
              <p:nvPr/>
            </p:nvCxnSpPr>
            <p:spPr>
              <a:xfrm flipV="1">
                <a:off x="3715473" y="2817817"/>
                <a:ext cx="1706032" cy="2397717"/>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1080992" y="3504200"/>
              <a:ext cx="5783966" cy="2970735"/>
              <a:chOff x="1728004" y="2531308"/>
              <a:chExt cx="5783966" cy="2970735"/>
            </a:xfrm>
            <a:solidFill>
              <a:schemeClr val="tx1"/>
            </a:solidFill>
          </p:grpSpPr>
          <p:sp>
            <p:nvSpPr>
              <p:cNvPr id="161" name="Oval 160"/>
              <p:cNvSpPr/>
              <p:nvPr/>
            </p:nvSpPr>
            <p:spPr>
              <a:xfrm>
                <a:off x="1728004" y="3700351"/>
                <a:ext cx="347240" cy="3356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2" name="Oval 161"/>
              <p:cNvSpPr/>
              <p:nvPr/>
            </p:nvSpPr>
            <p:spPr>
              <a:xfrm>
                <a:off x="7164729" y="3657600"/>
                <a:ext cx="347241"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3" name="Oval 162"/>
              <p:cNvSpPr/>
              <p:nvPr/>
            </p:nvSpPr>
            <p:spPr>
              <a:xfrm>
                <a:off x="3414532" y="2531309"/>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4" name="Oval 163"/>
              <p:cNvSpPr/>
              <p:nvPr/>
            </p:nvSpPr>
            <p:spPr>
              <a:xfrm>
                <a:off x="3419085" y="5166377"/>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5" name="Oval 164"/>
              <p:cNvSpPr/>
              <p:nvPr/>
            </p:nvSpPr>
            <p:spPr>
              <a:xfrm>
                <a:off x="5370653" y="2531308"/>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6" name="Oval 165"/>
              <p:cNvSpPr/>
              <p:nvPr/>
            </p:nvSpPr>
            <p:spPr>
              <a:xfrm>
                <a:off x="5370653" y="5166377"/>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67" name="Straight Arrow Connector 166"/>
              <p:cNvCxnSpPr>
                <a:endCxn id="161" idx="3"/>
              </p:cNvCxnSpPr>
              <p:nvPr/>
            </p:nvCxnSpPr>
            <p:spPr>
              <a:xfrm flipV="1">
                <a:off x="1967697" y="2817818"/>
                <a:ext cx="1497687" cy="10076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stCxn id="155" idx="5"/>
                <a:endCxn id="162" idx="1"/>
              </p:cNvCxnSpPr>
              <p:nvPr/>
            </p:nvCxnSpPr>
            <p:spPr>
              <a:xfrm>
                <a:off x="2024392" y="3986860"/>
                <a:ext cx="1445545" cy="1228674"/>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61" idx="6"/>
                <a:endCxn id="163" idx="2"/>
              </p:cNvCxnSpPr>
              <p:nvPr/>
            </p:nvCxnSpPr>
            <p:spPr>
              <a:xfrm flipV="1">
                <a:off x="3761772" y="2699141"/>
                <a:ext cx="1608881" cy="1"/>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62" idx="6"/>
              </p:cNvCxnSpPr>
              <p:nvPr/>
            </p:nvCxnSpPr>
            <p:spPr>
              <a:xfrm>
                <a:off x="3766325" y="5334210"/>
                <a:ext cx="1604327" cy="0"/>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endCxn id="160" idx="1"/>
              </p:cNvCxnSpPr>
              <p:nvPr/>
            </p:nvCxnSpPr>
            <p:spPr>
              <a:xfrm>
                <a:off x="5544273" y="2699141"/>
                <a:ext cx="1671308" cy="10076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endCxn id="160" idx="3"/>
              </p:cNvCxnSpPr>
              <p:nvPr/>
            </p:nvCxnSpPr>
            <p:spPr>
              <a:xfrm flipV="1">
                <a:off x="5595878" y="3944109"/>
                <a:ext cx="1619703" cy="1390101"/>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161" idx="5"/>
                <a:endCxn id="165" idx="1"/>
              </p:cNvCxnSpPr>
              <p:nvPr/>
            </p:nvCxnSpPr>
            <p:spPr>
              <a:xfrm>
                <a:off x="3710920" y="2817818"/>
                <a:ext cx="1710585" cy="23977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2" idx="7"/>
                <a:endCxn id="163" idx="3"/>
              </p:cNvCxnSpPr>
              <p:nvPr/>
            </p:nvCxnSpPr>
            <p:spPr>
              <a:xfrm flipV="1">
                <a:off x="3715473" y="2817817"/>
                <a:ext cx="1706032" cy="2397717"/>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60" name="Straight Arrow Connector 159"/>
            <p:cNvCxnSpPr>
              <a:stCxn id="155" idx="7"/>
              <a:endCxn id="189" idx="2"/>
            </p:cNvCxnSpPr>
            <p:nvPr/>
          </p:nvCxnSpPr>
          <p:spPr>
            <a:xfrm flipV="1">
              <a:off x="1377380" y="2738205"/>
              <a:ext cx="2467768" cy="1984195"/>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85" name="Title 1"/>
          <p:cNvSpPr>
            <a:spLocks noGrp="1"/>
          </p:cNvSpPr>
          <p:nvPr>
            <p:ph type="title"/>
          </p:nvPr>
        </p:nvSpPr>
        <p:spPr>
          <a:xfrm>
            <a:off x="606378" y="290976"/>
            <a:ext cx="7886700" cy="394828"/>
          </a:xfrm>
        </p:spPr>
        <p:txBody>
          <a:bodyPr>
            <a:normAutofit fontScale="90000"/>
          </a:bodyPr>
          <a:lstStyle/>
          <a:p>
            <a:r>
              <a:rPr lang="en-US" dirty="0"/>
              <a:t>Time dependent representation</a:t>
            </a:r>
          </a:p>
        </p:txBody>
      </p:sp>
      <p:sp>
        <p:nvSpPr>
          <p:cNvPr id="2" name="Footer Placeholder 1"/>
          <p:cNvSpPr>
            <a:spLocks noGrp="1"/>
          </p:cNvSpPr>
          <p:nvPr>
            <p:ph type="ftr" sz="quarter" idx="11"/>
          </p:nvPr>
        </p:nvSpPr>
        <p:spPr/>
        <p:txBody>
          <a:bodyPr/>
          <a:lstStyle/>
          <a:p>
            <a:pPr>
              <a:defRPr/>
            </a:pPr>
            <a:r>
              <a:rPr lang="en-US"/>
              <a:t>© 2018 W.B. Powell</a:t>
            </a:r>
            <a:endParaRPr lang="en-US" dirty="0"/>
          </a:p>
        </p:txBody>
      </p:sp>
      <p:sp>
        <p:nvSpPr>
          <p:cNvPr id="87" name="Content Placeholder 2"/>
          <p:cNvSpPr>
            <a:spLocks noGrp="1"/>
          </p:cNvSpPr>
          <p:nvPr>
            <p:ph idx="1"/>
          </p:nvPr>
        </p:nvSpPr>
        <p:spPr>
          <a:xfrm>
            <a:off x="685800" y="1143000"/>
            <a:ext cx="7772400" cy="4953000"/>
          </a:xfrm>
        </p:spPr>
        <p:txBody>
          <a:bodyPr/>
          <a:lstStyle/>
          <a:p>
            <a:r>
              <a:rPr lang="en-US" sz="2400" dirty="0"/>
              <a:t>A time-dependent, deterministic </a:t>
            </a:r>
            <a:r>
              <a:rPr lang="en-US" sz="2400" dirty="0" err="1"/>
              <a:t>lookahead</a:t>
            </a:r>
            <a:r>
              <a:rPr lang="en-US" sz="2400" dirty="0"/>
              <a:t> network</a:t>
            </a:r>
          </a:p>
        </p:txBody>
      </p:sp>
      <p:cxnSp>
        <p:nvCxnSpPr>
          <p:cNvPr id="88" name="Straight Connector 9"/>
          <p:cNvCxnSpPr>
            <a:cxnSpLocks noChangeShapeType="1"/>
          </p:cNvCxnSpPr>
          <p:nvPr/>
        </p:nvCxnSpPr>
        <p:spPr bwMode="auto">
          <a:xfrm>
            <a:off x="1660922" y="4780360"/>
            <a:ext cx="0" cy="21788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89" name="TextBox 42"/>
          <p:cNvSpPr txBox="1">
            <a:spLocks noChangeArrowheads="1"/>
          </p:cNvSpPr>
          <p:nvPr/>
        </p:nvSpPr>
        <p:spPr bwMode="auto">
          <a:xfrm rot="16200000">
            <a:off x="-692601" y="3637445"/>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The </a:t>
            </a:r>
            <a:r>
              <a:rPr lang="en-US" altLang="en-US" sz="1800" dirty="0" err="1"/>
              <a:t>lookahead</a:t>
            </a:r>
            <a:r>
              <a:rPr lang="en-US" altLang="en-US" sz="1800" dirty="0"/>
              <a:t> model</a:t>
            </a:r>
          </a:p>
        </p:txBody>
      </p:sp>
      <p:cxnSp>
        <p:nvCxnSpPr>
          <p:cNvPr id="90" name="Straight Arrow Connector 44"/>
          <p:cNvCxnSpPr>
            <a:cxnSpLocks noChangeShapeType="1"/>
          </p:cNvCxnSpPr>
          <p:nvPr/>
        </p:nvCxnSpPr>
        <p:spPr bwMode="auto">
          <a:xfrm flipH="1" flipV="1">
            <a:off x="1653154" y="2812513"/>
            <a:ext cx="6767" cy="2153585"/>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aphicFrame>
        <p:nvGraphicFramePr>
          <p:cNvPr id="91" name="Object 46"/>
          <p:cNvGraphicFramePr>
            <a:graphicFrameLocks noChangeAspect="1"/>
          </p:cNvGraphicFramePr>
          <p:nvPr>
            <p:extLst/>
          </p:nvPr>
        </p:nvGraphicFramePr>
        <p:xfrm>
          <a:off x="1030657" y="4722813"/>
          <a:ext cx="555625" cy="300037"/>
        </p:xfrm>
        <a:graphic>
          <a:graphicData uri="http://schemas.openxmlformats.org/presentationml/2006/ole">
            <mc:AlternateContent xmlns:mc="http://schemas.openxmlformats.org/markup-compatibility/2006">
              <mc:Choice xmlns:v="urn:schemas-microsoft-com:vml" Requires="v">
                <p:oleObj spid="_x0000_s4111" name="Equation" r:id="rId12" imgW="330120" imgH="177480" progId="Equation.DSMT4">
                  <p:embed/>
                </p:oleObj>
              </mc:Choice>
              <mc:Fallback>
                <p:oleObj name="Equation" r:id="rId12" imgW="330120" imgH="177480" progId="Equation.DSMT4">
                  <p:embed/>
                  <p:pic>
                    <p:nvPicPr>
                      <p:cNvPr id="91" name="Object 46"/>
                      <p:cNvPicPr>
                        <a:picLocks noChangeAspect="1" noChangeArrowheads="1"/>
                      </p:cNvPicPr>
                      <p:nvPr/>
                    </p:nvPicPr>
                    <p:blipFill>
                      <a:blip r:embed="rId13"/>
                      <a:srcRect/>
                      <a:stretch>
                        <a:fillRect/>
                      </a:stretch>
                    </p:blipFill>
                    <p:spPr bwMode="auto">
                      <a:xfrm>
                        <a:off x="1030657" y="4722813"/>
                        <a:ext cx="55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 name="Object 46"/>
          <p:cNvGraphicFramePr>
            <a:graphicFrameLocks noChangeAspect="1"/>
          </p:cNvGraphicFramePr>
          <p:nvPr>
            <p:extLst/>
          </p:nvPr>
        </p:nvGraphicFramePr>
        <p:xfrm>
          <a:off x="739911" y="4174719"/>
          <a:ext cx="876300" cy="300038"/>
        </p:xfrm>
        <a:graphic>
          <a:graphicData uri="http://schemas.openxmlformats.org/presentationml/2006/ole">
            <mc:AlternateContent xmlns:mc="http://schemas.openxmlformats.org/markup-compatibility/2006">
              <mc:Choice xmlns:v="urn:schemas-microsoft-com:vml" Requires="v">
                <p:oleObj spid="_x0000_s4112" name="Equation" r:id="rId14" imgW="520560" imgH="177480" progId="Equation.DSMT4">
                  <p:embed/>
                </p:oleObj>
              </mc:Choice>
              <mc:Fallback>
                <p:oleObj name="Equation" r:id="rId14" imgW="520560" imgH="177480" progId="Equation.DSMT4">
                  <p:embed/>
                  <p:pic>
                    <p:nvPicPr>
                      <p:cNvPr id="92" name="Object 46"/>
                      <p:cNvPicPr>
                        <a:picLocks noChangeAspect="1" noChangeArrowheads="1"/>
                      </p:cNvPicPr>
                      <p:nvPr/>
                    </p:nvPicPr>
                    <p:blipFill>
                      <a:blip r:embed="rId15"/>
                      <a:srcRect/>
                      <a:stretch>
                        <a:fillRect/>
                      </a:stretch>
                    </p:blipFill>
                    <p:spPr bwMode="auto">
                      <a:xfrm>
                        <a:off x="739911" y="4174719"/>
                        <a:ext cx="8763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 name="Object 46"/>
          <p:cNvGraphicFramePr>
            <a:graphicFrameLocks noChangeAspect="1"/>
          </p:cNvGraphicFramePr>
          <p:nvPr>
            <p:extLst/>
          </p:nvPr>
        </p:nvGraphicFramePr>
        <p:xfrm>
          <a:off x="706438" y="3616325"/>
          <a:ext cx="919162" cy="300038"/>
        </p:xfrm>
        <a:graphic>
          <a:graphicData uri="http://schemas.openxmlformats.org/presentationml/2006/ole">
            <mc:AlternateContent xmlns:mc="http://schemas.openxmlformats.org/markup-compatibility/2006">
              <mc:Choice xmlns:v="urn:schemas-microsoft-com:vml" Requires="v">
                <p:oleObj spid="_x0000_s4113" name="Equation" r:id="rId16" imgW="545760" imgH="177480" progId="Equation.DSMT4">
                  <p:embed/>
                </p:oleObj>
              </mc:Choice>
              <mc:Fallback>
                <p:oleObj name="Equation" r:id="rId16" imgW="545760" imgH="177480" progId="Equation.DSMT4">
                  <p:embed/>
                  <p:pic>
                    <p:nvPicPr>
                      <p:cNvPr id="93" name="Object 46"/>
                      <p:cNvPicPr>
                        <a:picLocks noChangeAspect="1" noChangeArrowheads="1"/>
                      </p:cNvPicPr>
                      <p:nvPr/>
                    </p:nvPicPr>
                    <p:blipFill>
                      <a:blip r:embed="rId17"/>
                      <a:srcRect/>
                      <a:stretch>
                        <a:fillRect/>
                      </a:stretch>
                    </p:blipFill>
                    <p:spPr bwMode="auto">
                      <a:xfrm>
                        <a:off x="706438" y="3616325"/>
                        <a:ext cx="9191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 name="Object 46"/>
          <p:cNvGraphicFramePr>
            <a:graphicFrameLocks noChangeAspect="1"/>
          </p:cNvGraphicFramePr>
          <p:nvPr>
            <p:extLst/>
          </p:nvPr>
        </p:nvGraphicFramePr>
        <p:xfrm>
          <a:off x="723900" y="3068638"/>
          <a:ext cx="896938" cy="300037"/>
        </p:xfrm>
        <a:graphic>
          <a:graphicData uri="http://schemas.openxmlformats.org/presentationml/2006/ole">
            <mc:AlternateContent xmlns:mc="http://schemas.openxmlformats.org/markup-compatibility/2006">
              <mc:Choice xmlns:v="urn:schemas-microsoft-com:vml" Requires="v">
                <p:oleObj spid="_x0000_s4114" name="Equation" r:id="rId18" imgW="533160" imgH="177480" progId="Equation.DSMT4">
                  <p:embed/>
                </p:oleObj>
              </mc:Choice>
              <mc:Fallback>
                <p:oleObj name="Equation" r:id="rId18" imgW="533160" imgH="177480" progId="Equation.DSMT4">
                  <p:embed/>
                  <p:pic>
                    <p:nvPicPr>
                      <p:cNvPr id="94" name="Object 46"/>
                      <p:cNvPicPr>
                        <a:picLocks noChangeAspect="1" noChangeArrowheads="1"/>
                      </p:cNvPicPr>
                      <p:nvPr/>
                    </p:nvPicPr>
                    <p:blipFill>
                      <a:blip r:embed="rId19"/>
                      <a:srcRect/>
                      <a:stretch>
                        <a:fillRect/>
                      </a:stretch>
                    </p:blipFill>
                    <p:spPr bwMode="auto">
                      <a:xfrm>
                        <a:off x="723900" y="3068638"/>
                        <a:ext cx="8969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 name="Object 46"/>
          <p:cNvGraphicFramePr>
            <a:graphicFrameLocks noChangeAspect="1"/>
          </p:cNvGraphicFramePr>
          <p:nvPr>
            <p:extLst/>
          </p:nvPr>
        </p:nvGraphicFramePr>
        <p:xfrm>
          <a:off x="711200" y="2530475"/>
          <a:ext cx="917575" cy="300038"/>
        </p:xfrm>
        <a:graphic>
          <a:graphicData uri="http://schemas.openxmlformats.org/presentationml/2006/ole">
            <mc:AlternateContent xmlns:mc="http://schemas.openxmlformats.org/markup-compatibility/2006">
              <mc:Choice xmlns:v="urn:schemas-microsoft-com:vml" Requires="v">
                <p:oleObj spid="_x0000_s4115" name="Equation" r:id="rId20" imgW="545760" imgH="177480" progId="Equation.DSMT4">
                  <p:embed/>
                </p:oleObj>
              </mc:Choice>
              <mc:Fallback>
                <p:oleObj name="Equation" r:id="rId20" imgW="545760" imgH="177480" progId="Equation.DSMT4">
                  <p:embed/>
                  <p:pic>
                    <p:nvPicPr>
                      <p:cNvPr id="95" name="Object 46"/>
                      <p:cNvPicPr>
                        <a:picLocks noChangeAspect="1" noChangeArrowheads="1"/>
                      </p:cNvPicPr>
                      <p:nvPr/>
                    </p:nvPicPr>
                    <p:blipFill>
                      <a:blip r:embed="rId21"/>
                      <a:srcRect/>
                      <a:stretch>
                        <a:fillRect/>
                      </a:stretch>
                    </p:blipFill>
                    <p:spPr bwMode="auto">
                      <a:xfrm>
                        <a:off x="711200" y="2530475"/>
                        <a:ext cx="9175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18449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Week 4 - Monday</a:t>
            </a:r>
          </a:p>
        </p:txBody>
      </p:sp>
      <p:sp>
        <p:nvSpPr>
          <p:cNvPr id="4101" name="Rectangle 5"/>
          <p:cNvSpPr>
            <a:spLocks noGrp="1" noChangeArrowheads="1"/>
          </p:cNvSpPr>
          <p:nvPr>
            <p:ph type="subTitle" idx="1"/>
          </p:nvPr>
        </p:nvSpPr>
        <p:spPr/>
        <p:txBody>
          <a:bodyPr/>
          <a:lstStyle/>
          <a:p>
            <a:r>
              <a:rPr lang="en-US" dirty="0"/>
              <a:t>Dynamic shortest paths</a:t>
            </a:r>
          </a:p>
        </p:txBody>
      </p:sp>
      <p:sp>
        <p:nvSpPr>
          <p:cNvPr id="3" name="Footer Placeholder 2"/>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2</a:t>
            </a:fld>
            <a:endParaRPr lang="en-US"/>
          </a:p>
        </p:txBody>
      </p:sp>
    </p:spTree>
    <p:extLst>
      <p:ext uri="{BB962C8B-B14F-4D97-AF65-F5344CB8AC3E}">
        <p14:creationId xmlns:p14="http://schemas.microsoft.com/office/powerpoint/2010/main" val="4078651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7731" name="Straight Arrow Connector 4"/>
          <p:cNvCxnSpPr>
            <a:cxnSpLocks noChangeShapeType="1"/>
          </p:cNvCxnSpPr>
          <p:nvPr/>
        </p:nvCxnSpPr>
        <p:spPr bwMode="auto">
          <a:xfrm>
            <a:off x="1656160" y="4883944"/>
            <a:ext cx="5867400" cy="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7732" name="Straight Connector 8"/>
          <p:cNvCxnSpPr>
            <a:cxnSpLocks noChangeShapeType="1"/>
          </p:cNvCxnSpPr>
          <p:nvPr/>
        </p:nvCxnSpPr>
        <p:spPr bwMode="auto">
          <a:xfrm>
            <a:off x="3163527" y="4822498"/>
            <a:ext cx="1463" cy="17526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3" name="Straight Connector 9"/>
          <p:cNvCxnSpPr>
            <a:cxnSpLocks noChangeShapeType="1"/>
          </p:cNvCxnSpPr>
          <p:nvPr/>
        </p:nvCxnSpPr>
        <p:spPr bwMode="auto">
          <a:xfrm>
            <a:off x="1660922" y="4780360"/>
            <a:ext cx="0" cy="21788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4" name="Straight Connector 11"/>
          <p:cNvCxnSpPr>
            <a:cxnSpLocks noChangeShapeType="1"/>
          </p:cNvCxnSpPr>
          <p:nvPr/>
        </p:nvCxnSpPr>
        <p:spPr bwMode="auto">
          <a:xfrm>
            <a:off x="4818371" y="4795242"/>
            <a:ext cx="0" cy="21788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5" name="Straight Connector 19"/>
          <p:cNvCxnSpPr>
            <a:cxnSpLocks noChangeShapeType="1"/>
          </p:cNvCxnSpPr>
          <p:nvPr/>
        </p:nvCxnSpPr>
        <p:spPr bwMode="auto">
          <a:xfrm>
            <a:off x="6418588" y="4780360"/>
            <a:ext cx="2137" cy="1885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57738" name="Straight Arrow Connector 29"/>
          <p:cNvCxnSpPr>
            <a:cxnSpLocks noChangeShapeType="1"/>
          </p:cNvCxnSpPr>
          <p:nvPr/>
        </p:nvCxnSpPr>
        <p:spPr bwMode="auto">
          <a:xfrm flipV="1">
            <a:off x="1659921" y="1776104"/>
            <a:ext cx="3963082" cy="3107246"/>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7739" name="TextBox 30"/>
          <p:cNvSpPr txBox="1">
            <a:spLocks noChangeArrowheads="1"/>
          </p:cNvSpPr>
          <p:nvPr/>
        </p:nvSpPr>
        <p:spPr bwMode="auto">
          <a:xfrm>
            <a:off x="3558779" y="5372101"/>
            <a:ext cx="1838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t>The base model</a:t>
            </a:r>
          </a:p>
        </p:txBody>
      </p:sp>
      <p:cxnSp>
        <p:nvCxnSpPr>
          <p:cNvPr id="457740" name="Straight Arrow Connector 32"/>
          <p:cNvCxnSpPr>
            <a:cxnSpLocks noChangeShapeType="1"/>
          </p:cNvCxnSpPr>
          <p:nvPr/>
        </p:nvCxnSpPr>
        <p:spPr bwMode="auto">
          <a:xfrm flipV="1">
            <a:off x="3158405" y="1874980"/>
            <a:ext cx="3861207" cy="3014321"/>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7741" name="Straight Arrow Connector 33"/>
          <p:cNvCxnSpPr>
            <a:cxnSpLocks noChangeShapeType="1"/>
          </p:cNvCxnSpPr>
          <p:nvPr/>
        </p:nvCxnSpPr>
        <p:spPr bwMode="auto">
          <a:xfrm flipV="1">
            <a:off x="4827133" y="1951251"/>
            <a:ext cx="3627691" cy="2932906"/>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7742" name="Straight Arrow Connector 37"/>
          <p:cNvCxnSpPr>
            <a:cxnSpLocks noChangeShapeType="1"/>
          </p:cNvCxnSpPr>
          <p:nvPr/>
        </p:nvCxnSpPr>
        <p:spPr bwMode="auto">
          <a:xfrm>
            <a:off x="3156758" y="4359715"/>
            <a:ext cx="0" cy="614363"/>
          </a:xfrm>
          <a:prstGeom prst="straightConnector1">
            <a:avLst/>
          </a:prstGeom>
          <a:noFill/>
          <a:ln w="2857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457744" name="Straight Arrow Connector 44"/>
          <p:cNvCxnSpPr>
            <a:cxnSpLocks noChangeShapeType="1"/>
          </p:cNvCxnSpPr>
          <p:nvPr/>
        </p:nvCxnSpPr>
        <p:spPr bwMode="auto">
          <a:xfrm flipH="1" flipV="1">
            <a:off x="1653154" y="2812513"/>
            <a:ext cx="6767" cy="2153585"/>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aphicFrame>
        <p:nvGraphicFramePr>
          <p:cNvPr id="457745" name="Object 46"/>
          <p:cNvGraphicFramePr>
            <a:graphicFrameLocks noChangeAspect="1"/>
          </p:cNvGraphicFramePr>
          <p:nvPr/>
        </p:nvGraphicFramePr>
        <p:xfrm>
          <a:off x="1587105" y="5048250"/>
          <a:ext cx="148828" cy="257175"/>
        </p:xfrm>
        <a:graphic>
          <a:graphicData uri="http://schemas.openxmlformats.org/presentationml/2006/ole">
            <mc:AlternateContent xmlns:mc="http://schemas.openxmlformats.org/markup-compatibility/2006">
              <mc:Choice xmlns:v="urn:schemas-microsoft-com:vml" Requires="v">
                <p:oleObj spid="_x0000_s5131" name="Equation" r:id="rId4" imgW="88746" imgH="152136" progId="Equation.DSMT4">
                  <p:embed/>
                </p:oleObj>
              </mc:Choice>
              <mc:Fallback>
                <p:oleObj name="Equation" r:id="rId4" imgW="88746" imgH="152136" progId="Equation.DSMT4">
                  <p:embed/>
                  <p:pic>
                    <p:nvPicPr>
                      <p:cNvPr id="457745"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105" y="5048250"/>
                        <a:ext cx="14882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7746" name="Object 47"/>
          <p:cNvGraphicFramePr>
            <a:graphicFrameLocks noChangeAspect="1"/>
          </p:cNvGraphicFramePr>
          <p:nvPr/>
        </p:nvGraphicFramePr>
        <p:xfrm>
          <a:off x="3072994" y="5000860"/>
          <a:ext cx="469106" cy="300038"/>
        </p:xfrm>
        <a:graphic>
          <a:graphicData uri="http://schemas.openxmlformats.org/presentationml/2006/ole">
            <mc:AlternateContent xmlns:mc="http://schemas.openxmlformats.org/markup-compatibility/2006">
              <mc:Choice xmlns:v="urn:schemas-microsoft-com:vml" Requires="v">
                <p:oleObj spid="_x0000_s5132" name="Equation" r:id="rId6" imgW="279158" imgH="177646" progId="Equation.DSMT4">
                  <p:embed/>
                </p:oleObj>
              </mc:Choice>
              <mc:Fallback>
                <p:oleObj name="Equation" r:id="rId6" imgW="279158" imgH="177646" progId="Equation.DSMT4">
                  <p:embed/>
                  <p:pic>
                    <p:nvPicPr>
                      <p:cNvPr id="457746"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994" y="5000860"/>
                        <a:ext cx="46910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7747" name="Object 48"/>
          <p:cNvGraphicFramePr>
            <a:graphicFrameLocks noChangeAspect="1"/>
          </p:cNvGraphicFramePr>
          <p:nvPr/>
        </p:nvGraphicFramePr>
        <p:xfrm>
          <a:off x="4589860" y="5025889"/>
          <a:ext cx="511969" cy="300038"/>
        </p:xfrm>
        <a:graphic>
          <a:graphicData uri="http://schemas.openxmlformats.org/presentationml/2006/ole">
            <mc:AlternateContent xmlns:mc="http://schemas.openxmlformats.org/markup-compatibility/2006">
              <mc:Choice xmlns:v="urn:schemas-microsoft-com:vml" Requires="v">
                <p:oleObj spid="_x0000_s5133" name="Equation" r:id="rId8" imgW="304404" imgH="177569" progId="Equation.DSMT4">
                  <p:embed/>
                </p:oleObj>
              </mc:Choice>
              <mc:Fallback>
                <p:oleObj name="Equation" r:id="rId8" imgW="304404" imgH="177569" progId="Equation.DSMT4">
                  <p:embed/>
                  <p:pic>
                    <p:nvPicPr>
                      <p:cNvPr id="457747" name="Object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9860" y="5025889"/>
                        <a:ext cx="51196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7748" name="Object 49"/>
          <p:cNvGraphicFramePr>
            <a:graphicFrameLocks noChangeAspect="1"/>
          </p:cNvGraphicFramePr>
          <p:nvPr/>
        </p:nvGraphicFramePr>
        <p:xfrm>
          <a:off x="6156677" y="4984056"/>
          <a:ext cx="490538" cy="300038"/>
        </p:xfrm>
        <a:graphic>
          <a:graphicData uri="http://schemas.openxmlformats.org/presentationml/2006/ole">
            <mc:AlternateContent xmlns:mc="http://schemas.openxmlformats.org/markup-compatibility/2006">
              <mc:Choice xmlns:v="urn:schemas-microsoft-com:vml" Requires="v">
                <p:oleObj spid="_x0000_s5134" name="Equation" r:id="rId10" imgW="291847" imgH="177646" progId="Equation.DSMT4">
                  <p:embed/>
                </p:oleObj>
              </mc:Choice>
              <mc:Fallback>
                <p:oleObj name="Equation" r:id="rId10" imgW="291847" imgH="177646" progId="Equation.DSMT4">
                  <p:embed/>
                  <p:pic>
                    <p:nvPicPr>
                      <p:cNvPr id="457748" name="Object 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677" y="4984056"/>
                        <a:ext cx="490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57749" name="Straight Arrow Connector 38"/>
          <p:cNvCxnSpPr>
            <a:cxnSpLocks noChangeShapeType="1"/>
          </p:cNvCxnSpPr>
          <p:nvPr/>
        </p:nvCxnSpPr>
        <p:spPr bwMode="auto">
          <a:xfrm>
            <a:off x="4818371" y="3717435"/>
            <a:ext cx="0" cy="1214438"/>
          </a:xfrm>
          <a:prstGeom prst="straightConnector1">
            <a:avLst/>
          </a:prstGeom>
          <a:noFill/>
          <a:ln w="2857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457750" name="TextBox 26"/>
          <p:cNvSpPr txBox="1">
            <a:spLocks noChangeArrowheads="1"/>
          </p:cNvSpPr>
          <p:nvPr/>
        </p:nvSpPr>
        <p:spPr bwMode="auto">
          <a:xfrm>
            <a:off x="7032389" y="3826660"/>
            <a:ext cx="1034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dirty="0"/>
              <a:t>.  .  .  .</a:t>
            </a:r>
          </a:p>
        </p:txBody>
      </p:sp>
      <p:grpSp>
        <p:nvGrpSpPr>
          <p:cNvPr id="153" name="Group 152"/>
          <p:cNvGrpSpPr/>
          <p:nvPr/>
        </p:nvGrpSpPr>
        <p:grpSpPr>
          <a:xfrm rot="19824357">
            <a:off x="4379428" y="2829378"/>
            <a:ext cx="4548920" cy="1295480"/>
            <a:chOff x="1080992" y="666590"/>
            <a:chExt cx="8920984" cy="5808345"/>
          </a:xfrm>
        </p:grpSpPr>
        <p:grpSp>
          <p:nvGrpSpPr>
            <p:cNvPr id="154" name="Group 153"/>
            <p:cNvGrpSpPr/>
            <p:nvPr/>
          </p:nvGrpSpPr>
          <p:grpSpPr>
            <a:xfrm>
              <a:off x="4218010" y="666590"/>
              <a:ext cx="5783966" cy="2970735"/>
              <a:chOff x="1728004" y="2531308"/>
              <a:chExt cx="5783966" cy="2970735"/>
            </a:xfrm>
            <a:solidFill>
              <a:schemeClr val="bg1">
                <a:lumMod val="95000"/>
              </a:schemeClr>
            </a:solidFill>
          </p:grpSpPr>
          <p:sp>
            <p:nvSpPr>
              <p:cNvPr id="203" name="Oval 202"/>
              <p:cNvSpPr/>
              <p:nvPr/>
            </p:nvSpPr>
            <p:spPr>
              <a:xfrm>
                <a:off x="1728004" y="3700351"/>
                <a:ext cx="347240" cy="335666"/>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4" name="Oval 203"/>
              <p:cNvSpPr/>
              <p:nvPr/>
            </p:nvSpPr>
            <p:spPr>
              <a:xfrm>
                <a:off x="7164729" y="3657600"/>
                <a:ext cx="347241"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5" name="Oval 204"/>
              <p:cNvSpPr/>
              <p:nvPr/>
            </p:nvSpPr>
            <p:spPr>
              <a:xfrm>
                <a:off x="3414532" y="2531309"/>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6" name="Oval 205"/>
              <p:cNvSpPr/>
              <p:nvPr/>
            </p:nvSpPr>
            <p:spPr>
              <a:xfrm>
                <a:off x="3419085"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7" name="Oval 206"/>
              <p:cNvSpPr/>
              <p:nvPr/>
            </p:nvSpPr>
            <p:spPr>
              <a:xfrm>
                <a:off x="5370653" y="2531308"/>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8" name="Oval 207"/>
              <p:cNvSpPr/>
              <p:nvPr/>
            </p:nvSpPr>
            <p:spPr>
              <a:xfrm>
                <a:off x="5370653"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209" name="Straight Arrow Connector 208"/>
              <p:cNvCxnSpPr>
                <a:stCxn id="202" idx="7"/>
              </p:cNvCxnSpPr>
              <p:nvPr/>
            </p:nvCxnSpPr>
            <p:spPr>
              <a:xfrm flipV="1">
                <a:off x="2024392" y="2817818"/>
                <a:ext cx="1440992" cy="93169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24392" y="3986860"/>
                <a:ext cx="1445545" cy="1228674"/>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V="1">
                <a:off x="3761772" y="2699141"/>
                <a:ext cx="1608881" cy="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3766325" y="5334210"/>
                <a:ext cx="1604327" cy="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5544273" y="2699141"/>
                <a:ext cx="1671308"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V="1">
                <a:off x="5595878" y="3944109"/>
                <a:ext cx="1619703" cy="139010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10920" y="2817818"/>
                <a:ext cx="1710585" cy="23977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V="1">
                <a:off x="3715473" y="2817817"/>
                <a:ext cx="1706032" cy="2397717"/>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55" name="Straight Arrow Connector 154"/>
            <p:cNvCxnSpPr>
              <a:stCxn id="189" idx="7"/>
            </p:cNvCxnSpPr>
            <p:nvPr/>
          </p:nvCxnSpPr>
          <p:spPr>
            <a:xfrm flipV="1">
              <a:off x="4141536" y="1901259"/>
              <a:ext cx="2771026" cy="7182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endCxn id="205" idx="2"/>
            </p:cNvCxnSpPr>
            <p:nvPr/>
          </p:nvCxnSpPr>
          <p:spPr>
            <a:xfrm>
              <a:off x="7208950" y="1782583"/>
              <a:ext cx="2445785" cy="1781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3219061" y="1614750"/>
              <a:ext cx="5783966" cy="2970735"/>
              <a:chOff x="1728004" y="2531308"/>
              <a:chExt cx="5783966" cy="2970735"/>
            </a:xfrm>
            <a:solidFill>
              <a:schemeClr val="bg1">
                <a:lumMod val="75000"/>
              </a:schemeClr>
            </a:solidFill>
          </p:grpSpPr>
          <p:sp>
            <p:nvSpPr>
              <p:cNvPr id="189" name="Oval 188"/>
              <p:cNvSpPr/>
              <p:nvPr/>
            </p:nvSpPr>
            <p:spPr>
              <a:xfrm>
                <a:off x="1728004" y="3700351"/>
                <a:ext cx="347240" cy="335666"/>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0" name="Oval 189"/>
              <p:cNvSpPr/>
              <p:nvPr/>
            </p:nvSpPr>
            <p:spPr>
              <a:xfrm>
                <a:off x="7164729" y="3657600"/>
                <a:ext cx="347241"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1" name="Oval 190"/>
              <p:cNvSpPr/>
              <p:nvPr/>
            </p:nvSpPr>
            <p:spPr>
              <a:xfrm>
                <a:off x="3414532" y="2531309"/>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2" name="Oval 191"/>
              <p:cNvSpPr/>
              <p:nvPr/>
            </p:nvSpPr>
            <p:spPr>
              <a:xfrm>
                <a:off x="3419085"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3" name="Oval 192"/>
              <p:cNvSpPr/>
              <p:nvPr/>
            </p:nvSpPr>
            <p:spPr>
              <a:xfrm>
                <a:off x="5370653" y="2531308"/>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4" name="Oval 193"/>
              <p:cNvSpPr/>
              <p:nvPr/>
            </p:nvSpPr>
            <p:spPr>
              <a:xfrm>
                <a:off x="5370653" y="5166377"/>
                <a:ext cx="347240" cy="335666"/>
              </a:xfrm>
              <a:prstGeom prst="ellipse">
                <a:avLst/>
              </a:prstGeom>
              <a:grpFill/>
              <a:ln w="19050">
                <a:solidFill>
                  <a:schemeClr val="bg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95" name="Straight Arrow Connector 194"/>
              <p:cNvCxnSpPr/>
              <p:nvPr/>
            </p:nvCxnSpPr>
            <p:spPr>
              <a:xfrm flipV="1">
                <a:off x="1967697" y="2817818"/>
                <a:ext cx="1497687"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2024392" y="3986860"/>
                <a:ext cx="1445545" cy="1228674"/>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3761772" y="2699141"/>
                <a:ext cx="1608881" cy="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3766325" y="5334210"/>
                <a:ext cx="1604327" cy="0"/>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a:off x="5544273" y="2699141"/>
                <a:ext cx="1671308" cy="10076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5595878" y="3944109"/>
                <a:ext cx="1619703" cy="1390101"/>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a:off x="3710920" y="2817818"/>
                <a:ext cx="1710585" cy="2397716"/>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V="1">
                <a:off x="3715473" y="2817817"/>
                <a:ext cx="1706032" cy="2397717"/>
              </a:xfrm>
              <a:prstGeom prst="straightConnector1">
                <a:avLst/>
              </a:prstGeom>
              <a:grpFill/>
              <a:ln w="1905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2158620" y="2570371"/>
              <a:ext cx="5783966" cy="2970735"/>
              <a:chOff x="1728004" y="2531308"/>
              <a:chExt cx="5783966" cy="2970735"/>
            </a:xfrm>
            <a:solidFill>
              <a:schemeClr val="bg1">
                <a:lumMod val="50000"/>
              </a:schemeClr>
            </a:solidFill>
          </p:grpSpPr>
          <p:sp>
            <p:nvSpPr>
              <p:cNvPr id="175" name="Oval 174"/>
              <p:cNvSpPr/>
              <p:nvPr/>
            </p:nvSpPr>
            <p:spPr>
              <a:xfrm>
                <a:off x="1728004" y="3700351"/>
                <a:ext cx="347240" cy="335666"/>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6" name="Oval 175"/>
              <p:cNvSpPr/>
              <p:nvPr/>
            </p:nvSpPr>
            <p:spPr>
              <a:xfrm>
                <a:off x="7164729" y="3657600"/>
                <a:ext cx="347241"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7" name="Oval 176"/>
              <p:cNvSpPr/>
              <p:nvPr/>
            </p:nvSpPr>
            <p:spPr>
              <a:xfrm>
                <a:off x="3414532" y="2531309"/>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8" name="Oval 177"/>
              <p:cNvSpPr/>
              <p:nvPr/>
            </p:nvSpPr>
            <p:spPr>
              <a:xfrm>
                <a:off x="3419085" y="5166377"/>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9" name="Oval 178"/>
              <p:cNvSpPr/>
              <p:nvPr/>
            </p:nvSpPr>
            <p:spPr>
              <a:xfrm>
                <a:off x="5370653" y="2531308"/>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0" name="Oval 179"/>
              <p:cNvSpPr/>
              <p:nvPr/>
            </p:nvSpPr>
            <p:spPr>
              <a:xfrm>
                <a:off x="5370653" y="5166377"/>
                <a:ext cx="347240" cy="335666"/>
              </a:xfrm>
              <a:prstGeom prst="ellipse">
                <a:avLst/>
              </a:prstGeom>
              <a:grpFill/>
              <a:ln w="1905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81" name="Straight Arrow Connector 180"/>
              <p:cNvCxnSpPr>
                <a:endCxn id="192" idx="3"/>
              </p:cNvCxnSpPr>
              <p:nvPr/>
            </p:nvCxnSpPr>
            <p:spPr>
              <a:xfrm flipV="1">
                <a:off x="1967697" y="2817818"/>
                <a:ext cx="1497687" cy="10076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endCxn id="193" idx="1"/>
              </p:cNvCxnSpPr>
              <p:nvPr/>
            </p:nvCxnSpPr>
            <p:spPr>
              <a:xfrm>
                <a:off x="2024392" y="3986860"/>
                <a:ext cx="1445545" cy="1228674"/>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92" idx="6"/>
                <a:endCxn id="194" idx="2"/>
              </p:cNvCxnSpPr>
              <p:nvPr/>
            </p:nvCxnSpPr>
            <p:spPr>
              <a:xfrm flipV="1">
                <a:off x="3761772" y="2699141"/>
                <a:ext cx="1608881" cy="1"/>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93" idx="6"/>
              </p:cNvCxnSpPr>
              <p:nvPr/>
            </p:nvCxnSpPr>
            <p:spPr>
              <a:xfrm>
                <a:off x="3766325" y="5334210"/>
                <a:ext cx="1604327" cy="0"/>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endCxn id="191" idx="1"/>
              </p:cNvCxnSpPr>
              <p:nvPr/>
            </p:nvCxnSpPr>
            <p:spPr>
              <a:xfrm>
                <a:off x="5544273" y="2699141"/>
                <a:ext cx="1671308" cy="10076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endCxn id="191" idx="3"/>
              </p:cNvCxnSpPr>
              <p:nvPr/>
            </p:nvCxnSpPr>
            <p:spPr>
              <a:xfrm flipV="1">
                <a:off x="5595878" y="3944109"/>
                <a:ext cx="1619703" cy="1390101"/>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92" idx="5"/>
                <a:endCxn id="196" idx="1"/>
              </p:cNvCxnSpPr>
              <p:nvPr/>
            </p:nvCxnSpPr>
            <p:spPr>
              <a:xfrm>
                <a:off x="3710920" y="2817818"/>
                <a:ext cx="1710585" cy="2397716"/>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93" idx="7"/>
                <a:endCxn id="194" idx="3"/>
              </p:cNvCxnSpPr>
              <p:nvPr/>
            </p:nvCxnSpPr>
            <p:spPr>
              <a:xfrm flipV="1">
                <a:off x="3715473" y="2817817"/>
                <a:ext cx="1706032" cy="2397717"/>
              </a:xfrm>
              <a:prstGeom prst="straightConnector1">
                <a:avLst/>
              </a:prstGeom>
              <a:grpFill/>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1080992" y="3504200"/>
              <a:ext cx="5783966" cy="2970735"/>
              <a:chOff x="1728004" y="2531308"/>
              <a:chExt cx="5783966" cy="2970735"/>
            </a:xfrm>
            <a:solidFill>
              <a:schemeClr val="tx1"/>
            </a:solidFill>
          </p:grpSpPr>
          <p:sp>
            <p:nvSpPr>
              <p:cNvPr id="161" name="Oval 160"/>
              <p:cNvSpPr/>
              <p:nvPr/>
            </p:nvSpPr>
            <p:spPr>
              <a:xfrm>
                <a:off x="1728004" y="3700351"/>
                <a:ext cx="347240" cy="3356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2" name="Oval 161"/>
              <p:cNvSpPr/>
              <p:nvPr/>
            </p:nvSpPr>
            <p:spPr>
              <a:xfrm>
                <a:off x="7164729" y="3657600"/>
                <a:ext cx="347241"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3" name="Oval 162"/>
              <p:cNvSpPr/>
              <p:nvPr/>
            </p:nvSpPr>
            <p:spPr>
              <a:xfrm>
                <a:off x="3414532" y="2531309"/>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4" name="Oval 163"/>
              <p:cNvSpPr/>
              <p:nvPr/>
            </p:nvSpPr>
            <p:spPr>
              <a:xfrm>
                <a:off x="3419085" y="5166377"/>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5" name="Oval 164"/>
              <p:cNvSpPr/>
              <p:nvPr/>
            </p:nvSpPr>
            <p:spPr>
              <a:xfrm>
                <a:off x="5370653" y="2531308"/>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6" name="Oval 165"/>
              <p:cNvSpPr/>
              <p:nvPr/>
            </p:nvSpPr>
            <p:spPr>
              <a:xfrm>
                <a:off x="5370653" y="5166377"/>
                <a:ext cx="347240" cy="335666"/>
              </a:xfrm>
              <a:prstGeom prst="ellipse">
                <a:avLst/>
              </a:prstGeom>
              <a:grp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67" name="Straight Arrow Connector 166"/>
              <p:cNvCxnSpPr>
                <a:endCxn id="161" idx="3"/>
              </p:cNvCxnSpPr>
              <p:nvPr/>
            </p:nvCxnSpPr>
            <p:spPr>
              <a:xfrm flipV="1">
                <a:off x="1967697" y="2817818"/>
                <a:ext cx="1497687" cy="10076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stCxn id="155" idx="5"/>
                <a:endCxn id="162" idx="1"/>
              </p:cNvCxnSpPr>
              <p:nvPr/>
            </p:nvCxnSpPr>
            <p:spPr>
              <a:xfrm>
                <a:off x="2024392" y="3986860"/>
                <a:ext cx="1445545" cy="1228674"/>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61" idx="6"/>
                <a:endCxn id="163" idx="2"/>
              </p:cNvCxnSpPr>
              <p:nvPr/>
            </p:nvCxnSpPr>
            <p:spPr>
              <a:xfrm flipV="1">
                <a:off x="3761772" y="2699141"/>
                <a:ext cx="1608881" cy="1"/>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62" idx="6"/>
              </p:cNvCxnSpPr>
              <p:nvPr/>
            </p:nvCxnSpPr>
            <p:spPr>
              <a:xfrm>
                <a:off x="3766325" y="5334210"/>
                <a:ext cx="1604327" cy="0"/>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endCxn id="160" idx="1"/>
              </p:cNvCxnSpPr>
              <p:nvPr/>
            </p:nvCxnSpPr>
            <p:spPr>
              <a:xfrm>
                <a:off x="5544273" y="2699141"/>
                <a:ext cx="1671308" cy="10076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endCxn id="160" idx="3"/>
              </p:cNvCxnSpPr>
              <p:nvPr/>
            </p:nvCxnSpPr>
            <p:spPr>
              <a:xfrm flipV="1">
                <a:off x="5595878" y="3944109"/>
                <a:ext cx="1619703" cy="1390101"/>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161" idx="5"/>
                <a:endCxn id="165" idx="1"/>
              </p:cNvCxnSpPr>
              <p:nvPr/>
            </p:nvCxnSpPr>
            <p:spPr>
              <a:xfrm>
                <a:off x="3710920" y="2817818"/>
                <a:ext cx="1710585" cy="2397716"/>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2" idx="7"/>
                <a:endCxn id="163" idx="3"/>
              </p:cNvCxnSpPr>
              <p:nvPr/>
            </p:nvCxnSpPr>
            <p:spPr>
              <a:xfrm flipV="1">
                <a:off x="3715473" y="2817817"/>
                <a:ext cx="1706032" cy="2397717"/>
              </a:xfrm>
              <a:prstGeom prst="straightConnector1">
                <a:avLst/>
              </a:prstGeom>
              <a:grpFill/>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60" name="Straight Arrow Connector 159"/>
            <p:cNvCxnSpPr>
              <a:stCxn id="155" idx="7"/>
              <a:endCxn id="189" idx="2"/>
            </p:cNvCxnSpPr>
            <p:nvPr/>
          </p:nvCxnSpPr>
          <p:spPr>
            <a:xfrm flipV="1">
              <a:off x="1377380" y="2738205"/>
              <a:ext cx="2467768" cy="1984195"/>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85" name="Title 1"/>
          <p:cNvSpPr>
            <a:spLocks noGrp="1"/>
          </p:cNvSpPr>
          <p:nvPr>
            <p:ph type="title"/>
          </p:nvPr>
        </p:nvSpPr>
        <p:spPr>
          <a:xfrm>
            <a:off x="606378" y="290976"/>
            <a:ext cx="7886700" cy="394828"/>
          </a:xfrm>
        </p:spPr>
        <p:txBody>
          <a:bodyPr>
            <a:normAutofit fontScale="90000"/>
          </a:bodyPr>
          <a:lstStyle/>
          <a:p>
            <a:r>
              <a:rPr lang="en-US" dirty="0"/>
              <a:t>Time dependent representation</a:t>
            </a:r>
          </a:p>
        </p:txBody>
      </p:sp>
      <p:sp>
        <p:nvSpPr>
          <p:cNvPr id="2" name="Footer Placeholder 1"/>
          <p:cNvSpPr>
            <a:spLocks noGrp="1"/>
          </p:cNvSpPr>
          <p:nvPr>
            <p:ph type="ftr" sz="quarter" idx="11"/>
          </p:nvPr>
        </p:nvSpPr>
        <p:spPr/>
        <p:txBody>
          <a:bodyPr/>
          <a:lstStyle/>
          <a:p>
            <a:pPr>
              <a:defRPr/>
            </a:pPr>
            <a:r>
              <a:rPr lang="en-US"/>
              <a:t>© 2018 W.B. Powell</a:t>
            </a:r>
            <a:endParaRPr lang="en-US" dirty="0"/>
          </a:p>
        </p:txBody>
      </p:sp>
      <p:sp>
        <p:nvSpPr>
          <p:cNvPr id="87" name="Content Placeholder 2"/>
          <p:cNvSpPr>
            <a:spLocks noGrp="1"/>
          </p:cNvSpPr>
          <p:nvPr>
            <p:ph idx="1"/>
          </p:nvPr>
        </p:nvSpPr>
        <p:spPr>
          <a:xfrm>
            <a:off x="685800" y="1143000"/>
            <a:ext cx="7772400" cy="4953000"/>
          </a:xfrm>
        </p:spPr>
        <p:txBody>
          <a:bodyPr/>
          <a:lstStyle/>
          <a:p>
            <a:r>
              <a:rPr lang="en-US" sz="2400" dirty="0"/>
              <a:t>A time-dependent, deterministic </a:t>
            </a:r>
            <a:r>
              <a:rPr lang="en-US" sz="2400" dirty="0" err="1"/>
              <a:t>lookahead</a:t>
            </a:r>
            <a:r>
              <a:rPr lang="en-US" sz="2400" dirty="0"/>
              <a:t> network</a:t>
            </a:r>
          </a:p>
        </p:txBody>
      </p:sp>
      <p:cxnSp>
        <p:nvCxnSpPr>
          <p:cNvPr id="88" name="Straight Connector 9"/>
          <p:cNvCxnSpPr>
            <a:cxnSpLocks noChangeShapeType="1"/>
          </p:cNvCxnSpPr>
          <p:nvPr/>
        </p:nvCxnSpPr>
        <p:spPr bwMode="auto">
          <a:xfrm>
            <a:off x="1660922" y="4780360"/>
            <a:ext cx="0" cy="21788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89" name="TextBox 42"/>
          <p:cNvSpPr txBox="1">
            <a:spLocks noChangeArrowheads="1"/>
          </p:cNvSpPr>
          <p:nvPr/>
        </p:nvSpPr>
        <p:spPr bwMode="auto">
          <a:xfrm rot="16200000">
            <a:off x="-692601" y="3637445"/>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The </a:t>
            </a:r>
            <a:r>
              <a:rPr lang="en-US" altLang="en-US" sz="1800" dirty="0" err="1"/>
              <a:t>lookahead</a:t>
            </a:r>
            <a:r>
              <a:rPr lang="en-US" altLang="en-US" sz="1800" dirty="0"/>
              <a:t> model</a:t>
            </a:r>
          </a:p>
        </p:txBody>
      </p:sp>
      <p:cxnSp>
        <p:nvCxnSpPr>
          <p:cNvPr id="90" name="Straight Arrow Connector 44"/>
          <p:cNvCxnSpPr>
            <a:cxnSpLocks noChangeShapeType="1"/>
          </p:cNvCxnSpPr>
          <p:nvPr/>
        </p:nvCxnSpPr>
        <p:spPr bwMode="auto">
          <a:xfrm flipH="1" flipV="1">
            <a:off x="1653154" y="2812513"/>
            <a:ext cx="6767" cy="2153585"/>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aphicFrame>
        <p:nvGraphicFramePr>
          <p:cNvPr id="91" name="Object 46"/>
          <p:cNvGraphicFramePr>
            <a:graphicFrameLocks noChangeAspect="1"/>
          </p:cNvGraphicFramePr>
          <p:nvPr>
            <p:extLst/>
          </p:nvPr>
        </p:nvGraphicFramePr>
        <p:xfrm>
          <a:off x="1030657" y="4722813"/>
          <a:ext cx="555625" cy="300037"/>
        </p:xfrm>
        <a:graphic>
          <a:graphicData uri="http://schemas.openxmlformats.org/presentationml/2006/ole">
            <mc:AlternateContent xmlns:mc="http://schemas.openxmlformats.org/markup-compatibility/2006">
              <mc:Choice xmlns:v="urn:schemas-microsoft-com:vml" Requires="v">
                <p:oleObj spid="_x0000_s5135" name="Equation" r:id="rId12" imgW="330120" imgH="177480" progId="Equation.DSMT4">
                  <p:embed/>
                </p:oleObj>
              </mc:Choice>
              <mc:Fallback>
                <p:oleObj name="Equation" r:id="rId12" imgW="330120" imgH="177480" progId="Equation.DSMT4">
                  <p:embed/>
                  <p:pic>
                    <p:nvPicPr>
                      <p:cNvPr id="91" name="Object 46"/>
                      <p:cNvPicPr>
                        <a:picLocks noChangeAspect="1" noChangeArrowheads="1"/>
                      </p:cNvPicPr>
                      <p:nvPr/>
                    </p:nvPicPr>
                    <p:blipFill>
                      <a:blip r:embed="rId13"/>
                      <a:srcRect/>
                      <a:stretch>
                        <a:fillRect/>
                      </a:stretch>
                    </p:blipFill>
                    <p:spPr bwMode="auto">
                      <a:xfrm>
                        <a:off x="1030657" y="4722813"/>
                        <a:ext cx="555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 name="Object 46"/>
          <p:cNvGraphicFramePr>
            <a:graphicFrameLocks noChangeAspect="1"/>
          </p:cNvGraphicFramePr>
          <p:nvPr>
            <p:extLst/>
          </p:nvPr>
        </p:nvGraphicFramePr>
        <p:xfrm>
          <a:off x="739911" y="4174719"/>
          <a:ext cx="876300" cy="300038"/>
        </p:xfrm>
        <a:graphic>
          <a:graphicData uri="http://schemas.openxmlformats.org/presentationml/2006/ole">
            <mc:AlternateContent xmlns:mc="http://schemas.openxmlformats.org/markup-compatibility/2006">
              <mc:Choice xmlns:v="urn:schemas-microsoft-com:vml" Requires="v">
                <p:oleObj spid="_x0000_s5136" name="Equation" r:id="rId14" imgW="520560" imgH="177480" progId="Equation.DSMT4">
                  <p:embed/>
                </p:oleObj>
              </mc:Choice>
              <mc:Fallback>
                <p:oleObj name="Equation" r:id="rId14" imgW="520560" imgH="177480" progId="Equation.DSMT4">
                  <p:embed/>
                  <p:pic>
                    <p:nvPicPr>
                      <p:cNvPr id="92" name="Object 46"/>
                      <p:cNvPicPr>
                        <a:picLocks noChangeAspect="1" noChangeArrowheads="1"/>
                      </p:cNvPicPr>
                      <p:nvPr/>
                    </p:nvPicPr>
                    <p:blipFill>
                      <a:blip r:embed="rId15"/>
                      <a:srcRect/>
                      <a:stretch>
                        <a:fillRect/>
                      </a:stretch>
                    </p:blipFill>
                    <p:spPr bwMode="auto">
                      <a:xfrm>
                        <a:off x="739911" y="4174719"/>
                        <a:ext cx="8763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 name="Object 46"/>
          <p:cNvGraphicFramePr>
            <a:graphicFrameLocks noChangeAspect="1"/>
          </p:cNvGraphicFramePr>
          <p:nvPr>
            <p:extLst/>
          </p:nvPr>
        </p:nvGraphicFramePr>
        <p:xfrm>
          <a:off x="706438" y="3616325"/>
          <a:ext cx="919162" cy="300038"/>
        </p:xfrm>
        <a:graphic>
          <a:graphicData uri="http://schemas.openxmlformats.org/presentationml/2006/ole">
            <mc:AlternateContent xmlns:mc="http://schemas.openxmlformats.org/markup-compatibility/2006">
              <mc:Choice xmlns:v="urn:schemas-microsoft-com:vml" Requires="v">
                <p:oleObj spid="_x0000_s5137" name="Equation" r:id="rId16" imgW="545760" imgH="177480" progId="Equation.DSMT4">
                  <p:embed/>
                </p:oleObj>
              </mc:Choice>
              <mc:Fallback>
                <p:oleObj name="Equation" r:id="rId16" imgW="545760" imgH="177480" progId="Equation.DSMT4">
                  <p:embed/>
                  <p:pic>
                    <p:nvPicPr>
                      <p:cNvPr id="93" name="Object 46"/>
                      <p:cNvPicPr>
                        <a:picLocks noChangeAspect="1" noChangeArrowheads="1"/>
                      </p:cNvPicPr>
                      <p:nvPr/>
                    </p:nvPicPr>
                    <p:blipFill>
                      <a:blip r:embed="rId17"/>
                      <a:srcRect/>
                      <a:stretch>
                        <a:fillRect/>
                      </a:stretch>
                    </p:blipFill>
                    <p:spPr bwMode="auto">
                      <a:xfrm>
                        <a:off x="706438" y="3616325"/>
                        <a:ext cx="9191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 name="Object 46"/>
          <p:cNvGraphicFramePr>
            <a:graphicFrameLocks noChangeAspect="1"/>
          </p:cNvGraphicFramePr>
          <p:nvPr>
            <p:extLst/>
          </p:nvPr>
        </p:nvGraphicFramePr>
        <p:xfrm>
          <a:off x="723900" y="3068638"/>
          <a:ext cx="896938" cy="300037"/>
        </p:xfrm>
        <a:graphic>
          <a:graphicData uri="http://schemas.openxmlformats.org/presentationml/2006/ole">
            <mc:AlternateContent xmlns:mc="http://schemas.openxmlformats.org/markup-compatibility/2006">
              <mc:Choice xmlns:v="urn:schemas-microsoft-com:vml" Requires="v">
                <p:oleObj spid="_x0000_s5138" name="Equation" r:id="rId18" imgW="533160" imgH="177480" progId="Equation.DSMT4">
                  <p:embed/>
                </p:oleObj>
              </mc:Choice>
              <mc:Fallback>
                <p:oleObj name="Equation" r:id="rId18" imgW="533160" imgH="177480" progId="Equation.DSMT4">
                  <p:embed/>
                  <p:pic>
                    <p:nvPicPr>
                      <p:cNvPr id="94" name="Object 46"/>
                      <p:cNvPicPr>
                        <a:picLocks noChangeAspect="1" noChangeArrowheads="1"/>
                      </p:cNvPicPr>
                      <p:nvPr/>
                    </p:nvPicPr>
                    <p:blipFill>
                      <a:blip r:embed="rId19"/>
                      <a:srcRect/>
                      <a:stretch>
                        <a:fillRect/>
                      </a:stretch>
                    </p:blipFill>
                    <p:spPr bwMode="auto">
                      <a:xfrm>
                        <a:off x="723900" y="3068638"/>
                        <a:ext cx="8969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 name="Object 46"/>
          <p:cNvGraphicFramePr>
            <a:graphicFrameLocks noChangeAspect="1"/>
          </p:cNvGraphicFramePr>
          <p:nvPr>
            <p:extLst/>
          </p:nvPr>
        </p:nvGraphicFramePr>
        <p:xfrm>
          <a:off x="711200" y="2530475"/>
          <a:ext cx="917575" cy="300038"/>
        </p:xfrm>
        <a:graphic>
          <a:graphicData uri="http://schemas.openxmlformats.org/presentationml/2006/ole">
            <mc:AlternateContent xmlns:mc="http://schemas.openxmlformats.org/markup-compatibility/2006">
              <mc:Choice xmlns:v="urn:schemas-microsoft-com:vml" Requires="v">
                <p:oleObj spid="_x0000_s5139" name="Equation" r:id="rId20" imgW="545760" imgH="177480" progId="Equation.DSMT4">
                  <p:embed/>
                </p:oleObj>
              </mc:Choice>
              <mc:Fallback>
                <p:oleObj name="Equation" r:id="rId20" imgW="545760" imgH="177480" progId="Equation.DSMT4">
                  <p:embed/>
                  <p:pic>
                    <p:nvPicPr>
                      <p:cNvPr id="95" name="Object 46"/>
                      <p:cNvPicPr>
                        <a:picLocks noChangeAspect="1" noChangeArrowheads="1"/>
                      </p:cNvPicPr>
                      <p:nvPr/>
                    </p:nvPicPr>
                    <p:blipFill>
                      <a:blip r:embed="rId21"/>
                      <a:srcRect/>
                      <a:stretch>
                        <a:fillRect/>
                      </a:stretch>
                    </p:blipFill>
                    <p:spPr bwMode="auto">
                      <a:xfrm>
                        <a:off x="711200" y="2530475"/>
                        <a:ext cx="9175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0582605"/>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Notes:</a:t>
            </a:r>
          </a:p>
          <a:p>
            <a:pPr lvl="1"/>
            <a:r>
              <a:rPr lang="en-US" dirty="0"/>
              <a:t>I suspect that google maps uses a static </a:t>
            </a:r>
            <a:r>
              <a:rPr lang="en-US" dirty="0" err="1"/>
              <a:t>lookahead</a:t>
            </a:r>
            <a:r>
              <a:rPr lang="en-US" dirty="0"/>
              <a:t>, since these can be solved much more quickly.</a:t>
            </a:r>
          </a:p>
          <a:p>
            <a:pPr lvl="2"/>
            <a:r>
              <a:rPr lang="en-US" dirty="0"/>
              <a:t>This means if you are traveling from Connecticut to Princeton, passing New York City, leaving at 3pm, the algorithm will use estimates of going through New York at 3pm, rather than at 5pm.</a:t>
            </a:r>
          </a:p>
          <a:p>
            <a:pPr lvl="1"/>
            <a:r>
              <a:rPr lang="en-US" dirty="0"/>
              <a:t>Deterministic, dynamic networks are </a:t>
            </a:r>
            <a:r>
              <a:rPr lang="en-US" i="1" dirty="0"/>
              <a:t>much</a:t>
            </a:r>
            <a:r>
              <a:rPr lang="en-US" dirty="0"/>
              <a:t> larger, since you have a cost for every link, for every point in time.</a:t>
            </a:r>
          </a:p>
          <a:p>
            <a:pPr lvl="1"/>
            <a:r>
              <a:rPr lang="en-US" dirty="0"/>
              <a:t>Stochastic, dynamic networks are even harder than deterministic, dynamic networks.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18495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Forecasts of travel times</a:t>
            </a:r>
          </a:p>
          <a:p>
            <a:endParaRPr lang="en-US" dirty="0"/>
          </a:p>
          <a:p>
            <a:endParaRPr lang="en-US" dirty="0"/>
          </a:p>
          <a:p>
            <a:endParaRPr lang="en-US" dirty="0"/>
          </a:p>
          <a:p>
            <a:pPr lvl="1"/>
            <a:r>
              <a:rPr lang="en-US" dirty="0"/>
              <a:t>Evolution of costs:</a:t>
            </a:r>
          </a:p>
        </p:txBody>
      </p:sp>
      <p:pic>
        <p:nvPicPr>
          <p:cNvPr id="4" name="Picture 3"/>
          <p:cNvPicPr>
            <a:picLocks noChangeAspect="1"/>
          </p:cNvPicPr>
          <p:nvPr/>
        </p:nvPicPr>
        <p:blipFill>
          <a:blip r:embed="rId2"/>
          <a:stretch>
            <a:fillRect/>
          </a:stretch>
        </p:blipFill>
        <p:spPr>
          <a:xfrm>
            <a:off x="1426026" y="1741132"/>
            <a:ext cx="6846422" cy="1418628"/>
          </a:xfrm>
          <a:prstGeom prst="rect">
            <a:avLst/>
          </a:prstGeom>
        </p:spPr>
      </p:pic>
      <p:pic>
        <p:nvPicPr>
          <p:cNvPr id="5" name="Picture 4"/>
          <p:cNvPicPr>
            <a:picLocks noChangeAspect="1"/>
          </p:cNvPicPr>
          <p:nvPr/>
        </p:nvPicPr>
        <p:blipFill>
          <a:blip r:embed="rId3"/>
          <a:stretch>
            <a:fillRect/>
          </a:stretch>
        </p:blipFill>
        <p:spPr>
          <a:xfrm>
            <a:off x="1426026" y="3757892"/>
            <a:ext cx="7032174" cy="1454069"/>
          </a:xfrm>
          <a:prstGeom prst="rect">
            <a:avLst/>
          </a:prstGeom>
        </p:spPr>
      </p:pic>
      <p:sp>
        <p:nvSpPr>
          <p:cNvPr id="6" name="Footer Placeholder 5"/>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132190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lvl="1"/>
            <a:r>
              <a:rPr lang="en-US" dirty="0"/>
              <a:t>Can also think of this as a linear program.</a:t>
            </a:r>
          </a:p>
        </p:txBody>
      </p:sp>
      <p:pic>
        <p:nvPicPr>
          <p:cNvPr id="4" name="Picture 3"/>
          <p:cNvPicPr>
            <a:picLocks noChangeAspect="1"/>
          </p:cNvPicPr>
          <p:nvPr/>
        </p:nvPicPr>
        <p:blipFill>
          <a:blip r:embed="rId2"/>
          <a:stretch>
            <a:fillRect/>
          </a:stretch>
        </p:blipFill>
        <p:spPr>
          <a:xfrm>
            <a:off x="685800" y="1143000"/>
            <a:ext cx="6950686" cy="4516120"/>
          </a:xfrm>
          <a:prstGeom prst="rect">
            <a:avLst/>
          </a:prstGeom>
        </p:spPr>
      </p:pic>
      <p:sp>
        <p:nvSpPr>
          <p:cNvPr id="5" name="Footer Placeholder 4"/>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3985374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85799" y="1143000"/>
            <a:ext cx="6347749" cy="4119880"/>
          </a:xfrm>
          <a:prstGeom prst="rect">
            <a:avLst/>
          </a:prstGeom>
        </p:spPr>
      </p:pic>
      <p:sp>
        <p:nvSpPr>
          <p:cNvPr id="5" name="Footer Placeholder 4"/>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71491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Imagine that the </a:t>
            </a:r>
            <a:r>
              <a:rPr lang="en-US" dirty="0" err="1"/>
              <a:t>lookahead</a:t>
            </a:r>
            <a:r>
              <a:rPr lang="en-US" dirty="0"/>
              <a:t> is just a black box:</a:t>
            </a:r>
          </a:p>
          <a:p>
            <a:pPr lvl="1"/>
            <a:r>
              <a:rPr lang="en-US" dirty="0"/>
              <a:t>Solve the optimization problem</a:t>
            </a:r>
          </a:p>
          <a:p>
            <a:pPr lvl="1"/>
            <a:endParaRPr lang="en-US" dirty="0"/>
          </a:p>
          <a:p>
            <a:pPr lvl="1"/>
            <a:endParaRPr lang="en-US" dirty="0"/>
          </a:p>
          <a:p>
            <a:pPr lvl="1"/>
            <a:r>
              <a:rPr lang="en-US" dirty="0"/>
              <a:t>subject to</a:t>
            </a:r>
          </a:p>
          <a:p>
            <a:pPr lvl="1"/>
            <a:endParaRPr lang="en-US" dirty="0"/>
          </a:p>
          <a:p>
            <a:pPr lvl="1"/>
            <a:endParaRPr lang="en-US" dirty="0"/>
          </a:p>
          <a:p>
            <a:pPr lvl="1"/>
            <a:endParaRPr lang="en-US" dirty="0"/>
          </a:p>
          <a:p>
            <a:pPr lvl="1"/>
            <a:endParaRPr lang="en-US" dirty="0"/>
          </a:p>
          <a:p>
            <a:pPr lvl="1"/>
            <a:endParaRPr lang="en-US" dirty="0"/>
          </a:p>
          <a:p>
            <a:pPr lvl="1"/>
            <a:r>
              <a:rPr lang="en-US" dirty="0"/>
              <a:t>This is a deterministic shortest path problem that we could solve using Bellman’s equation, but for now we will just view it as a black box optimization problem.</a:t>
            </a:r>
          </a:p>
        </p:txBody>
      </p:sp>
      <p:graphicFrame>
        <p:nvGraphicFramePr>
          <p:cNvPr id="6" name="Object 5"/>
          <p:cNvGraphicFramePr>
            <a:graphicFrameLocks noChangeAspect="1"/>
          </p:cNvGraphicFramePr>
          <p:nvPr>
            <p:extLst/>
          </p:nvPr>
        </p:nvGraphicFramePr>
        <p:xfrm>
          <a:off x="1526540" y="2173605"/>
          <a:ext cx="3608388" cy="814388"/>
        </p:xfrm>
        <a:graphic>
          <a:graphicData uri="http://schemas.openxmlformats.org/presentationml/2006/ole">
            <mc:AlternateContent xmlns:mc="http://schemas.openxmlformats.org/markup-compatibility/2006">
              <mc:Choice xmlns:v="urn:schemas-microsoft-com:vml" Requires="v">
                <p:oleObj spid="_x0000_s6148" name="Equation" r:id="rId3" imgW="2082600" imgH="469800" progId="Equation.DSMT4">
                  <p:embed/>
                </p:oleObj>
              </mc:Choice>
              <mc:Fallback>
                <p:oleObj name="Equation" r:id="rId3" imgW="2082600" imgH="469800" progId="Equation.DSMT4">
                  <p:embed/>
                  <p:pic>
                    <p:nvPicPr>
                      <p:cNvPr id="6" name="Object 5"/>
                      <p:cNvPicPr/>
                      <p:nvPr/>
                    </p:nvPicPr>
                    <p:blipFill>
                      <a:blip r:embed="rId4"/>
                      <a:stretch>
                        <a:fillRect/>
                      </a:stretch>
                    </p:blipFill>
                    <p:spPr>
                      <a:xfrm>
                        <a:off x="1526540" y="2173605"/>
                        <a:ext cx="3608388" cy="814388"/>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117846" y="3436620"/>
          <a:ext cx="5379676" cy="1992870"/>
        </p:xfrm>
        <a:graphic>
          <a:graphicData uri="http://schemas.openxmlformats.org/presentationml/2006/ole">
            <mc:AlternateContent xmlns:mc="http://schemas.openxmlformats.org/markup-compatibility/2006">
              <mc:Choice xmlns:v="urn:schemas-microsoft-com:vml" Requires="v">
                <p:oleObj spid="_x0000_s6149" name="Equation" r:id="rId5" imgW="3670200" imgH="1358640" progId="Equation.DSMT4">
                  <p:embed/>
                </p:oleObj>
              </mc:Choice>
              <mc:Fallback>
                <p:oleObj name="Equation" r:id="rId5" imgW="3670200" imgH="1358640" progId="Equation.DSMT4">
                  <p:embed/>
                  <p:pic>
                    <p:nvPicPr>
                      <p:cNvPr id="7" name="Object 6"/>
                      <p:cNvPicPr/>
                      <p:nvPr/>
                    </p:nvPicPr>
                    <p:blipFill>
                      <a:blip r:embed="rId6"/>
                      <a:stretch>
                        <a:fillRect/>
                      </a:stretch>
                    </p:blipFill>
                    <p:spPr>
                      <a:xfrm>
                        <a:off x="2117846" y="3436620"/>
                        <a:ext cx="5379676" cy="1992870"/>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3345951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Simulating a </a:t>
            </a:r>
            <a:r>
              <a:rPr lang="en-US" dirty="0" err="1"/>
              <a:t>lookahead</a:t>
            </a:r>
            <a:r>
              <a:rPr lang="en-US" dirty="0"/>
              <a:t> policy</a:t>
            </a:r>
          </a:p>
        </p:txBody>
      </p:sp>
      <p:graphicFrame>
        <p:nvGraphicFramePr>
          <p:cNvPr id="4" name="Object 3"/>
          <p:cNvGraphicFramePr>
            <a:graphicFrameLocks noChangeAspect="1"/>
          </p:cNvGraphicFramePr>
          <p:nvPr>
            <p:extLst/>
          </p:nvPr>
        </p:nvGraphicFramePr>
        <p:xfrm>
          <a:off x="1165860" y="1708786"/>
          <a:ext cx="4340860" cy="4760476"/>
        </p:xfrm>
        <a:graphic>
          <a:graphicData uri="http://schemas.openxmlformats.org/presentationml/2006/ole">
            <mc:AlternateContent xmlns:mc="http://schemas.openxmlformats.org/markup-compatibility/2006">
              <mc:Choice xmlns:v="urn:schemas-microsoft-com:vml" Requires="v">
                <p:oleObj spid="_x0000_s7171" name="Equation" r:id="rId3" imgW="2514600" imgH="2755800" progId="Equation.DSMT4">
                  <p:embed/>
                </p:oleObj>
              </mc:Choice>
              <mc:Fallback>
                <p:oleObj name="Equation" r:id="rId3" imgW="2514600" imgH="2755800" progId="Equation.DSMT4">
                  <p:embed/>
                  <p:pic>
                    <p:nvPicPr>
                      <p:cNvPr id="4" name="Object 3"/>
                      <p:cNvPicPr/>
                      <p:nvPr/>
                    </p:nvPicPr>
                    <p:blipFill>
                      <a:blip r:embed="rId4"/>
                      <a:stretch>
                        <a:fillRect/>
                      </a:stretch>
                    </p:blipFill>
                    <p:spPr>
                      <a:xfrm>
                        <a:off x="1165860" y="1708786"/>
                        <a:ext cx="4340860" cy="4760476"/>
                      </a:xfrm>
                      <a:prstGeom prst="rect">
                        <a:avLst/>
                      </a:prstGeom>
                    </p:spPr>
                  </p:pic>
                </p:oleObj>
              </mc:Fallback>
            </mc:AlternateContent>
          </a:graphicData>
        </a:graphic>
      </p:graphicFrame>
      <p:sp>
        <p:nvSpPr>
          <p:cNvPr id="5" name="TextBox 4"/>
          <p:cNvSpPr txBox="1"/>
          <p:nvPr/>
        </p:nvSpPr>
        <p:spPr>
          <a:xfrm>
            <a:off x="6126480" y="4592320"/>
            <a:ext cx="2436629" cy="646331"/>
          </a:xfrm>
          <a:prstGeom prst="rect">
            <a:avLst/>
          </a:prstGeom>
          <a:noFill/>
        </p:spPr>
        <p:txBody>
          <a:bodyPr wrap="square" rtlCol="0">
            <a:spAutoFit/>
          </a:bodyPr>
          <a:lstStyle/>
          <a:p>
            <a:pPr algn="l"/>
            <a:r>
              <a:rPr lang="en-US" i="0" dirty="0"/>
              <a:t>Talk through how this works.</a:t>
            </a:r>
          </a:p>
        </p:txBody>
      </p:sp>
      <p:sp>
        <p:nvSpPr>
          <p:cNvPr id="6" name="Footer Placeholder 5"/>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1929365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Discuss:</a:t>
                </a:r>
              </a:p>
              <a:p>
                <a:pPr lvl="1"/>
                <a:r>
                  <a:rPr lang="en-US" dirty="0"/>
                  <a:t>Make distinction between sampled costs </a:t>
                </a:r>
                <a14:m>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𝑐</m:t>
                            </m:r>
                          </m:e>
                        </m:acc>
                      </m:e>
                      <m:sub>
                        <m:r>
                          <a:rPr lang="en-US" b="0" i="1" smtClean="0">
                            <a:latin typeface="Cambria Math" panose="02040503050406030204" pitchFamily="18" charset="0"/>
                          </a:rPr>
                          <m:t>𝑡𝑖𝑗</m:t>
                        </m:r>
                      </m:sub>
                    </m:sSub>
                  </m:oMath>
                </a14:m>
                <a:r>
                  <a:rPr lang="en-US" dirty="0"/>
                  <a:t> and forecasted costs </a:t>
                </a:r>
                <a14:m>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𝑐</m:t>
                            </m:r>
                          </m:e>
                        </m:acc>
                      </m:e>
                      <m:sub>
                        <m:r>
                          <a:rPr lang="en-US" b="0" i="1" smtClean="0">
                            <a:latin typeface="Cambria Math" panose="02040503050406030204" pitchFamily="18" charset="0"/>
                          </a:rPr>
                          <m:t>𝑡𝑖𝑗</m:t>
                        </m:r>
                      </m:sub>
                    </m:sSub>
                  </m:oMath>
                </a14:m>
                <a:endParaRPr lang="en-US" dirty="0"/>
              </a:p>
              <a:p>
                <a:pPr lvl="1"/>
                <a:r>
                  <a:rPr lang="en-US" dirty="0"/>
                  <a:t>Both are updated with time and from one iteration to another.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35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638050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Policy for stochastic </a:t>
            </a:r>
            <a:r>
              <a:rPr lang="en-US" dirty="0" err="1"/>
              <a:t>lookahead</a:t>
            </a:r>
            <a:endParaRPr lang="en-US" dirty="0"/>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28</a:t>
            </a:fld>
            <a:endParaRPr lang="en-US"/>
          </a:p>
        </p:txBody>
      </p:sp>
    </p:spTree>
    <p:extLst>
      <p:ext uri="{BB962C8B-B14F-4D97-AF65-F5344CB8AC3E}">
        <p14:creationId xmlns:p14="http://schemas.microsoft.com/office/powerpoint/2010/main" val="2268397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Solving a stochastic </a:t>
            </a:r>
            <a:r>
              <a:rPr lang="en-US" dirty="0" err="1"/>
              <a:t>lookahead</a:t>
            </a:r>
            <a:endParaRPr lang="en-US" dirty="0"/>
          </a:p>
          <a:p>
            <a:pPr lvl="1"/>
            <a:r>
              <a:rPr lang="en-US" dirty="0"/>
              <a:t>Assume that the travel gets to see the costs out of a node once she arrives at the node.</a:t>
            </a:r>
          </a:p>
          <a:p>
            <a:pPr lvl="1"/>
            <a:r>
              <a:rPr lang="en-US" dirty="0"/>
              <a:t>Further assume that we have a forecast, but model the uncertainty around the forecast.</a:t>
            </a:r>
          </a:p>
          <a:p>
            <a:pPr lvl="1"/>
            <a:r>
              <a:rPr lang="en-US" dirty="0"/>
              <a:t>We would have to us approximate dynamic programming to solve the stochastic shortest path problem.</a:t>
            </a:r>
          </a:p>
          <a:p>
            <a:pPr lvl="1"/>
            <a:r>
              <a:rPr lang="en-US" dirty="0"/>
              <a:t>This is computationally very cumbersome – unlikely to ever be used in practice!</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12349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Narrative</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3</a:t>
            </a:fld>
            <a:endParaRPr lang="en-US"/>
          </a:p>
        </p:txBody>
      </p:sp>
    </p:spTree>
    <p:extLst>
      <p:ext uri="{BB962C8B-B14F-4D97-AF65-F5344CB8AC3E}">
        <p14:creationId xmlns:p14="http://schemas.microsoft.com/office/powerpoint/2010/main" val="1860757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Notes:</a:t>
                </a:r>
              </a:p>
              <a:p>
                <a:pPr lvl="1"/>
                <a:r>
                  <a:rPr lang="en-US" dirty="0"/>
                  <a:t>The deterministic </a:t>
                </a:r>
                <a:r>
                  <a:rPr lang="en-US" dirty="0" err="1"/>
                  <a:t>lookahead</a:t>
                </a:r>
                <a:r>
                  <a:rPr lang="en-US" dirty="0"/>
                  <a:t> is still a policy for a stochastic problem.</a:t>
                </a:r>
              </a:p>
              <a:p>
                <a:pPr lvl="1"/>
                <a:r>
                  <a:rPr lang="en-US" dirty="0"/>
                  <a:t>Can we make it better?</a:t>
                </a:r>
              </a:p>
              <a:p>
                <a:r>
                  <a:rPr lang="en-US" dirty="0"/>
                  <a:t>Idea:</a:t>
                </a:r>
              </a:p>
              <a:p>
                <a:pPr lvl="1"/>
                <a:r>
                  <a:rPr lang="en-US" dirty="0"/>
                  <a:t>Instead of using the expected cost, what about using a percentile.</a:t>
                </a:r>
              </a:p>
              <a:p>
                <a:pPr lvl="1"/>
                <a:r>
                  <a:rPr lang="en-US" dirty="0"/>
                  <a:t>Use pdf of </a:t>
                </a:r>
                <a14:m>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𝑐</m:t>
                            </m:r>
                          </m:e>
                        </m:acc>
                      </m:e>
                      <m:sub>
                        <m:r>
                          <a:rPr lang="en-US" b="0" i="1" smtClean="0">
                            <a:latin typeface="Cambria Math" panose="02040503050406030204" pitchFamily="18" charset="0"/>
                          </a:rPr>
                          <m:t>𝑖𝑗</m:t>
                        </m:r>
                      </m:sub>
                    </m:sSub>
                  </m:oMath>
                </a14:m>
                <a:r>
                  <a:rPr lang="en-US" dirty="0"/>
                  <a:t> to find </a:t>
                </a:r>
                <a14:m>
                  <m:oMath xmlns:m="http://schemas.openxmlformats.org/officeDocument/2006/math">
                    <m:r>
                      <a:rPr lang="en-US" b="0" i="1" smtClean="0">
                        <a:latin typeface="Cambria Math" panose="02040503050406030204" pitchFamily="18" charset="0"/>
                      </a:rPr>
                      <m:t>𝜃</m:t>
                    </m:r>
                  </m:oMath>
                </a14:m>
                <a:r>
                  <a:rPr lang="en-US" dirty="0"/>
                  <a:t> percentile (e.g.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 .8</m:t>
                    </m:r>
                  </m:oMath>
                </a14:m>
                <a:r>
                  <a:rPr lang="en-US" dirty="0"/>
                  <a:t>).  Let </a:t>
                </a:r>
              </a:p>
              <a:p>
                <a:pPr marL="457200" lvl="1" indent="0">
                  <a:buNone/>
                </a:pPr>
                <a:r>
                  <a:rPr lang="en-US" b="0" dirty="0"/>
                  <a:t>           </a:t>
                </a:r>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𝑐</m:t>
                            </m:r>
                          </m:e>
                        </m:acc>
                      </m:e>
                      <m:sub>
                        <m:r>
                          <a:rPr lang="en-US" b="0" i="1" smtClean="0">
                            <a:latin typeface="Cambria Math" panose="02040503050406030204" pitchFamily="18" charset="0"/>
                          </a:rPr>
                          <m:t>𝑖𝑗</m:t>
                        </m:r>
                      </m:sub>
                      <m:sup>
                        <m:r>
                          <a:rPr lang="en-US" b="0" i="1" smtClean="0">
                            <a:latin typeface="Cambria Math" panose="02040503050406030204" pitchFamily="18" charset="0"/>
                          </a:rPr>
                          <m:t>𝑝</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m:t>
                    </m:r>
                  </m:oMath>
                </a14:m>
                <a:r>
                  <a:rPr lang="en-US" dirty="0"/>
                  <a:t>The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percentile of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𝑖𝑗</m:t>
                        </m:r>
                      </m:sub>
                    </m:sSub>
                  </m:oMath>
                </a14:m>
                <a:endParaRPr lang="en-US" dirty="0"/>
              </a:p>
              <a:p>
                <a:pPr lvl="1"/>
                <a:r>
                  <a:rPr lang="en-US" dirty="0"/>
                  <a:t>Which means </a:t>
                </a:r>
                <a14:m>
                  <m:oMath xmlns:m="http://schemas.openxmlformats.org/officeDocument/2006/math">
                    <m:r>
                      <a:rPr lang="en-US" b="0" i="1" smtClean="0">
                        <a:latin typeface="Cambria Math" panose="02040503050406030204" pitchFamily="18" charset="0"/>
                      </a:rPr>
                      <m:t>𝑃𝑟𝑜𝑏</m:t>
                    </m:r>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𝑖𝑗</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𝑖𝑗</m:t>
                            </m:r>
                          </m:sub>
                          <m:sup>
                            <m:r>
                              <a:rPr lang="en-US" i="1">
                                <a:latin typeface="Cambria Math" panose="02040503050406030204" pitchFamily="18" charset="0"/>
                              </a:rPr>
                              <m:t>𝑝</m:t>
                            </m:r>
                          </m:sup>
                        </m:sSubSup>
                        <m:d>
                          <m:dPr>
                            <m:ctrlPr>
                              <a:rPr lang="en-US" i="1">
                                <a:latin typeface="Cambria Math" panose="02040503050406030204" pitchFamily="18" charset="0"/>
                              </a:rPr>
                            </m:ctrlPr>
                          </m:dPr>
                          <m:e>
                            <m:r>
                              <a:rPr lang="en-US" i="1">
                                <a:latin typeface="Cambria Math" panose="02040503050406030204" pitchFamily="18" charset="0"/>
                              </a:rPr>
                              <m:t>𝜃</m:t>
                            </m:r>
                          </m:e>
                        </m:d>
                      </m:e>
                    </m:d>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35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4068663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percentile policy.</a:t>
                </a:r>
              </a:p>
              <a:p>
                <a:pPr lvl="1"/>
                <a:r>
                  <a:rPr lang="en-US" dirty="0"/>
                  <a:t>Solve the linear program (shortest path problem):</a:t>
                </a:r>
              </a:p>
              <a:p>
                <a:pPr lvl="1"/>
                <a:endParaRPr lang="en-US" dirty="0"/>
              </a:p>
              <a:p>
                <a:pPr lvl="1"/>
                <a:endParaRPr lang="en-US" dirty="0"/>
              </a:p>
              <a:p>
                <a:pPr lvl="1"/>
                <a:r>
                  <a:rPr lang="en-US" dirty="0"/>
                  <a:t>subject to</a:t>
                </a:r>
              </a:p>
              <a:p>
                <a:pPr lvl="1"/>
                <a:endParaRPr lang="en-US" dirty="0"/>
              </a:p>
              <a:p>
                <a:pPr lvl="1"/>
                <a:endParaRPr lang="en-US" dirty="0"/>
              </a:p>
              <a:p>
                <a:pPr lvl="1"/>
                <a:endParaRPr lang="en-US" dirty="0"/>
              </a:p>
              <a:p>
                <a:pPr lvl="1"/>
                <a:endParaRPr lang="en-US" dirty="0"/>
              </a:p>
              <a:p>
                <a:pPr lvl="1"/>
                <a:endParaRPr lang="en-US" dirty="0"/>
              </a:p>
              <a:p>
                <a:pPr lvl="1"/>
                <a:r>
                  <a:rPr lang="en-US" dirty="0"/>
                  <a:t>This is a deterministic shortest path problem that we could solve using Bellman’s equation, but for now we will just view it as a black box optimization problem.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355" b="-16626"/>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nvPr>
        </p:nvGraphicFramePr>
        <p:xfrm>
          <a:off x="411479" y="2178092"/>
          <a:ext cx="8594725" cy="762819"/>
        </p:xfrm>
        <a:graphic>
          <a:graphicData uri="http://schemas.openxmlformats.org/presentationml/2006/ole">
            <mc:AlternateContent xmlns:mc="http://schemas.openxmlformats.org/markup-compatibility/2006">
              <mc:Choice xmlns:v="urn:schemas-microsoft-com:vml" Requires="v">
                <p:oleObj spid="_x0000_s8196" name="Equation" r:id="rId4" imgW="5295600" imgH="469800" progId="Equation.DSMT4">
                  <p:embed/>
                </p:oleObj>
              </mc:Choice>
              <mc:Fallback>
                <p:oleObj name="Equation" r:id="rId4" imgW="5295600" imgH="469800" progId="Equation.DSMT4">
                  <p:embed/>
                  <p:pic>
                    <p:nvPicPr>
                      <p:cNvPr id="6" name="Object 5"/>
                      <p:cNvPicPr/>
                      <p:nvPr/>
                    </p:nvPicPr>
                    <p:blipFill>
                      <a:blip r:embed="rId5"/>
                      <a:stretch>
                        <a:fillRect/>
                      </a:stretch>
                    </p:blipFill>
                    <p:spPr>
                      <a:xfrm>
                        <a:off x="411479" y="2178092"/>
                        <a:ext cx="8594725" cy="762819"/>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081213" y="3436938"/>
          <a:ext cx="5454650" cy="1992312"/>
        </p:xfrm>
        <a:graphic>
          <a:graphicData uri="http://schemas.openxmlformats.org/presentationml/2006/ole">
            <mc:AlternateContent xmlns:mc="http://schemas.openxmlformats.org/markup-compatibility/2006">
              <mc:Choice xmlns:v="urn:schemas-microsoft-com:vml" Requires="v">
                <p:oleObj spid="_x0000_s8197" name="Equation" r:id="rId6" imgW="3720960" imgH="1358640" progId="Equation.DSMT4">
                  <p:embed/>
                </p:oleObj>
              </mc:Choice>
              <mc:Fallback>
                <p:oleObj name="Equation" r:id="rId6" imgW="3720960" imgH="1358640" progId="Equation.DSMT4">
                  <p:embed/>
                  <p:pic>
                    <p:nvPicPr>
                      <p:cNvPr id="7" name="Object 6"/>
                      <p:cNvPicPr/>
                      <p:nvPr/>
                    </p:nvPicPr>
                    <p:blipFill>
                      <a:blip r:embed="rId7"/>
                      <a:stretch>
                        <a:fillRect/>
                      </a:stretch>
                    </p:blipFill>
                    <p:spPr>
                      <a:xfrm>
                        <a:off x="2081213" y="3436938"/>
                        <a:ext cx="5454650" cy="1992312"/>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36835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Simulating a </a:t>
            </a:r>
            <a:r>
              <a:rPr lang="en-US" dirty="0" err="1"/>
              <a:t>lookahead</a:t>
            </a:r>
            <a:r>
              <a:rPr lang="en-US" dirty="0"/>
              <a:t> policy</a:t>
            </a:r>
          </a:p>
        </p:txBody>
      </p:sp>
      <p:graphicFrame>
        <p:nvGraphicFramePr>
          <p:cNvPr id="4" name="Object 3"/>
          <p:cNvGraphicFramePr>
            <a:graphicFrameLocks noChangeAspect="1"/>
          </p:cNvGraphicFramePr>
          <p:nvPr>
            <p:extLst/>
          </p:nvPr>
        </p:nvGraphicFramePr>
        <p:xfrm>
          <a:off x="1409700" y="1847850"/>
          <a:ext cx="5260975" cy="3927475"/>
        </p:xfrm>
        <a:graphic>
          <a:graphicData uri="http://schemas.openxmlformats.org/presentationml/2006/ole">
            <mc:AlternateContent xmlns:mc="http://schemas.openxmlformats.org/markup-compatibility/2006">
              <mc:Choice xmlns:v="urn:schemas-microsoft-com:vml" Requires="v">
                <p:oleObj spid="_x0000_s9219" name="Equation" r:id="rId3" imgW="2450880" imgH="1828800" progId="Equation.DSMT4">
                  <p:embed/>
                </p:oleObj>
              </mc:Choice>
              <mc:Fallback>
                <p:oleObj name="Equation" r:id="rId3" imgW="2450880" imgH="1828800" progId="Equation.DSMT4">
                  <p:embed/>
                  <p:pic>
                    <p:nvPicPr>
                      <p:cNvPr id="4" name="Object 3"/>
                      <p:cNvPicPr/>
                      <p:nvPr/>
                    </p:nvPicPr>
                    <p:blipFill>
                      <a:blip r:embed="rId4"/>
                      <a:stretch>
                        <a:fillRect/>
                      </a:stretch>
                    </p:blipFill>
                    <p:spPr>
                      <a:xfrm>
                        <a:off x="1409700" y="1847850"/>
                        <a:ext cx="5260975" cy="3927475"/>
                      </a:xfrm>
                      <a:prstGeom prst="rect">
                        <a:avLst/>
                      </a:prstGeom>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2617629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Policy tuning</a:t>
            </a:r>
          </a:p>
          <a:p>
            <a:pPr lvl="1"/>
            <a:r>
              <a:rPr lang="en-US" dirty="0"/>
              <a:t>Cost vs. lateness (risk)</a:t>
            </a:r>
          </a:p>
        </p:txBody>
      </p:sp>
      <p:sp>
        <p:nvSpPr>
          <p:cNvPr id="5" name="Footer Placeholder 4"/>
          <p:cNvSpPr>
            <a:spLocks noGrp="1"/>
          </p:cNvSpPr>
          <p:nvPr>
            <p:ph type="ftr" sz="quarter" idx="11"/>
          </p:nvPr>
        </p:nvSpPr>
        <p:spPr/>
        <p:txBody>
          <a:bodyPr/>
          <a:lstStyle/>
          <a:p>
            <a:pPr>
              <a:defRPr/>
            </a:pPr>
            <a:r>
              <a:rPr lang="en-US"/>
              <a:t>© 2018 W.B. Powell</a:t>
            </a:r>
            <a:endParaRPr lang="en-US" dirty="0"/>
          </a:p>
        </p:txBody>
      </p:sp>
      <p:pic>
        <p:nvPicPr>
          <p:cNvPr id="6" name="Picture 5"/>
          <p:cNvPicPr>
            <a:picLocks noChangeAspect="1"/>
          </p:cNvPicPr>
          <p:nvPr/>
        </p:nvPicPr>
        <p:blipFill>
          <a:blip r:embed="rId2"/>
          <a:stretch>
            <a:fillRect/>
          </a:stretch>
        </p:blipFill>
        <p:spPr>
          <a:xfrm>
            <a:off x="780721" y="2326020"/>
            <a:ext cx="7582557" cy="4061812"/>
          </a:xfrm>
          <a:prstGeom prst="rect">
            <a:avLst/>
          </a:prstGeom>
        </p:spPr>
      </p:pic>
    </p:spTree>
    <p:extLst>
      <p:ext uri="{BB962C8B-B14F-4D97-AF65-F5344CB8AC3E}">
        <p14:creationId xmlns:p14="http://schemas.microsoft.com/office/powerpoint/2010/main" val="237908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8053" y="1143000"/>
            <a:ext cx="4521589" cy="4953000"/>
          </a:xfrm>
        </p:spPr>
        <p:txBody>
          <a:bodyPr/>
          <a:lstStyle/>
          <a:p>
            <a:r>
              <a:rPr lang="en-US" dirty="0"/>
              <a:t>The google maps story:</a:t>
            </a:r>
          </a:p>
          <a:p>
            <a:pPr lvl="1"/>
            <a:r>
              <a:rPr lang="en-US" dirty="0"/>
              <a:t>Use current estimates of travel times on links to find the best path at a time </a:t>
            </a:r>
            <a:r>
              <a:rPr lang="en-US" i="1" dirty="0"/>
              <a:t>t</a:t>
            </a:r>
            <a:r>
              <a:rPr lang="en-US" dirty="0"/>
              <a:t>.</a:t>
            </a:r>
          </a:p>
          <a:p>
            <a:pPr lvl="1"/>
            <a:r>
              <a:rPr lang="en-US" dirty="0"/>
              <a:t>As time passes, google gets updated information on travel times.</a:t>
            </a:r>
          </a:p>
          <a:p>
            <a:pPr lvl="1"/>
            <a:r>
              <a:rPr lang="en-US" dirty="0"/>
              <a:t>The shortest path may change over time since costs are dynamic (and of course stochastic).</a:t>
            </a:r>
          </a:p>
          <a:p>
            <a:pPr lvl="1"/>
            <a:r>
              <a:rPr lang="en-US" dirty="0"/>
              <a:t>We want to model this process.</a:t>
            </a:r>
          </a:p>
        </p:txBody>
      </p:sp>
      <p:sp>
        <p:nvSpPr>
          <p:cNvPr id="5" name="Footer Placeholder 4"/>
          <p:cNvSpPr>
            <a:spLocks noGrp="1"/>
          </p:cNvSpPr>
          <p:nvPr>
            <p:ph type="ftr" sz="quarter" idx="11"/>
          </p:nvPr>
        </p:nvSpPr>
        <p:spPr/>
        <p:txBody>
          <a:bodyPr/>
          <a:lstStyle/>
          <a:p>
            <a:pPr>
              <a:defRPr/>
            </a:pPr>
            <a:r>
              <a:rPr lang="en-US"/>
              <a:t>© 2018 W.B. Powell</a:t>
            </a:r>
            <a:endParaRPr lang="en-US" dirty="0"/>
          </a:p>
        </p:txBody>
      </p:sp>
      <p:pic>
        <p:nvPicPr>
          <p:cNvPr id="7" name="Picture 6"/>
          <p:cNvPicPr>
            <a:picLocks noChangeAspect="1"/>
          </p:cNvPicPr>
          <p:nvPr/>
        </p:nvPicPr>
        <p:blipFill>
          <a:blip r:embed="rId2"/>
          <a:stretch>
            <a:fillRect/>
          </a:stretch>
        </p:blipFill>
        <p:spPr>
          <a:xfrm>
            <a:off x="4689420" y="1634247"/>
            <a:ext cx="4454579" cy="4099986"/>
          </a:xfrm>
          <a:prstGeom prst="rect">
            <a:avLst/>
          </a:prstGeom>
        </p:spPr>
      </p:pic>
    </p:spTree>
    <p:extLst>
      <p:ext uri="{BB962C8B-B14F-4D97-AF65-F5344CB8AC3E}">
        <p14:creationId xmlns:p14="http://schemas.microsoft.com/office/powerpoint/2010/main" val="177226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9144000" cy="6858000"/>
          </a:xfrm>
          <a:prstGeom prst="rect">
            <a:avLst/>
          </a:prstGeom>
        </p:spPr>
      </p:pic>
      <p:sp>
        <p:nvSpPr>
          <p:cNvPr id="5" name="Footer Placeholder 4"/>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53878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Basic model</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6</a:t>
            </a:fld>
            <a:endParaRPr lang="en-US"/>
          </a:p>
        </p:txBody>
      </p:sp>
    </p:spTree>
    <p:extLst>
      <p:ext uri="{BB962C8B-B14F-4D97-AF65-F5344CB8AC3E}">
        <p14:creationId xmlns:p14="http://schemas.microsoft.com/office/powerpoint/2010/main" val="319341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Problem variations</a:t>
            </a:r>
          </a:p>
          <a:p>
            <a:pPr lvl="1"/>
            <a:r>
              <a:rPr lang="en-US" dirty="0"/>
              <a:t>Deterministic base model</a:t>
            </a:r>
          </a:p>
          <a:p>
            <a:pPr lvl="2"/>
            <a:r>
              <a:rPr lang="en-US" dirty="0"/>
              <a:t>We assume the real problem does not change over time.</a:t>
            </a:r>
          </a:p>
          <a:p>
            <a:pPr lvl="1"/>
            <a:r>
              <a:rPr lang="en-US" dirty="0"/>
              <a:t>Stochastic base model</a:t>
            </a:r>
          </a:p>
          <a:p>
            <a:pPr lvl="2"/>
            <a:r>
              <a:rPr lang="en-US" dirty="0"/>
              <a:t>Use static point estimates of costs that do not change over time, but we experience actual costs as we traverse links.</a:t>
            </a:r>
          </a:p>
          <a:p>
            <a:pPr lvl="2"/>
            <a:r>
              <a:rPr lang="en-US" dirty="0"/>
              <a:t>Use estimates of costs that are updated as we traverse links.  Estimates of costs evolve over time, but are not time dependent.</a:t>
            </a:r>
          </a:p>
          <a:p>
            <a:pPr lvl="2"/>
            <a:r>
              <a:rPr lang="en-US" dirty="0"/>
              <a:t>Use time-dependent estimates of costs that evolve as time passes.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45231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Stochastic, dynamic </a:t>
            </a:r>
            <a:r>
              <a:rPr lang="en-US" dirty="0" err="1"/>
              <a:t>lookahead</a:t>
            </a:r>
            <a:endParaRPr lang="en-US" dirty="0"/>
          </a:p>
          <a:p>
            <a:pPr lvl="1"/>
            <a:r>
              <a:rPr lang="en-US" dirty="0"/>
              <a:t>We could use a stochastic </a:t>
            </a:r>
            <a:r>
              <a:rPr lang="en-US" dirty="0" err="1"/>
              <a:t>lookahead</a:t>
            </a:r>
            <a:r>
              <a:rPr lang="en-US" dirty="0"/>
              <a:t> model.  This comes in two flavors:</a:t>
            </a:r>
          </a:p>
          <a:p>
            <a:pPr lvl="2"/>
            <a:r>
              <a:rPr lang="en-US" dirty="0"/>
              <a:t>Arc costs are known after we make a decision – This is a deterministic shortest path problem that we can solve as a linear program or a classical deterministic shortest path problem.</a:t>
            </a:r>
          </a:p>
          <a:p>
            <a:pPr lvl="2"/>
            <a:r>
              <a:rPr lang="en-US" dirty="0"/>
              <a:t>Arc costs are known before we make a decision – Now we would have to use approximate dynamic programming to solve the </a:t>
            </a:r>
            <a:r>
              <a:rPr lang="en-US" dirty="0" err="1"/>
              <a:t>lookahead</a:t>
            </a:r>
            <a:r>
              <a:rPr lang="en-US" dirty="0"/>
              <a:t> model.  This then  has to be re-optimized as the mean arc costs are updated.</a:t>
            </a:r>
          </a:p>
          <a:p>
            <a:pPr lvl="1"/>
            <a:r>
              <a:rPr lang="en-US" dirty="0"/>
              <a:t>We are going to design a policy where we traverse the network repeatedly, sampling arc costs as we proceed.</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46380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state variable</a:t>
            </a:r>
          </a:p>
        </p:txBody>
      </p:sp>
      <p:sp>
        <p:nvSpPr>
          <p:cNvPr id="3" name="Content Placeholder 2"/>
          <p:cNvSpPr>
            <a:spLocks noGrp="1"/>
          </p:cNvSpPr>
          <p:nvPr>
            <p:ph idx="1"/>
          </p:nvPr>
        </p:nvSpPr>
        <p:spPr/>
        <p:txBody>
          <a:bodyPr/>
          <a:lstStyle/>
          <a:p>
            <a:r>
              <a:rPr lang="en-US" sz="2400" dirty="0"/>
              <a:t>A stochastic network, costs revealed as we arrive to a node:</a:t>
            </a:r>
          </a:p>
        </p:txBody>
      </p:sp>
      <p:sp>
        <p:nvSpPr>
          <p:cNvPr id="5" name="Oval 4"/>
          <p:cNvSpPr/>
          <p:nvPr/>
        </p:nvSpPr>
        <p:spPr>
          <a:xfrm>
            <a:off x="2798334" y="265650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6" name="Oval 5"/>
          <p:cNvSpPr/>
          <p:nvPr/>
        </p:nvSpPr>
        <p:spPr>
          <a:xfrm>
            <a:off x="2802144" y="370044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7" name="Oval 6"/>
          <p:cNvSpPr/>
          <p:nvPr/>
        </p:nvSpPr>
        <p:spPr>
          <a:xfrm>
            <a:off x="2794524" y="475581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cxnSp>
        <p:nvCxnSpPr>
          <p:cNvPr id="8" name="Straight Arrow Connector 7"/>
          <p:cNvCxnSpPr/>
          <p:nvPr/>
        </p:nvCxnSpPr>
        <p:spPr bwMode="auto">
          <a:xfrm>
            <a:off x="3068844" y="3833578"/>
            <a:ext cx="1369831" cy="0"/>
          </a:xfrm>
          <a:prstGeom prst="straightConnector1">
            <a:avLst/>
          </a:prstGeom>
          <a:noFill/>
          <a:ln w="28575" cap="flat" cmpd="sng" algn="ctr">
            <a:solidFill>
              <a:schemeClr val="tx1"/>
            </a:solidFill>
            <a:prstDash val="solid"/>
            <a:round/>
            <a:headEnd type="none" w="med" len="med"/>
            <a:tailEnd type="arrow" w="med" len="med"/>
          </a:ln>
          <a:effectLst/>
        </p:spPr>
      </p:cxnSp>
      <p:cxnSp>
        <p:nvCxnSpPr>
          <p:cNvPr id="9" name="Straight Arrow Connector 8"/>
          <p:cNvCxnSpPr/>
          <p:nvPr/>
        </p:nvCxnSpPr>
        <p:spPr bwMode="auto">
          <a:xfrm>
            <a:off x="3068844" y="2791810"/>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0" name="Straight Arrow Connector 9"/>
          <p:cNvCxnSpPr/>
          <p:nvPr/>
        </p:nvCxnSpPr>
        <p:spPr bwMode="auto">
          <a:xfrm>
            <a:off x="3049409" y="4889160"/>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1" name="Straight Arrow Connector 10"/>
          <p:cNvCxnSpPr>
            <a:stCxn id="5" idx="4"/>
          </p:cNvCxnSpPr>
          <p:nvPr/>
        </p:nvCxnSpPr>
        <p:spPr bwMode="auto">
          <a:xfrm flipH="1">
            <a:off x="2924626" y="2923200"/>
            <a:ext cx="7058" cy="77724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2" name="Straight Arrow Connector 11"/>
          <p:cNvCxnSpPr/>
          <p:nvPr/>
        </p:nvCxnSpPr>
        <p:spPr bwMode="auto">
          <a:xfrm flipH="1">
            <a:off x="2917568" y="3978570"/>
            <a:ext cx="7058" cy="777240"/>
          </a:xfrm>
          <a:prstGeom prst="straightConnector1">
            <a:avLst/>
          </a:prstGeom>
          <a:noFill/>
          <a:ln w="28575" cap="flat" cmpd="sng" algn="ctr">
            <a:solidFill>
              <a:schemeClr val="tx1"/>
            </a:solidFill>
            <a:prstDash val="solid"/>
            <a:round/>
            <a:headEnd type="arrow" w="med" len="med"/>
            <a:tailEnd type="arrow" w="med" len="med"/>
          </a:ln>
          <a:effectLst/>
        </p:spPr>
      </p:cxnSp>
      <p:sp>
        <p:nvSpPr>
          <p:cNvPr id="13" name="Oval 12"/>
          <p:cNvSpPr/>
          <p:nvPr/>
        </p:nvSpPr>
        <p:spPr>
          <a:xfrm>
            <a:off x="4425204" y="264888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14" name="Oval 13"/>
          <p:cNvSpPr/>
          <p:nvPr/>
        </p:nvSpPr>
        <p:spPr>
          <a:xfrm>
            <a:off x="4429014" y="369282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15" name="Oval 14"/>
          <p:cNvSpPr/>
          <p:nvPr/>
        </p:nvSpPr>
        <p:spPr>
          <a:xfrm>
            <a:off x="4421394" y="474819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cxnSp>
        <p:nvCxnSpPr>
          <p:cNvPr id="16" name="Straight Arrow Connector 15"/>
          <p:cNvCxnSpPr/>
          <p:nvPr/>
        </p:nvCxnSpPr>
        <p:spPr bwMode="auto">
          <a:xfrm>
            <a:off x="4695714" y="3825958"/>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7" name="Straight Arrow Connector 16"/>
          <p:cNvCxnSpPr/>
          <p:nvPr/>
        </p:nvCxnSpPr>
        <p:spPr bwMode="auto">
          <a:xfrm>
            <a:off x="4684284" y="2784190"/>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8" name="Straight Arrow Connector 17"/>
          <p:cNvCxnSpPr/>
          <p:nvPr/>
        </p:nvCxnSpPr>
        <p:spPr bwMode="auto">
          <a:xfrm>
            <a:off x="4676279" y="4881540"/>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19" name="Straight Arrow Connector 18"/>
          <p:cNvCxnSpPr>
            <a:stCxn id="13" idx="4"/>
          </p:cNvCxnSpPr>
          <p:nvPr/>
        </p:nvCxnSpPr>
        <p:spPr bwMode="auto">
          <a:xfrm flipH="1">
            <a:off x="4551496" y="2915580"/>
            <a:ext cx="7058" cy="77724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20" name="Straight Arrow Connector 19"/>
          <p:cNvCxnSpPr/>
          <p:nvPr/>
        </p:nvCxnSpPr>
        <p:spPr bwMode="auto">
          <a:xfrm flipH="1">
            <a:off x="4544438" y="3970950"/>
            <a:ext cx="7058" cy="777240"/>
          </a:xfrm>
          <a:prstGeom prst="straightConnector1">
            <a:avLst/>
          </a:prstGeom>
          <a:noFill/>
          <a:ln w="28575" cap="flat" cmpd="sng" algn="ctr">
            <a:solidFill>
              <a:schemeClr val="tx1"/>
            </a:solidFill>
            <a:prstDash val="solid"/>
            <a:round/>
            <a:headEnd type="arrow" w="med" len="med"/>
            <a:tailEnd type="arrow" w="med" len="med"/>
          </a:ln>
          <a:effectLst/>
        </p:spPr>
      </p:cxnSp>
      <p:sp>
        <p:nvSpPr>
          <p:cNvPr id="21" name="Oval 20"/>
          <p:cNvSpPr/>
          <p:nvPr/>
        </p:nvSpPr>
        <p:spPr>
          <a:xfrm>
            <a:off x="6040644" y="265269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22" name="Oval 21"/>
          <p:cNvSpPr/>
          <p:nvPr/>
        </p:nvSpPr>
        <p:spPr>
          <a:xfrm>
            <a:off x="6044454" y="369663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23" name="Oval 22"/>
          <p:cNvSpPr/>
          <p:nvPr/>
        </p:nvSpPr>
        <p:spPr>
          <a:xfrm>
            <a:off x="6036834" y="475200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cxnSp>
        <p:nvCxnSpPr>
          <p:cNvPr id="24" name="Straight Arrow Connector 23"/>
          <p:cNvCxnSpPr>
            <a:stCxn id="21" idx="4"/>
          </p:cNvCxnSpPr>
          <p:nvPr/>
        </p:nvCxnSpPr>
        <p:spPr bwMode="auto">
          <a:xfrm flipH="1">
            <a:off x="6166936" y="2919390"/>
            <a:ext cx="7058" cy="77724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25" name="Straight Arrow Connector 24"/>
          <p:cNvCxnSpPr/>
          <p:nvPr/>
        </p:nvCxnSpPr>
        <p:spPr bwMode="auto">
          <a:xfrm flipH="1">
            <a:off x="6159878" y="3974760"/>
            <a:ext cx="7058" cy="777240"/>
          </a:xfrm>
          <a:prstGeom prst="straightConnector1">
            <a:avLst/>
          </a:prstGeom>
          <a:noFill/>
          <a:ln w="28575" cap="flat" cmpd="sng" algn="ctr">
            <a:solidFill>
              <a:schemeClr val="tx1"/>
            </a:solidFill>
            <a:prstDash val="solid"/>
            <a:round/>
            <a:headEnd type="arrow" w="med" len="med"/>
            <a:tailEnd type="arrow" w="med" len="med"/>
          </a:ln>
          <a:effectLst/>
        </p:spPr>
      </p:cxnSp>
      <p:sp>
        <p:nvSpPr>
          <p:cNvPr id="45" name="Oval 44"/>
          <p:cNvSpPr/>
          <p:nvPr/>
        </p:nvSpPr>
        <p:spPr>
          <a:xfrm>
            <a:off x="1160034" y="3692820"/>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cxnSp>
        <p:nvCxnSpPr>
          <p:cNvPr id="46" name="Straight Arrow Connector 45"/>
          <p:cNvCxnSpPr/>
          <p:nvPr/>
        </p:nvCxnSpPr>
        <p:spPr bwMode="auto">
          <a:xfrm>
            <a:off x="1420770" y="3833790"/>
            <a:ext cx="1369831" cy="0"/>
          </a:xfrm>
          <a:prstGeom prst="straightConnector1">
            <a:avLst/>
          </a:prstGeom>
          <a:noFill/>
          <a:ln w="28575" cap="flat" cmpd="sng" algn="ctr">
            <a:solidFill>
              <a:schemeClr val="tx1"/>
            </a:solidFill>
            <a:prstDash val="solid"/>
            <a:round/>
            <a:headEnd type="none" w="med" len="med"/>
            <a:tailEnd type="arrow" w="med" len="med"/>
          </a:ln>
          <a:effectLst/>
        </p:spPr>
      </p:cxnSp>
      <p:grpSp>
        <p:nvGrpSpPr>
          <p:cNvPr id="27" name="Group 26"/>
          <p:cNvGrpSpPr/>
          <p:nvPr/>
        </p:nvGrpSpPr>
        <p:grpSpPr>
          <a:xfrm flipH="1">
            <a:off x="6270973" y="2876523"/>
            <a:ext cx="1677357" cy="2005017"/>
            <a:chOff x="851076" y="4306515"/>
            <a:chExt cx="1677357" cy="2005017"/>
          </a:xfrm>
        </p:grpSpPr>
        <p:sp>
          <p:nvSpPr>
            <p:cNvPr id="41" name="Oval 40"/>
            <p:cNvSpPr/>
            <p:nvPr/>
          </p:nvSpPr>
          <p:spPr>
            <a:xfrm>
              <a:off x="851076" y="5115192"/>
              <a:ext cx="266700" cy="266700"/>
            </a:xfrm>
            <a:prstGeom prst="ellipse">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cxnSp>
          <p:nvCxnSpPr>
            <p:cNvPr id="42" name="Straight Arrow Connector 41"/>
            <p:cNvCxnSpPr/>
            <p:nvPr/>
          </p:nvCxnSpPr>
          <p:spPr bwMode="auto">
            <a:xfrm>
              <a:off x="1111812" y="5256162"/>
              <a:ext cx="1369831" cy="0"/>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43" name="Straight Arrow Connector 42"/>
            <p:cNvCxnSpPr>
              <a:stCxn id="41" idx="7"/>
            </p:cNvCxnSpPr>
            <p:nvPr/>
          </p:nvCxnSpPr>
          <p:spPr bwMode="auto">
            <a:xfrm flipV="1">
              <a:off x="1078719" y="4306515"/>
              <a:ext cx="1449714" cy="847734"/>
            </a:xfrm>
            <a:prstGeom prst="straightConnector1">
              <a:avLst/>
            </a:prstGeom>
            <a:noFill/>
            <a:ln w="28575" cap="flat" cmpd="sng" algn="ctr">
              <a:solidFill>
                <a:schemeClr val="tx1"/>
              </a:solidFill>
              <a:prstDash val="solid"/>
              <a:round/>
              <a:headEnd type="arrow" w="med" len="med"/>
              <a:tailEnd type="arrow" w="med" len="med"/>
            </a:ln>
            <a:effectLst/>
          </p:spPr>
        </p:cxnSp>
        <p:cxnSp>
          <p:nvCxnSpPr>
            <p:cNvPr id="44" name="Straight Arrow Connector 43"/>
            <p:cNvCxnSpPr>
              <a:stCxn id="41" idx="5"/>
            </p:cNvCxnSpPr>
            <p:nvPr/>
          </p:nvCxnSpPr>
          <p:spPr bwMode="auto">
            <a:xfrm>
              <a:off x="1078719" y="5342835"/>
              <a:ext cx="1406847" cy="968697"/>
            </a:xfrm>
            <a:prstGeom prst="straightConnector1">
              <a:avLst/>
            </a:prstGeom>
            <a:noFill/>
            <a:ln w="28575" cap="flat" cmpd="sng" algn="ctr">
              <a:solidFill>
                <a:schemeClr val="tx1"/>
              </a:solidFill>
              <a:prstDash val="solid"/>
              <a:round/>
              <a:headEnd type="arrow" w="med" len="med"/>
              <a:tailEnd type="arrow" w="med" len="med"/>
            </a:ln>
            <a:effectLst/>
          </p:spPr>
        </p:cxnSp>
      </p:grpSp>
      <p:graphicFrame>
        <p:nvGraphicFramePr>
          <p:cNvPr id="28" name="Object 27"/>
          <p:cNvGraphicFramePr>
            <a:graphicFrameLocks noChangeAspect="1"/>
          </p:cNvGraphicFramePr>
          <p:nvPr>
            <p:extLst/>
          </p:nvPr>
        </p:nvGraphicFramePr>
        <p:xfrm>
          <a:off x="1226709" y="3692820"/>
          <a:ext cx="133350" cy="247650"/>
        </p:xfrm>
        <a:graphic>
          <a:graphicData uri="http://schemas.openxmlformats.org/presentationml/2006/ole">
            <mc:AlternateContent xmlns:mc="http://schemas.openxmlformats.org/markup-compatibility/2006">
              <mc:Choice xmlns:v="urn:schemas-microsoft-com:vml" Requires="v">
                <p:oleObj spid="_x0000_s1046" name="Equation" r:id="rId3" imgW="88560" imgH="164880" progId="Equation.DSMT4">
                  <p:embed/>
                </p:oleObj>
              </mc:Choice>
              <mc:Fallback>
                <p:oleObj name="Equation" r:id="rId3" imgW="88560" imgH="164880" progId="Equation.DSMT4">
                  <p:embed/>
                  <p:pic>
                    <p:nvPicPr>
                      <p:cNvPr id="28" name="Object 27"/>
                      <p:cNvPicPr>
                        <a:picLocks noChangeAspect="1" noChangeArrowheads="1"/>
                      </p:cNvPicPr>
                      <p:nvPr/>
                    </p:nvPicPr>
                    <p:blipFill>
                      <a:blip r:embed="rId4"/>
                      <a:srcRect/>
                      <a:stretch>
                        <a:fillRect/>
                      </a:stretch>
                    </p:blipFill>
                    <p:spPr bwMode="auto">
                      <a:xfrm>
                        <a:off x="1226709" y="3692820"/>
                        <a:ext cx="133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9" name="Group 28"/>
          <p:cNvGrpSpPr/>
          <p:nvPr/>
        </p:nvGrpSpPr>
        <p:grpSpPr>
          <a:xfrm>
            <a:off x="2824828" y="2644803"/>
            <a:ext cx="209550" cy="2359025"/>
            <a:chOff x="2070100" y="4067175"/>
            <a:chExt cx="209550" cy="2359025"/>
          </a:xfrm>
        </p:grpSpPr>
        <p:graphicFrame>
          <p:nvGraphicFramePr>
            <p:cNvPr id="38" name="Object 37"/>
            <p:cNvGraphicFramePr>
              <a:graphicFrameLocks noChangeAspect="1"/>
            </p:cNvGraphicFramePr>
            <p:nvPr>
              <p:extLst/>
            </p:nvPr>
          </p:nvGraphicFramePr>
          <p:xfrm>
            <a:off x="2070100" y="4067175"/>
            <a:ext cx="190500" cy="247650"/>
          </p:xfrm>
          <a:graphic>
            <a:graphicData uri="http://schemas.openxmlformats.org/presentationml/2006/ole">
              <mc:AlternateContent xmlns:mc="http://schemas.openxmlformats.org/markup-compatibility/2006">
                <mc:Choice xmlns:v="urn:schemas-microsoft-com:vml" Requires="v">
                  <p:oleObj spid="_x0000_s1047" name="Equation" r:id="rId5" imgW="126720" imgH="164880" progId="Equation.DSMT4">
                    <p:embed/>
                  </p:oleObj>
                </mc:Choice>
                <mc:Fallback>
                  <p:oleObj name="Equation" r:id="rId5" imgW="126720" imgH="164880" progId="Equation.DSMT4">
                    <p:embed/>
                    <p:pic>
                      <p:nvPicPr>
                        <p:cNvPr id="38" name="Object 37"/>
                        <p:cNvPicPr>
                          <a:picLocks noChangeAspect="1" noChangeArrowheads="1"/>
                        </p:cNvPicPr>
                        <p:nvPr/>
                      </p:nvPicPr>
                      <p:blipFill>
                        <a:blip r:embed="rId6"/>
                        <a:srcRect/>
                        <a:stretch>
                          <a:fillRect/>
                        </a:stretch>
                      </p:blipFill>
                      <p:spPr bwMode="auto">
                        <a:xfrm>
                          <a:off x="2070100" y="4067175"/>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nvPr>
          </p:nvGraphicFramePr>
          <p:xfrm>
            <a:off x="2095500" y="5124450"/>
            <a:ext cx="171450" cy="266700"/>
          </p:xfrm>
          <a:graphic>
            <a:graphicData uri="http://schemas.openxmlformats.org/presentationml/2006/ole">
              <mc:AlternateContent xmlns:mc="http://schemas.openxmlformats.org/markup-compatibility/2006">
                <mc:Choice xmlns:v="urn:schemas-microsoft-com:vml" Requires="v">
                  <p:oleObj spid="_x0000_s1048" name="Equation" r:id="rId7" imgW="114120" imgH="177480" progId="Equation.DSMT4">
                    <p:embed/>
                  </p:oleObj>
                </mc:Choice>
                <mc:Fallback>
                  <p:oleObj name="Equation" r:id="rId7" imgW="114120" imgH="177480" progId="Equation.DSMT4">
                    <p:embed/>
                    <p:pic>
                      <p:nvPicPr>
                        <p:cNvPr id="39" name="Object 38"/>
                        <p:cNvPicPr>
                          <a:picLocks noChangeAspect="1" noChangeArrowheads="1"/>
                        </p:cNvPicPr>
                        <p:nvPr/>
                      </p:nvPicPr>
                      <p:blipFill>
                        <a:blip r:embed="rId8"/>
                        <a:srcRect/>
                        <a:stretch>
                          <a:fillRect/>
                        </a:stretch>
                      </p:blipFill>
                      <p:spPr bwMode="auto">
                        <a:xfrm>
                          <a:off x="2095500" y="5124450"/>
                          <a:ext cx="171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nvPr>
          </p:nvGraphicFramePr>
          <p:xfrm>
            <a:off x="2089150" y="6178550"/>
            <a:ext cx="190500" cy="247650"/>
          </p:xfrm>
          <a:graphic>
            <a:graphicData uri="http://schemas.openxmlformats.org/presentationml/2006/ole">
              <mc:AlternateContent xmlns:mc="http://schemas.openxmlformats.org/markup-compatibility/2006">
                <mc:Choice xmlns:v="urn:schemas-microsoft-com:vml" Requires="v">
                  <p:oleObj spid="_x0000_s1049" name="Equation" r:id="rId9" imgW="126720" imgH="164880" progId="Equation.DSMT4">
                    <p:embed/>
                  </p:oleObj>
                </mc:Choice>
                <mc:Fallback>
                  <p:oleObj name="Equation" r:id="rId9" imgW="126720" imgH="164880" progId="Equation.DSMT4">
                    <p:embed/>
                    <p:pic>
                      <p:nvPicPr>
                        <p:cNvPr id="40" name="Object 39"/>
                        <p:cNvPicPr>
                          <a:picLocks noChangeAspect="1" noChangeArrowheads="1"/>
                        </p:cNvPicPr>
                        <p:nvPr/>
                      </p:nvPicPr>
                      <p:blipFill>
                        <a:blip r:embed="rId10"/>
                        <a:srcRect/>
                        <a:stretch>
                          <a:fillRect/>
                        </a:stretch>
                      </p:blipFill>
                      <p:spPr bwMode="auto">
                        <a:xfrm>
                          <a:off x="2089150" y="6178550"/>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0" name="Group 29"/>
          <p:cNvGrpSpPr/>
          <p:nvPr/>
        </p:nvGrpSpPr>
        <p:grpSpPr>
          <a:xfrm>
            <a:off x="4467573" y="2651153"/>
            <a:ext cx="205105" cy="2378075"/>
            <a:chOff x="3712845" y="4073525"/>
            <a:chExt cx="205105" cy="2378075"/>
          </a:xfrm>
        </p:grpSpPr>
        <p:graphicFrame>
          <p:nvGraphicFramePr>
            <p:cNvPr id="35" name="Object 34"/>
            <p:cNvGraphicFramePr>
              <a:graphicFrameLocks noChangeAspect="1"/>
            </p:cNvGraphicFramePr>
            <p:nvPr>
              <p:extLst/>
            </p:nvPr>
          </p:nvGraphicFramePr>
          <p:xfrm>
            <a:off x="3717925" y="4073525"/>
            <a:ext cx="171450" cy="266700"/>
          </p:xfrm>
          <a:graphic>
            <a:graphicData uri="http://schemas.openxmlformats.org/presentationml/2006/ole">
              <mc:AlternateContent xmlns:mc="http://schemas.openxmlformats.org/markup-compatibility/2006">
                <mc:Choice xmlns:v="urn:schemas-microsoft-com:vml" Requires="v">
                  <p:oleObj spid="_x0000_s1050" name="Equation" r:id="rId11" imgW="114120" imgH="177480" progId="Equation.DSMT4">
                    <p:embed/>
                  </p:oleObj>
                </mc:Choice>
                <mc:Fallback>
                  <p:oleObj name="Equation" r:id="rId11" imgW="114120" imgH="177480" progId="Equation.DSMT4">
                    <p:embed/>
                    <p:pic>
                      <p:nvPicPr>
                        <p:cNvPr id="35" name="Object 34"/>
                        <p:cNvPicPr>
                          <a:picLocks noChangeAspect="1" noChangeArrowheads="1"/>
                        </p:cNvPicPr>
                        <p:nvPr/>
                      </p:nvPicPr>
                      <p:blipFill>
                        <a:blip r:embed="rId12"/>
                        <a:srcRect/>
                        <a:stretch>
                          <a:fillRect/>
                        </a:stretch>
                      </p:blipFill>
                      <p:spPr bwMode="auto">
                        <a:xfrm>
                          <a:off x="3717925" y="4073525"/>
                          <a:ext cx="171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nvPr>
          </p:nvGraphicFramePr>
          <p:xfrm>
            <a:off x="3712845" y="5128895"/>
            <a:ext cx="190500" cy="266700"/>
          </p:xfrm>
          <a:graphic>
            <a:graphicData uri="http://schemas.openxmlformats.org/presentationml/2006/ole">
              <mc:AlternateContent xmlns:mc="http://schemas.openxmlformats.org/markup-compatibility/2006">
                <mc:Choice xmlns:v="urn:schemas-microsoft-com:vml" Requires="v">
                  <p:oleObj spid="_x0000_s1051" name="Equation" r:id="rId13" imgW="126720" imgH="177480" progId="Equation.DSMT4">
                    <p:embed/>
                  </p:oleObj>
                </mc:Choice>
                <mc:Fallback>
                  <p:oleObj name="Equation" r:id="rId13" imgW="126720" imgH="177480" progId="Equation.DSMT4">
                    <p:embed/>
                    <p:pic>
                      <p:nvPicPr>
                        <p:cNvPr id="36" name="Object 35"/>
                        <p:cNvPicPr>
                          <a:picLocks noChangeAspect="1" noChangeArrowheads="1"/>
                        </p:cNvPicPr>
                        <p:nvPr/>
                      </p:nvPicPr>
                      <p:blipFill>
                        <a:blip r:embed="rId14"/>
                        <a:srcRect/>
                        <a:stretch>
                          <a:fillRect/>
                        </a:stretch>
                      </p:blipFill>
                      <p:spPr bwMode="auto">
                        <a:xfrm>
                          <a:off x="3712845" y="5128895"/>
                          <a:ext cx="190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nvPr>
          </p:nvGraphicFramePr>
          <p:xfrm>
            <a:off x="3727450" y="6184900"/>
            <a:ext cx="190500" cy="266700"/>
          </p:xfrm>
          <a:graphic>
            <a:graphicData uri="http://schemas.openxmlformats.org/presentationml/2006/ole">
              <mc:AlternateContent xmlns:mc="http://schemas.openxmlformats.org/markup-compatibility/2006">
                <mc:Choice xmlns:v="urn:schemas-microsoft-com:vml" Requires="v">
                  <p:oleObj spid="_x0000_s1052" name="Equation" r:id="rId15" imgW="126720" imgH="177480" progId="Equation.DSMT4">
                    <p:embed/>
                  </p:oleObj>
                </mc:Choice>
                <mc:Fallback>
                  <p:oleObj name="Equation" r:id="rId15" imgW="126720" imgH="177480" progId="Equation.DSMT4">
                    <p:embed/>
                    <p:pic>
                      <p:nvPicPr>
                        <p:cNvPr id="37" name="Object 36"/>
                        <p:cNvPicPr>
                          <a:picLocks noChangeAspect="1" noChangeArrowheads="1"/>
                        </p:cNvPicPr>
                        <p:nvPr/>
                      </p:nvPicPr>
                      <p:blipFill>
                        <a:blip r:embed="rId16"/>
                        <a:srcRect/>
                        <a:stretch>
                          <a:fillRect/>
                        </a:stretch>
                      </p:blipFill>
                      <p:spPr bwMode="auto">
                        <a:xfrm>
                          <a:off x="3727450" y="6184900"/>
                          <a:ext cx="190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1" name="Object 30"/>
          <p:cNvGraphicFramePr>
            <a:graphicFrameLocks noChangeAspect="1"/>
          </p:cNvGraphicFramePr>
          <p:nvPr>
            <p:extLst/>
          </p:nvPr>
        </p:nvGraphicFramePr>
        <p:xfrm>
          <a:off x="6088093" y="2643533"/>
          <a:ext cx="171450" cy="266700"/>
        </p:xfrm>
        <a:graphic>
          <a:graphicData uri="http://schemas.openxmlformats.org/presentationml/2006/ole">
            <mc:AlternateContent xmlns:mc="http://schemas.openxmlformats.org/markup-compatibility/2006">
              <mc:Choice xmlns:v="urn:schemas-microsoft-com:vml" Requires="v">
                <p:oleObj spid="_x0000_s1053" name="Equation" r:id="rId17" imgW="114120" imgH="177480" progId="Equation.DSMT4">
                  <p:embed/>
                </p:oleObj>
              </mc:Choice>
              <mc:Fallback>
                <p:oleObj name="Equation" r:id="rId17" imgW="114120" imgH="177480" progId="Equation.DSMT4">
                  <p:embed/>
                  <p:pic>
                    <p:nvPicPr>
                      <p:cNvPr id="31" name="Object 30"/>
                      <p:cNvPicPr>
                        <a:picLocks noChangeAspect="1" noChangeArrowheads="1"/>
                      </p:cNvPicPr>
                      <p:nvPr/>
                    </p:nvPicPr>
                    <p:blipFill>
                      <a:blip r:embed="rId18"/>
                      <a:srcRect/>
                      <a:stretch>
                        <a:fillRect/>
                      </a:stretch>
                    </p:blipFill>
                    <p:spPr bwMode="auto">
                      <a:xfrm>
                        <a:off x="6088093" y="2643533"/>
                        <a:ext cx="171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nvPr>
        </p:nvGraphicFramePr>
        <p:xfrm>
          <a:off x="6104603" y="3710016"/>
          <a:ext cx="171450" cy="266700"/>
        </p:xfrm>
        <a:graphic>
          <a:graphicData uri="http://schemas.openxmlformats.org/presentationml/2006/ole">
            <mc:AlternateContent xmlns:mc="http://schemas.openxmlformats.org/markup-compatibility/2006">
              <mc:Choice xmlns:v="urn:schemas-microsoft-com:vml" Requires="v">
                <p:oleObj spid="_x0000_s1054" name="Equation" r:id="rId19" imgW="114120" imgH="177480" progId="Equation.DSMT4">
                  <p:embed/>
                </p:oleObj>
              </mc:Choice>
              <mc:Fallback>
                <p:oleObj name="Equation" r:id="rId19" imgW="114120" imgH="177480" progId="Equation.DSMT4">
                  <p:embed/>
                  <p:pic>
                    <p:nvPicPr>
                      <p:cNvPr id="32" name="Object 31"/>
                      <p:cNvPicPr>
                        <a:picLocks noChangeAspect="1" noChangeArrowheads="1"/>
                      </p:cNvPicPr>
                      <p:nvPr/>
                    </p:nvPicPr>
                    <p:blipFill>
                      <a:blip r:embed="rId20"/>
                      <a:srcRect/>
                      <a:stretch>
                        <a:fillRect/>
                      </a:stretch>
                    </p:blipFill>
                    <p:spPr bwMode="auto">
                      <a:xfrm>
                        <a:off x="6104603" y="3710016"/>
                        <a:ext cx="171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nvPr>
        </p:nvGraphicFramePr>
        <p:xfrm>
          <a:off x="6025863" y="4754591"/>
          <a:ext cx="266700" cy="266700"/>
        </p:xfrm>
        <a:graphic>
          <a:graphicData uri="http://schemas.openxmlformats.org/presentationml/2006/ole">
            <mc:AlternateContent xmlns:mc="http://schemas.openxmlformats.org/markup-compatibility/2006">
              <mc:Choice xmlns:v="urn:schemas-microsoft-com:vml" Requires="v">
                <p:oleObj spid="_x0000_s1055" name="Equation" r:id="rId21" imgW="177480" imgH="177480" progId="Equation.DSMT4">
                  <p:embed/>
                </p:oleObj>
              </mc:Choice>
              <mc:Fallback>
                <p:oleObj name="Equation" r:id="rId21" imgW="177480" imgH="177480" progId="Equation.DSMT4">
                  <p:embed/>
                  <p:pic>
                    <p:nvPicPr>
                      <p:cNvPr id="33" name="Object 32"/>
                      <p:cNvPicPr>
                        <a:picLocks noChangeAspect="1" noChangeArrowheads="1"/>
                      </p:cNvPicPr>
                      <p:nvPr/>
                    </p:nvPicPr>
                    <p:blipFill>
                      <a:blip r:embed="rId22"/>
                      <a:srcRect/>
                      <a:stretch>
                        <a:fillRect/>
                      </a:stretch>
                    </p:blipFill>
                    <p:spPr bwMode="auto">
                      <a:xfrm>
                        <a:off x="6025863" y="4754591"/>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nvPr>
        </p:nvGraphicFramePr>
        <p:xfrm>
          <a:off x="7700041" y="3685251"/>
          <a:ext cx="247650" cy="247650"/>
        </p:xfrm>
        <a:graphic>
          <a:graphicData uri="http://schemas.openxmlformats.org/presentationml/2006/ole">
            <mc:AlternateContent xmlns:mc="http://schemas.openxmlformats.org/markup-compatibility/2006">
              <mc:Choice xmlns:v="urn:schemas-microsoft-com:vml" Requires="v">
                <p:oleObj spid="_x0000_s1056" name="Equation" r:id="rId23" imgW="164880" imgH="164880" progId="Equation.DSMT4">
                  <p:embed/>
                </p:oleObj>
              </mc:Choice>
              <mc:Fallback>
                <p:oleObj name="Equation" r:id="rId23" imgW="164880" imgH="164880" progId="Equation.DSMT4">
                  <p:embed/>
                  <p:pic>
                    <p:nvPicPr>
                      <p:cNvPr id="34" name="Object 33"/>
                      <p:cNvPicPr>
                        <a:picLocks noChangeAspect="1" noChangeArrowheads="1"/>
                      </p:cNvPicPr>
                      <p:nvPr/>
                    </p:nvPicPr>
                    <p:blipFill>
                      <a:blip r:embed="rId24"/>
                      <a:srcRect/>
                      <a:stretch>
                        <a:fillRect/>
                      </a:stretch>
                    </p:blipFill>
                    <p:spPr bwMode="auto">
                      <a:xfrm>
                        <a:off x="7700041" y="3685251"/>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p:cNvGraphicFramePr>
            <a:graphicFrameLocks noChangeAspect="1"/>
          </p:cNvGraphicFramePr>
          <p:nvPr>
            <p:extLst/>
          </p:nvPr>
        </p:nvGraphicFramePr>
        <p:xfrm>
          <a:off x="2985024" y="4226220"/>
          <a:ext cx="342900" cy="266700"/>
        </p:xfrm>
        <a:graphic>
          <a:graphicData uri="http://schemas.openxmlformats.org/presentationml/2006/ole">
            <mc:AlternateContent xmlns:mc="http://schemas.openxmlformats.org/markup-compatibility/2006">
              <mc:Choice xmlns:v="urn:schemas-microsoft-com:vml" Requires="v">
                <p:oleObj spid="_x0000_s1057" name="Equation" r:id="rId25" imgW="228600" imgH="177480" progId="Equation.DSMT4">
                  <p:embed/>
                </p:oleObj>
              </mc:Choice>
              <mc:Fallback>
                <p:oleObj name="Equation" r:id="rId25" imgW="228600" imgH="177480" progId="Equation.DSMT4">
                  <p:embed/>
                  <p:pic>
                    <p:nvPicPr>
                      <p:cNvPr id="52" name="Object 51"/>
                      <p:cNvPicPr>
                        <a:picLocks noChangeAspect="1" noChangeArrowheads="1"/>
                      </p:cNvPicPr>
                      <p:nvPr/>
                    </p:nvPicPr>
                    <p:blipFill>
                      <a:blip r:embed="rId26"/>
                      <a:srcRect/>
                      <a:stretch>
                        <a:fillRect/>
                      </a:stretch>
                    </p:blipFill>
                    <p:spPr bwMode="auto">
                      <a:xfrm>
                        <a:off x="2985024" y="4226220"/>
                        <a:ext cx="342900" cy="266700"/>
                      </a:xfrm>
                      <a:prstGeom prst="rect">
                        <a:avLst/>
                      </a:prstGeom>
                      <a:noFill/>
                      <a:ln>
                        <a:noFill/>
                      </a:ln>
                    </p:spPr>
                  </p:pic>
                </p:oleObj>
              </mc:Fallback>
            </mc:AlternateContent>
          </a:graphicData>
        </a:graphic>
      </p:graphicFrame>
      <p:graphicFrame>
        <p:nvGraphicFramePr>
          <p:cNvPr id="53" name="Object 52"/>
          <p:cNvGraphicFramePr>
            <a:graphicFrameLocks noChangeAspect="1"/>
          </p:cNvGraphicFramePr>
          <p:nvPr>
            <p:extLst/>
          </p:nvPr>
        </p:nvGraphicFramePr>
        <p:xfrm>
          <a:off x="2997866" y="3143278"/>
          <a:ext cx="323850" cy="266700"/>
        </p:xfrm>
        <a:graphic>
          <a:graphicData uri="http://schemas.openxmlformats.org/presentationml/2006/ole">
            <mc:AlternateContent xmlns:mc="http://schemas.openxmlformats.org/markup-compatibility/2006">
              <mc:Choice xmlns:v="urn:schemas-microsoft-com:vml" Requires="v">
                <p:oleObj spid="_x0000_s1058" name="Equation" r:id="rId27" imgW="215640" imgH="177480" progId="Equation.DSMT4">
                  <p:embed/>
                </p:oleObj>
              </mc:Choice>
              <mc:Fallback>
                <p:oleObj name="Equation" r:id="rId27" imgW="215640" imgH="177480" progId="Equation.DSMT4">
                  <p:embed/>
                  <p:pic>
                    <p:nvPicPr>
                      <p:cNvPr id="53" name="Object 52"/>
                      <p:cNvPicPr>
                        <a:picLocks noChangeAspect="1" noChangeArrowheads="1"/>
                      </p:cNvPicPr>
                      <p:nvPr/>
                    </p:nvPicPr>
                    <p:blipFill>
                      <a:blip r:embed="rId28"/>
                      <a:srcRect/>
                      <a:stretch>
                        <a:fillRect/>
                      </a:stretch>
                    </p:blipFill>
                    <p:spPr bwMode="auto">
                      <a:xfrm>
                        <a:off x="2997866" y="3143278"/>
                        <a:ext cx="3238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Object 57"/>
          <p:cNvGraphicFramePr>
            <a:graphicFrameLocks noChangeAspect="1"/>
          </p:cNvGraphicFramePr>
          <p:nvPr>
            <p:extLst/>
          </p:nvPr>
        </p:nvGraphicFramePr>
        <p:xfrm>
          <a:off x="4575841" y="4229128"/>
          <a:ext cx="438150" cy="266700"/>
        </p:xfrm>
        <a:graphic>
          <a:graphicData uri="http://schemas.openxmlformats.org/presentationml/2006/ole">
            <mc:AlternateContent xmlns:mc="http://schemas.openxmlformats.org/markup-compatibility/2006">
              <mc:Choice xmlns:v="urn:schemas-microsoft-com:vml" Requires="v">
                <p:oleObj spid="_x0000_s1059" name="Equation" r:id="rId29" imgW="291960" imgH="177480" progId="Equation.DSMT4">
                  <p:embed/>
                </p:oleObj>
              </mc:Choice>
              <mc:Fallback>
                <p:oleObj name="Equation" r:id="rId29" imgW="291960" imgH="177480" progId="Equation.DSMT4">
                  <p:embed/>
                  <p:pic>
                    <p:nvPicPr>
                      <p:cNvPr id="58" name="Object 57"/>
                      <p:cNvPicPr>
                        <a:picLocks noChangeAspect="1" noChangeArrowheads="1"/>
                      </p:cNvPicPr>
                      <p:nvPr/>
                    </p:nvPicPr>
                    <p:blipFill>
                      <a:blip r:embed="rId30"/>
                      <a:srcRect/>
                      <a:stretch>
                        <a:fillRect/>
                      </a:stretch>
                    </p:blipFill>
                    <p:spPr bwMode="auto">
                      <a:xfrm>
                        <a:off x="4575841" y="4229128"/>
                        <a:ext cx="438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 name="Object 58"/>
          <p:cNvGraphicFramePr>
            <a:graphicFrameLocks noChangeAspect="1"/>
          </p:cNvGraphicFramePr>
          <p:nvPr>
            <p:extLst/>
          </p:nvPr>
        </p:nvGraphicFramePr>
        <p:xfrm>
          <a:off x="5126703" y="3565553"/>
          <a:ext cx="342900" cy="266700"/>
        </p:xfrm>
        <a:graphic>
          <a:graphicData uri="http://schemas.openxmlformats.org/presentationml/2006/ole">
            <mc:AlternateContent xmlns:mc="http://schemas.openxmlformats.org/markup-compatibility/2006">
              <mc:Choice xmlns:v="urn:schemas-microsoft-com:vml" Requires="v">
                <p:oleObj spid="_x0000_s1060" name="Equation" r:id="rId31" imgW="228600" imgH="177480" progId="Equation.DSMT4">
                  <p:embed/>
                </p:oleObj>
              </mc:Choice>
              <mc:Fallback>
                <p:oleObj name="Equation" r:id="rId31" imgW="228600" imgH="177480" progId="Equation.DSMT4">
                  <p:embed/>
                  <p:pic>
                    <p:nvPicPr>
                      <p:cNvPr id="59" name="Object 58"/>
                      <p:cNvPicPr>
                        <a:picLocks noChangeAspect="1" noChangeArrowheads="1"/>
                      </p:cNvPicPr>
                      <p:nvPr/>
                    </p:nvPicPr>
                    <p:blipFill>
                      <a:blip r:embed="rId32"/>
                      <a:srcRect/>
                      <a:stretch>
                        <a:fillRect/>
                      </a:stretch>
                    </p:blipFill>
                    <p:spPr bwMode="auto">
                      <a:xfrm>
                        <a:off x="5126703" y="3565553"/>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59"/>
          <p:cNvGraphicFramePr>
            <a:graphicFrameLocks noChangeAspect="1"/>
          </p:cNvGraphicFramePr>
          <p:nvPr>
            <p:extLst/>
          </p:nvPr>
        </p:nvGraphicFramePr>
        <p:xfrm>
          <a:off x="4569491" y="3146453"/>
          <a:ext cx="457200" cy="266700"/>
        </p:xfrm>
        <a:graphic>
          <a:graphicData uri="http://schemas.openxmlformats.org/presentationml/2006/ole">
            <mc:AlternateContent xmlns:mc="http://schemas.openxmlformats.org/markup-compatibility/2006">
              <mc:Choice xmlns:v="urn:schemas-microsoft-com:vml" Requires="v">
                <p:oleObj spid="_x0000_s1061" name="Equation" r:id="rId33" imgW="304560" imgH="177480" progId="Equation.DSMT4">
                  <p:embed/>
                </p:oleObj>
              </mc:Choice>
              <mc:Fallback>
                <p:oleObj name="Equation" r:id="rId33" imgW="304560" imgH="177480" progId="Equation.DSMT4">
                  <p:embed/>
                  <p:pic>
                    <p:nvPicPr>
                      <p:cNvPr id="60" name="Object 59"/>
                      <p:cNvPicPr>
                        <a:picLocks noChangeAspect="1" noChangeArrowheads="1"/>
                      </p:cNvPicPr>
                      <p:nvPr/>
                    </p:nvPicPr>
                    <p:blipFill>
                      <a:blip r:embed="rId34"/>
                      <a:srcRect/>
                      <a:stretch>
                        <a:fillRect/>
                      </a:stretch>
                    </p:blipFill>
                    <p:spPr bwMode="auto">
                      <a:xfrm>
                        <a:off x="4569491" y="3146453"/>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7" name="Straight Arrow Connector 66"/>
          <p:cNvCxnSpPr/>
          <p:nvPr/>
        </p:nvCxnSpPr>
        <p:spPr bwMode="auto">
          <a:xfrm>
            <a:off x="1428030" y="3826536"/>
            <a:ext cx="1369831" cy="0"/>
          </a:xfrm>
          <a:prstGeom prst="straightConnector1">
            <a:avLst/>
          </a:prstGeom>
          <a:noFill/>
          <a:ln w="76200" cap="flat" cmpd="sng" algn="ctr">
            <a:solidFill>
              <a:schemeClr val="tx1"/>
            </a:solidFill>
            <a:prstDash val="solid"/>
            <a:round/>
            <a:headEnd type="none" w="med" len="med"/>
            <a:tailEnd type="arrow" w="med" len="med"/>
          </a:ln>
          <a:effectLst/>
        </p:spPr>
      </p:cxnSp>
      <p:cxnSp>
        <p:nvCxnSpPr>
          <p:cNvPr id="68" name="Straight Arrow Connector 67"/>
          <p:cNvCxnSpPr/>
          <p:nvPr/>
        </p:nvCxnSpPr>
        <p:spPr bwMode="auto">
          <a:xfrm>
            <a:off x="3075372" y="3833796"/>
            <a:ext cx="1369831" cy="0"/>
          </a:xfrm>
          <a:prstGeom prst="straightConnector1">
            <a:avLst/>
          </a:prstGeom>
          <a:noFill/>
          <a:ln w="76200" cap="flat" cmpd="sng" algn="ctr">
            <a:solidFill>
              <a:schemeClr val="tx1"/>
            </a:solidFill>
            <a:prstDash val="solid"/>
            <a:round/>
            <a:headEnd type="none" w="med" len="med"/>
            <a:tailEnd type="arrow" w="med" len="med"/>
          </a:ln>
          <a:effectLst/>
        </p:spPr>
      </p:cxnSp>
      <p:sp>
        <p:nvSpPr>
          <p:cNvPr id="69" name="Oval 68"/>
          <p:cNvSpPr/>
          <p:nvPr/>
        </p:nvSpPr>
        <p:spPr>
          <a:xfrm>
            <a:off x="1167294" y="3685566"/>
            <a:ext cx="266700" cy="266700"/>
          </a:xfrm>
          <a:prstGeom prst="ellipse">
            <a:avLst/>
          </a:prstGeom>
          <a:ln w="5715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70" name="Oval 69"/>
          <p:cNvSpPr/>
          <p:nvPr/>
        </p:nvSpPr>
        <p:spPr>
          <a:xfrm>
            <a:off x="2800122" y="3692826"/>
            <a:ext cx="266700" cy="266700"/>
          </a:xfrm>
          <a:prstGeom prst="ellipse">
            <a:avLst/>
          </a:prstGeom>
          <a:ln w="5715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71" name="Oval 70"/>
          <p:cNvSpPr/>
          <p:nvPr/>
        </p:nvSpPr>
        <p:spPr>
          <a:xfrm>
            <a:off x="4432950" y="3700086"/>
            <a:ext cx="266700" cy="266700"/>
          </a:xfrm>
          <a:prstGeom prst="ellipse">
            <a:avLst/>
          </a:prstGeom>
          <a:ln w="5715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grpSp>
        <p:nvGrpSpPr>
          <p:cNvPr id="81" name="Group 80"/>
          <p:cNvGrpSpPr/>
          <p:nvPr/>
        </p:nvGrpSpPr>
        <p:grpSpPr>
          <a:xfrm>
            <a:off x="5013531" y="2458668"/>
            <a:ext cx="695325" cy="257175"/>
            <a:chOff x="7081838" y="2527956"/>
            <a:chExt cx="1766887" cy="439082"/>
          </a:xfrm>
        </p:grpSpPr>
        <p:cxnSp>
          <p:nvCxnSpPr>
            <p:cNvPr id="26" name="Straight Connector 25"/>
            <p:cNvCxnSpPr/>
            <p:nvPr/>
          </p:nvCxnSpPr>
          <p:spPr bwMode="auto">
            <a:xfrm>
              <a:off x="7081838" y="2967038"/>
              <a:ext cx="1766887" cy="0"/>
            </a:xfrm>
            <a:prstGeom prst="line">
              <a:avLst/>
            </a:prstGeom>
            <a:noFill/>
            <a:ln w="9525" cap="flat" cmpd="sng" algn="ctr">
              <a:solidFill>
                <a:schemeClr val="tx1"/>
              </a:solidFill>
              <a:prstDash val="solid"/>
              <a:round/>
              <a:headEnd type="none" w="med" len="med"/>
              <a:tailEnd type="none" w="med" len="med"/>
            </a:ln>
            <a:effectLst/>
          </p:spPr>
        </p:cxnSp>
        <p:sp>
          <p:nvSpPr>
            <p:cNvPr id="78" name="Freeform 77"/>
            <p:cNvSpPr/>
            <p:nvPr/>
          </p:nvSpPr>
          <p:spPr>
            <a:xfrm>
              <a:off x="7153275" y="2527972"/>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80" name="Freeform 79"/>
            <p:cNvSpPr/>
            <p:nvPr/>
          </p:nvSpPr>
          <p:spPr>
            <a:xfrm flipH="1">
              <a:off x="7967732" y="2527956"/>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grpSp>
      <p:grpSp>
        <p:nvGrpSpPr>
          <p:cNvPr id="83" name="Group 82"/>
          <p:cNvGrpSpPr/>
          <p:nvPr/>
        </p:nvGrpSpPr>
        <p:grpSpPr>
          <a:xfrm rot="1714784">
            <a:off x="6711644" y="2946892"/>
            <a:ext cx="695325" cy="257175"/>
            <a:chOff x="7081838" y="2527956"/>
            <a:chExt cx="1766887" cy="439082"/>
          </a:xfrm>
        </p:grpSpPr>
        <p:cxnSp>
          <p:nvCxnSpPr>
            <p:cNvPr id="84" name="Straight Connector 83"/>
            <p:cNvCxnSpPr/>
            <p:nvPr/>
          </p:nvCxnSpPr>
          <p:spPr bwMode="auto">
            <a:xfrm>
              <a:off x="7081838" y="2967038"/>
              <a:ext cx="1766887" cy="0"/>
            </a:xfrm>
            <a:prstGeom prst="line">
              <a:avLst/>
            </a:prstGeom>
            <a:noFill/>
            <a:ln w="9525" cap="flat" cmpd="sng" algn="ctr">
              <a:solidFill>
                <a:schemeClr val="tx1"/>
              </a:solidFill>
              <a:prstDash val="solid"/>
              <a:round/>
              <a:headEnd type="none" w="med" len="med"/>
              <a:tailEnd type="none" w="med" len="med"/>
            </a:ln>
            <a:effectLst/>
          </p:spPr>
        </p:cxnSp>
        <p:sp>
          <p:nvSpPr>
            <p:cNvPr id="85" name="Freeform 84"/>
            <p:cNvSpPr/>
            <p:nvPr/>
          </p:nvSpPr>
          <p:spPr>
            <a:xfrm>
              <a:off x="7153275" y="2527972"/>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86" name="Freeform 85"/>
            <p:cNvSpPr/>
            <p:nvPr/>
          </p:nvSpPr>
          <p:spPr>
            <a:xfrm flipH="1">
              <a:off x="7967732" y="2527956"/>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grpSp>
      <p:grpSp>
        <p:nvGrpSpPr>
          <p:cNvPr id="87" name="Group 86"/>
          <p:cNvGrpSpPr/>
          <p:nvPr/>
        </p:nvGrpSpPr>
        <p:grpSpPr>
          <a:xfrm rot="19396710">
            <a:off x="6566537" y="4107251"/>
            <a:ext cx="695325" cy="257175"/>
            <a:chOff x="7081838" y="2527956"/>
            <a:chExt cx="1766887" cy="439082"/>
          </a:xfrm>
        </p:grpSpPr>
        <p:cxnSp>
          <p:nvCxnSpPr>
            <p:cNvPr id="88" name="Straight Connector 87"/>
            <p:cNvCxnSpPr/>
            <p:nvPr/>
          </p:nvCxnSpPr>
          <p:spPr bwMode="auto">
            <a:xfrm>
              <a:off x="7081838" y="2967038"/>
              <a:ext cx="1766887" cy="0"/>
            </a:xfrm>
            <a:prstGeom prst="line">
              <a:avLst/>
            </a:prstGeom>
            <a:noFill/>
            <a:ln w="9525" cap="flat" cmpd="sng" algn="ctr">
              <a:solidFill>
                <a:schemeClr val="tx1"/>
              </a:solidFill>
              <a:prstDash val="solid"/>
              <a:round/>
              <a:headEnd type="none" w="med" len="med"/>
              <a:tailEnd type="none" w="med" len="med"/>
            </a:ln>
            <a:effectLst/>
          </p:spPr>
        </p:cxnSp>
        <p:sp>
          <p:nvSpPr>
            <p:cNvPr id="89" name="Freeform 88"/>
            <p:cNvSpPr/>
            <p:nvPr/>
          </p:nvSpPr>
          <p:spPr>
            <a:xfrm>
              <a:off x="7153275" y="2527972"/>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90" name="Freeform 89"/>
            <p:cNvSpPr/>
            <p:nvPr/>
          </p:nvSpPr>
          <p:spPr>
            <a:xfrm flipH="1">
              <a:off x="7967732" y="2527956"/>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grpSp>
      <p:grpSp>
        <p:nvGrpSpPr>
          <p:cNvPr id="91" name="Group 90"/>
          <p:cNvGrpSpPr/>
          <p:nvPr/>
        </p:nvGrpSpPr>
        <p:grpSpPr>
          <a:xfrm>
            <a:off x="6595847" y="3484343"/>
            <a:ext cx="695325" cy="257175"/>
            <a:chOff x="7081838" y="2527956"/>
            <a:chExt cx="1766887" cy="439082"/>
          </a:xfrm>
        </p:grpSpPr>
        <p:cxnSp>
          <p:nvCxnSpPr>
            <p:cNvPr id="92" name="Straight Connector 91"/>
            <p:cNvCxnSpPr/>
            <p:nvPr/>
          </p:nvCxnSpPr>
          <p:spPr bwMode="auto">
            <a:xfrm>
              <a:off x="7081838" y="2967038"/>
              <a:ext cx="1766887" cy="0"/>
            </a:xfrm>
            <a:prstGeom prst="line">
              <a:avLst/>
            </a:prstGeom>
            <a:noFill/>
            <a:ln w="9525" cap="flat" cmpd="sng" algn="ctr">
              <a:solidFill>
                <a:schemeClr val="tx1"/>
              </a:solidFill>
              <a:prstDash val="solid"/>
              <a:round/>
              <a:headEnd type="none" w="med" len="med"/>
              <a:tailEnd type="none" w="med" len="med"/>
            </a:ln>
            <a:effectLst/>
          </p:spPr>
        </p:cxnSp>
        <p:sp>
          <p:nvSpPr>
            <p:cNvPr id="93" name="Freeform 92"/>
            <p:cNvSpPr/>
            <p:nvPr/>
          </p:nvSpPr>
          <p:spPr>
            <a:xfrm>
              <a:off x="7153275" y="2527972"/>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94" name="Freeform 93"/>
            <p:cNvSpPr/>
            <p:nvPr/>
          </p:nvSpPr>
          <p:spPr>
            <a:xfrm flipH="1">
              <a:off x="7967732" y="2527956"/>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grpSp>
      <p:grpSp>
        <p:nvGrpSpPr>
          <p:cNvPr id="95" name="Group 94"/>
          <p:cNvGrpSpPr/>
          <p:nvPr/>
        </p:nvGrpSpPr>
        <p:grpSpPr>
          <a:xfrm>
            <a:off x="5064333" y="4555944"/>
            <a:ext cx="695325" cy="257175"/>
            <a:chOff x="7081838" y="2527956"/>
            <a:chExt cx="1766887" cy="439082"/>
          </a:xfrm>
        </p:grpSpPr>
        <p:cxnSp>
          <p:nvCxnSpPr>
            <p:cNvPr id="96" name="Straight Connector 95"/>
            <p:cNvCxnSpPr/>
            <p:nvPr/>
          </p:nvCxnSpPr>
          <p:spPr bwMode="auto">
            <a:xfrm>
              <a:off x="7081838" y="2967038"/>
              <a:ext cx="1766887" cy="0"/>
            </a:xfrm>
            <a:prstGeom prst="line">
              <a:avLst/>
            </a:prstGeom>
            <a:noFill/>
            <a:ln w="9525" cap="flat" cmpd="sng" algn="ctr">
              <a:solidFill>
                <a:schemeClr val="tx1"/>
              </a:solidFill>
              <a:prstDash val="solid"/>
              <a:round/>
              <a:headEnd type="none" w="med" len="med"/>
              <a:tailEnd type="none" w="med" len="med"/>
            </a:ln>
            <a:effectLst/>
          </p:spPr>
        </p:cxnSp>
        <p:sp>
          <p:nvSpPr>
            <p:cNvPr id="97" name="Freeform 96"/>
            <p:cNvSpPr/>
            <p:nvPr/>
          </p:nvSpPr>
          <p:spPr>
            <a:xfrm>
              <a:off x="7153275" y="2527972"/>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98" name="Freeform 97"/>
            <p:cNvSpPr/>
            <p:nvPr/>
          </p:nvSpPr>
          <p:spPr>
            <a:xfrm flipH="1">
              <a:off x="7967732" y="2527956"/>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grpSp>
      <p:grpSp>
        <p:nvGrpSpPr>
          <p:cNvPr id="99" name="Group 98"/>
          <p:cNvGrpSpPr/>
          <p:nvPr/>
        </p:nvGrpSpPr>
        <p:grpSpPr>
          <a:xfrm>
            <a:off x="3337167" y="2451414"/>
            <a:ext cx="695325" cy="257175"/>
            <a:chOff x="7081838" y="2527956"/>
            <a:chExt cx="1766887" cy="439082"/>
          </a:xfrm>
        </p:grpSpPr>
        <p:cxnSp>
          <p:nvCxnSpPr>
            <p:cNvPr id="100" name="Straight Connector 99"/>
            <p:cNvCxnSpPr/>
            <p:nvPr/>
          </p:nvCxnSpPr>
          <p:spPr bwMode="auto">
            <a:xfrm>
              <a:off x="7081838" y="2967038"/>
              <a:ext cx="1766887" cy="0"/>
            </a:xfrm>
            <a:prstGeom prst="line">
              <a:avLst/>
            </a:prstGeom>
            <a:noFill/>
            <a:ln w="9525" cap="flat" cmpd="sng" algn="ctr">
              <a:solidFill>
                <a:schemeClr val="tx1"/>
              </a:solidFill>
              <a:prstDash val="solid"/>
              <a:round/>
              <a:headEnd type="none" w="med" len="med"/>
              <a:tailEnd type="none" w="med" len="med"/>
            </a:ln>
            <a:effectLst/>
          </p:spPr>
        </p:cxnSp>
        <p:sp>
          <p:nvSpPr>
            <p:cNvPr id="101" name="Freeform 100"/>
            <p:cNvSpPr/>
            <p:nvPr/>
          </p:nvSpPr>
          <p:spPr>
            <a:xfrm>
              <a:off x="7153275" y="2527972"/>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102" name="Freeform 101"/>
            <p:cNvSpPr/>
            <p:nvPr/>
          </p:nvSpPr>
          <p:spPr>
            <a:xfrm flipH="1">
              <a:off x="7967732" y="2527956"/>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grpSp>
      <p:grpSp>
        <p:nvGrpSpPr>
          <p:cNvPr id="103" name="Group 102"/>
          <p:cNvGrpSpPr/>
          <p:nvPr/>
        </p:nvGrpSpPr>
        <p:grpSpPr>
          <a:xfrm>
            <a:off x="3387969" y="4548690"/>
            <a:ext cx="695325" cy="257175"/>
            <a:chOff x="7081838" y="2527956"/>
            <a:chExt cx="1766887" cy="439082"/>
          </a:xfrm>
        </p:grpSpPr>
        <p:cxnSp>
          <p:nvCxnSpPr>
            <p:cNvPr id="104" name="Straight Connector 103"/>
            <p:cNvCxnSpPr/>
            <p:nvPr/>
          </p:nvCxnSpPr>
          <p:spPr bwMode="auto">
            <a:xfrm>
              <a:off x="7081838" y="2967038"/>
              <a:ext cx="1766887" cy="0"/>
            </a:xfrm>
            <a:prstGeom prst="line">
              <a:avLst/>
            </a:prstGeom>
            <a:noFill/>
            <a:ln w="9525" cap="flat" cmpd="sng" algn="ctr">
              <a:solidFill>
                <a:schemeClr val="tx1"/>
              </a:solidFill>
              <a:prstDash val="solid"/>
              <a:round/>
              <a:headEnd type="none" w="med" len="med"/>
              <a:tailEnd type="none" w="med" len="med"/>
            </a:ln>
            <a:effectLst/>
          </p:spPr>
        </p:cxnSp>
        <p:sp>
          <p:nvSpPr>
            <p:cNvPr id="105" name="Freeform 104"/>
            <p:cNvSpPr/>
            <p:nvPr/>
          </p:nvSpPr>
          <p:spPr>
            <a:xfrm>
              <a:off x="7153275" y="2527972"/>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sp>
          <p:nvSpPr>
            <p:cNvPr id="106" name="Freeform 105"/>
            <p:cNvSpPr/>
            <p:nvPr/>
          </p:nvSpPr>
          <p:spPr>
            <a:xfrm flipH="1">
              <a:off x="7967732" y="2527956"/>
              <a:ext cx="810342" cy="434303"/>
            </a:xfrm>
            <a:custGeom>
              <a:avLst/>
              <a:gdLst>
                <a:gd name="connsiteX0" fmla="*/ 0 w 810342"/>
                <a:gd name="connsiteY0" fmla="*/ 434303 h 434303"/>
                <a:gd name="connsiteX1" fmla="*/ 161925 w 810342"/>
                <a:gd name="connsiteY1" fmla="*/ 415253 h 434303"/>
                <a:gd name="connsiteX2" fmla="*/ 295275 w 810342"/>
                <a:gd name="connsiteY2" fmla="*/ 372391 h 434303"/>
                <a:gd name="connsiteX3" fmla="*/ 457200 w 810342"/>
                <a:gd name="connsiteY3" fmla="*/ 267616 h 434303"/>
                <a:gd name="connsiteX4" fmla="*/ 552450 w 810342"/>
                <a:gd name="connsiteY4" fmla="*/ 143791 h 434303"/>
                <a:gd name="connsiteX5" fmla="*/ 642938 w 810342"/>
                <a:gd name="connsiteY5" fmla="*/ 58066 h 434303"/>
                <a:gd name="connsiteX6" fmla="*/ 738188 w 810342"/>
                <a:gd name="connsiteY6" fmla="*/ 10441 h 434303"/>
                <a:gd name="connsiteX7" fmla="*/ 800100 w 810342"/>
                <a:gd name="connsiteY7" fmla="*/ 916 h 434303"/>
                <a:gd name="connsiteX8" fmla="*/ 809625 w 810342"/>
                <a:gd name="connsiteY8" fmla="*/ 916 h 43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0342" h="434303">
                  <a:moveTo>
                    <a:pt x="0" y="434303"/>
                  </a:moveTo>
                  <a:cubicBezTo>
                    <a:pt x="56356" y="429937"/>
                    <a:pt x="112712" y="425572"/>
                    <a:pt x="161925" y="415253"/>
                  </a:cubicBezTo>
                  <a:cubicBezTo>
                    <a:pt x="211138" y="404934"/>
                    <a:pt x="246063" y="396997"/>
                    <a:pt x="295275" y="372391"/>
                  </a:cubicBezTo>
                  <a:cubicBezTo>
                    <a:pt x="344487" y="347785"/>
                    <a:pt x="414338" y="305716"/>
                    <a:pt x="457200" y="267616"/>
                  </a:cubicBezTo>
                  <a:cubicBezTo>
                    <a:pt x="500062" y="229516"/>
                    <a:pt x="521494" y="178716"/>
                    <a:pt x="552450" y="143791"/>
                  </a:cubicBezTo>
                  <a:cubicBezTo>
                    <a:pt x="583406" y="108866"/>
                    <a:pt x="611982" y="80291"/>
                    <a:pt x="642938" y="58066"/>
                  </a:cubicBezTo>
                  <a:cubicBezTo>
                    <a:pt x="673894" y="35841"/>
                    <a:pt x="711995" y="19966"/>
                    <a:pt x="738188" y="10441"/>
                  </a:cubicBezTo>
                  <a:cubicBezTo>
                    <a:pt x="764381" y="916"/>
                    <a:pt x="788194" y="2503"/>
                    <a:pt x="800100" y="916"/>
                  </a:cubicBezTo>
                  <a:cubicBezTo>
                    <a:pt x="812006" y="-671"/>
                    <a:pt x="810815" y="122"/>
                    <a:pt x="809625" y="916"/>
                  </a:cubicBezTo>
                </a:path>
              </a:pathLst>
            </a:custGeom>
            <a:noFill/>
            <a:ln w="12700">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a:ln>
                  <a:noFill/>
                </a:ln>
                <a:solidFill>
                  <a:schemeClr val="tx1"/>
                </a:solidFill>
                <a:effectLst/>
                <a:latin typeface="Times New Roman" pitchFamily="18" charset="0"/>
              </a:endParaRPr>
            </a:p>
          </p:txBody>
        </p:sp>
      </p:grpSp>
      <p:graphicFrame>
        <p:nvGraphicFramePr>
          <p:cNvPr id="82" name="Object 81"/>
          <p:cNvGraphicFramePr>
            <a:graphicFrameLocks noChangeAspect="1"/>
          </p:cNvGraphicFramePr>
          <p:nvPr>
            <p:extLst/>
          </p:nvPr>
        </p:nvGraphicFramePr>
        <p:xfrm>
          <a:off x="1844675" y="2900363"/>
          <a:ext cx="438150" cy="266700"/>
        </p:xfrm>
        <a:graphic>
          <a:graphicData uri="http://schemas.openxmlformats.org/presentationml/2006/ole">
            <mc:AlternateContent xmlns:mc="http://schemas.openxmlformats.org/markup-compatibility/2006">
              <mc:Choice xmlns:v="urn:schemas-microsoft-com:vml" Requires="v">
                <p:oleObj spid="_x0000_s1062" name="Equation" r:id="rId35" imgW="291960" imgH="177480" progId="Equation.DSMT4">
                  <p:embed/>
                </p:oleObj>
              </mc:Choice>
              <mc:Fallback>
                <p:oleObj name="Equation" r:id="rId35" imgW="291960" imgH="177480" progId="Equation.DSMT4">
                  <p:embed/>
                  <p:pic>
                    <p:nvPicPr>
                      <p:cNvPr id="82" name="Object 8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844675" y="2900363"/>
                        <a:ext cx="438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7" name="Object 106"/>
          <p:cNvGraphicFramePr>
            <a:graphicFrameLocks noChangeAspect="1"/>
          </p:cNvGraphicFramePr>
          <p:nvPr>
            <p:extLst/>
          </p:nvPr>
        </p:nvGraphicFramePr>
        <p:xfrm>
          <a:off x="1927225" y="3525838"/>
          <a:ext cx="342900" cy="266700"/>
        </p:xfrm>
        <a:graphic>
          <a:graphicData uri="http://schemas.openxmlformats.org/presentationml/2006/ole">
            <mc:AlternateContent xmlns:mc="http://schemas.openxmlformats.org/markup-compatibility/2006">
              <mc:Choice xmlns:v="urn:schemas-microsoft-com:vml" Requires="v">
                <p:oleObj spid="_x0000_s1063" name="Equation" r:id="rId37" imgW="228600" imgH="177480" progId="Equation.DSMT4">
                  <p:embed/>
                </p:oleObj>
              </mc:Choice>
              <mc:Fallback>
                <p:oleObj name="Equation" r:id="rId37" imgW="228600" imgH="177480" progId="Equation.DSMT4">
                  <p:embed/>
                  <p:pic>
                    <p:nvPicPr>
                      <p:cNvPr id="107" name="Object 10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927225" y="3525838"/>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8" name="Object 107"/>
          <p:cNvGraphicFramePr>
            <a:graphicFrameLocks noChangeAspect="1"/>
          </p:cNvGraphicFramePr>
          <p:nvPr>
            <p:extLst/>
          </p:nvPr>
        </p:nvGraphicFramePr>
        <p:xfrm>
          <a:off x="2066925" y="4084638"/>
          <a:ext cx="342900" cy="266700"/>
        </p:xfrm>
        <a:graphic>
          <a:graphicData uri="http://schemas.openxmlformats.org/presentationml/2006/ole">
            <mc:AlternateContent xmlns:mc="http://schemas.openxmlformats.org/markup-compatibility/2006">
              <mc:Choice xmlns:v="urn:schemas-microsoft-com:vml" Requires="v">
                <p:oleObj spid="_x0000_s1064" name="Equation" r:id="rId39" imgW="228600" imgH="177480" progId="Equation.DSMT4">
                  <p:embed/>
                </p:oleObj>
              </mc:Choice>
              <mc:Fallback>
                <p:oleObj name="Equation" r:id="rId39" imgW="228600" imgH="177480" progId="Equation.DSMT4">
                  <p:embed/>
                  <p:pic>
                    <p:nvPicPr>
                      <p:cNvPr id="108" name="Object 10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066925" y="4084638"/>
                        <a:ext cx="342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05566" name="Picture 3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961377" y="3498846"/>
            <a:ext cx="701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9" name="Object 108"/>
          <p:cNvGraphicFramePr>
            <a:graphicFrameLocks noChangeAspect="1"/>
          </p:cNvGraphicFramePr>
          <p:nvPr>
            <p:extLst/>
          </p:nvPr>
        </p:nvGraphicFramePr>
        <p:xfrm>
          <a:off x="3440113" y="3505200"/>
          <a:ext cx="438150" cy="266700"/>
        </p:xfrm>
        <a:graphic>
          <a:graphicData uri="http://schemas.openxmlformats.org/presentationml/2006/ole">
            <mc:AlternateContent xmlns:mc="http://schemas.openxmlformats.org/markup-compatibility/2006">
              <mc:Choice xmlns:v="urn:schemas-microsoft-com:vml" Requires="v">
                <p:oleObj spid="_x0000_s1065" name="Equation" r:id="rId42" imgW="291960" imgH="177480" progId="Equation.DSMT4">
                  <p:embed/>
                </p:oleObj>
              </mc:Choice>
              <mc:Fallback>
                <p:oleObj name="Equation" r:id="rId42" imgW="291960" imgH="177480" progId="Equation.DSMT4">
                  <p:embed/>
                  <p:pic>
                    <p:nvPicPr>
                      <p:cNvPr id="109" name="Object 108"/>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440113" y="3505200"/>
                        <a:ext cx="438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05568" name="Picture 3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rot="173115">
            <a:off x="1863406" y="2902073"/>
            <a:ext cx="571500"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3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rot="5400000">
            <a:off x="4565051" y="3069550"/>
            <a:ext cx="587560" cy="46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3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rot="5400000">
            <a:off x="4554375" y="4163774"/>
            <a:ext cx="583512" cy="46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3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rot="5400000">
            <a:off x="6070062" y="3147944"/>
            <a:ext cx="58756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3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rot="5400000">
            <a:off x="6059386" y="4242168"/>
            <a:ext cx="5835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3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801833" y="3475264"/>
            <a:ext cx="701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Straight Arrow Connector 46"/>
          <p:cNvCxnSpPr/>
          <p:nvPr/>
        </p:nvCxnSpPr>
        <p:spPr bwMode="auto">
          <a:xfrm flipV="1">
            <a:off x="1387677" y="2884143"/>
            <a:ext cx="1449714" cy="847734"/>
          </a:xfrm>
          <a:prstGeom prst="straightConnector1">
            <a:avLst/>
          </a:prstGeom>
          <a:noFill/>
          <a:ln w="28575" cap="flat" cmpd="sng" algn="ctr">
            <a:solidFill>
              <a:schemeClr val="tx1"/>
            </a:solidFill>
            <a:prstDash val="solid"/>
            <a:round/>
            <a:headEnd type="arrow" w="med" len="med"/>
            <a:tailEnd type="arrow" w="med" len="med"/>
          </a:ln>
          <a:effectLst/>
        </p:spPr>
      </p:cxnSp>
      <p:pic>
        <p:nvPicPr>
          <p:cNvPr id="132" name="Picture 3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rot="4351994">
            <a:off x="1843137" y="4031060"/>
            <a:ext cx="647843" cy="50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8" name="Straight Arrow Connector 47"/>
          <p:cNvCxnSpPr>
            <a:stCxn id="45" idx="5"/>
            <a:endCxn id="7" idx="2"/>
          </p:cNvCxnSpPr>
          <p:nvPr/>
        </p:nvCxnSpPr>
        <p:spPr bwMode="auto">
          <a:xfrm>
            <a:off x="1387677" y="3920463"/>
            <a:ext cx="1406847" cy="968697"/>
          </a:xfrm>
          <a:prstGeom prst="straightConnector1">
            <a:avLst/>
          </a:prstGeom>
          <a:noFill/>
          <a:ln w="28575" cap="flat" cmpd="sng" algn="ctr">
            <a:solidFill>
              <a:schemeClr val="tx1"/>
            </a:solidFill>
            <a:prstDash val="solid"/>
            <a:round/>
            <a:headEnd type="arrow" w="med" len="med"/>
            <a:tailEnd type="arrow" w="med" len="med"/>
          </a:ln>
          <a:effectLst/>
        </p:spPr>
      </p:cxnSp>
      <p:sp>
        <p:nvSpPr>
          <p:cNvPr id="56" name="Footer Placeholder 55"/>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212330889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472051</TotalTime>
  <Words>1332</Words>
  <Application>Microsoft Office PowerPoint</Application>
  <PresentationFormat>On-screen Show (4:3)</PresentationFormat>
  <Paragraphs>201</Paragraphs>
  <Slides>33</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Cambria Math</vt:lpstr>
      <vt:lpstr>Times New Roman</vt:lpstr>
      <vt:lpstr>Wingdings</vt:lpstr>
      <vt:lpstr>Default Design</vt:lpstr>
      <vt:lpstr>Equation</vt:lpstr>
      <vt:lpstr>PowerPoint Presentation</vt:lpstr>
      <vt:lpstr>Week 4 - Monday</vt:lpstr>
      <vt:lpstr>Narrative</vt:lpstr>
      <vt:lpstr>PowerPoint Presentation</vt:lpstr>
      <vt:lpstr>PowerPoint Presentation</vt:lpstr>
      <vt:lpstr>Basic model</vt:lpstr>
      <vt:lpstr>PowerPoint Presentation</vt:lpstr>
      <vt:lpstr>PowerPoint Presentation</vt:lpstr>
      <vt:lpstr>The state variable</vt:lpstr>
      <vt:lpstr>PowerPoint Presentation</vt:lpstr>
      <vt:lpstr>PowerPoint Presentation</vt:lpstr>
      <vt:lpstr>PowerPoint Presentation</vt:lpstr>
      <vt:lpstr>PowerPoint Presentation</vt:lpstr>
      <vt:lpstr>PowerPoint Presentation</vt:lpstr>
      <vt:lpstr>PowerPoint Presentation</vt:lpstr>
      <vt:lpstr>The state variable</vt:lpstr>
      <vt:lpstr>Time dependent representation</vt:lpstr>
      <vt:lpstr>Time dependent representation</vt:lpstr>
      <vt:lpstr>Time dependent representation</vt:lpstr>
      <vt:lpstr>Time dependent representation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 for stochastic lookahead</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Civil Engineering and Operations Research</dc:creator>
  <cp:lastModifiedBy>Warren B. Powell</cp:lastModifiedBy>
  <cp:revision>2017</cp:revision>
  <cp:lastPrinted>2018-04-09T18:54:05Z</cp:lastPrinted>
  <dcterms:created xsi:type="dcterms:W3CDTF">1998-07-09T00:32:24Z</dcterms:created>
  <dcterms:modified xsi:type="dcterms:W3CDTF">2020-03-28T14:32:12Z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C:\My documents\Web pages\orf411_99\ORF411_Lectures</vt:lpwstr>
  </property>
</Properties>
</file>