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407" r:id="rId2"/>
    <p:sldId id="6259" r:id="rId3"/>
    <p:sldId id="5444" r:id="rId4"/>
    <p:sldId id="6262" r:id="rId5"/>
    <p:sldId id="5452" r:id="rId6"/>
    <p:sldId id="5453" r:id="rId7"/>
    <p:sldId id="5454" r:id="rId8"/>
    <p:sldId id="5150" r:id="rId9"/>
    <p:sldId id="5153" r:id="rId10"/>
    <p:sldId id="5447" r:id="rId11"/>
    <p:sldId id="5448" r:id="rId12"/>
    <p:sldId id="5449" r:id="rId13"/>
    <p:sldId id="5450" r:id="rId14"/>
    <p:sldId id="5451" r:id="rId15"/>
    <p:sldId id="5455" r:id="rId16"/>
    <p:sldId id="5456" r:id="rId17"/>
    <p:sldId id="6248" r:id="rId18"/>
    <p:sldId id="6249" r:id="rId19"/>
    <p:sldId id="6263" r:id="rId20"/>
    <p:sldId id="6256" r:id="rId21"/>
    <p:sldId id="6250" r:id="rId22"/>
    <p:sldId id="5458" r:id="rId23"/>
    <p:sldId id="5457" r:id="rId24"/>
    <p:sldId id="6257" r:id="rId25"/>
    <p:sldId id="5461" r:id="rId26"/>
    <p:sldId id="6283" r:id="rId27"/>
    <p:sldId id="6266" r:id="rId28"/>
    <p:sldId id="6267" r:id="rId29"/>
    <p:sldId id="6268" r:id="rId30"/>
    <p:sldId id="6269" r:id="rId31"/>
    <p:sldId id="6270" r:id="rId32"/>
    <p:sldId id="6271" r:id="rId33"/>
    <p:sldId id="6272" r:id="rId34"/>
    <p:sldId id="6273" r:id="rId35"/>
    <p:sldId id="6274" r:id="rId36"/>
    <p:sldId id="6275" r:id="rId37"/>
    <p:sldId id="6276" r:id="rId38"/>
    <p:sldId id="6277" r:id="rId39"/>
    <p:sldId id="6278" r:id="rId40"/>
    <p:sldId id="6279" r:id="rId41"/>
    <p:sldId id="6280" r:id="rId42"/>
    <p:sldId id="6281" r:id="rId43"/>
    <p:sldId id="5460" r:id="rId44"/>
    <p:sldId id="5459" r:id="rId45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CBCFD0A-44C4-4A0A-AADC-5D86030452A7}">
          <p14:sldIdLst>
            <p14:sldId id="407"/>
            <p14:sldId id="6259"/>
            <p14:sldId id="5444"/>
            <p14:sldId id="6262"/>
            <p14:sldId id="5452"/>
            <p14:sldId id="5453"/>
            <p14:sldId id="5454"/>
            <p14:sldId id="5150"/>
            <p14:sldId id="5153"/>
            <p14:sldId id="5447"/>
            <p14:sldId id="5448"/>
            <p14:sldId id="5449"/>
            <p14:sldId id="5450"/>
            <p14:sldId id="5451"/>
            <p14:sldId id="5455"/>
            <p14:sldId id="5456"/>
            <p14:sldId id="6248"/>
            <p14:sldId id="6249"/>
            <p14:sldId id="6263"/>
            <p14:sldId id="6256"/>
            <p14:sldId id="6250"/>
            <p14:sldId id="5458"/>
            <p14:sldId id="5457"/>
            <p14:sldId id="6257"/>
            <p14:sldId id="5461"/>
            <p14:sldId id="6283"/>
            <p14:sldId id="6266"/>
            <p14:sldId id="6267"/>
            <p14:sldId id="6268"/>
            <p14:sldId id="6269"/>
            <p14:sldId id="6270"/>
            <p14:sldId id="6271"/>
            <p14:sldId id="6272"/>
            <p14:sldId id="6273"/>
            <p14:sldId id="6274"/>
            <p14:sldId id="6275"/>
            <p14:sldId id="6276"/>
            <p14:sldId id="6277"/>
            <p14:sldId id="6278"/>
            <p14:sldId id="6279"/>
            <p14:sldId id="6280"/>
            <p14:sldId id="6281"/>
            <p14:sldId id="5460"/>
            <p14:sldId id="54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DDDDDD"/>
    <a:srgbClr val="EAEAEA"/>
    <a:srgbClr val="00CC00"/>
    <a:srgbClr val="33CC33"/>
    <a:srgbClr val="666699"/>
    <a:srgbClr val="996633"/>
    <a:srgbClr val="CC99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3503" autoAdjust="0"/>
    <p:restoredTop sz="95332" autoAdjust="0"/>
  </p:normalViewPr>
  <p:slideViewPr>
    <p:cSldViewPr snapToGrid="0">
      <p:cViewPr varScale="1">
        <p:scale>
          <a:sx n="51" d="100"/>
          <a:sy n="51" d="100"/>
        </p:scale>
        <p:origin x="1290" y="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3262"/>
    </p:cViewPr>
  </p:sorterViewPr>
  <p:notesViewPr>
    <p:cSldViewPr snapToGrid="0">
      <p:cViewPr varScale="1">
        <p:scale>
          <a:sx n="67" d="100"/>
          <a:sy n="67" d="100"/>
        </p:scale>
        <p:origin x="-1284" y="-90"/>
      </p:cViewPr>
      <p:guideLst>
        <p:guide orient="horz" pos="2928"/>
        <p:guide pos="2209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image" Target="../media/image16.wmf"/><Relationship Id="rId18" Type="http://schemas.openxmlformats.org/officeDocument/2006/relationships/image" Target="../media/image21.wmf"/><Relationship Id="rId26" Type="http://schemas.openxmlformats.org/officeDocument/2006/relationships/image" Target="../media/image29.wmf"/><Relationship Id="rId3" Type="http://schemas.openxmlformats.org/officeDocument/2006/relationships/image" Target="../media/image6.wmf"/><Relationship Id="rId21" Type="http://schemas.openxmlformats.org/officeDocument/2006/relationships/image" Target="../media/image24.wmf"/><Relationship Id="rId7" Type="http://schemas.openxmlformats.org/officeDocument/2006/relationships/image" Target="../media/image10.wmf"/><Relationship Id="rId12" Type="http://schemas.openxmlformats.org/officeDocument/2006/relationships/image" Target="../media/image15.wmf"/><Relationship Id="rId17" Type="http://schemas.openxmlformats.org/officeDocument/2006/relationships/image" Target="../media/image20.wmf"/><Relationship Id="rId25" Type="http://schemas.openxmlformats.org/officeDocument/2006/relationships/image" Target="../media/image28.wmf"/><Relationship Id="rId2" Type="http://schemas.openxmlformats.org/officeDocument/2006/relationships/image" Target="../media/image5.wmf"/><Relationship Id="rId16" Type="http://schemas.openxmlformats.org/officeDocument/2006/relationships/image" Target="../media/image19.wmf"/><Relationship Id="rId20" Type="http://schemas.openxmlformats.org/officeDocument/2006/relationships/image" Target="../media/image23.wmf"/><Relationship Id="rId29" Type="http://schemas.openxmlformats.org/officeDocument/2006/relationships/image" Target="../media/image32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11" Type="http://schemas.openxmlformats.org/officeDocument/2006/relationships/image" Target="../media/image14.wmf"/><Relationship Id="rId24" Type="http://schemas.openxmlformats.org/officeDocument/2006/relationships/image" Target="../media/image27.wmf"/><Relationship Id="rId5" Type="http://schemas.openxmlformats.org/officeDocument/2006/relationships/image" Target="../media/image8.wmf"/><Relationship Id="rId15" Type="http://schemas.openxmlformats.org/officeDocument/2006/relationships/image" Target="../media/image18.wmf"/><Relationship Id="rId23" Type="http://schemas.openxmlformats.org/officeDocument/2006/relationships/image" Target="../media/image26.wmf"/><Relationship Id="rId28" Type="http://schemas.openxmlformats.org/officeDocument/2006/relationships/image" Target="../media/image31.wmf"/><Relationship Id="rId10" Type="http://schemas.openxmlformats.org/officeDocument/2006/relationships/image" Target="../media/image13.wmf"/><Relationship Id="rId19" Type="http://schemas.openxmlformats.org/officeDocument/2006/relationships/image" Target="../media/image22.wmf"/><Relationship Id="rId31" Type="http://schemas.openxmlformats.org/officeDocument/2006/relationships/image" Target="../media/image34.wmf"/><Relationship Id="rId4" Type="http://schemas.openxmlformats.org/officeDocument/2006/relationships/image" Target="../media/image7.wmf"/><Relationship Id="rId9" Type="http://schemas.openxmlformats.org/officeDocument/2006/relationships/image" Target="../media/image12.wmf"/><Relationship Id="rId14" Type="http://schemas.openxmlformats.org/officeDocument/2006/relationships/image" Target="../media/image17.wmf"/><Relationship Id="rId22" Type="http://schemas.openxmlformats.org/officeDocument/2006/relationships/image" Target="../media/image25.wmf"/><Relationship Id="rId27" Type="http://schemas.openxmlformats.org/officeDocument/2006/relationships/image" Target="../media/image30.wmf"/><Relationship Id="rId30" Type="http://schemas.openxmlformats.org/officeDocument/2006/relationships/image" Target="../media/image3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image" Target="../media/image19.wmf"/><Relationship Id="rId18" Type="http://schemas.openxmlformats.org/officeDocument/2006/relationships/image" Target="../media/image36.wmf"/><Relationship Id="rId3" Type="http://schemas.openxmlformats.org/officeDocument/2006/relationships/image" Target="../media/image6.wmf"/><Relationship Id="rId21" Type="http://schemas.openxmlformats.org/officeDocument/2006/relationships/image" Target="../media/image39.wmf"/><Relationship Id="rId7" Type="http://schemas.openxmlformats.org/officeDocument/2006/relationships/image" Target="../media/image10.wmf"/><Relationship Id="rId12" Type="http://schemas.openxmlformats.org/officeDocument/2006/relationships/image" Target="../media/image18.wmf"/><Relationship Id="rId17" Type="http://schemas.openxmlformats.org/officeDocument/2006/relationships/image" Target="../media/image35.wmf"/><Relationship Id="rId2" Type="http://schemas.openxmlformats.org/officeDocument/2006/relationships/image" Target="../media/image5.wmf"/><Relationship Id="rId16" Type="http://schemas.openxmlformats.org/officeDocument/2006/relationships/image" Target="../media/image26.wmf"/><Relationship Id="rId20" Type="http://schemas.openxmlformats.org/officeDocument/2006/relationships/image" Target="../media/image38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11" Type="http://schemas.openxmlformats.org/officeDocument/2006/relationships/image" Target="../media/image14.wmf"/><Relationship Id="rId5" Type="http://schemas.openxmlformats.org/officeDocument/2006/relationships/image" Target="../media/image8.wmf"/><Relationship Id="rId15" Type="http://schemas.openxmlformats.org/officeDocument/2006/relationships/image" Target="../media/image25.wmf"/><Relationship Id="rId10" Type="http://schemas.openxmlformats.org/officeDocument/2006/relationships/image" Target="../media/image13.wmf"/><Relationship Id="rId19" Type="http://schemas.openxmlformats.org/officeDocument/2006/relationships/image" Target="../media/image37.wmf"/><Relationship Id="rId4" Type="http://schemas.openxmlformats.org/officeDocument/2006/relationships/image" Target="../media/image7.wmf"/><Relationship Id="rId9" Type="http://schemas.openxmlformats.org/officeDocument/2006/relationships/image" Target="../media/image12.wmf"/><Relationship Id="rId14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image" Target="../media/image19.wmf"/><Relationship Id="rId18" Type="http://schemas.openxmlformats.org/officeDocument/2006/relationships/image" Target="../media/image36.wmf"/><Relationship Id="rId26" Type="http://schemas.openxmlformats.org/officeDocument/2006/relationships/image" Target="../media/image46.wmf"/><Relationship Id="rId3" Type="http://schemas.openxmlformats.org/officeDocument/2006/relationships/image" Target="../media/image6.wmf"/><Relationship Id="rId21" Type="http://schemas.openxmlformats.org/officeDocument/2006/relationships/image" Target="../media/image39.wmf"/><Relationship Id="rId7" Type="http://schemas.openxmlformats.org/officeDocument/2006/relationships/image" Target="../media/image10.wmf"/><Relationship Id="rId12" Type="http://schemas.openxmlformats.org/officeDocument/2006/relationships/image" Target="../media/image18.wmf"/><Relationship Id="rId17" Type="http://schemas.openxmlformats.org/officeDocument/2006/relationships/image" Target="../media/image35.wmf"/><Relationship Id="rId25" Type="http://schemas.openxmlformats.org/officeDocument/2006/relationships/image" Target="../media/image45.wmf"/><Relationship Id="rId2" Type="http://schemas.openxmlformats.org/officeDocument/2006/relationships/image" Target="../media/image5.wmf"/><Relationship Id="rId16" Type="http://schemas.openxmlformats.org/officeDocument/2006/relationships/image" Target="../media/image26.wmf"/><Relationship Id="rId20" Type="http://schemas.openxmlformats.org/officeDocument/2006/relationships/image" Target="../media/image38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11" Type="http://schemas.openxmlformats.org/officeDocument/2006/relationships/image" Target="../media/image14.wmf"/><Relationship Id="rId24" Type="http://schemas.openxmlformats.org/officeDocument/2006/relationships/image" Target="../media/image44.wmf"/><Relationship Id="rId5" Type="http://schemas.openxmlformats.org/officeDocument/2006/relationships/image" Target="../media/image8.wmf"/><Relationship Id="rId15" Type="http://schemas.openxmlformats.org/officeDocument/2006/relationships/image" Target="../media/image25.wmf"/><Relationship Id="rId23" Type="http://schemas.openxmlformats.org/officeDocument/2006/relationships/image" Target="../media/image43.wmf"/><Relationship Id="rId10" Type="http://schemas.openxmlformats.org/officeDocument/2006/relationships/image" Target="../media/image13.wmf"/><Relationship Id="rId19" Type="http://schemas.openxmlformats.org/officeDocument/2006/relationships/image" Target="../media/image37.wmf"/><Relationship Id="rId4" Type="http://schemas.openxmlformats.org/officeDocument/2006/relationships/image" Target="../media/image7.wmf"/><Relationship Id="rId9" Type="http://schemas.openxmlformats.org/officeDocument/2006/relationships/image" Target="../media/image12.wmf"/><Relationship Id="rId14" Type="http://schemas.openxmlformats.org/officeDocument/2006/relationships/image" Target="../media/image24.wmf"/><Relationship Id="rId22" Type="http://schemas.openxmlformats.org/officeDocument/2006/relationships/image" Target="../media/image4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3" Type="http://schemas.openxmlformats.org/officeDocument/2006/relationships/image" Target="../media/image60.wmf"/><Relationship Id="rId7" Type="http://schemas.openxmlformats.org/officeDocument/2006/relationships/image" Target="../media/image64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6" Type="http://schemas.openxmlformats.org/officeDocument/2006/relationships/image" Target="../media/image63.wmf"/><Relationship Id="rId5" Type="http://schemas.openxmlformats.org/officeDocument/2006/relationships/image" Target="../media/image62.wmf"/><Relationship Id="rId4" Type="http://schemas.openxmlformats.org/officeDocument/2006/relationships/image" Target="../media/image61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72.wmf"/><Relationship Id="rId1" Type="http://schemas.openxmlformats.org/officeDocument/2006/relationships/image" Target="../media/image71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74.wmf"/><Relationship Id="rId1" Type="http://schemas.openxmlformats.org/officeDocument/2006/relationships/image" Target="../media/image7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564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90" tIns="46045" rIns="92090" bIns="46045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3379" y="0"/>
            <a:ext cx="30564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90" tIns="46045" rIns="92090" bIns="46045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9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55076"/>
            <a:ext cx="30564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90" tIns="46045" rIns="92090" bIns="46045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9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379" y="8855076"/>
            <a:ext cx="30564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90" tIns="46045" rIns="92090" bIns="46045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F6A58309-D1B0-46E0-A631-EC6506EA40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46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1" y="0"/>
            <a:ext cx="3037031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638" tIns="46819" rIns="93638" bIns="46819" numCol="1" anchor="t" anchorCtr="0" compatLnSpc="1">
            <a:prstTxWarp prst="textNoShape">
              <a:avLst/>
            </a:prstTxWarp>
          </a:bodyPr>
          <a:lstStyle>
            <a:lvl1pPr defTabSz="936484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3379" y="0"/>
            <a:ext cx="3037031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638" tIns="46819" rIns="93638" bIns="46819" numCol="1" anchor="t" anchorCtr="0" compatLnSpc="1">
            <a:prstTxWarp prst="textNoShape">
              <a:avLst/>
            </a:prstTxWarp>
          </a:bodyPr>
          <a:lstStyle>
            <a:lvl1pPr algn="r" defTabSz="936484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85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48200" cy="3487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1" y="4416436"/>
            <a:ext cx="514096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638" tIns="46819" rIns="93638" bIns="468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1" y="8832850"/>
            <a:ext cx="3037031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638" tIns="46819" rIns="93638" bIns="46819" numCol="1" anchor="b" anchorCtr="0" compatLnSpc="1">
            <a:prstTxWarp prst="textNoShape">
              <a:avLst/>
            </a:prstTxWarp>
          </a:bodyPr>
          <a:lstStyle>
            <a:lvl1pPr defTabSz="936484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379" y="8832850"/>
            <a:ext cx="3037031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638" tIns="46819" rIns="93638" bIns="46819" numCol="1" anchor="b" anchorCtr="0" compatLnSpc="1">
            <a:prstTxWarp prst="textNoShape">
              <a:avLst/>
            </a:prstTxWarp>
          </a:bodyPr>
          <a:lstStyle>
            <a:lvl1pPr algn="r" defTabSz="936484">
              <a:defRPr sz="1300"/>
            </a:lvl1pPr>
          </a:lstStyle>
          <a:p>
            <a:pPr>
              <a:defRPr/>
            </a:pPr>
            <a:fld id="{BAFA802B-FC56-480F-BD85-8E983C4696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3154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484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7908" indent="-287657" defTabSz="936484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50627" indent="-230124" defTabSz="936484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10878" indent="-230124" defTabSz="936484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71128" indent="-230124" defTabSz="936484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31378" indent="-230124" defTabSz="9364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91631" indent="-230124" defTabSz="9364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51878" indent="-230124" defTabSz="9364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12133" indent="-230124" defTabSz="9364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CBCAAA3-AB45-4D6C-B0AA-BF75E0647B32}" type="slidenum">
              <a:rPr lang="en-US" sz="1300"/>
              <a:pPr/>
              <a:t>1</a:t>
            </a:fld>
            <a:endParaRPr lang="en-US" sz="1300"/>
          </a:p>
        </p:txBody>
      </p:sp>
      <p:sp>
        <p:nvSpPr>
          <p:cNvPr id="619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95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8458" indent="-287868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51470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12058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72646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33233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93823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54409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15000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848B4A7-4C20-4EBB-9609-170A49097713}" type="slidenum">
              <a:rPr lang="en-US" sz="1300"/>
              <a:pPr/>
              <a:t>2</a:t>
            </a:fld>
            <a:endParaRPr lang="en-US" sz="1300"/>
          </a:p>
        </p:txBody>
      </p:sp>
      <p:sp>
        <p:nvSpPr>
          <p:cNvPr id="620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0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483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8458" indent="-287868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51470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12058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72646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33233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93823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54409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15000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848B4A7-4C20-4EBB-9609-170A49097713}" type="slidenum">
              <a:rPr lang="en-US" sz="1300"/>
              <a:pPr/>
              <a:t>3</a:t>
            </a:fld>
            <a:endParaRPr lang="en-US" sz="1300"/>
          </a:p>
        </p:txBody>
      </p:sp>
      <p:sp>
        <p:nvSpPr>
          <p:cNvPr id="620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0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457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8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lg" len="lg"/>
                <a:tailEnd type="none" w="med" len="lg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97322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lg" len="lg"/>
                <a:tailEnd type="none" w="med" len="lg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1368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8458" indent="-287868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51470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12058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72646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33233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93823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54409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15000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848B4A7-4C20-4EBB-9609-170A49097713}" type="slidenum">
              <a:rPr lang="en-US" sz="1300"/>
              <a:pPr/>
              <a:t>26</a:t>
            </a:fld>
            <a:endParaRPr lang="en-US" sz="1300"/>
          </a:p>
        </p:txBody>
      </p:sp>
      <p:sp>
        <p:nvSpPr>
          <p:cNvPr id="620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0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6257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8458" indent="-287868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51470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12058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72646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33233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93823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54409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15000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848B4A7-4C20-4EBB-9609-170A49097713}" type="slidenum">
              <a:rPr lang="en-US" sz="1300"/>
              <a:pPr/>
              <a:t>43</a:t>
            </a:fld>
            <a:endParaRPr lang="en-US" sz="1300"/>
          </a:p>
        </p:txBody>
      </p:sp>
      <p:sp>
        <p:nvSpPr>
          <p:cNvPr id="620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0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610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Warren B. Powell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5371B-0A8B-48EE-B0B9-9A52788084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32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Warren B. Powell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8DD5D-1BCE-462D-B743-79333EBAB5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90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Warren B. Powell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9BCBA-9DCF-45E7-96C3-C16EC100C2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47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100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38100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Warren B. Powell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8FD04-59A8-4BA2-BC9A-C72897BFB5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825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Warren B. Powell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0F0A5-88A2-400D-91DB-1B6C935589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705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Warren B. Powell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0D03-DE9E-4EEB-B32F-D95DB17C2B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706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Warren B. Powell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06A3F-1911-48B4-9053-E3F3E4A774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478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Warren B. Powell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CAAAAD-662A-478B-9213-FED7BD0BDF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583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Warren B. Powell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F8FDB9-CF0A-420A-AF2D-F4DF67B823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285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Warren B. Powell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3C0C6-2BFE-49DE-AAA7-5EB9207CDD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312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Warren B. Powell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130D4-F6C9-40D2-B7E4-116D1D94E9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09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Warren B. Powell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2D715-E131-4A8B-A303-485C5266A1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472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532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© 2017 Warren B. Powell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53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47A4E76-480E-48DB-A143-935C7E118E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304800" y="914400"/>
            <a:ext cx="5791200" cy="152400"/>
          </a:xfrm>
          <a:prstGeom prst="rect">
            <a:avLst/>
          </a:prstGeom>
          <a:gradFill rotWithShape="0">
            <a:gsLst>
              <a:gs pos="0">
                <a:srgbClr val="291000"/>
              </a:gs>
              <a:gs pos="100000">
                <a:srgbClr val="FF66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4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2.wmf"/><Relationship Id="rId4" Type="http://schemas.openxmlformats.org/officeDocument/2006/relationships/oleObject" Target="../embeddings/oleObject7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6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51.wmf"/><Relationship Id="rId4" Type="http://schemas.openxmlformats.org/officeDocument/2006/relationships/oleObject" Target="../embeddings/oleObject79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56.wmf"/><Relationship Id="rId4" Type="http://schemas.openxmlformats.org/officeDocument/2006/relationships/oleObject" Target="../embeddings/oleObject80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2.bin"/><Relationship Id="rId13" Type="http://schemas.openxmlformats.org/officeDocument/2006/relationships/image" Target="../media/image61.wmf"/><Relationship Id="rId18" Type="http://schemas.openxmlformats.org/officeDocument/2006/relationships/oleObject" Target="../embeddings/oleObject87.bin"/><Relationship Id="rId3" Type="http://schemas.openxmlformats.org/officeDocument/2006/relationships/notesSlide" Target="../notesSlides/notesSlide5.xml"/><Relationship Id="rId21" Type="http://schemas.openxmlformats.org/officeDocument/2006/relationships/image" Target="../media/image65.wmf"/><Relationship Id="rId7" Type="http://schemas.openxmlformats.org/officeDocument/2006/relationships/image" Target="../media/image58.wmf"/><Relationship Id="rId12" Type="http://schemas.openxmlformats.org/officeDocument/2006/relationships/oleObject" Target="../embeddings/oleObject84.bin"/><Relationship Id="rId17" Type="http://schemas.openxmlformats.org/officeDocument/2006/relationships/image" Target="../media/image63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86.bin"/><Relationship Id="rId20" Type="http://schemas.openxmlformats.org/officeDocument/2006/relationships/oleObject" Target="../embeddings/oleObject88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81.bin"/><Relationship Id="rId11" Type="http://schemas.openxmlformats.org/officeDocument/2006/relationships/image" Target="../media/image60.wmf"/><Relationship Id="rId5" Type="http://schemas.openxmlformats.org/officeDocument/2006/relationships/image" Target="../media/image67.png"/><Relationship Id="rId15" Type="http://schemas.openxmlformats.org/officeDocument/2006/relationships/image" Target="../media/image62.wmf"/><Relationship Id="rId10" Type="http://schemas.openxmlformats.org/officeDocument/2006/relationships/oleObject" Target="../embeddings/oleObject83.bin"/><Relationship Id="rId19" Type="http://schemas.openxmlformats.org/officeDocument/2006/relationships/image" Target="../media/image64.wmf"/><Relationship Id="rId4" Type="http://schemas.openxmlformats.org/officeDocument/2006/relationships/image" Target="../media/image66.png"/><Relationship Id="rId9" Type="http://schemas.openxmlformats.org/officeDocument/2006/relationships/image" Target="../media/image59.wmf"/><Relationship Id="rId14" Type="http://schemas.openxmlformats.org/officeDocument/2006/relationships/oleObject" Target="../embeddings/oleObject85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90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5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9.png"/><Relationship Id="rId7" Type="http://schemas.openxmlformats.org/officeDocument/2006/relationships/image" Target="../media/image7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90.bin"/><Relationship Id="rId5" Type="http://schemas.openxmlformats.org/officeDocument/2006/relationships/image" Target="../media/image71.wmf"/><Relationship Id="rId4" Type="http://schemas.openxmlformats.org/officeDocument/2006/relationships/oleObject" Target="../embeddings/oleObject89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3.png"/><Relationship Id="rId7" Type="http://schemas.openxmlformats.org/officeDocument/2006/relationships/image" Target="../media/image7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92.bin"/><Relationship Id="rId5" Type="http://schemas.openxmlformats.org/officeDocument/2006/relationships/image" Target="../media/image73.wmf"/><Relationship Id="rId4" Type="http://schemas.openxmlformats.org/officeDocument/2006/relationships/oleObject" Target="../embeddings/oleObject91.bin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76.w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89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78.wmf"/><Relationship Id="rId4" Type="http://schemas.openxmlformats.org/officeDocument/2006/relationships/oleObject" Target="../embeddings/oleObject94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6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6.bin"/><Relationship Id="rId18" Type="http://schemas.openxmlformats.org/officeDocument/2006/relationships/image" Target="../media/image11.wmf"/><Relationship Id="rId26" Type="http://schemas.openxmlformats.org/officeDocument/2006/relationships/image" Target="../media/image15.wmf"/><Relationship Id="rId39" Type="http://schemas.openxmlformats.org/officeDocument/2006/relationships/oleObject" Target="../embeddings/oleObject19.bin"/><Relationship Id="rId21" Type="http://schemas.openxmlformats.org/officeDocument/2006/relationships/oleObject" Target="../embeddings/oleObject10.bin"/><Relationship Id="rId34" Type="http://schemas.openxmlformats.org/officeDocument/2006/relationships/image" Target="../media/image19.wmf"/><Relationship Id="rId42" Type="http://schemas.openxmlformats.org/officeDocument/2006/relationships/image" Target="../media/image23.wmf"/><Relationship Id="rId47" Type="http://schemas.openxmlformats.org/officeDocument/2006/relationships/oleObject" Target="../embeddings/oleObject23.bin"/><Relationship Id="rId50" Type="http://schemas.openxmlformats.org/officeDocument/2006/relationships/image" Target="../media/image27.wmf"/><Relationship Id="rId55" Type="http://schemas.openxmlformats.org/officeDocument/2006/relationships/oleObject" Target="../embeddings/oleObject27.bin"/><Relationship Id="rId63" Type="http://schemas.openxmlformats.org/officeDocument/2006/relationships/oleObject" Target="../embeddings/oleObject3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wmf"/><Relationship Id="rId20" Type="http://schemas.openxmlformats.org/officeDocument/2006/relationships/image" Target="../media/image12.wmf"/><Relationship Id="rId29" Type="http://schemas.openxmlformats.org/officeDocument/2006/relationships/oleObject" Target="../embeddings/oleObject14.bin"/><Relationship Id="rId41" Type="http://schemas.openxmlformats.org/officeDocument/2006/relationships/oleObject" Target="../embeddings/oleObject20.bin"/><Relationship Id="rId54" Type="http://schemas.openxmlformats.org/officeDocument/2006/relationships/image" Target="../media/image29.wmf"/><Relationship Id="rId62" Type="http://schemas.openxmlformats.org/officeDocument/2006/relationships/image" Target="../media/image33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14.wmf"/><Relationship Id="rId32" Type="http://schemas.openxmlformats.org/officeDocument/2006/relationships/image" Target="../media/image18.wmf"/><Relationship Id="rId37" Type="http://schemas.openxmlformats.org/officeDocument/2006/relationships/oleObject" Target="../embeddings/oleObject18.bin"/><Relationship Id="rId40" Type="http://schemas.openxmlformats.org/officeDocument/2006/relationships/image" Target="../media/image22.wmf"/><Relationship Id="rId45" Type="http://schemas.openxmlformats.org/officeDocument/2006/relationships/oleObject" Target="../embeddings/oleObject22.bin"/><Relationship Id="rId53" Type="http://schemas.openxmlformats.org/officeDocument/2006/relationships/oleObject" Target="../embeddings/oleObject26.bin"/><Relationship Id="rId58" Type="http://schemas.openxmlformats.org/officeDocument/2006/relationships/image" Target="../media/image31.wmf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1.bin"/><Relationship Id="rId28" Type="http://schemas.openxmlformats.org/officeDocument/2006/relationships/image" Target="../media/image16.wmf"/><Relationship Id="rId36" Type="http://schemas.openxmlformats.org/officeDocument/2006/relationships/image" Target="../media/image20.wmf"/><Relationship Id="rId49" Type="http://schemas.openxmlformats.org/officeDocument/2006/relationships/oleObject" Target="../embeddings/oleObject24.bin"/><Relationship Id="rId57" Type="http://schemas.openxmlformats.org/officeDocument/2006/relationships/oleObject" Target="../embeddings/oleObject28.bin"/><Relationship Id="rId61" Type="http://schemas.openxmlformats.org/officeDocument/2006/relationships/oleObject" Target="../embeddings/oleObject30.bin"/><Relationship Id="rId10" Type="http://schemas.openxmlformats.org/officeDocument/2006/relationships/image" Target="../media/image7.wmf"/><Relationship Id="rId19" Type="http://schemas.openxmlformats.org/officeDocument/2006/relationships/oleObject" Target="../embeddings/oleObject9.bin"/><Relationship Id="rId31" Type="http://schemas.openxmlformats.org/officeDocument/2006/relationships/oleObject" Target="../embeddings/oleObject15.bin"/><Relationship Id="rId44" Type="http://schemas.openxmlformats.org/officeDocument/2006/relationships/image" Target="../media/image24.wmf"/><Relationship Id="rId52" Type="http://schemas.openxmlformats.org/officeDocument/2006/relationships/image" Target="../media/image28.wmf"/><Relationship Id="rId60" Type="http://schemas.openxmlformats.org/officeDocument/2006/relationships/image" Target="../media/image32.wmf"/><Relationship Id="rId4" Type="http://schemas.openxmlformats.org/officeDocument/2006/relationships/image" Target="../media/image4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9.wmf"/><Relationship Id="rId22" Type="http://schemas.openxmlformats.org/officeDocument/2006/relationships/image" Target="../media/image13.wmf"/><Relationship Id="rId27" Type="http://schemas.openxmlformats.org/officeDocument/2006/relationships/oleObject" Target="../embeddings/oleObject13.bin"/><Relationship Id="rId30" Type="http://schemas.openxmlformats.org/officeDocument/2006/relationships/image" Target="../media/image17.wmf"/><Relationship Id="rId35" Type="http://schemas.openxmlformats.org/officeDocument/2006/relationships/oleObject" Target="../embeddings/oleObject17.bin"/><Relationship Id="rId43" Type="http://schemas.openxmlformats.org/officeDocument/2006/relationships/oleObject" Target="../embeddings/oleObject21.bin"/><Relationship Id="rId48" Type="http://schemas.openxmlformats.org/officeDocument/2006/relationships/image" Target="../media/image26.wmf"/><Relationship Id="rId56" Type="http://schemas.openxmlformats.org/officeDocument/2006/relationships/image" Target="../media/image30.wmf"/><Relationship Id="rId64" Type="http://schemas.openxmlformats.org/officeDocument/2006/relationships/image" Target="../media/image34.wmf"/><Relationship Id="rId8" Type="http://schemas.openxmlformats.org/officeDocument/2006/relationships/image" Target="../media/image6.wmf"/><Relationship Id="rId51" Type="http://schemas.openxmlformats.org/officeDocument/2006/relationships/oleObject" Target="../embeddings/oleObject25.bin"/><Relationship Id="rId3" Type="http://schemas.openxmlformats.org/officeDocument/2006/relationships/oleObject" Target="../embeddings/oleObject1.bin"/><Relationship Id="rId12" Type="http://schemas.openxmlformats.org/officeDocument/2006/relationships/image" Target="../media/image8.wmf"/><Relationship Id="rId17" Type="http://schemas.openxmlformats.org/officeDocument/2006/relationships/oleObject" Target="../embeddings/oleObject8.bin"/><Relationship Id="rId25" Type="http://schemas.openxmlformats.org/officeDocument/2006/relationships/oleObject" Target="../embeddings/oleObject12.bin"/><Relationship Id="rId33" Type="http://schemas.openxmlformats.org/officeDocument/2006/relationships/oleObject" Target="../embeddings/oleObject16.bin"/><Relationship Id="rId38" Type="http://schemas.openxmlformats.org/officeDocument/2006/relationships/image" Target="../media/image21.wmf"/><Relationship Id="rId46" Type="http://schemas.openxmlformats.org/officeDocument/2006/relationships/image" Target="../media/image25.wmf"/><Relationship Id="rId59" Type="http://schemas.openxmlformats.org/officeDocument/2006/relationships/oleObject" Target="../embeddings/oleObject29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oleObject" Target="../embeddings/oleObject37.bin"/><Relationship Id="rId18" Type="http://schemas.openxmlformats.org/officeDocument/2006/relationships/image" Target="../media/image11.wmf"/><Relationship Id="rId26" Type="http://schemas.openxmlformats.org/officeDocument/2006/relationships/image" Target="../media/image18.wmf"/><Relationship Id="rId39" Type="http://schemas.openxmlformats.org/officeDocument/2006/relationships/oleObject" Target="../embeddings/oleObject50.bin"/><Relationship Id="rId3" Type="http://schemas.openxmlformats.org/officeDocument/2006/relationships/oleObject" Target="../embeddings/oleObject32.bin"/><Relationship Id="rId21" Type="http://schemas.openxmlformats.org/officeDocument/2006/relationships/oleObject" Target="../embeddings/oleObject41.bin"/><Relationship Id="rId34" Type="http://schemas.openxmlformats.org/officeDocument/2006/relationships/image" Target="../media/image26.wmf"/><Relationship Id="rId42" Type="http://schemas.openxmlformats.org/officeDocument/2006/relationships/oleObject" Target="../embeddings/oleObject51.bin"/><Relationship Id="rId7" Type="http://schemas.openxmlformats.org/officeDocument/2006/relationships/oleObject" Target="../embeddings/oleObject34.bin"/><Relationship Id="rId12" Type="http://schemas.openxmlformats.org/officeDocument/2006/relationships/image" Target="../media/image8.wmf"/><Relationship Id="rId17" Type="http://schemas.openxmlformats.org/officeDocument/2006/relationships/oleObject" Target="../embeddings/oleObject39.bin"/><Relationship Id="rId25" Type="http://schemas.openxmlformats.org/officeDocument/2006/relationships/oleObject" Target="../embeddings/oleObject43.bin"/><Relationship Id="rId33" Type="http://schemas.openxmlformats.org/officeDocument/2006/relationships/oleObject" Target="../embeddings/oleObject47.bin"/><Relationship Id="rId38" Type="http://schemas.openxmlformats.org/officeDocument/2006/relationships/image" Target="../media/image36.wmf"/><Relationship Id="rId46" Type="http://schemas.openxmlformats.org/officeDocument/2006/relationships/image" Target="../media/image39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wmf"/><Relationship Id="rId20" Type="http://schemas.openxmlformats.org/officeDocument/2006/relationships/image" Target="../media/image12.wmf"/><Relationship Id="rId29" Type="http://schemas.openxmlformats.org/officeDocument/2006/relationships/oleObject" Target="../embeddings/oleObject45.bin"/><Relationship Id="rId41" Type="http://schemas.openxmlformats.org/officeDocument/2006/relationships/image" Target="../media/image40.jpeg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36.bin"/><Relationship Id="rId24" Type="http://schemas.openxmlformats.org/officeDocument/2006/relationships/image" Target="../media/image14.wmf"/><Relationship Id="rId32" Type="http://schemas.openxmlformats.org/officeDocument/2006/relationships/image" Target="../media/image25.wmf"/><Relationship Id="rId37" Type="http://schemas.openxmlformats.org/officeDocument/2006/relationships/oleObject" Target="../embeddings/oleObject49.bin"/><Relationship Id="rId40" Type="http://schemas.openxmlformats.org/officeDocument/2006/relationships/image" Target="../media/image37.wmf"/><Relationship Id="rId45" Type="http://schemas.openxmlformats.org/officeDocument/2006/relationships/oleObject" Target="../embeddings/oleObject52.bin"/><Relationship Id="rId5" Type="http://schemas.openxmlformats.org/officeDocument/2006/relationships/oleObject" Target="../embeddings/oleObject33.bin"/><Relationship Id="rId15" Type="http://schemas.openxmlformats.org/officeDocument/2006/relationships/oleObject" Target="../embeddings/oleObject38.bin"/><Relationship Id="rId23" Type="http://schemas.openxmlformats.org/officeDocument/2006/relationships/oleObject" Target="../embeddings/oleObject42.bin"/><Relationship Id="rId28" Type="http://schemas.openxmlformats.org/officeDocument/2006/relationships/image" Target="../media/image19.wmf"/><Relationship Id="rId36" Type="http://schemas.openxmlformats.org/officeDocument/2006/relationships/image" Target="../media/image35.wmf"/><Relationship Id="rId10" Type="http://schemas.openxmlformats.org/officeDocument/2006/relationships/image" Target="../media/image7.wmf"/><Relationship Id="rId19" Type="http://schemas.openxmlformats.org/officeDocument/2006/relationships/oleObject" Target="../embeddings/oleObject40.bin"/><Relationship Id="rId31" Type="http://schemas.openxmlformats.org/officeDocument/2006/relationships/oleObject" Target="../embeddings/oleObject46.bin"/><Relationship Id="rId44" Type="http://schemas.openxmlformats.org/officeDocument/2006/relationships/image" Target="../media/image41.jpeg"/><Relationship Id="rId4" Type="http://schemas.openxmlformats.org/officeDocument/2006/relationships/image" Target="../media/image4.wmf"/><Relationship Id="rId9" Type="http://schemas.openxmlformats.org/officeDocument/2006/relationships/oleObject" Target="../embeddings/oleObject35.bin"/><Relationship Id="rId14" Type="http://schemas.openxmlformats.org/officeDocument/2006/relationships/image" Target="../media/image9.wmf"/><Relationship Id="rId22" Type="http://schemas.openxmlformats.org/officeDocument/2006/relationships/image" Target="../media/image13.wmf"/><Relationship Id="rId27" Type="http://schemas.openxmlformats.org/officeDocument/2006/relationships/oleObject" Target="../embeddings/oleObject44.bin"/><Relationship Id="rId30" Type="http://schemas.openxmlformats.org/officeDocument/2006/relationships/image" Target="../media/image24.wmf"/><Relationship Id="rId35" Type="http://schemas.openxmlformats.org/officeDocument/2006/relationships/oleObject" Target="../embeddings/oleObject48.bin"/><Relationship Id="rId43" Type="http://schemas.openxmlformats.org/officeDocument/2006/relationships/image" Target="../media/image38.wmf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58.bin"/><Relationship Id="rId18" Type="http://schemas.openxmlformats.org/officeDocument/2006/relationships/image" Target="../media/image11.wmf"/><Relationship Id="rId26" Type="http://schemas.openxmlformats.org/officeDocument/2006/relationships/image" Target="../media/image18.wmf"/><Relationship Id="rId39" Type="http://schemas.openxmlformats.org/officeDocument/2006/relationships/oleObject" Target="../embeddings/oleObject71.bin"/><Relationship Id="rId21" Type="http://schemas.openxmlformats.org/officeDocument/2006/relationships/oleObject" Target="../embeddings/oleObject62.bin"/><Relationship Id="rId34" Type="http://schemas.openxmlformats.org/officeDocument/2006/relationships/image" Target="../media/image26.wmf"/><Relationship Id="rId42" Type="http://schemas.openxmlformats.org/officeDocument/2006/relationships/oleObject" Target="../embeddings/oleObject72.bin"/><Relationship Id="rId47" Type="http://schemas.openxmlformats.org/officeDocument/2006/relationships/oleObject" Target="../embeddings/oleObject74.bin"/><Relationship Id="rId50" Type="http://schemas.openxmlformats.org/officeDocument/2006/relationships/image" Target="../media/image43.wmf"/><Relationship Id="rId55" Type="http://schemas.openxmlformats.org/officeDocument/2006/relationships/oleObject" Target="../embeddings/oleObject78.bin"/><Relationship Id="rId7" Type="http://schemas.openxmlformats.org/officeDocument/2006/relationships/oleObject" Target="../embeddings/oleObject55.bin"/><Relationship Id="rId12" Type="http://schemas.openxmlformats.org/officeDocument/2006/relationships/image" Target="../media/image8.wmf"/><Relationship Id="rId17" Type="http://schemas.openxmlformats.org/officeDocument/2006/relationships/oleObject" Target="../embeddings/oleObject60.bin"/><Relationship Id="rId25" Type="http://schemas.openxmlformats.org/officeDocument/2006/relationships/oleObject" Target="../embeddings/oleObject64.bin"/><Relationship Id="rId33" Type="http://schemas.openxmlformats.org/officeDocument/2006/relationships/oleObject" Target="../embeddings/oleObject68.bin"/><Relationship Id="rId38" Type="http://schemas.openxmlformats.org/officeDocument/2006/relationships/image" Target="../media/image36.wmf"/><Relationship Id="rId46" Type="http://schemas.openxmlformats.org/officeDocument/2006/relationships/image" Target="../media/image39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wmf"/><Relationship Id="rId20" Type="http://schemas.openxmlformats.org/officeDocument/2006/relationships/image" Target="../media/image12.wmf"/><Relationship Id="rId29" Type="http://schemas.openxmlformats.org/officeDocument/2006/relationships/oleObject" Target="../embeddings/oleObject66.bin"/><Relationship Id="rId41" Type="http://schemas.openxmlformats.org/officeDocument/2006/relationships/image" Target="../media/image40.jpeg"/><Relationship Id="rId54" Type="http://schemas.openxmlformats.org/officeDocument/2006/relationships/image" Target="../media/image45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57.bin"/><Relationship Id="rId24" Type="http://schemas.openxmlformats.org/officeDocument/2006/relationships/image" Target="../media/image14.wmf"/><Relationship Id="rId32" Type="http://schemas.openxmlformats.org/officeDocument/2006/relationships/image" Target="../media/image25.wmf"/><Relationship Id="rId37" Type="http://schemas.openxmlformats.org/officeDocument/2006/relationships/oleObject" Target="../embeddings/oleObject70.bin"/><Relationship Id="rId40" Type="http://schemas.openxmlformats.org/officeDocument/2006/relationships/image" Target="../media/image37.wmf"/><Relationship Id="rId45" Type="http://schemas.openxmlformats.org/officeDocument/2006/relationships/oleObject" Target="../embeddings/oleObject73.bin"/><Relationship Id="rId53" Type="http://schemas.openxmlformats.org/officeDocument/2006/relationships/oleObject" Target="../embeddings/oleObject77.bin"/><Relationship Id="rId5" Type="http://schemas.openxmlformats.org/officeDocument/2006/relationships/oleObject" Target="../embeddings/oleObject54.bin"/><Relationship Id="rId15" Type="http://schemas.openxmlformats.org/officeDocument/2006/relationships/oleObject" Target="../embeddings/oleObject59.bin"/><Relationship Id="rId23" Type="http://schemas.openxmlformats.org/officeDocument/2006/relationships/oleObject" Target="../embeddings/oleObject63.bin"/><Relationship Id="rId28" Type="http://schemas.openxmlformats.org/officeDocument/2006/relationships/image" Target="../media/image19.wmf"/><Relationship Id="rId36" Type="http://schemas.openxmlformats.org/officeDocument/2006/relationships/image" Target="../media/image35.wmf"/><Relationship Id="rId49" Type="http://schemas.openxmlformats.org/officeDocument/2006/relationships/oleObject" Target="../embeddings/oleObject75.bin"/><Relationship Id="rId10" Type="http://schemas.openxmlformats.org/officeDocument/2006/relationships/image" Target="../media/image7.wmf"/><Relationship Id="rId19" Type="http://schemas.openxmlformats.org/officeDocument/2006/relationships/oleObject" Target="../embeddings/oleObject61.bin"/><Relationship Id="rId31" Type="http://schemas.openxmlformats.org/officeDocument/2006/relationships/oleObject" Target="../embeddings/oleObject67.bin"/><Relationship Id="rId44" Type="http://schemas.openxmlformats.org/officeDocument/2006/relationships/image" Target="../media/image41.jpeg"/><Relationship Id="rId52" Type="http://schemas.openxmlformats.org/officeDocument/2006/relationships/image" Target="../media/image44.wmf"/><Relationship Id="rId4" Type="http://schemas.openxmlformats.org/officeDocument/2006/relationships/image" Target="../media/image4.wmf"/><Relationship Id="rId9" Type="http://schemas.openxmlformats.org/officeDocument/2006/relationships/oleObject" Target="../embeddings/oleObject56.bin"/><Relationship Id="rId14" Type="http://schemas.openxmlformats.org/officeDocument/2006/relationships/image" Target="../media/image9.wmf"/><Relationship Id="rId22" Type="http://schemas.openxmlformats.org/officeDocument/2006/relationships/image" Target="../media/image13.wmf"/><Relationship Id="rId27" Type="http://schemas.openxmlformats.org/officeDocument/2006/relationships/oleObject" Target="../embeddings/oleObject65.bin"/><Relationship Id="rId30" Type="http://schemas.openxmlformats.org/officeDocument/2006/relationships/image" Target="../media/image24.wmf"/><Relationship Id="rId35" Type="http://schemas.openxmlformats.org/officeDocument/2006/relationships/oleObject" Target="../embeddings/oleObject69.bin"/><Relationship Id="rId43" Type="http://schemas.openxmlformats.org/officeDocument/2006/relationships/image" Target="../media/image38.wmf"/><Relationship Id="rId48" Type="http://schemas.openxmlformats.org/officeDocument/2006/relationships/image" Target="../media/image42.wmf"/><Relationship Id="rId56" Type="http://schemas.openxmlformats.org/officeDocument/2006/relationships/image" Target="../media/image46.wmf"/><Relationship Id="rId8" Type="http://schemas.openxmlformats.org/officeDocument/2006/relationships/image" Target="../media/image6.wmf"/><Relationship Id="rId51" Type="http://schemas.openxmlformats.org/officeDocument/2006/relationships/oleObject" Target="../embeddings/oleObject76.bin"/><Relationship Id="rId3" Type="http://schemas.openxmlformats.org/officeDocument/2006/relationships/oleObject" Target="../embeddings/oleObject53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0" y="0"/>
            <a:ext cx="9124950" cy="6838950"/>
          </a:xfrm>
          <a:prstGeom prst="rect">
            <a:avLst/>
          </a:prstGeom>
          <a:solidFill>
            <a:srgbClr val="EF91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.</a:t>
            </a:r>
          </a:p>
        </p:txBody>
      </p:sp>
      <p:sp>
        <p:nvSpPr>
          <p:cNvPr id="3077" name="AutoShape 3"/>
          <p:cNvSpPr>
            <a:spLocks noChangeArrowheads="1"/>
          </p:cNvSpPr>
          <p:nvPr/>
        </p:nvSpPr>
        <p:spPr bwMode="auto">
          <a:xfrm>
            <a:off x="250825" y="504825"/>
            <a:ext cx="8623300" cy="3200400"/>
          </a:xfrm>
          <a:prstGeom prst="roundRect">
            <a:avLst>
              <a:gd name="adj" fmla="val 12495"/>
            </a:avLst>
          </a:prstGeom>
          <a:gradFill rotWithShape="0">
            <a:gsLst>
              <a:gs pos="0">
                <a:srgbClr val="472B00"/>
              </a:gs>
              <a:gs pos="50000">
                <a:srgbClr val="EF9100"/>
              </a:gs>
              <a:gs pos="100000">
                <a:srgbClr val="472B00"/>
              </a:gs>
            </a:gsLst>
            <a:lin ang="5400000" scaled="1"/>
          </a:gra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>
              <a:lnSpc>
                <a:spcPct val="88000"/>
              </a:lnSpc>
            </a:pPr>
            <a:r>
              <a:rPr lang="en-US" sz="2800" b="1" dirty="0">
                <a:solidFill>
                  <a:schemeClr val="bg1"/>
                </a:solidFill>
              </a:rPr>
              <a:t>Sequential decision analytics and modeling</a:t>
            </a:r>
          </a:p>
          <a:p>
            <a:pPr algn="ctr">
              <a:lnSpc>
                <a:spcPct val="88000"/>
              </a:lnSpc>
            </a:pPr>
            <a:r>
              <a:rPr lang="en-US" sz="2000" b="1" dirty="0">
                <a:solidFill>
                  <a:schemeClr val="bg1"/>
                </a:solidFill>
              </a:rPr>
              <a:t>ORF 411</a:t>
            </a:r>
          </a:p>
          <a:p>
            <a:pPr algn="ctr">
              <a:lnSpc>
                <a:spcPct val="88000"/>
              </a:lnSpc>
            </a:pPr>
            <a:r>
              <a:rPr lang="en-US" sz="2000" b="1" dirty="0">
                <a:solidFill>
                  <a:schemeClr val="bg1"/>
                </a:solidFill>
              </a:rPr>
              <a:t>Fall, 2018</a:t>
            </a:r>
          </a:p>
        </p:txBody>
      </p:sp>
      <p:sp>
        <p:nvSpPr>
          <p:cNvPr id="3078" name="Rectangle 4"/>
          <p:cNvSpPr>
            <a:spLocks noChangeArrowheads="1"/>
          </p:cNvSpPr>
          <p:nvPr/>
        </p:nvSpPr>
        <p:spPr bwMode="auto">
          <a:xfrm>
            <a:off x="3790950" y="4248150"/>
            <a:ext cx="4826000" cy="2146300"/>
          </a:xfrm>
          <a:prstGeom prst="rect">
            <a:avLst/>
          </a:prstGeom>
          <a:gradFill rotWithShape="0">
            <a:gsLst>
              <a:gs pos="0">
                <a:srgbClr val="EF9100"/>
              </a:gs>
              <a:gs pos="50000">
                <a:srgbClr val="000000"/>
              </a:gs>
              <a:gs pos="100000">
                <a:srgbClr val="EF91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 anchorCtr="1"/>
          <a:lstStyle/>
          <a:p>
            <a:pPr algn="ctr">
              <a:lnSpc>
                <a:spcPct val="92000"/>
              </a:lnSpc>
            </a:pPr>
            <a:r>
              <a:rPr lang="en-US" b="1" dirty="0">
                <a:solidFill>
                  <a:schemeClr val="bg1"/>
                </a:solidFill>
              </a:rPr>
              <a:t>Warren Powell</a:t>
            </a:r>
          </a:p>
          <a:p>
            <a:pPr algn="ctr">
              <a:lnSpc>
                <a:spcPct val="92000"/>
              </a:lnSpc>
            </a:pPr>
            <a:r>
              <a:rPr lang="en-US" b="1" dirty="0">
                <a:solidFill>
                  <a:schemeClr val="bg1"/>
                </a:solidFill>
              </a:rPr>
              <a:t>Princeton University</a:t>
            </a:r>
          </a:p>
          <a:p>
            <a:pPr algn="ctr">
              <a:lnSpc>
                <a:spcPct val="92000"/>
              </a:lnSpc>
            </a:pPr>
            <a:r>
              <a:rPr lang="en-US" sz="2000" b="1" dirty="0">
                <a:solidFill>
                  <a:schemeClr val="bg1"/>
                </a:solidFill>
              </a:rPr>
              <a:t>http://www.castlelab.princeton.edu 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3079" name="Picture 5" descr="CAST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3910013"/>
            <a:ext cx="2784475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Rectangle 6"/>
          <p:cNvSpPr>
            <a:spLocks noChangeArrowheads="1"/>
          </p:cNvSpPr>
          <p:nvPr/>
        </p:nvSpPr>
        <p:spPr bwMode="auto">
          <a:xfrm>
            <a:off x="0" y="6553200"/>
            <a:ext cx="36210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i="1" dirty="0"/>
              <a:t>© 2017 Warren B. Powell, Princeton University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Finding a policy</a:t>
                </a:r>
              </a:p>
              <a:p>
                <a:pPr lvl="1"/>
                <a:r>
                  <a:rPr lang="en-US" sz="2000" dirty="0"/>
                  <a:t>We could try using Bellman’s equation, but now the transition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2000" dirty="0"/>
                  <a:t> is stochastic because of revealing the new link times, so we have to write Bellman’s equation as: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153" y="2595623"/>
            <a:ext cx="6887693" cy="5016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0772" y="3171776"/>
            <a:ext cx="6299388" cy="2972247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419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Challenges:</a:t>
                </a:r>
              </a:p>
              <a:p>
                <a:pPr lvl="1"/>
                <a:r>
                  <a:rPr lang="en-US" dirty="0"/>
                  <a:t>Computing Bellman’s equation for a single state is hard enough.</a:t>
                </a:r>
              </a:p>
              <a:p>
                <a:pPr lvl="1"/>
                <a:r>
                  <a:rPr lang="en-US" dirty="0"/>
                  <a:t>We have to compute it for each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.  But instead of just being anode, it is now a four dimensional vector.  In our network example, our state was: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If we discretize costs into, say, 20 buckets, then our state space would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20×20×20×</m:t>
                    </m:r>
                  </m:oMath>
                </a14:m>
                <a:r>
                  <a:rPr lang="en-US" dirty="0"/>
                  <a:t>number of nodes.</a:t>
                </a:r>
              </a:p>
              <a:p>
                <a:pPr lvl="1"/>
                <a:r>
                  <a:rPr lang="en-US" dirty="0"/>
                  <a:t>This is just not going to work.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1355" r="-1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1896428" y="3619500"/>
          <a:ext cx="5951537" cy="85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Equation" r:id="rId4" imgW="2463480" imgH="355320" progId="Equation.DSMT4">
                  <p:embed/>
                </p:oleObj>
              </mc:Choice>
              <mc:Fallback>
                <p:oleObj name="Equation" r:id="rId4" imgW="2463480" imgH="35532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6428" y="3619500"/>
                        <a:ext cx="5951537" cy="8588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847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Solution approach:</a:t>
                </a:r>
              </a:p>
              <a:p>
                <a:pPr lvl="1"/>
                <a:r>
                  <a:rPr lang="en-US" dirty="0"/>
                  <a:t>Introduce post-decision state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the state immediately after a decision has been made.</a:t>
                </a:r>
              </a:p>
              <a:p>
                <a:pPr lvl="1"/>
                <a:r>
                  <a:rPr lang="en-US" dirty="0"/>
                  <a:t>In our network example above, the post-decision state when we are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: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Note that we are still at node 6, but we have made the </a:t>
                </a:r>
                <a:r>
                  <a:rPr lang="en-US" i="1" dirty="0"/>
                  <a:t>decision</a:t>
                </a:r>
                <a:r>
                  <a:rPr lang="en-US" dirty="0"/>
                  <a:t> to go to node 9 (but have not yet arrived there).  So we do not yet know the costs on the links out of node 9.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1355" r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1963738" y="3314383"/>
          <a:ext cx="39306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Equation" r:id="rId4" imgW="2184120" imgH="253800" progId="Equation.DSMT4">
                  <p:embed/>
                </p:oleObj>
              </mc:Choice>
              <mc:Fallback>
                <p:oleObj name="Equation" r:id="rId4" imgW="2184120" imgH="2538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3738" y="3314383"/>
                        <a:ext cx="393065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1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Bellman’s original equation: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From pre- to post-decision state: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From post- to pre-decision state: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This expectation is still hard to compute, but we have tricks…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367" y="1753858"/>
            <a:ext cx="5984261" cy="4813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2428" y="2846058"/>
            <a:ext cx="5899159" cy="5940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348" y="4171203"/>
            <a:ext cx="5899159" cy="596855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4763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are going to use an approach called “approximate dynamic programming”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219" y="2306220"/>
            <a:ext cx="7215642" cy="378978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8837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Steps (create notation board to review all notation)</a:t>
                </a:r>
              </a:p>
              <a:p>
                <a:pPr lvl="1"/>
                <a:r>
                  <a:rPr lang="en-US" sz="2000" dirty="0"/>
                  <a:t>Use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en-US" sz="2000" dirty="0"/>
                  <a:t> to make a decision.  Imagine we are at node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sz="2000" dirty="0"/>
                  <a:t> at time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000" dirty="0"/>
                  <a:t>, while we are simulating the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𝑛𝑡h</m:t>
                    </m:r>
                  </m:oMath>
                </a14:m>
                <a:r>
                  <a:rPr lang="en-US" sz="2000" dirty="0"/>
                  <a:t> path.</a:t>
                </a:r>
              </a:p>
              <a:p>
                <a:pPr lvl="3"/>
                <a:endParaRPr lang="en-US" sz="1800" dirty="0"/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𝑎𝑟𝑔𝑚𝑎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(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acc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̅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acc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dirty="0"/>
              </a:p>
              <a:p>
                <a:pPr lvl="3"/>
                <a:endParaRPr lang="en-US" sz="1800" dirty="0"/>
              </a:p>
              <a:p>
                <a:pPr lvl="1"/>
                <a:r>
                  <a:rPr lang="en-US" sz="2000" dirty="0"/>
                  <a:t>This tells us which node to go to, arriving at time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lvl="1"/>
                <a:r>
                  <a:rPr lang="en-US" sz="2000" dirty="0"/>
                  <a:t>When we arrive at the next node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sz="2000" dirty="0"/>
                  <a:t>, we then randomly sample the costs on links out of node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sz="2000" dirty="0"/>
                  <a:t>. This avoids having to enumerate all possible costs.</a:t>
                </a:r>
              </a:p>
              <a:p>
                <a:pPr lvl="1"/>
                <a:r>
                  <a:rPr lang="en-US" sz="2000" dirty="0"/>
                  <a:t>Compute</a:t>
                </a:r>
              </a:p>
              <a:p>
                <a:pPr marL="914400" lvl="2" indent="0">
                  <a:buNone/>
                </a:pPr>
                <a:r>
                  <a:rPr lang="en-US" sz="1400" dirty="0"/>
                  <a:t>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bSup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𝑚𝑎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acc>
                      </m:e>
                      <m:sub>
                        <m:sSubSup>
                          <m:sSub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𝑡𝑗</m:t>
                        </m:r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</m:oMath>
                </a14:m>
                <a:endParaRPr lang="en-US" sz="1800" dirty="0"/>
              </a:p>
              <a:p>
                <a:pPr lvl="1"/>
                <a:r>
                  <a:rPr lang="en-US" sz="1800" dirty="0"/>
                  <a:t>Now update the previous, post-decision state:</a:t>
                </a:r>
              </a:p>
              <a:p>
                <a:pPr lvl="2"/>
                <a:endParaRPr lang="en-US" sz="1400" dirty="0"/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̅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acc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−1,</m:t>
                          </m:r>
                          <m:sSubSup>
                            <m:sSub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sSubSup>
                        <m:sSub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̅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acc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−1,</m:t>
                          </m:r>
                          <m:sSubSup>
                            <m:sSub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𝛼</m:t>
                      </m:r>
                      <m:sSubSup>
                        <m:sSub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985" r="-78" b="-23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0428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Basic idea</a:t>
                </a:r>
              </a:p>
              <a:p>
                <a:pPr lvl="1"/>
                <a:r>
                  <a:rPr lang="en-US" dirty="0"/>
                  <a:t>Use the value function approximations around the post-decision state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𝑡𝑗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en-US" dirty="0"/>
                  <a:t> to create a policy to determine what to do next.</a:t>
                </a:r>
              </a:p>
              <a:p>
                <a:pPr lvl="1"/>
                <a:r>
                  <a:rPr lang="en-US" dirty="0"/>
                  <a:t>As you transition to a pre-decision state (that is, you reveal the costs), then obtain a sampled estimate of the value of the pre-decision state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bSup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Use this to update the </a:t>
                </a:r>
                <a:r>
                  <a:rPr lang="en-US" i="1" dirty="0"/>
                  <a:t>previous post-decision state.</a:t>
                </a:r>
              </a:p>
              <a:p>
                <a:pPr lvl="1"/>
                <a:r>
                  <a:rPr lang="en-US" dirty="0"/>
                  <a:t>This is known as (single pass) approximate value iteration.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355" r="-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6534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6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3200"/>
              <a:t>Stepsizes</a:t>
            </a:r>
          </a:p>
        </p:txBody>
      </p:sp>
      <p:sp>
        <p:nvSpPr>
          <p:cNvPr id="96768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en-US" dirty="0" err="1"/>
              <a:t>Stepsizes</a:t>
            </a:r>
            <a:r>
              <a:rPr lang="en-US" altLang="en-US" dirty="0"/>
              <a:t>:</a:t>
            </a:r>
          </a:p>
          <a:p>
            <a:pPr lvl="1"/>
            <a:r>
              <a:rPr lang="en-US" altLang="en-US" dirty="0"/>
              <a:t>Approximate value iteration </a:t>
            </a:r>
            <a:r>
              <a:rPr lang="en-US" altLang="en-US"/>
              <a:t>requires updates of the form:</a:t>
            </a:r>
            <a:endParaRPr lang="en-US" altLang="en-US" dirty="0"/>
          </a:p>
        </p:txBody>
      </p:sp>
      <p:graphicFrame>
        <p:nvGraphicFramePr>
          <p:cNvPr id="967684" name="Object 4"/>
          <p:cNvGraphicFramePr>
            <a:graphicFrameLocks noChangeAspect="1"/>
          </p:cNvGraphicFramePr>
          <p:nvPr/>
        </p:nvGraphicFramePr>
        <p:xfrm>
          <a:off x="1651000" y="2722563"/>
          <a:ext cx="60833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Equation" r:id="rId4" imgW="2311200" imgH="241200" progId="Equation.DSMT4">
                  <p:embed/>
                </p:oleObj>
              </mc:Choice>
              <mc:Fallback>
                <p:oleObj name="Equation" r:id="rId4" imgW="2311200" imgH="241200" progId="Equation.DSMT4">
                  <p:embed/>
                  <p:pic>
                    <p:nvPicPr>
                      <p:cNvPr id="96768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000" y="2722563"/>
                        <a:ext cx="60833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775200" y="2298700"/>
            <a:ext cx="1663700" cy="2049463"/>
            <a:chOff x="3008" y="1448"/>
            <a:chExt cx="1048" cy="1291"/>
          </a:xfrm>
        </p:grpSpPr>
        <p:sp>
          <p:nvSpPr>
            <p:cNvPr id="967686" name="Oval 6"/>
            <p:cNvSpPr>
              <a:spLocks noChangeArrowheads="1"/>
            </p:cNvSpPr>
            <p:nvPr/>
          </p:nvSpPr>
          <p:spPr bwMode="auto">
            <a:xfrm>
              <a:off x="3008" y="1448"/>
              <a:ext cx="1048" cy="904"/>
            </a:xfrm>
            <a:prstGeom prst="ellipse">
              <a:avLst/>
            </a:prstGeom>
            <a:noFill/>
            <a:ln w="25400" algn="ctr">
              <a:solidFill>
                <a:srgbClr val="0000CC"/>
              </a:solidFill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67687" name="Text Box 7"/>
            <p:cNvSpPr txBox="1">
              <a:spLocks noChangeArrowheads="1"/>
            </p:cNvSpPr>
            <p:nvPr/>
          </p:nvSpPr>
          <p:spPr bwMode="auto">
            <a:xfrm>
              <a:off x="3073" y="2473"/>
              <a:ext cx="943" cy="266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rgbClr val="0000CC"/>
              </a:solidFill>
              <a:miter lim="800000"/>
              <a:headEnd type="none" w="lg" len="lg"/>
              <a:tailEnd type="none" w="lg" len="lg"/>
            </a:ln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 i="0">
                  <a:solidFill>
                    <a:srgbClr val="0000CC"/>
                  </a:solidFill>
                </a:rPr>
                <a:t>Old estimate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6602413" y="2516188"/>
            <a:ext cx="1936750" cy="1808162"/>
            <a:chOff x="4159" y="1585"/>
            <a:chExt cx="1220" cy="1139"/>
          </a:xfrm>
        </p:grpSpPr>
        <p:sp>
          <p:nvSpPr>
            <p:cNvPr id="967689" name="Oval 9"/>
            <p:cNvSpPr>
              <a:spLocks noChangeArrowheads="1"/>
            </p:cNvSpPr>
            <p:nvPr/>
          </p:nvSpPr>
          <p:spPr bwMode="auto">
            <a:xfrm>
              <a:off x="4641" y="1585"/>
              <a:ext cx="232" cy="656"/>
            </a:xfrm>
            <a:prstGeom prst="ellipse">
              <a:avLst/>
            </a:prstGeom>
            <a:noFill/>
            <a:ln w="25400" algn="ctr">
              <a:solidFill>
                <a:srgbClr val="0000CC"/>
              </a:solidFill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67690" name="Text Box 10"/>
            <p:cNvSpPr txBox="1">
              <a:spLocks noChangeArrowheads="1"/>
            </p:cNvSpPr>
            <p:nvPr/>
          </p:nvSpPr>
          <p:spPr bwMode="auto">
            <a:xfrm>
              <a:off x="4159" y="2458"/>
              <a:ext cx="1220" cy="266"/>
            </a:xfrm>
            <a:prstGeom prst="rect">
              <a:avLst/>
            </a:prstGeom>
            <a:noFill/>
            <a:ln w="25400" algn="ctr">
              <a:solidFill>
                <a:srgbClr val="0000CC"/>
              </a:solidFill>
              <a:miter lim="800000"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 i="0">
                  <a:solidFill>
                    <a:srgbClr val="0000CC"/>
                  </a:solidFill>
                </a:rPr>
                <a:t>New observation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314450" y="2351088"/>
            <a:ext cx="1976438" cy="2049462"/>
            <a:chOff x="2923" y="1448"/>
            <a:chExt cx="1245" cy="1291"/>
          </a:xfrm>
        </p:grpSpPr>
        <p:sp>
          <p:nvSpPr>
            <p:cNvPr id="967692" name="Oval 12"/>
            <p:cNvSpPr>
              <a:spLocks noChangeArrowheads="1"/>
            </p:cNvSpPr>
            <p:nvPr/>
          </p:nvSpPr>
          <p:spPr bwMode="auto">
            <a:xfrm>
              <a:off x="3008" y="1448"/>
              <a:ext cx="1048" cy="904"/>
            </a:xfrm>
            <a:prstGeom prst="ellipse">
              <a:avLst/>
            </a:prstGeom>
            <a:noFill/>
            <a:ln w="25400" algn="ctr">
              <a:solidFill>
                <a:srgbClr val="0000CC"/>
              </a:solidFill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67693" name="Text Box 13"/>
            <p:cNvSpPr txBox="1">
              <a:spLocks noChangeArrowheads="1"/>
            </p:cNvSpPr>
            <p:nvPr/>
          </p:nvSpPr>
          <p:spPr bwMode="auto">
            <a:xfrm>
              <a:off x="2923" y="2473"/>
              <a:ext cx="1245" cy="266"/>
            </a:xfrm>
            <a:prstGeom prst="rect">
              <a:avLst/>
            </a:prstGeom>
            <a:noFill/>
            <a:ln w="25400" algn="ctr">
              <a:solidFill>
                <a:srgbClr val="0000CC"/>
              </a:solidFill>
              <a:miter lim="800000"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 i="0">
                  <a:solidFill>
                    <a:srgbClr val="0000CC"/>
                  </a:solidFill>
                </a:rPr>
                <a:t>Updated estimate</a:t>
              </a: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2014538" y="2503488"/>
            <a:ext cx="5353050" cy="3724275"/>
            <a:chOff x="1269" y="1577"/>
            <a:chExt cx="3372" cy="2346"/>
          </a:xfrm>
        </p:grpSpPr>
        <p:cxnSp>
          <p:nvCxnSpPr>
            <p:cNvPr id="967695" name="AutoShape 15"/>
            <p:cNvCxnSpPr>
              <a:cxnSpLocks noChangeShapeType="1"/>
              <a:stCxn id="967698" idx="0"/>
              <a:endCxn id="967697" idx="4"/>
            </p:cNvCxnSpPr>
            <p:nvPr/>
          </p:nvCxnSpPr>
          <p:spPr bwMode="auto">
            <a:xfrm flipV="1">
              <a:off x="1963" y="2281"/>
              <a:ext cx="2466" cy="984"/>
            </a:xfrm>
            <a:prstGeom prst="straightConnector1">
              <a:avLst/>
            </a:prstGeom>
            <a:noFill/>
            <a:ln w="25400">
              <a:solidFill>
                <a:srgbClr val="D67F00"/>
              </a:solidFill>
              <a:round/>
              <a:headEnd type="none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67696" name="Oval 16"/>
            <p:cNvSpPr>
              <a:spLocks noChangeArrowheads="1"/>
            </p:cNvSpPr>
            <p:nvPr/>
          </p:nvSpPr>
          <p:spPr bwMode="auto">
            <a:xfrm>
              <a:off x="2576" y="1584"/>
              <a:ext cx="384" cy="696"/>
            </a:xfrm>
            <a:prstGeom prst="ellipse">
              <a:avLst/>
            </a:prstGeom>
            <a:noFill/>
            <a:ln w="25400" algn="ctr">
              <a:solidFill>
                <a:srgbClr val="D67F00"/>
              </a:solidFill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67697" name="Oval 17"/>
            <p:cNvSpPr>
              <a:spLocks noChangeArrowheads="1"/>
            </p:cNvSpPr>
            <p:nvPr/>
          </p:nvSpPr>
          <p:spPr bwMode="auto">
            <a:xfrm>
              <a:off x="4217" y="1577"/>
              <a:ext cx="424" cy="696"/>
            </a:xfrm>
            <a:prstGeom prst="ellipse">
              <a:avLst/>
            </a:prstGeom>
            <a:noFill/>
            <a:ln w="25400" algn="ctr">
              <a:solidFill>
                <a:srgbClr val="D67F00"/>
              </a:solidFill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67698" name="Text Box 18"/>
            <p:cNvSpPr txBox="1">
              <a:spLocks noChangeArrowheads="1"/>
            </p:cNvSpPr>
            <p:nvPr/>
          </p:nvSpPr>
          <p:spPr bwMode="auto">
            <a:xfrm>
              <a:off x="1269" y="3273"/>
              <a:ext cx="1387" cy="650"/>
            </a:xfrm>
            <a:prstGeom prst="rect">
              <a:avLst/>
            </a:prstGeom>
            <a:noFill/>
            <a:ln w="25400" algn="ctr">
              <a:solidFill>
                <a:srgbClr val="D67F00"/>
              </a:solidFill>
              <a:miter lim="800000"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 i="0">
                  <a:solidFill>
                    <a:srgbClr val="D67F00"/>
                  </a:solidFill>
                </a:rPr>
                <a:t>The stepsize</a:t>
              </a:r>
            </a:p>
            <a:p>
              <a:r>
                <a:rPr lang="en-US" altLang="en-US" sz="2000" i="0">
                  <a:solidFill>
                    <a:srgbClr val="D67F00"/>
                  </a:solidFill>
                </a:rPr>
                <a:t>“Learning rate”</a:t>
              </a:r>
            </a:p>
            <a:p>
              <a:r>
                <a:rPr lang="en-US" altLang="en-US" sz="2000" i="0">
                  <a:solidFill>
                    <a:srgbClr val="D67F00"/>
                  </a:solidFill>
                </a:rPr>
                <a:t>“Smoothing factor”</a:t>
              </a:r>
            </a:p>
          </p:txBody>
        </p:sp>
        <p:cxnSp>
          <p:nvCxnSpPr>
            <p:cNvPr id="967699" name="AutoShape 19"/>
            <p:cNvCxnSpPr>
              <a:cxnSpLocks noChangeShapeType="1"/>
              <a:stCxn id="967698" idx="0"/>
              <a:endCxn id="967696" idx="4"/>
            </p:cNvCxnSpPr>
            <p:nvPr/>
          </p:nvCxnSpPr>
          <p:spPr bwMode="auto">
            <a:xfrm flipV="1">
              <a:off x="1963" y="2288"/>
              <a:ext cx="805" cy="977"/>
            </a:xfrm>
            <a:prstGeom prst="straightConnector1">
              <a:avLst/>
            </a:prstGeom>
            <a:noFill/>
            <a:ln w="25400">
              <a:solidFill>
                <a:srgbClr val="D67F00"/>
              </a:solidFill>
              <a:round/>
              <a:headEnd type="none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Warren B. Powell</a:t>
            </a:r>
          </a:p>
        </p:txBody>
      </p:sp>
    </p:spTree>
    <p:extLst>
      <p:ext uri="{BB962C8B-B14F-4D97-AF65-F5344CB8AC3E}">
        <p14:creationId xmlns:p14="http://schemas.microsoft.com/office/powerpoint/2010/main" val="3138230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Stepsizes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Single state, single action Markov chain</a:t>
            </a:r>
          </a:p>
          <a:p>
            <a:pPr lvl="1"/>
            <a:r>
              <a:rPr lang="en-US" sz="2000" dirty="0"/>
              <a:t>Updating – receives reward=1 at last node. All other rewards = 0. 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Same as adding up random rewards with mean of 1.  Noise may be zero, or quite high.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690" y="3419882"/>
            <a:ext cx="6992619" cy="344784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20427" y="2247092"/>
            <a:ext cx="306421" cy="306421"/>
          </a:xfrm>
          <a:prstGeom prst="ellipse">
            <a:avLst/>
          </a:prstGeom>
          <a:ln w="28575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7" name="Straight Arrow Connector 6"/>
          <p:cNvCxnSpPr>
            <a:stCxn id="5" idx="6"/>
          </p:cNvCxnSpPr>
          <p:nvPr/>
        </p:nvCxnSpPr>
        <p:spPr bwMode="auto">
          <a:xfrm flipV="1">
            <a:off x="826848" y="2393006"/>
            <a:ext cx="1079770" cy="7297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8" name="Oval 7"/>
          <p:cNvSpPr/>
          <p:nvPr/>
        </p:nvSpPr>
        <p:spPr>
          <a:xfrm>
            <a:off x="1898510" y="2243848"/>
            <a:ext cx="306421" cy="306421"/>
          </a:xfrm>
          <a:prstGeom prst="ellipse">
            <a:avLst/>
          </a:prstGeom>
          <a:ln w="28575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9" name="Straight Arrow Connector 8"/>
          <p:cNvCxnSpPr>
            <a:stCxn id="8" idx="6"/>
          </p:cNvCxnSpPr>
          <p:nvPr/>
        </p:nvCxnSpPr>
        <p:spPr bwMode="auto">
          <a:xfrm flipV="1">
            <a:off x="2204931" y="2389762"/>
            <a:ext cx="1079770" cy="7297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0" name="Oval 9"/>
          <p:cNvSpPr/>
          <p:nvPr/>
        </p:nvSpPr>
        <p:spPr>
          <a:xfrm>
            <a:off x="3289576" y="2243847"/>
            <a:ext cx="306421" cy="306421"/>
          </a:xfrm>
          <a:prstGeom prst="ellipse">
            <a:avLst/>
          </a:prstGeom>
          <a:ln w="28575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1" name="Straight Arrow Connector 10"/>
          <p:cNvCxnSpPr>
            <a:stCxn id="10" idx="6"/>
          </p:cNvCxnSpPr>
          <p:nvPr/>
        </p:nvCxnSpPr>
        <p:spPr bwMode="auto">
          <a:xfrm flipV="1">
            <a:off x="3595997" y="2389761"/>
            <a:ext cx="1079770" cy="7297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2" name="Oval 11"/>
          <p:cNvSpPr/>
          <p:nvPr/>
        </p:nvSpPr>
        <p:spPr>
          <a:xfrm>
            <a:off x="4667659" y="2240603"/>
            <a:ext cx="306421" cy="306421"/>
          </a:xfrm>
          <a:prstGeom prst="ellipse">
            <a:avLst/>
          </a:prstGeom>
          <a:ln w="28575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3" name="Straight Arrow Connector 12"/>
          <p:cNvCxnSpPr>
            <a:stCxn id="12" idx="6"/>
          </p:cNvCxnSpPr>
          <p:nvPr/>
        </p:nvCxnSpPr>
        <p:spPr bwMode="auto">
          <a:xfrm flipV="1">
            <a:off x="4974080" y="2386517"/>
            <a:ext cx="1079770" cy="7297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4" name="Oval 13"/>
          <p:cNvSpPr/>
          <p:nvPr/>
        </p:nvSpPr>
        <p:spPr>
          <a:xfrm>
            <a:off x="6045746" y="2237361"/>
            <a:ext cx="306421" cy="306421"/>
          </a:xfrm>
          <a:prstGeom prst="ellipse">
            <a:avLst/>
          </a:prstGeom>
          <a:ln w="28575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 flipV="1">
            <a:off x="6371622" y="2383273"/>
            <a:ext cx="1079770" cy="7297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6" name="Oval 15"/>
          <p:cNvSpPr/>
          <p:nvPr/>
        </p:nvSpPr>
        <p:spPr>
          <a:xfrm>
            <a:off x="7443288" y="2234117"/>
            <a:ext cx="306421" cy="306421"/>
          </a:xfrm>
          <a:prstGeom prst="ellipse">
            <a:avLst/>
          </a:prstGeom>
          <a:ln w="28575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57589" y="2029832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i="0" dirty="0"/>
              <a:t>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25950" y="2036318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i="0" dirty="0"/>
              <a:t>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01310" y="2042798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i="0" dirty="0"/>
              <a:t>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21033" y="205901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i="0" dirty="0"/>
              <a:t>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689394" y="2016855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i="0" dirty="0"/>
              <a:t>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22048" y="219196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i="0" dirty="0"/>
              <a:t>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909044" y="219519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i="0" dirty="0"/>
              <a:t>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306590" y="220167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i="0" dirty="0"/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674947" y="2188708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i="0" dirty="0"/>
              <a:t>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043305" y="2185465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i="0" dirty="0"/>
              <a:t>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440847" y="2162765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i="0" dirty="0"/>
              <a:t>5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902112" y="1994158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i="0" dirty="0"/>
              <a:t>1</a:t>
            </a:r>
          </a:p>
        </p:txBody>
      </p:sp>
      <p:cxnSp>
        <p:nvCxnSpPr>
          <p:cNvPr id="28" name="Straight Arrow Connector 27"/>
          <p:cNvCxnSpPr/>
          <p:nvPr/>
        </p:nvCxnSpPr>
        <p:spPr bwMode="auto">
          <a:xfrm flipV="1">
            <a:off x="7730255" y="2370300"/>
            <a:ext cx="1079770" cy="7297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8496486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3200"/>
              <a:t>Stepsizes</a:t>
            </a:r>
          </a:p>
        </p:txBody>
      </p:sp>
      <p:sp>
        <p:nvSpPr>
          <p:cNvPr id="97177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en-US" sz="2400"/>
              <a:t>Bound on performance using 1/n:</a:t>
            </a:r>
          </a:p>
        </p:txBody>
      </p:sp>
      <p:pic>
        <p:nvPicPr>
          <p:cNvPr id="971780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4" t="76804" r="33272" b="10495"/>
          <a:stretch/>
        </p:blipFill>
        <p:spPr bwMode="auto">
          <a:xfrm>
            <a:off x="3199623" y="1975267"/>
            <a:ext cx="5068888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grpSp>
        <p:nvGrpSpPr>
          <p:cNvPr id="971781" name="Group 5"/>
          <p:cNvGrpSpPr>
            <a:grpSpLocks/>
          </p:cNvGrpSpPr>
          <p:nvPr/>
        </p:nvGrpSpPr>
        <p:grpSpPr bwMode="auto">
          <a:xfrm>
            <a:off x="3571740" y="2723198"/>
            <a:ext cx="5319713" cy="3789363"/>
            <a:chOff x="1006" y="1572"/>
            <a:chExt cx="3351" cy="2387"/>
          </a:xfrm>
        </p:grpSpPr>
        <p:pic>
          <p:nvPicPr>
            <p:cNvPr id="971782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16" t="5331" r="6557" b="15536"/>
            <a:stretch>
              <a:fillRect/>
            </a:stretch>
          </p:blipFill>
          <p:spPr bwMode="auto">
            <a:xfrm>
              <a:off x="1006" y="1572"/>
              <a:ext cx="3284" cy="2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</p:pic>
        <p:sp>
          <p:nvSpPr>
            <p:cNvPr id="971783" name="Rectangle 6"/>
            <p:cNvSpPr>
              <a:spLocks noChangeArrowheads="1"/>
            </p:cNvSpPr>
            <p:nvPr/>
          </p:nvSpPr>
          <p:spPr bwMode="auto">
            <a:xfrm>
              <a:off x="1184" y="3760"/>
              <a:ext cx="3112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graphicFrame>
          <p:nvGraphicFramePr>
            <p:cNvPr id="971784" name="Object 7"/>
            <p:cNvGraphicFramePr>
              <a:graphicFrameLocks noChangeAspect="1"/>
            </p:cNvGraphicFramePr>
            <p:nvPr/>
          </p:nvGraphicFramePr>
          <p:xfrm>
            <a:off x="1551" y="3775"/>
            <a:ext cx="207" cy="1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8" name="Equation" r:id="rId6" imgW="228600" imgH="203040" progId="Equation.DSMT4">
                    <p:embed/>
                  </p:oleObj>
                </mc:Choice>
                <mc:Fallback>
                  <p:oleObj name="Equation" r:id="rId6" imgW="228600" imgH="203040" progId="Equation.DSMT4">
                    <p:embed/>
                    <p:pic>
                      <p:nvPicPr>
                        <p:cNvPr id="971784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51" y="3775"/>
                          <a:ext cx="207" cy="1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71785" name="Object 8"/>
            <p:cNvGraphicFramePr>
              <a:graphicFrameLocks noChangeAspect="1"/>
            </p:cNvGraphicFramePr>
            <p:nvPr/>
          </p:nvGraphicFramePr>
          <p:xfrm>
            <a:off x="2064" y="3760"/>
            <a:ext cx="207" cy="1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9" name="Equation" r:id="rId8" imgW="228600" imgH="203040" progId="Equation.DSMT4">
                    <p:embed/>
                  </p:oleObj>
                </mc:Choice>
                <mc:Fallback>
                  <p:oleObj name="Equation" r:id="rId8" imgW="228600" imgH="203040" progId="Equation.DSMT4">
                    <p:embed/>
                    <p:pic>
                      <p:nvPicPr>
                        <p:cNvPr id="971785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64" y="3760"/>
                          <a:ext cx="207" cy="1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71786" name="Object 9"/>
            <p:cNvGraphicFramePr>
              <a:graphicFrameLocks noChangeAspect="1"/>
            </p:cNvGraphicFramePr>
            <p:nvPr/>
          </p:nvGraphicFramePr>
          <p:xfrm>
            <a:off x="2593" y="3761"/>
            <a:ext cx="207" cy="1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80" name="Equation" r:id="rId10" imgW="228600" imgH="203040" progId="Equation.DSMT4">
                    <p:embed/>
                  </p:oleObj>
                </mc:Choice>
                <mc:Fallback>
                  <p:oleObj name="Equation" r:id="rId10" imgW="228600" imgH="203040" progId="Equation.DSMT4">
                    <p:embed/>
                    <p:pic>
                      <p:nvPicPr>
                        <p:cNvPr id="971786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93" y="3761"/>
                          <a:ext cx="207" cy="1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71787" name="Object 10"/>
            <p:cNvGraphicFramePr>
              <a:graphicFrameLocks noChangeAspect="1"/>
            </p:cNvGraphicFramePr>
            <p:nvPr/>
          </p:nvGraphicFramePr>
          <p:xfrm>
            <a:off x="3098" y="3762"/>
            <a:ext cx="207" cy="1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81" name="Equation" r:id="rId12" imgW="228600" imgH="203040" progId="Equation.DSMT4">
                    <p:embed/>
                  </p:oleObj>
                </mc:Choice>
                <mc:Fallback>
                  <p:oleObj name="Equation" r:id="rId12" imgW="228600" imgH="203040" progId="Equation.DSMT4">
                    <p:embed/>
                    <p:pic>
                      <p:nvPicPr>
                        <p:cNvPr id="971787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98" y="3762"/>
                          <a:ext cx="207" cy="1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71788" name="Object 11"/>
            <p:cNvGraphicFramePr>
              <a:graphicFrameLocks noChangeAspect="1"/>
            </p:cNvGraphicFramePr>
            <p:nvPr/>
          </p:nvGraphicFramePr>
          <p:xfrm>
            <a:off x="3601" y="3763"/>
            <a:ext cx="242" cy="1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82" name="Equation" r:id="rId14" imgW="266400" imgH="203040" progId="Equation.DSMT4">
                    <p:embed/>
                  </p:oleObj>
                </mc:Choice>
                <mc:Fallback>
                  <p:oleObj name="Equation" r:id="rId14" imgW="266400" imgH="203040" progId="Equation.DSMT4">
                    <p:embed/>
                    <p:pic>
                      <p:nvPicPr>
                        <p:cNvPr id="971788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01" y="3763"/>
                          <a:ext cx="242" cy="1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71789" name="Object 12"/>
            <p:cNvGraphicFramePr>
              <a:graphicFrameLocks noChangeAspect="1"/>
            </p:cNvGraphicFramePr>
            <p:nvPr/>
          </p:nvGraphicFramePr>
          <p:xfrm>
            <a:off x="4114" y="3756"/>
            <a:ext cx="243" cy="1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83" name="Equation" r:id="rId16" imgW="266400" imgH="203040" progId="Equation.DSMT4">
                    <p:embed/>
                  </p:oleObj>
                </mc:Choice>
                <mc:Fallback>
                  <p:oleObj name="Equation" r:id="rId16" imgW="266400" imgH="203040" progId="Equation.DSMT4">
                    <p:embed/>
                    <p:pic>
                      <p:nvPicPr>
                        <p:cNvPr id="971789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14" y="3756"/>
                          <a:ext cx="243" cy="1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" name="Oval 2"/>
          <p:cNvSpPr/>
          <p:nvPr/>
        </p:nvSpPr>
        <p:spPr>
          <a:xfrm>
            <a:off x="1621856" y="2553501"/>
            <a:ext cx="535021" cy="186261"/>
          </a:xfrm>
          <a:prstGeom prst="ellipse">
            <a:avLst/>
          </a:prstGeom>
          <a:ln w="19050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412710" y="2477030"/>
            <a:ext cx="306421" cy="30642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H="1">
            <a:off x="1684968" y="2553501"/>
            <a:ext cx="189159" cy="27277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493988" y="1806632"/>
            <a:ext cx="27991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i="0" dirty="0"/>
              <a:t>Single state, single action</a:t>
            </a:r>
            <a:endParaRPr lang="en-US" i="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79763" y="3106563"/>
          <a:ext cx="2182893" cy="757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4" name="Equation" r:id="rId18" imgW="1244520" imgH="431640" progId="Equation.DSMT4">
                  <p:embed/>
                </p:oleObj>
              </mc:Choice>
              <mc:Fallback>
                <p:oleObj name="Equation" r:id="rId18" imgW="1244520" imgH="43164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79763" y="3106563"/>
                        <a:ext cx="2182893" cy="7573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33637" y="3896795"/>
          <a:ext cx="3330575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5" name="Equation" r:id="rId20" imgW="1612800" imgH="482400" progId="Equation.DSMT4">
                  <p:embed/>
                </p:oleObj>
              </mc:Choice>
              <mc:Fallback>
                <p:oleObj name="Equation" r:id="rId20" imgW="1612800" imgH="48240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233637" y="3896795"/>
                        <a:ext cx="3330575" cy="998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779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9144000" cy="6858000"/>
          </a:xfrm>
          <a:prstGeom prst="rect">
            <a:avLst/>
          </a:prstGeom>
        </p:spPr>
      </p:pic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Week 3 - Wednesday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Stochastic shortest paths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AA0165E-294E-4057-A6C5-8F6B42A2F28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350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Stepsizes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basic tricks:</a:t>
            </a:r>
          </a:p>
          <a:p>
            <a:pPr lvl="1"/>
            <a:r>
              <a:rPr lang="en-US" dirty="0"/>
              <a:t>Use a constant </a:t>
            </a:r>
            <a:r>
              <a:rPr lang="en-US" dirty="0" err="1"/>
              <a:t>stepsize</a:t>
            </a:r>
            <a:r>
              <a:rPr lang="en-US" dirty="0"/>
              <a:t>, but you have to tune.</a:t>
            </a:r>
          </a:p>
          <a:p>
            <a:pPr lvl="1"/>
            <a:r>
              <a:rPr lang="en-US" dirty="0"/>
              <a:t>Harmonic </a:t>
            </a:r>
            <a:r>
              <a:rPr lang="en-US" dirty="0" err="1"/>
              <a:t>stepsize</a:t>
            </a:r>
            <a:r>
              <a:rPr lang="en-US" dirty="0"/>
              <a:t>, but again – careful tuning.</a:t>
            </a:r>
          </a:p>
          <a:p>
            <a:pPr lvl="1"/>
            <a:r>
              <a:rPr lang="en-US" dirty="0"/>
              <a:t>Use a </a:t>
            </a:r>
            <a:r>
              <a:rPr lang="en-US" dirty="0" err="1"/>
              <a:t>stepsize</a:t>
            </a:r>
            <a:r>
              <a:rPr lang="en-US" dirty="0"/>
              <a:t> = 1 for T iterations (T = horizon), then switch to harmonic.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8444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Stepsize</a:t>
            </a:r>
            <a:r>
              <a:rPr lang="en-US" dirty="0"/>
              <a:t> policies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BAKF </a:t>
                </a:r>
                <a:r>
                  <a:rPr lang="en-US" dirty="0" err="1"/>
                  <a:t>stepsize</a:t>
                </a:r>
                <a:r>
                  <a:rPr lang="en-US" dirty="0"/>
                  <a:t> rule (from chapter 6)</a:t>
                </a:r>
              </a:p>
              <a:p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Properties:</a:t>
                </a:r>
              </a:p>
              <a:p>
                <a:pPr lvl="2"/>
                <a:r>
                  <a:rPr lang="en-US" dirty="0"/>
                  <a:t>With static mean,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b="0" dirty="0"/>
              </a:p>
              <a:p>
                <a:pPr lvl="2"/>
                <a:r>
                  <a:rPr lang="en-US" dirty="0"/>
                  <a:t>With no noise,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b="0" dirty="0"/>
              </a:p>
              <a:p>
                <a:pPr lvl="2"/>
                <a:r>
                  <a:rPr lang="en-US" dirty="0"/>
                  <a:t>At all times,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b="0" dirty="0"/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45078"/>
          <a:stretch/>
        </p:blipFill>
        <p:spPr>
          <a:xfrm>
            <a:off x="1122489" y="1682885"/>
            <a:ext cx="7521592" cy="2678671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Warren 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3417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Stepsizes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Single pass version</a:t>
                </a:r>
              </a:p>
              <a:p>
                <a:pPr lvl="1"/>
                <a:r>
                  <a:rPr lang="en-US" dirty="0"/>
                  <a:t>For the single-pass version, </a:t>
                </a:r>
                <a:r>
                  <a:rPr lang="en-US" dirty="0" err="1"/>
                  <a:t>stepsizes</a:t>
                </a:r>
                <a:r>
                  <a:rPr lang="en-US" dirty="0"/>
                  <a:t> are tricky.  </a:t>
                </a:r>
              </a:p>
              <a:p>
                <a:pPr lvl="1"/>
                <a:r>
                  <a:rPr lang="en-US" dirty="0"/>
                  <a:t>I recommend using a </a:t>
                </a:r>
                <a:r>
                  <a:rPr lang="en-US" dirty="0" err="1"/>
                  <a:t>stepsize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for L steps, where L is roughly the length of a path.</a:t>
                </a:r>
              </a:p>
              <a:p>
                <a:pPr lvl="1"/>
                <a:r>
                  <a:rPr lang="en-US" dirty="0"/>
                  <a:t>Then switch to something smaller – perhaps 0.20, but the choice depends on how much noise there is in the costs.</a:t>
                </a:r>
              </a:p>
              <a:p>
                <a:pPr lvl="2"/>
                <a:r>
                  <a:rPr lang="en-US" dirty="0"/>
                  <a:t>Less noise, increase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toward 1.</a:t>
                </a:r>
              </a:p>
              <a:p>
                <a:pPr lvl="2"/>
                <a:r>
                  <a:rPr lang="en-US" dirty="0"/>
                  <a:t>More noise, decrease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toward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More sophisticated: BAKF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5444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double-pass version</a:t>
                </a:r>
              </a:p>
              <a:p>
                <a:pPr lvl="1"/>
                <a:r>
                  <a:rPr lang="en-US" dirty="0"/>
                  <a:t>The single pass version, where we update as we progress forward, can exhibit slow backward communication.  </a:t>
                </a:r>
              </a:p>
              <a:p>
                <a:pPr lvl="1"/>
                <a:r>
                  <a:rPr lang="en-US" dirty="0"/>
                  <a:t>A different strategy is to simulate the full path forward without doing any updating.</a:t>
                </a:r>
              </a:p>
              <a:p>
                <a:pPr lvl="1"/>
                <a:r>
                  <a:rPr lang="en-US" dirty="0"/>
                  <a:t>Then do a backward pass, retracing steps along the same pass while computing:</a:t>
                </a:r>
              </a:p>
              <a:p>
                <a:pPr lvl="2"/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bSup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𝑚𝑎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acc>
                      </m:e>
                      <m:sub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bSup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endParaRPr lang="en-US" sz="2400" dirty="0"/>
              </a:p>
              <a:p>
                <a:pPr lvl="1"/>
                <a:r>
                  <a:rPr lang="en-US" dirty="0"/>
                  <a:t>Finally update as we did before:</a:t>
                </a:r>
              </a:p>
              <a:p>
                <a:pPr lvl="2"/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−1,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bSup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−1,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bSup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bSup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endParaRPr lang="en-US" dirty="0"/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6626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Stepsizes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Double pass version</a:t>
            </a:r>
          </a:p>
          <a:p>
            <a:pPr lvl="1"/>
            <a:r>
              <a:rPr lang="en-US" dirty="0"/>
              <a:t>Harmonic </a:t>
            </a:r>
            <a:r>
              <a:rPr lang="en-US" dirty="0" err="1"/>
              <a:t>stepsize</a:t>
            </a:r>
            <a:r>
              <a:rPr lang="en-US" dirty="0"/>
              <a:t> rule likely to be best.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6966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policy</a:t>
                </a:r>
              </a:p>
              <a:p>
                <a:endParaRPr lang="en-US" dirty="0"/>
              </a:p>
              <a:p>
                <a:pPr lvl="1"/>
                <a:r>
                  <a:rPr lang="en-US" dirty="0"/>
                  <a:t>Regardless of strategy, when we are done, the policy looks like</a:t>
                </a:r>
              </a:p>
              <a:p>
                <a:pPr lvl="1"/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𝑎𝑟𝑔𝑚𝑎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 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𝑡𝑗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The performance of the policy depends on the algorithmic strategies used to compute the value function approximations.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4218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9144000" cy="6858000"/>
          </a:xfrm>
          <a:prstGeom prst="rect">
            <a:avLst/>
          </a:prstGeom>
        </p:spPr>
      </p:pic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Q-learning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AA0165E-294E-4057-A6C5-8F6B42A2F28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2963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Q-learning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Mouse in a maze problem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Warren B. Powell</a:t>
            </a:r>
            <a:endParaRPr lang="en-US" dirty="0"/>
          </a:p>
        </p:txBody>
      </p:sp>
      <p:pic>
        <p:nvPicPr>
          <p:cNvPr id="5" name="Picture 2" descr="Image result for maz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433" y="2322409"/>
            <a:ext cx="33147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4"/>
          <p:cNvCxnSpPr>
            <a:cxnSpLocks noChangeShapeType="1"/>
          </p:cNvCxnSpPr>
          <p:nvPr/>
        </p:nvCxnSpPr>
        <p:spPr bwMode="auto">
          <a:xfrm>
            <a:off x="2169808" y="4055959"/>
            <a:ext cx="419100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Arrow Connector 6"/>
          <p:cNvCxnSpPr>
            <a:cxnSpLocks noChangeShapeType="1"/>
          </p:cNvCxnSpPr>
          <p:nvPr/>
        </p:nvCxnSpPr>
        <p:spPr bwMode="auto">
          <a:xfrm>
            <a:off x="5646433" y="2824059"/>
            <a:ext cx="419100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6921256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Q-learning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4553843" cy="4953000"/>
          </a:xfrm>
        </p:spPr>
        <p:txBody>
          <a:bodyPr/>
          <a:lstStyle/>
          <a:p>
            <a:r>
              <a:rPr lang="en-US" dirty="0" err="1"/>
              <a:t>AlphaGo</a:t>
            </a:r>
            <a:endParaRPr lang="en-US" dirty="0"/>
          </a:p>
          <a:p>
            <a:pPr lvl="1"/>
            <a:r>
              <a:rPr lang="en-US" dirty="0"/>
              <a:t>Much more complex state space.</a:t>
            </a:r>
          </a:p>
          <a:p>
            <a:pPr lvl="1"/>
            <a:r>
              <a:rPr lang="en-US" dirty="0"/>
              <a:t>Uses hybrid of policies:</a:t>
            </a:r>
          </a:p>
          <a:p>
            <a:pPr lvl="2"/>
            <a:r>
              <a:rPr lang="en-US" dirty="0"/>
              <a:t>PFA</a:t>
            </a:r>
          </a:p>
          <a:p>
            <a:pPr lvl="2"/>
            <a:r>
              <a:rPr lang="en-US" dirty="0"/>
              <a:t>VFA</a:t>
            </a:r>
          </a:p>
          <a:p>
            <a:pPr lvl="2"/>
            <a:r>
              <a:rPr lang="en-US" dirty="0" err="1"/>
              <a:t>Lookahead</a:t>
            </a:r>
            <a:r>
              <a:rPr lang="en-US" dirty="0"/>
              <a:t> (DLA)</a:t>
            </a:r>
          </a:p>
          <a:p>
            <a:pPr lvl="2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Warren B. Powell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9643" y="1882304"/>
            <a:ext cx="3703641" cy="368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6578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Q-learning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56616" y="1143000"/>
                <a:ext cx="7772400" cy="4953000"/>
              </a:xfrm>
            </p:spPr>
            <p:txBody>
              <a:bodyPr/>
              <a:lstStyle/>
              <a:p>
                <a:r>
                  <a:rPr lang="en-US" dirty="0"/>
                  <a:t>Basic Q-learning algorithm</a:t>
                </a:r>
              </a:p>
              <a:p>
                <a:pPr lvl="1"/>
                <a:r>
                  <a:rPr lang="en-US" dirty="0"/>
                  <a:t>Basic update:</a:t>
                </a:r>
              </a:p>
              <a:p>
                <a:pPr lvl="2"/>
                <a:endParaRPr lang="en-US" dirty="0"/>
              </a:p>
              <a:p>
                <a:pPr lvl="2"/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   </a:t>
                </a:r>
              </a:p>
              <a:p>
                <a:pPr marL="457200" lvl="1" indent="0">
                  <a:buNone/>
                </a:pPr>
                <a:r>
                  <a:rPr lang="en-US" dirty="0"/>
                  <a:t>where</a:t>
                </a:r>
              </a:p>
              <a:p>
                <a:pPr lvl="2"/>
                <a:endParaRPr lang="en-US" dirty="0"/>
              </a:p>
              <a:p>
                <a:pPr lvl="2"/>
                <a:endParaRPr lang="en-US" dirty="0"/>
              </a:p>
              <a:p>
                <a:pPr lvl="1"/>
                <a:r>
                  <a:rPr lang="en-US" dirty="0"/>
                  <a:t>Given a state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and action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, we simulate our way to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. </a:t>
                </a:r>
              </a:p>
              <a:p>
                <a:pPr lvl="1"/>
                <a:r>
                  <a:rPr lang="en-US" dirty="0"/>
                  <a:t>Need to determine:</a:t>
                </a:r>
              </a:p>
              <a:p>
                <a:pPr lvl="2"/>
                <a:r>
                  <a:rPr lang="en-US" dirty="0"/>
                  <a:t>State sampling process/policy</a:t>
                </a:r>
              </a:p>
              <a:p>
                <a:pPr lvl="2"/>
                <a:r>
                  <a:rPr lang="en-US" dirty="0"/>
                  <a:t>Action sampling policy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6616" y="1143000"/>
                <a:ext cx="7772400" cy="4953000"/>
              </a:xfrm>
              <a:blipFill>
                <a:blip r:embed="rId3"/>
                <a:stretch>
                  <a:fillRect t="-1355" r="-549" b="-1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1657495" y="2104130"/>
          <a:ext cx="6531287" cy="10751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Equation" r:id="rId4" imgW="3085920" imgH="507960" progId="Equation.DSMT4">
                  <p:embed/>
                </p:oleObj>
              </mc:Choice>
              <mc:Fallback>
                <p:oleObj name="Equation" r:id="rId4" imgW="3085920" imgH="50796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57495" y="2104130"/>
                        <a:ext cx="6531287" cy="10751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1994201" y="3495844"/>
          <a:ext cx="2928937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Equation" r:id="rId6" imgW="1384200" imgH="304560" progId="Equation.DSMT4">
                  <p:embed/>
                </p:oleObj>
              </mc:Choice>
              <mc:Fallback>
                <p:oleObj name="Equation" r:id="rId6" imgW="1384200" imgH="30456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94201" y="3495844"/>
                        <a:ext cx="2928937" cy="644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Warren 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001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9144000" cy="6858000"/>
          </a:xfrm>
          <a:prstGeom prst="rect">
            <a:avLst/>
          </a:prstGeom>
        </p:spPr>
      </p:pic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Stochastic shortest paths II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Adaptive routing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AA0165E-294E-4057-A6C5-8F6B42A2F28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0529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Q-learning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terms from reinforcement learning:</a:t>
            </a:r>
          </a:p>
          <a:p>
            <a:pPr lvl="1"/>
            <a:r>
              <a:rPr lang="en-US" dirty="0"/>
              <a:t>“Behavior policy” is the policy used to choose actions</a:t>
            </a:r>
          </a:p>
          <a:p>
            <a:pPr lvl="2"/>
            <a:r>
              <a:rPr lang="en-US" dirty="0"/>
              <a:t>E.g. these are actions observed by a real system</a:t>
            </a:r>
          </a:p>
          <a:p>
            <a:pPr lvl="1"/>
            <a:r>
              <a:rPr lang="en-US" dirty="0"/>
              <a:t>“Target policy” is the policy that we are trying to learn, which is to say the policy we want to implement.</a:t>
            </a:r>
          </a:p>
          <a:p>
            <a:pPr lvl="1"/>
            <a:r>
              <a:rPr lang="en-US" dirty="0"/>
              <a:t>When the target policy is different from the behavior policy, then this is termed “off policy learning”</a:t>
            </a:r>
          </a:p>
          <a:p>
            <a:r>
              <a:rPr lang="en-US" dirty="0"/>
              <a:t>In this course</a:t>
            </a:r>
          </a:p>
          <a:p>
            <a:pPr lvl="1"/>
            <a:r>
              <a:rPr lang="en-US" dirty="0"/>
              <a:t>The “learning policy” is the policy (often called an algorithm) that learns the value functions (or Q-factors)</a:t>
            </a:r>
          </a:p>
          <a:p>
            <a:pPr lvl="1"/>
            <a:r>
              <a:rPr lang="en-US" dirty="0"/>
              <a:t>The “implementation policy” is the policy determined by the value functions (or Q-factors).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Warren 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3474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Q-learning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Learning policy</a:t>
                </a:r>
              </a:p>
              <a:p>
                <a:pPr lvl="1"/>
                <a:r>
                  <a:rPr lang="en-US" dirty="0"/>
                  <a:t>This is the policy that determines what action to choose as a part of learning the Q-factors.</a:t>
                </a:r>
              </a:p>
              <a:p>
                <a:pPr lvl="1"/>
                <a:r>
                  <a:rPr lang="en-US" dirty="0"/>
                  <a:t> </a:t>
                </a:r>
                <a:r>
                  <a:rPr lang="en-US" dirty="0">
                    <a:latin typeface="Cambria Math" panose="02040503050406030204" pitchFamily="18" charset="0"/>
                  </a:rPr>
                  <a:t>“Exploitation”: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914400" lvl="2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𝑎𝑟𝑔𝑚𝑎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b="0" dirty="0"/>
              </a:p>
              <a:p>
                <a:pPr marL="914400" lvl="2" indent="0">
                  <a:buNone/>
                </a:pPr>
                <a:endParaRPr lang="en-US" dirty="0"/>
              </a:p>
              <a:p>
                <a:pPr lvl="1"/>
                <a:r>
                  <a:rPr lang="en-US" dirty="0"/>
                  <a:t>Other policies that involve exploration:</a:t>
                </a:r>
              </a:p>
              <a:p>
                <a:pPr lvl="2"/>
                <a:r>
                  <a:rPr lang="en-US" dirty="0"/>
                  <a:t>Epsilon-greedy – Choose greedy policy with probability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, and explore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2"/>
                <a:r>
                  <a:rPr lang="en-US" dirty="0"/>
                  <a:t>Policies based on upper confidence bounding, Thompson sampling, knowledge gradient, …</a:t>
                </a:r>
              </a:p>
              <a:p>
                <a:pPr lvl="2"/>
                <a:r>
                  <a:rPr lang="en-US" dirty="0"/>
                  <a:t>This is learning with a physical state.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355" r="-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Warren 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5871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Q-learning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State sampling policies</a:t>
                </a:r>
              </a:p>
              <a:p>
                <a:pPr lvl="1"/>
                <a:r>
                  <a:rPr lang="en-US" dirty="0"/>
                  <a:t>Trajectory following</a:t>
                </a:r>
              </a:p>
              <a:p>
                <a:pPr lvl="2"/>
                <a:endParaRPr lang="en-US" sz="1200" dirty="0"/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2"/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2"/>
                <a:r>
                  <a:rPr lang="en-US" dirty="0">
                    <a:latin typeface="Cambria Math" panose="02040503050406030204" pitchFamily="18" charset="0"/>
                  </a:rPr>
                  <a:t>Helps to avoid sampling states that never happen</a:t>
                </a:r>
              </a:p>
              <a:p>
                <a:pPr lvl="2"/>
                <a:r>
                  <a:rPr lang="en-US" dirty="0">
                    <a:latin typeface="Cambria Math" panose="02040503050406030204" pitchFamily="18" charset="0"/>
                  </a:rPr>
                  <a:t>Problem is that a suboptimal policy may mean that you are not sampling important states.</a:t>
                </a:r>
              </a:p>
              <a:p>
                <a:pPr marL="914400" lvl="2" indent="0">
                  <a:buNone/>
                </a:pPr>
                <a:endParaRPr lang="en-US" sz="1200" b="0" dirty="0"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b="0" dirty="0"/>
                  <a:t>Exploration</a:t>
                </a:r>
              </a:p>
              <a:p>
                <a:pPr lvl="2"/>
                <a:r>
                  <a:rPr lang="en-US" dirty="0"/>
                  <a:t>Pick a state at random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lvl="2"/>
                <a:endParaRPr lang="en-US" sz="1100" dirty="0"/>
              </a:p>
              <a:p>
                <a:pPr lvl="1"/>
                <a:r>
                  <a:rPr lang="en-US" dirty="0"/>
                  <a:t>Hybrid</a:t>
                </a:r>
              </a:p>
              <a:p>
                <a:pPr lvl="2"/>
                <a:r>
                  <a:rPr lang="en-US" dirty="0"/>
                  <a:t>Use trajectory following with randomization, e.g.</a:t>
                </a:r>
              </a:p>
              <a:p>
                <a:pPr lvl="2"/>
                <a:endParaRPr lang="en-US" dirty="0"/>
              </a:p>
              <a:p>
                <a:pPr marL="1371600" lvl="3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355" r="-392" b="-2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Warren 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4624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Q-learning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Implementation policy</a:t>
                </a:r>
              </a:p>
              <a:p>
                <a:pPr lvl="1"/>
                <a:r>
                  <a:rPr lang="en-US" sz="2000" dirty="0"/>
                  <a:t>This is the policy we are going to follow based on the Q-factors:</a:t>
                </a:r>
              </a:p>
              <a:p>
                <a:pPr lvl="2"/>
                <a:endParaRPr lang="en-US" sz="1800" b="0" i="1" dirty="0">
                  <a:latin typeface="Cambria Math" panose="02040503050406030204" pitchFamily="18" charset="0"/>
                </a:endParaRP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𝑎𝑟𝑔𝑚𝑎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dirty="0"/>
              </a:p>
              <a:p>
                <a:pPr lvl="2"/>
                <a:endParaRPr lang="en-US" sz="1800" dirty="0"/>
              </a:p>
              <a:p>
                <a:r>
                  <a:rPr lang="en-US" sz="2400" dirty="0"/>
                  <a:t>The value of the implementation policy:</a:t>
                </a:r>
              </a:p>
              <a:p>
                <a:pPr lvl="1"/>
                <a:endParaRPr lang="en-US" sz="2000" dirty="0"/>
              </a:p>
              <a:p>
                <a:pPr lvl="1"/>
                <a:endParaRPr lang="en-US" sz="2000" dirty="0"/>
              </a:p>
              <a:p>
                <a:pPr lvl="1"/>
                <a:r>
                  <a:rPr lang="en-US" sz="2000" dirty="0"/>
                  <a:t>or</a:t>
                </a:r>
              </a:p>
              <a:p>
                <a:pPr lvl="1"/>
                <a:endParaRPr lang="en-US" sz="2000" dirty="0"/>
              </a:p>
              <a:p>
                <a:pPr lvl="1"/>
                <a:endParaRPr lang="en-US" sz="2000" dirty="0"/>
              </a:p>
              <a:p>
                <a:r>
                  <a:rPr lang="en-US" sz="2400" dirty="0"/>
                  <a:t>The goal is to find an effective learning policy so that we obtain the best implementation policy.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Warren B. Powell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1534911" y="3298050"/>
          <a:ext cx="6170612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Equation" r:id="rId4" imgW="4419360" imgH="431640" progId="Equation.DSMT4">
                  <p:embed/>
                </p:oleObj>
              </mc:Choice>
              <mc:Fallback>
                <p:oleObj name="Equation" r:id="rId4" imgW="4419360" imgH="43164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34911" y="3298050"/>
                        <a:ext cx="6170612" cy="603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1357618" y="4394200"/>
          <a:ext cx="7002463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Equation" r:id="rId6" imgW="5016240" imgH="431640" progId="Equation.DSMT4">
                  <p:embed/>
                </p:oleObj>
              </mc:Choice>
              <mc:Fallback>
                <p:oleObj name="Equation" r:id="rId6" imgW="5016240" imgH="43164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357618" y="4394200"/>
                        <a:ext cx="7002463" cy="603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66448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Q-learning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Convergence rates: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Warren B. Powell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21776" y="1871529"/>
            <a:ext cx="6647902" cy="497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9777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Q-learning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On vs off-policy learning:</a:t>
            </a:r>
          </a:p>
          <a:p>
            <a:pPr lvl="1"/>
            <a:r>
              <a:rPr lang="en-US" sz="2000" dirty="0"/>
              <a:t>On-policy learning – Behavior according to the policy dictated by the Q-factors::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Off-policy learning:</a:t>
            </a:r>
          </a:p>
          <a:p>
            <a:pPr lvl="2"/>
            <a:r>
              <a:rPr lang="en-US" sz="1800" dirty="0"/>
              <a:t>Sample actions according to a </a:t>
            </a:r>
            <a:r>
              <a:rPr lang="en-US" sz="1800" i="1" dirty="0"/>
              <a:t>learning policy</a:t>
            </a:r>
            <a:r>
              <a:rPr lang="en-US" sz="1800" dirty="0"/>
              <a:t> (called “</a:t>
            </a:r>
            <a:r>
              <a:rPr lang="en-US" sz="1800" i="1" dirty="0"/>
              <a:t>behavior policy” </a:t>
            </a:r>
            <a:r>
              <a:rPr lang="en-US" sz="1800" dirty="0"/>
              <a:t>in the RL literature). This is the policy used for learning the </a:t>
            </a:r>
            <a:r>
              <a:rPr lang="en-US" sz="1800" i="1" dirty="0"/>
              <a:t>implementation policy </a:t>
            </a:r>
            <a:r>
              <a:rPr lang="en-US" sz="1800" dirty="0"/>
              <a:t>(called the “target policy” in the RL literature).</a:t>
            </a:r>
          </a:p>
          <a:p>
            <a:pPr lvl="2"/>
            <a:r>
              <a:rPr lang="en-US" sz="1800" dirty="0"/>
              <a:t>Needs to be combined with a state sampling policy.</a:t>
            </a:r>
          </a:p>
          <a:p>
            <a:pPr lvl="2"/>
            <a:endParaRPr lang="en-US" sz="1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1666537" y="2327142"/>
          <a:ext cx="6627836" cy="19530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Equation" r:id="rId3" imgW="4051080" imgH="1193760" progId="Equation.DSMT4">
                  <p:embed/>
                </p:oleObj>
              </mc:Choice>
              <mc:Fallback>
                <p:oleObj name="Equation" r:id="rId3" imgW="4051080" imgH="119376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66537" y="2327142"/>
                        <a:ext cx="6627836" cy="19530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Warren 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9596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Q-learning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Model-free vs. model-based</a:t>
                </a:r>
              </a:p>
              <a:p>
                <a:pPr lvl="1"/>
                <a:r>
                  <a:rPr lang="en-US" sz="2000" dirty="0"/>
                  <a:t>Model-based means we have a mathematical statement of how the problem evolves that can be simulated in the computer.</a:t>
                </a:r>
              </a:p>
              <a:p>
                <a:pPr lvl="1"/>
                <a:r>
                  <a:rPr lang="en-US" sz="2000" dirty="0"/>
                  <a:t>Model-free refers to a physical process that can be observed, but where we do not have equations describing the evolution over time.</a:t>
                </a:r>
              </a:p>
              <a:p>
                <a:pPr lvl="2"/>
                <a:r>
                  <a:rPr lang="en-US" sz="1800" dirty="0"/>
                  <a:t>The behavior of a human or animal</a:t>
                </a:r>
              </a:p>
              <a:p>
                <a:pPr lvl="2"/>
                <a:r>
                  <a:rPr lang="en-US" sz="1800" dirty="0"/>
                  <a:t>The behavior of the climate</a:t>
                </a:r>
              </a:p>
              <a:p>
                <a:pPr lvl="2"/>
                <a:r>
                  <a:rPr lang="en-US" sz="1800" dirty="0"/>
                  <a:t>The behavior of a complex system such as a chemical plant</a:t>
                </a:r>
              </a:p>
              <a:p>
                <a:pPr lvl="1"/>
                <a:r>
                  <a:rPr lang="en-US" sz="2000" dirty="0"/>
                  <a:t>Q-learning is often described as “model free” because it can be learned while observing a system.</a:t>
                </a:r>
              </a:p>
              <a:p>
                <a:pPr lvl="1"/>
                <a:r>
                  <a:rPr lang="en-US" sz="2000" dirty="0"/>
                  <a:t>The resulting policy does not require a model:</a:t>
                </a:r>
              </a:p>
              <a:p>
                <a:pPr lvl="1"/>
                <a:endParaRPr lang="en-US" sz="2000" dirty="0"/>
              </a:p>
              <a:p>
                <a:pPr lvl="2"/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𝑎𝑟𝑔𝑚𝑎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acc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985" r="-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Warren 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2078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Q-learning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Notes</a:t>
            </a:r>
          </a:p>
          <a:p>
            <a:pPr lvl="1"/>
            <a:r>
              <a:rPr lang="en-US" dirty="0"/>
              <a:t>Lookup table belief models are most popular, but do not scale (limit of 3 dimensions).</a:t>
            </a:r>
          </a:p>
          <a:p>
            <a:pPr lvl="1"/>
            <a:r>
              <a:rPr lang="en-US" dirty="0"/>
              <a:t>Various smoothing strategies have been suggested (basically nonparametric statistics), but still limited to 3 dimensions.  </a:t>
            </a:r>
          </a:p>
          <a:p>
            <a:pPr lvl="1"/>
            <a:r>
              <a:rPr lang="en-US" dirty="0"/>
              <a:t>Need to be very careful with </a:t>
            </a:r>
            <a:r>
              <a:rPr lang="en-US" dirty="0" err="1"/>
              <a:t>stepsizes</a:t>
            </a:r>
            <a:r>
              <a:rPr lang="en-US" dirty="0"/>
              <a:t>.  Q-learning is a form of approximate value iteration where the backward learning is slowed by the use of </a:t>
            </a:r>
            <a:r>
              <a:rPr lang="en-US" dirty="0" err="1"/>
              <a:t>stepsizes</a:t>
            </a:r>
            <a:r>
              <a:rPr lang="en-US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Warren 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2002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Q-learning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Max operator bias:</a:t>
                </a:r>
              </a:p>
              <a:p>
                <a:pPr lvl="1"/>
                <a:r>
                  <a:rPr lang="en-US" sz="2000" dirty="0"/>
                  <a:t>Second issue arises when there is randomness in the reward.</a:t>
                </a:r>
              </a:p>
              <a:p>
                <a:pPr lvl="1"/>
                <a:r>
                  <a:rPr lang="en-US" sz="2000" dirty="0"/>
                  <a:t>Imagine that we are purchasing energy at a price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dirty="0"/>
                  <a:t> which evolves randomly from one time period to the next.</a:t>
                </a:r>
              </a:p>
              <a:p>
                <a:pPr lvl="1"/>
                <a:r>
                  <a:rPr lang="en-US" sz="2000" dirty="0"/>
                  <a:t>Imagine buying and selling energy using real time prices:</a:t>
                </a:r>
              </a:p>
              <a:p>
                <a:pPr lvl="1"/>
                <a:endParaRPr lang="en-US" sz="2000" dirty="0"/>
              </a:p>
              <a:p>
                <a:pPr lvl="1"/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985" r="-3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Warren B. Powell</a:t>
            </a:r>
            <a:endParaRPr lang="en-US" dirty="0"/>
          </a:p>
        </p:txBody>
      </p:sp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520428" y="3462632"/>
            <a:ext cx="8156643" cy="250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0186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Q-learning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799" y="1143000"/>
                <a:ext cx="8078821" cy="4953000"/>
              </a:xfrm>
            </p:spPr>
            <p:txBody>
              <a:bodyPr/>
              <a:lstStyle/>
              <a:p>
                <a:r>
                  <a:rPr lang="en-US" dirty="0"/>
                  <a:t>Max operator bias (cont’d)</a:t>
                </a:r>
              </a:p>
              <a:p>
                <a:pPr lvl="1"/>
                <a:r>
                  <a:rPr lang="en-US" dirty="0"/>
                  <a:t>This introduces noise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 lvl="1"/>
                <a:r>
                  <a:rPr lang="en-US" dirty="0"/>
                  <a:t>Finding the max over a set of noisy estimates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introduces bias in the estimates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acc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.  This bias can be quite large.</a:t>
                </a:r>
              </a:p>
              <a:p>
                <a:pPr lvl="1"/>
                <a:r>
                  <a:rPr lang="en-US" dirty="0"/>
                  <a:t>Testing on roulette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799" y="1143000"/>
                <a:ext cx="8078821" cy="4953000"/>
              </a:xfrm>
              <a:blipFill>
                <a:blip r:embed="rId3"/>
                <a:stretch>
                  <a:fillRect t="-1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1459565" y="2172171"/>
          <a:ext cx="6531287" cy="10751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Equation" r:id="rId4" imgW="3085920" imgH="507960" progId="Equation.DSMT4">
                  <p:embed/>
                </p:oleObj>
              </mc:Choice>
              <mc:Fallback>
                <p:oleObj name="Equation" r:id="rId4" imgW="3085920" imgH="50796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59565" y="2172171"/>
                        <a:ext cx="6531287" cy="10751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Warren 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930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last time - deterministic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From deterministic to stochastic</a:t>
                </a:r>
              </a:p>
              <a:p>
                <a:pPr lvl="1"/>
                <a:r>
                  <a:rPr lang="en-US" dirty="0"/>
                  <a:t>Pure deterministic</a:t>
                </a:r>
              </a:p>
              <a:p>
                <a:pPr lvl="2"/>
                <a:endParaRPr lang="en-US" sz="1400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1400" dirty="0"/>
              </a:p>
              <a:p>
                <a:pPr lvl="1"/>
                <a:r>
                  <a:rPr lang="en-US" dirty="0"/>
                  <a:t>Stochastic, see costs after making decision</a:t>
                </a:r>
              </a:p>
              <a:p>
                <a:pPr lvl="2"/>
                <a:endParaRPr lang="en-US" sz="1400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  <a:p>
                <a:pPr marL="914400" lvl="2" indent="0">
                  <a:buNone/>
                </a:pPr>
                <a:r>
                  <a:rPr lang="en-US" dirty="0"/>
                  <a:t>or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)|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func>
                  </m:oMath>
                </a14:m>
                <a:endParaRPr lang="en-US" dirty="0"/>
              </a:p>
              <a:p>
                <a:pPr lvl="3"/>
                <a:r>
                  <a:rPr lang="en-US" dirty="0"/>
                  <a:t>Explain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is state after “t” link transitions.</a:t>
                </a:r>
                <a:endParaRPr lang="en-US" sz="1400" dirty="0"/>
              </a:p>
              <a:p>
                <a:pPr lvl="1"/>
                <a:r>
                  <a:rPr lang="en-US" dirty="0"/>
                  <a:t>Stochastic – see costs before making a decision</a:t>
                </a:r>
              </a:p>
              <a:p>
                <a:pPr lvl="2"/>
                <a:endParaRPr lang="en-US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)|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func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lim>
                        </m:limLow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{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)|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})</m:t>
                        </m:r>
                      </m:e>
                    </m:func>
                  </m:oMath>
                </a14:m>
                <a:endParaRPr lang="en-US" dirty="0"/>
              </a:p>
              <a:p>
                <a:pPr lvl="3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Note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that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is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not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random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given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355" b="-93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1503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Q-learning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Roulette</a:t>
            </a:r>
          </a:p>
          <a:p>
            <a:pPr lvl="1"/>
            <a:r>
              <a:rPr lang="en-US" sz="2000" dirty="0"/>
              <a:t>Optimal solution is not to play – optimal value of game is zero</a:t>
            </a:r>
            <a:endParaRPr lang="en-US" dirty="0"/>
          </a:p>
          <a:p>
            <a:pPr lvl="1"/>
            <a:r>
              <a:rPr lang="en-US" sz="2000" dirty="0"/>
              <a:t>Q-learning over 10,000 iterations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337" y="2305456"/>
            <a:ext cx="6985243" cy="4603738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Warren 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4312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Q-learning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Roulette</a:t>
            </a:r>
          </a:p>
          <a:p>
            <a:pPr lvl="1"/>
            <a:r>
              <a:rPr lang="en-US" sz="2000" dirty="0"/>
              <a:t>Optimal solution is not to play – optimal value of game is zero</a:t>
            </a:r>
            <a:endParaRPr lang="en-US" dirty="0"/>
          </a:p>
          <a:p>
            <a:pPr lvl="1"/>
            <a:r>
              <a:rPr lang="en-US" sz="2000" dirty="0"/>
              <a:t>Q-learning over 10,000 iterations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Warren B. Powell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5213" y="2545013"/>
            <a:ext cx="5531426" cy="414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2904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Roulette</a:t>
            </a:r>
          </a:p>
          <a:p>
            <a:pPr lvl="1"/>
            <a:r>
              <a:rPr lang="en-US" sz="2000" dirty="0"/>
              <a:t>Optimal solution is not to play – optimal value of game is zero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Warren B. Powell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805" y="2056683"/>
            <a:ext cx="7665395" cy="480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1053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9144000" cy="6858000"/>
          </a:xfrm>
          <a:prstGeom prst="rect">
            <a:avLst/>
          </a:prstGeom>
        </p:spPr>
      </p:pic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Policy evaluation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AA0165E-294E-4057-A6C5-8F6B42A2F28C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8753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Notes:</a:t>
                </a:r>
              </a:p>
              <a:p>
                <a:pPr lvl="1"/>
                <a:r>
                  <a:rPr lang="en-US" dirty="0"/>
                  <a:t>Policies based on value function approximations should be good, but are not optimal.</a:t>
                </a:r>
              </a:p>
              <a:p>
                <a:pPr lvl="1"/>
                <a:r>
                  <a:rPr lang="en-US" dirty="0"/>
                  <a:t>We have seen different strategies:</a:t>
                </a:r>
              </a:p>
              <a:p>
                <a:pPr lvl="2"/>
                <a:r>
                  <a:rPr lang="en-US" dirty="0"/>
                  <a:t>Forward pass, backward pass</a:t>
                </a:r>
              </a:p>
              <a:p>
                <a:pPr lvl="2"/>
                <a:r>
                  <a:rPr lang="en-US" dirty="0"/>
                  <a:t>Choice of </a:t>
                </a:r>
                <a:r>
                  <a:rPr lang="en-US" dirty="0" err="1"/>
                  <a:t>stepsize</a:t>
                </a:r>
                <a:r>
                  <a:rPr lang="en-US" dirty="0"/>
                  <a:t> formulas</a:t>
                </a:r>
              </a:p>
              <a:p>
                <a:pPr lvl="1"/>
                <a:r>
                  <a:rPr lang="en-US" dirty="0"/>
                  <a:t>To find the best algorithmic strategy, we need to evaluate the performance of the policy by simulating it.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r>
                  <a:rPr lang="en-US" dirty="0">
                    <a:latin typeface="Cambria Math" panose="02040503050406030204" pitchFamily="18" charset="0"/>
                  </a:rPr>
                  <a:t>Then average the samples to obtain:</a:t>
                </a:r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355" r="-1569" b="-13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183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state variable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Illustrating state variables</a:t>
            </a:r>
          </a:p>
          <a:p>
            <a:pPr lvl="1"/>
            <a:r>
              <a:rPr lang="en-US" dirty="0"/>
              <a:t>A deterministic graph</a:t>
            </a:r>
          </a:p>
        </p:txBody>
      </p:sp>
      <p:sp>
        <p:nvSpPr>
          <p:cNvPr id="5" name="Oval 4"/>
          <p:cNvSpPr/>
          <p:nvPr/>
        </p:nvSpPr>
        <p:spPr>
          <a:xfrm>
            <a:off x="2798334" y="2656500"/>
            <a:ext cx="266700" cy="266700"/>
          </a:xfrm>
          <a:prstGeom prst="ellipse">
            <a:avLst/>
          </a:prstGeom>
          <a:ln w="28575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802144" y="3700440"/>
            <a:ext cx="266700" cy="266700"/>
          </a:xfrm>
          <a:prstGeom prst="ellipse">
            <a:avLst/>
          </a:prstGeom>
          <a:ln w="28575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794524" y="4755810"/>
            <a:ext cx="266700" cy="266700"/>
          </a:xfrm>
          <a:prstGeom prst="ellipse">
            <a:avLst/>
          </a:prstGeom>
          <a:ln w="28575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3068844" y="3833578"/>
            <a:ext cx="1369831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3068844" y="2791810"/>
            <a:ext cx="1369831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3049409" y="4889160"/>
            <a:ext cx="1369831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11" name="Straight Arrow Connector 10"/>
          <p:cNvCxnSpPr>
            <a:stCxn id="5" idx="4"/>
          </p:cNvCxnSpPr>
          <p:nvPr/>
        </p:nvCxnSpPr>
        <p:spPr bwMode="auto">
          <a:xfrm flipH="1">
            <a:off x="2924626" y="2923200"/>
            <a:ext cx="7058" cy="77724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H="1">
            <a:off x="2917568" y="3978570"/>
            <a:ext cx="7058" cy="77724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13" name="Oval 12"/>
          <p:cNvSpPr/>
          <p:nvPr/>
        </p:nvSpPr>
        <p:spPr>
          <a:xfrm>
            <a:off x="4425204" y="2648880"/>
            <a:ext cx="266700" cy="266700"/>
          </a:xfrm>
          <a:prstGeom prst="ellipse">
            <a:avLst/>
          </a:prstGeom>
          <a:ln w="28575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429014" y="3692820"/>
            <a:ext cx="266700" cy="266700"/>
          </a:xfrm>
          <a:prstGeom prst="ellipse">
            <a:avLst/>
          </a:prstGeom>
          <a:ln w="28575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421394" y="4748190"/>
            <a:ext cx="266700" cy="266700"/>
          </a:xfrm>
          <a:prstGeom prst="ellipse">
            <a:avLst/>
          </a:prstGeom>
          <a:ln w="28575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4695714" y="3825958"/>
            <a:ext cx="1369831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4684284" y="2784190"/>
            <a:ext cx="1369831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4676279" y="4881540"/>
            <a:ext cx="1369831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19" name="Straight Arrow Connector 18"/>
          <p:cNvCxnSpPr>
            <a:stCxn id="13" idx="4"/>
          </p:cNvCxnSpPr>
          <p:nvPr/>
        </p:nvCxnSpPr>
        <p:spPr bwMode="auto">
          <a:xfrm flipH="1">
            <a:off x="4551496" y="2915580"/>
            <a:ext cx="7058" cy="77724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H="1">
            <a:off x="4544438" y="3970950"/>
            <a:ext cx="7058" cy="77724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21" name="Oval 20"/>
          <p:cNvSpPr/>
          <p:nvPr/>
        </p:nvSpPr>
        <p:spPr>
          <a:xfrm>
            <a:off x="6040644" y="2652690"/>
            <a:ext cx="266700" cy="266700"/>
          </a:xfrm>
          <a:prstGeom prst="ellipse">
            <a:avLst/>
          </a:prstGeom>
          <a:ln w="28575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6044454" y="3696630"/>
            <a:ext cx="266700" cy="266700"/>
          </a:xfrm>
          <a:prstGeom prst="ellipse">
            <a:avLst/>
          </a:prstGeom>
          <a:ln w="28575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6036834" y="4752000"/>
            <a:ext cx="266700" cy="266700"/>
          </a:xfrm>
          <a:prstGeom prst="ellipse">
            <a:avLst/>
          </a:prstGeom>
          <a:ln w="28575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4" name="Straight Arrow Connector 23"/>
          <p:cNvCxnSpPr>
            <a:stCxn id="21" idx="4"/>
          </p:cNvCxnSpPr>
          <p:nvPr/>
        </p:nvCxnSpPr>
        <p:spPr bwMode="auto">
          <a:xfrm flipH="1">
            <a:off x="6166936" y="2919390"/>
            <a:ext cx="7058" cy="77724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 flipH="1">
            <a:off x="6159878" y="3974760"/>
            <a:ext cx="7058" cy="77724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45" name="Oval 44"/>
          <p:cNvSpPr/>
          <p:nvPr/>
        </p:nvSpPr>
        <p:spPr>
          <a:xfrm>
            <a:off x="1160034" y="3692820"/>
            <a:ext cx="266700" cy="266700"/>
          </a:xfrm>
          <a:prstGeom prst="ellipse">
            <a:avLst/>
          </a:prstGeom>
          <a:ln w="28575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6" name="Straight Arrow Connector 45"/>
          <p:cNvCxnSpPr/>
          <p:nvPr/>
        </p:nvCxnSpPr>
        <p:spPr bwMode="auto">
          <a:xfrm>
            <a:off x="1420770" y="3833790"/>
            <a:ext cx="1369831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7" name="Straight Arrow Connector 46"/>
          <p:cNvCxnSpPr>
            <a:stCxn id="45" idx="7"/>
            <a:endCxn id="5" idx="3"/>
          </p:cNvCxnSpPr>
          <p:nvPr/>
        </p:nvCxnSpPr>
        <p:spPr bwMode="auto">
          <a:xfrm flipV="1">
            <a:off x="1387677" y="2884143"/>
            <a:ext cx="1449714" cy="847734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48" name="Straight Arrow Connector 47"/>
          <p:cNvCxnSpPr>
            <a:stCxn id="45" idx="5"/>
            <a:endCxn id="7" idx="2"/>
          </p:cNvCxnSpPr>
          <p:nvPr/>
        </p:nvCxnSpPr>
        <p:spPr bwMode="auto">
          <a:xfrm>
            <a:off x="1387677" y="3920463"/>
            <a:ext cx="1406847" cy="968697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grpSp>
        <p:nvGrpSpPr>
          <p:cNvPr id="27" name="Group 26"/>
          <p:cNvGrpSpPr/>
          <p:nvPr/>
        </p:nvGrpSpPr>
        <p:grpSpPr>
          <a:xfrm flipH="1">
            <a:off x="6270973" y="2876523"/>
            <a:ext cx="1677357" cy="2005017"/>
            <a:chOff x="851076" y="4306515"/>
            <a:chExt cx="1677357" cy="2005017"/>
          </a:xfrm>
        </p:grpSpPr>
        <p:sp>
          <p:nvSpPr>
            <p:cNvPr id="41" name="Oval 40"/>
            <p:cNvSpPr/>
            <p:nvPr/>
          </p:nvSpPr>
          <p:spPr>
            <a:xfrm>
              <a:off x="851076" y="5115192"/>
              <a:ext cx="266700" cy="266700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42" name="Straight Arrow Connector 41"/>
            <p:cNvCxnSpPr/>
            <p:nvPr/>
          </p:nvCxnSpPr>
          <p:spPr bwMode="auto">
            <a:xfrm>
              <a:off x="1111812" y="5256162"/>
              <a:ext cx="1369831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cxnSp>
          <p:nvCxnSpPr>
            <p:cNvPr id="43" name="Straight Arrow Connector 42"/>
            <p:cNvCxnSpPr>
              <a:stCxn id="41" idx="7"/>
            </p:cNvCxnSpPr>
            <p:nvPr/>
          </p:nvCxnSpPr>
          <p:spPr bwMode="auto">
            <a:xfrm flipV="1">
              <a:off x="1078719" y="4306515"/>
              <a:ext cx="1449714" cy="847734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cxnSp>
          <p:nvCxnSpPr>
            <p:cNvPr id="44" name="Straight Arrow Connector 43"/>
            <p:cNvCxnSpPr>
              <a:stCxn id="41" idx="5"/>
            </p:cNvCxnSpPr>
            <p:nvPr/>
          </p:nvCxnSpPr>
          <p:spPr bwMode="auto">
            <a:xfrm>
              <a:off x="1078719" y="5342835"/>
              <a:ext cx="1406847" cy="968697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</p:grpSp>
      <p:graphicFrame>
        <p:nvGraphicFramePr>
          <p:cNvPr id="28" name="Object 27"/>
          <p:cNvGraphicFramePr>
            <a:graphicFrameLocks noChangeAspect="1"/>
          </p:cNvGraphicFramePr>
          <p:nvPr>
            <p:extLst/>
          </p:nvPr>
        </p:nvGraphicFramePr>
        <p:xfrm>
          <a:off x="1226709" y="3692820"/>
          <a:ext cx="133350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Equation" r:id="rId3" imgW="88560" imgH="164880" progId="Equation.DSMT4">
                  <p:embed/>
                </p:oleObj>
              </mc:Choice>
              <mc:Fallback>
                <p:oleObj name="Equation" r:id="rId3" imgW="88560" imgH="164880" progId="Equation.DSMT4">
                  <p:embed/>
                  <p:pic>
                    <p:nvPicPr>
                      <p:cNvPr id="28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6709" y="3692820"/>
                        <a:ext cx="133350" cy="24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9" name="Group 28"/>
          <p:cNvGrpSpPr/>
          <p:nvPr/>
        </p:nvGrpSpPr>
        <p:grpSpPr>
          <a:xfrm>
            <a:off x="2824828" y="2644803"/>
            <a:ext cx="209550" cy="2359025"/>
            <a:chOff x="2070100" y="4067175"/>
            <a:chExt cx="209550" cy="2359025"/>
          </a:xfrm>
        </p:grpSpPr>
        <p:graphicFrame>
          <p:nvGraphicFramePr>
            <p:cNvPr id="38" name="Object 37"/>
            <p:cNvGraphicFramePr>
              <a:graphicFrameLocks noChangeAspect="1"/>
            </p:cNvGraphicFramePr>
            <p:nvPr>
              <p:extLst/>
            </p:nvPr>
          </p:nvGraphicFramePr>
          <p:xfrm>
            <a:off x="2070100" y="4067175"/>
            <a:ext cx="190500" cy="247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8" name="Equation" r:id="rId5" imgW="126720" imgH="164880" progId="Equation.DSMT4">
                    <p:embed/>
                  </p:oleObj>
                </mc:Choice>
                <mc:Fallback>
                  <p:oleObj name="Equation" r:id="rId5" imgW="126720" imgH="164880" progId="Equation.DSMT4">
                    <p:embed/>
                    <p:pic>
                      <p:nvPicPr>
                        <p:cNvPr id="38" name="Object 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70100" y="4067175"/>
                          <a:ext cx="190500" cy="2476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" name="Object 38"/>
            <p:cNvGraphicFramePr>
              <a:graphicFrameLocks noChangeAspect="1"/>
            </p:cNvGraphicFramePr>
            <p:nvPr>
              <p:extLst/>
            </p:nvPr>
          </p:nvGraphicFramePr>
          <p:xfrm>
            <a:off x="2095500" y="5124450"/>
            <a:ext cx="171450" cy="266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9" name="Equation" r:id="rId7" imgW="114120" imgH="177480" progId="Equation.DSMT4">
                    <p:embed/>
                  </p:oleObj>
                </mc:Choice>
                <mc:Fallback>
                  <p:oleObj name="Equation" r:id="rId7" imgW="114120" imgH="177480" progId="Equation.DSMT4">
                    <p:embed/>
                    <p:pic>
                      <p:nvPicPr>
                        <p:cNvPr id="39" name="Object 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95500" y="5124450"/>
                          <a:ext cx="171450" cy="266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" name="Object 39"/>
            <p:cNvGraphicFramePr>
              <a:graphicFrameLocks noChangeAspect="1"/>
            </p:cNvGraphicFramePr>
            <p:nvPr>
              <p:extLst/>
            </p:nvPr>
          </p:nvGraphicFramePr>
          <p:xfrm>
            <a:off x="2089150" y="6178550"/>
            <a:ext cx="190500" cy="247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0" name="Equation" r:id="rId9" imgW="126720" imgH="164880" progId="Equation.DSMT4">
                    <p:embed/>
                  </p:oleObj>
                </mc:Choice>
                <mc:Fallback>
                  <p:oleObj name="Equation" r:id="rId9" imgW="126720" imgH="164880" progId="Equation.DSMT4">
                    <p:embed/>
                    <p:pic>
                      <p:nvPicPr>
                        <p:cNvPr id="40" name="Object 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89150" y="6178550"/>
                          <a:ext cx="190500" cy="2476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0" name="Group 29"/>
          <p:cNvGrpSpPr/>
          <p:nvPr/>
        </p:nvGrpSpPr>
        <p:grpSpPr>
          <a:xfrm>
            <a:off x="4467573" y="2651153"/>
            <a:ext cx="205105" cy="2378075"/>
            <a:chOff x="3712845" y="4073525"/>
            <a:chExt cx="205105" cy="2378075"/>
          </a:xfrm>
        </p:grpSpPr>
        <p:graphicFrame>
          <p:nvGraphicFramePr>
            <p:cNvPr id="35" name="Object 34"/>
            <p:cNvGraphicFramePr>
              <a:graphicFrameLocks noChangeAspect="1"/>
            </p:cNvGraphicFramePr>
            <p:nvPr>
              <p:extLst/>
            </p:nvPr>
          </p:nvGraphicFramePr>
          <p:xfrm>
            <a:off x="3717925" y="4073525"/>
            <a:ext cx="171450" cy="266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1" name="Equation" r:id="rId11" imgW="114120" imgH="177480" progId="Equation.DSMT4">
                    <p:embed/>
                  </p:oleObj>
                </mc:Choice>
                <mc:Fallback>
                  <p:oleObj name="Equation" r:id="rId11" imgW="114120" imgH="177480" progId="Equation.DSMT4">
                    <p:embed/>
                    <p:pic>
                      <p:nvPicPr>
                        <p:cNvPr id="35" name="Object 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17925" y="4073525"/>
                          <a:ext cx="171450" cy="266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" name="Object 35"/>
            <p:cNvGraphicFramePr>
              <a:graphicFrameLocks noChangeAspect="1"/>
            </p:cNvGraphicFramePr>
            <p:nvPr>
              <p:extLst/>
            </p:nvPr>
          </p:nvGraphicFramePr>
          <p:xfrm>
            <a:off x="3712845" y="5128895"/>
            <a:ext cx="190500" cy="266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2" name="Equation" r:id="rId13" imgW="126720" imgH="177480" progId="Equation.DSMT4">
                    <p:embed/>
                  </p:oleObj>
                </mc:Choice>
                <mc:Fallback>
                  <p:oleObj name="Equation" r:id="rId13" imgW="126720" imgH="177480" progId="Equation.DSMT4">
                    <p:embed/>
                    <p:pic>
                      <p:nvPicPr>
                        <p:cNvPr id="36" name="Object 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12845" y="5128895"/>
                          <a:ext cx="190500" cy="266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" name="Object 36"/>
            <p:cNvGraphicFramePr>
              <a:graphicFrameLocks noChangeAspect="1"/>
            </p:cNvGraphicFramePr>
            <p:nvPr>
              <p:extLst/>
            </p:nvPr>
          </p:nvGraphicFramePr>
          <p:xfrm>
            <a:off x="3727450" y="6184900"/>
            <a:ext cx="190500" cy="266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3" name="Equation" r:id="rId15" imgW="126720" imgH="177480" progId="Equation.DSMT4">
                    <p:embed/>
                  </p:oleObj>
                </mc:Choice>
                <mc:Fallback>
                  <p:oleObj name="Equation" r:id="rId15" imgW="126720" imgH="177480" progId="Equation.DSMT4">
                    <p:embed/>
                    <p:pic>
                      <p:nvPicPr>
                        <p:cNvPr id="37" name="Object 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27450" y="6184900"/>
                          <a:ext cx="190500" cy="266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1" name="Object 30"/>
          <p:cNvGraphicFramePr>
            <a:graphicFrameLocks noChangeAspect="1"/>
          </p:cNvGraphicFramePr>
          <p:nvPr>
            <p:extLst/>
          </p:nvPr>
        </p:nvGraphicFramePr>
        <p:xfrm>
          <a:off x="6088093" y="2643533"/>
          <a:ext cx="17145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Equation" r:id="rId17" imgW="114120" imgH="177480" progId="Equation.DSMT4">
                  <p:embed/>
                </p:oleObj>
              </mc:Choice>
              <mc:Fallback>
                <p:oleObj name="Equation" r:id="rId17" imgW="114120" imgH="177480" progId="Equation.DSMT4">
                  <p:embed/>
                  <p:pic>
                    <p:nvPicPr>
                      <p:cNvPr id="31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8093" y="2643533"/>
                        <a:ext cx="17145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/>
          </p:nvPr>
        </p:nvGraphicFramePr>
        <p:xfrm>
          <a:off x="6104603" y="3710016"/>
          <a:ext cx="17145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Equation" r:id="rId19" imgW="114120" imgH="177480" progId="Equation.DSMT4">
                  <p:embed/>
                </p:oleObj>
              </mc:Choice>
              <mc:Fallback>
                <p:oleObj name="Equation" r:id="rId19" imgW="114120" imgH="177480" progId="Equation.DSMT4">
                  <p:embed/>
                  <p:pic>
                    <p:nvPicPr>
                      <p:cNvPr id="32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4603" y="3710016"/>
                        <a:ext cx="17145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/>
          </p:nvPr>
        </p:nvGraphicFramePr>
        <p:xfrm>
          <a:off x="6025863" y="4754591"/>
          <a:ext cx="2667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Equation" r:id="rId21" imgW="177480" imgH="177480" progId="Equation.DSMT4">
                  <p:embed/>
                </p:oleObj>
              </mc:Choice>
              <mc:Fallback>
                <p:oleObj name="Equation" r:id="rId21" imgW="177480" imgH="177480" progId="Equation.DSMT4">
                  <p:embed/>
                  <p:pic>
                    <p:nvPicPr>
                      <p:cNvPr id="33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5863" y="4754591"/>
                        <a:ext cx="2667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/>
          </p:nvPr>
        </p:nvGraphicFramePr>
        <p:xfrm>
          <a:off x="7700041" y="3685251"/>
          <a:ext cx="247650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Equation" r:id="rId23" imgW="164880" imgH="164880" progId="Equation.DSMT4">
                  <p:embed/>
                </p:oleObj>
              </mc:Choice>
              <mc:Fallback>
                <p:oleObj name="Equation" r:id="rId23" imgW="164880" imgH="164880" progId="Equation.DSMT4">
                  <p:embed/>
                  <p:pic>
                    <p:nvPicPr>
                      <p:cNvPr id="34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0041" y="3685251"/>
                        <a:ext cx="247650" cy="24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ChangeAspect="1"/>
          </p:cNvGraphicFramePr>
          <p:nvPr>
            <p:extLst/>
          </p:nvPr>
        </p:nvGraphicFramePr>
        <p:xfrm>
          <a:off x="1843976" y="2900621"/>
          <a:ext cx="43815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Equation" r:id="rId25" imgW="291960" imgH="177480" progId="Equation.DSMT4">
                  <p:embed/>
                </p:oleObj>
              </mc:Choice>
              <mc:Fallback>
                <p:oleObj name="Equation" r:id="rId25" imgW="291960" imgH="177480" progId="Equation.DSMT4">
                  <p:embed/>
                  <p:pic>
                    <p:nvPicPr>
                      <p:cNvPr id="49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3976" y="2900621"/>
                        <a:ext cx="43815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/>
          <p:cNvGraphicFramePr>
            <a:graphicFrameLocks noChangeAspect="1"/>
          </p:cNvGraphicFramePr>
          <p:nvPr>
            <p:extLst/>
          </p:nvPr>
        </p:nvGraphicFramePr>
        <p:xfrm>
          <a:off x="1926983" y="3526547"/>
          <a:ext cx="3429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Equation" r:id="rId27" imgW="228600" imgH="177480" progId="Equation.DSMT4">
                  <p:embed/>
                </p:oleObj>
              </mc:Choice>
              <mc:Fallback>
                <p:oleObj name="Equation" r:id="rId27" imgW="228600" imgH="177480" progId="Equation.DSMT4">
                  <p:embed/>
                  <p:pic>
                    <p:nvPicPr>
                      <p:cNvPr id="5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6983" y="3526547"/>
                        <a:ext cx="3429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/>
          <p:cNvGraphicFramePr>
            <a:graphicFrameLocks noChangeAspect="1"/>
          </p:cNvGraphicFramePr>
          <p:nvPr>
            <p:extLst/>
          </p:nvPr>
        </p:nvGraphicFramePr>
        <p:xfrm>
          <a:off x="2067587" y="4083893"/>
          <a:ext cx="3429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Equation" r:id="rId29" imgW="228600" imgH="177480" progId="Equation.DSMT4">
                  <p:embed/>
                </p:oleObj>
              </mc:Choice>
              <mc:Fallback>
                <p:oleObj name="Equation" r:id="rId29" imgW="228600" imgH="177480" progId="Equation.DSMT4">
                  <p:embed/>
                  <p:pic>
                    <p:nvPicPr>
                      <p:cNvPr id="51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7587" y="4083893"/>
                        <a:ext cx="3429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1"/>
          <p:cNvGraphicFramePr>
            <a:graphicFrameLocks noChangeAspect="1"/>
          </p:cNvGraphicFramePr>
          <p:nvPr>
            <p:extLst/>
          </p:nvPr>
        </p:nvGraphicFramePr>
        <p:xfrm>
          <a:off x="2985024" y="4226220"/>
          <a:ext cx="3429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Equation" r:id="rId31" imgW="228600" imgH="177480" progId="Equation.DSMT4">
                  <p:embed/>
                </p:oleObj>
              </mc:Choice>
              <mc:Fallback>
                <p:oleObj name="Equation" r:id="rId31" imgW="228600" imgH="177480" progId="Equation.DSMT4">
                  <p:embed/>
                  <p:pic>
                    <p:nvPicPr>
                      <p:cNvPr id="52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5024" y="4226220"/>
                        <a:ext cx="3429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/>
          <p:cNvGraphicFramePr>
            <a:graphicFrameLocks noChangeAspect="1"/>
          </p:cNvGraphicFramePr>
          <p:nvPr>
            <p:extLst/>
          </p:nvPr>
        </p:nvGraphicFramePr>
        <p:xfrm>
          <a:off x="2997866" y="3143278"/>
          <a:ext cx="32385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Equation" r:id="rId33" imgW="215640" imgH="177480" progId="Equation.DSMT4">
                  <p:embed/>
                </p:oleObj>
              </mc:Choice>
              <mc:Fallback>
                <p:oleObj name="Equation" r:id="rId33" imgW="215640" imgH="177480" progId="Equation.DSMT4">
                  <p:embed/>
                  <p:pic>
                    <p:nvPicPr>
                      <p:cNvPr id="53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7866" y="3143278"/>
                        <a:ext cx="32385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53"/>
          <p:cNvGraphicFramePr>
            <a:graphicFrameLocks noChangeAspect="1"/>
          </p:cNvGraphicFramePr>
          <p:nvPr>
            <p:extLst/>
          </p:nvPr>
        </p:nvGraphicFramePr>
        <p:xfrm>
          <a:off x="3367753" y="2483560"/>
          <a:ext cx="43815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Equation" r:id="rId35" imgW="291960" imgH="177480" progId="Equation.DSMT4">
                  <p:embed/>
                </p:oleObj>
              </mc:Choice>
              <mc:Fallback>
                <p:oleObj name="Equation" r:id="rId35" imgW="291960" imgH="177480" progId="Equation.DSMT4">
                  <p:embed/>
                  <p:pic>
                    <p:nvPicPr>
                      <p:cNvPr id="54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7753" y="2483560"/>
                        <a:ext cx="43815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54"/>
          <p:cNvGraphicFramePr>
            <a:graphicFrameLocks noChangeAspect="1"/>
          </p:cNvGraphicFramePr>
          <p:nvPr>
            <p:extLst/>
          </p:nvPr>
        </p:nvGraphicFramePr>
        <p:xfrm>
          <a:off x="3440143" y="3504640"/>
          <a:ext cx="43815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Equation" r:id="rId37" imgW="291960" imgH="177480" progId="Equation.DSMT4">
                  <p:embed/>
                </p:oleObj>
              </mc:Choice>
              <mc:Fallback>
                <p:oleObj name="Equation" r:id="rId37" imgW="291960" imgH="177480" progId="Equation.DSMT4">
                  <p:embed/>
                  <p:pic>
                    <p:nvPicPr>
                      <p:cNvPr id="55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0143" y="3504640"/>
                        <a:ext cx="43815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55"/>
          <p:cNvGraphicFramePr>
            <a:graphicFrameLocks noChangeAspect="1"/>
          </p:cNvGraphicFramePr>
          <p:nvPr>
            <p:extLst/>
          </p:nvPr>
        </p:nvGraphicFramePr>
        <p:xfrm>
          <a:off x="3433158" y="4629178"/>
          <a:ext cx="43815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Equation" r:id="rId39" imgW="291960" imgH="177480" progId="Equation.DSMT4">
                  <p:embed/>
                </p:oleObj>
              </mc:Choice>
              <mc:Fallback>
                <p:oleObj name="Equation" r:id="rId39" imgW="291960" imgH="177480" progId="Equation.DSMT4">
                  <p:embed/>
                  <p:pic>
                    <p:nvPicPr>
                      <p:cNvPr id="56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3158" y="4629178"/>
                        <a:ext cx="43815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56"/>
          <p:cNvGraphicFramePr>
            <a:graphicFrameLocks noChangeAspect="1"/>
          </p:cNvGraphicFramePr>
          <p:nvPr>
            <p:extLst/>
          </p:nvPr>
        </p:nvGraphicFramePr>
        <p:xfrm>
          <a:off x="5052091" y="4632353"/>
          <a:ext cx="47625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Equation" r:id="rId41" imgW="317160" imgH="177480" progId="Equation.DSMT4">
                  <p:embed/>
                </p:oleObj>
              </mc:Choice>
              <mc:Fallback>
                <p:oleObj name="Equation" r:id="rId41" imgW="317160" imgH="177480" progId="Equation.DSMT4">
                  <p:embed/>
                  <p:pic>
                    <p:nvPicPr>
                      <p:cNvPr id="57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2091" y="4632353"/>
                        <a:ext cx="47625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57"/>
          <p:cNvGraphicFramePr>
            <a:graphicFrameLocks noChangeAspect="1"/>
          </p:cNvGraphicFramePr>
          <p:nvPr>
            <p:extLst/>
          </p:nvPr>
        </p:nvGraphicFramePr>
        <p:xfrm>
          <a:off x="4575841" y="4229128"/>
          <a:ext cx="43815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Equation" r:id="rId43" imgW="291960" imgH="177480" progId="Equation.DSMT4">
                  <p:embed/>
                </p:oleObj>
              </mc:Choice>
              <mc:Fallback>
                <p:oleObj name="Equation" r:id="rId43" imgW="291960" imgH="177480" progId="Equation.DSMT4">
                  <p:embed/>
                  <p:pic>
                    <p:nvPicPr>
                      <p:cNvPr id="58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5841" y="4229128"/>
                        <a:ext cx="43815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58"/>
          <p:cNvGraphicFramePr>
            <a:graphicFrameLocks noChangeAspect="1"/>
          </p:cNvGraphicFramePr>
          <p:nvPr>
            <p:extLst/>
          </p:nvPr>
        </p:nvGraphicFramePr>
        <p:xfrm>
          <a:off x="5126703" y="3507497"/>
          <a:ext cx="3429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Equation" r:id="rId45" imgW="228600" imgH="177480" progId="Equation.DSMT4">
                  <p:embed/>
                </p:oleObj>
              </mc:Choice>
              <mc:Fallback>
                <p:oleObj name="Equation" r:id="rId45" imgW="228600" imgH="177480" progId="Equation.DSMT4">
                  <p:embed/>
                  <p:pic>
                    <p:nvPicPr>
                      <p:cNvPr id="59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6703" y="3507497"/>
                        <a:ext cx="3429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59"/>
          <p:cNvGraphicFramePr>
            <a:graphicFrameLocks noChangeAspect="1"/>
          </p:cNvGraphicFramePr>
          <p:nvPr>
            <p:extLst/>
          </p:nvPr>
        </p:nvGraphicFramePr>
        <p:xfrm>
          <a:off x="4569491" y="3146453"/>
          <a:ext cx="4572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Equation" r:id="rId47" imgW="304560" imgH="177480" progId="Equation.DSMT4">
                  <p:embed/>
                </p:oleObj>
              </mc:Choice>
              <mc:Fallback>
                <p:oleObj name="Equation" r:id="rId47" imgW="304560" imgH="177480" progId="Equation.DSMT4">
                  <p:embed/>
                  <p:pic>
                    <p:nvPicPr>
                      <p:cNvPr id="60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9491" y="3146453"/>
                        <a:ext cx="4572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60"/>
          <p:cNvGraphicFramePr>
            <a:graphicFrameLocks noChangeAspect="1"/>
          </p:cNvGraphicFramePr>
          <p:nvPr>
            <p:extLst/>
          </p:nvPr>
        </p:nvGraphicFramePr>
        <p:xfrm>
          <a:off x="5006053" y="2487370"/>
          <a:ext cx="43815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name="Equation" r:id="rId49" imgW="291960" imgH="177480" progId="Equation.DSMT4">
                  <p:embed/>
                </p:oleObj>
              </mc:Choice>
              <mc:Fallback>
                <p:oleObj name="Equation" r:id="rId49" imgW="291960" imgH="177480" progId="Equation.DSMT4">
                  <p:embed/>
                  <p:pic>
                    <p:nvPicPr>
                      <p:cNvPr id="61" name="Object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6053" y="2487370"/>
                        <a:ext cx="43815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61"/>
          <p:cNvGraphicFramePr>
            <a:graphicFrameLocks noChangeAspect="1"/>
          </p:cNvGraphicFramePr>
          <p:nvPr>
            <p:extLst/>
          </p:nvPr>
        </p:nvGraphicFramePr>
        <p:xfrm>
          <a:off x="6745001" y="4132926"/>
          <a:ext cx="3429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" name="Equation" r:id="rId51" imgW="228600" imgH="177480" progId="Equation.DSMT4">
                  <p:embed/>
                </p:oleObj>
              </mc:Choice>
              <mc:Fallback>
                <p:oleObj name="Equation" r:id="rId51" imgW="228600" imgH="177480" progId="Equation.DSMT4">
                  <p:embed/>
                  <p:pic>
                    <p:nvPicPr>
                      <p:cNvPr id="62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5001" y="4132926"/>
                        <a:ext cx="3429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62"/>
          <p:cNvGraphicFramePr>
            <a:graphicFrameLocks noChangeAspect="1"/>
          </p:cNvGraphicFramePr>
          <p:nvPr>
            <p:extLst/>
          </p:nvPr>
        </p:nvGraphicFramePr>
        <p:xfrm>
          <a:off x="6217316" y="4221191"/>
          <a:ext cx="36195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" name="Equation" r:id="rId53" imgW="241200" imgH="177480" progId="Equation.DSMT4">
                  <p:embed/>
                </p:oleObj>
              </mc:Choice>
              <mc:Fallback>
                <p:oleObj name="Equation" r:id="rId53" imgW="241200" imgH="177480" progId="Equation.DSMT4">
                  <p:embed/>
                  <p:pic>
                    <p:nvPicPr>
                      <p:cNvPr id="63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7316" y="4221191"/>
                        <a:ext cx="36195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Object 63"/>
          <p:cNvGraphicFramePr>
            <a:graphicFrameLocks noChangeAspect="1"/>
          </p:cNvGraphicFramePr>
          <p:nvPr>
            <p:extLst/>
          </p:nvPr>
        </p:nvGraphicFramePr>
        <p:xfrm>
          <a:off x="6730078" y="3557616"/>
          <a:ext cx="3429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" name="Equation" r:id="rId55" imgW="228600" imgH="177480" progId="Equation.DSMT4">
                  <p:embed/>
                </p:oleObj>
              </mc:Choice>
              <mc:Fallback>
                <p:oleObj name="Equation" r:id="rId55" imgW="228600" imgH="177480" progId="Equation.DSMT4">
                  <p:embed/>
                  <p:pic>
                    <p:nvPicPr>
                      <p:cNvPr id="64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0078" y="3557616"/>
                        <a:ext cx="3429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64"/>
          <p:cNvGraphicFramePr>
            <a:graphicFrameLocks noChangeAspect="1"/>
          </p:cNvGraphicFramePr>
          <p:nvPr>
            <p:extLst/>
          </p:nvPr>
        </p:nvGraphicFramePr>
        <p:xfrm>
          <a:off x="6230016" y="3138516"/>
          <a:ext cx="3429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" name="Equation" r:id="rId57" imgW="228600" imgH="177480" progId="Equation.DSMT4">
                  <p:embed/>
                </p:oleObj>
              </mc:Choice>
              <mc:Fallback>
                <p:oleObj name="Equation" r:id="rId57" imgW="228600" imgH="177480" progId="Equation.DSMT4">
                  <p:embed/>
                  <p:pic>
                    <p:nvPicPr>
                      <p:cNvPr id="65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0016" y="3138516"/>
                        <a:ext cx="3429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65"/>
          <p:cNvGraphicFramePr>
            <a:graphicFrameLocks noChangeAspect="1"/>
          </p:cNvGraphicFramePr>
          <p:nvPr>
            <p:extLst/>
          </p:nvPr>
        </p:nvGraphicFramePr>
        <p:xfrm>
          <a:off x="6796753" y="2890866"/>
          <a:ext cx="36195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" name="Equation" r:id="rId59" imgW="241200" imgH="177480" progId="Equation.DSMT4">
                  <p:embed/>
                </p:oleObj>
              </mc:Choice>
              <mc:Fallback>
                <p:oleObj name="Equation" r:id="rId59" imgW="241200" imgH="177480" progId="Equation.DSMT4">
                  <p:embed/>
                  <p:pic>
                    <p:nvPicPr>
                      <p:cNvPr id="66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6753" y="2890866"/>
                        <a:ext cx="36195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7" name="Straight Arrow Connector 66"/>
          <p:cNvCxnSpPr/>
          <p:nvPr/>
        </p:nvCxnSpPr>
        <p:spPr bwMode="auto">
          <a:xfrm>
            <a:off x="1428030" y="3826536"/>
            <a:ext cx="1369831" cy="0"/>
          </a:xfrm>
          <a:prstGeom prst="straightConnector1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68" name="Straight Arrow Connector 67"/>
          <p:cNvCxnSpPr/>
          <p:nvPr/>
        </p:nvCxnSpPr>
        <p:spPr bwMode="auto">
          <a:xfrm>
            <a:off x="3075372" y="3833796"/>
            <a:ext cx="1369831" cy="0"/>
          </a:xfrm>
          <a:prstGeom prst="straightConnector1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69" name="Oval 68"/>
          <p:cNvSpPr/>
          <p:nvPr/>
        </p:nvSpPr>
        <p:spPr>
          <a:xfrm>
            <a:off x="1167294" y="3685566"/>
            <a:ext cx="266700" cy="266700"/>
          </a:xfrm>
          <a:prstGeom prst="ellipse">
            <a:avLst/>
          </a:prstGeom>
          <a:ln w="57150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0" name="Oval 69"/>
          <p:cNvSpPr/>
          <p:nvPr/>
        </p:nvSpPr>
        <p:spPr>
          <a:xfrm>
            <a:off x="2800122" y="3692826"/>
            <a:ext cx="266700" cy="266700"/>
          </a:xfrm>
          <a:prstGeom prst="ellipse">
            <a:avLst/>
          </a:prstGeom>
          <a:ln w="57150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1" name="Oval 70"/>
          <p:cNvSpPr/>
          <p:nvPr/>
        </p:nvSpPr>
        <p:spPr>
          <a:xfrm>
            <a:off x="4432950" y="3700086"/>
            <a:ext cx="266700" cy="266700"/>
          </a:xfrm>
          <a:prstGeom prst="ellipse">
            <a:avLst/>
          </a:prstGeom>
          <a:ln w="57150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73" name="Object 72"/>
          <p:cNvGraphicFramePr>
            <a:graphicFrameLocks noChangeAspect="1"/>
          </p:cNvGraphicFramePr>
          <p:nvPr>
            <p:extLst/>
          </p:nvPr>
        </p:nvGraphicFramePr>
        <p:xfrm>
          <a:off x="1889809" y="5365073"/>
          <a:ext cx="951593" cy="552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name="Equation" r:id="rId61" imgW="393480" imgH="228600" progId="Equation.DSMT4">
                  <p:embed/>
                </p:oleObj>
              </mc:Choice>
              <mc:Fallback>
                <p:oleObj name="Equation" r:id="rId61" imgW="393480" imgH="228600" progId="Equation.DSMT4">
                  <p:embed/>
                  <p:pic>
                    <p:nvPicPr>
                      <p:cNvPr id="73" name="Object 72"/>
                      <p:cNvPicPr/>
                      <p:nvPr/>
                    </p:nvPicPr>
                    <p:blipFill>
                      <a:blip r:embed="rId62"/>
                      <a:stretch>
                        <a:fillRect/>
                      </a:stretch>
                    </p:blipFill>
                    <p:spPr>
                      <a:xfrm>
                        <a:off x="1889809" y="5365073"/>
                        <a:ext cx="951593" cy="552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" name="Object 73"/>
          <p:cNvGraphicFramePr>
            <a:graphicFrameLocks noChangeAspect="1"/>
          </p:cNvGraphicFramePr>
          <p:nvPr>
            <p:extLst/>
          </p:nvPr>
        </p:nvGraphicFramePr>
        <p:xfrm>
          <a:off x="1883689" y="5373010"/>
          <a:ext cx="19939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" name="Equation" r:id="rId63" imgW="825480" imgH="228600" progId="Equation.DSMT4">
                  <p:embed/>
                </p:oleObj>
              </mc:Choice>
              <mc:Fallback>
                <p:oleObj name="Equation" r:id="rId63" imgW="825480" imgH="228600" progId="Equation.DSMT4">
                  <p:embed/>
                  <p:pic>
                    <p:nvPicPr>
                      <p:cNvPr id="74" name="Object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3689" y="5373010"/>
                        <a:ext cx="1993900" cy="5524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47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 animBg="1"/>
      <p:bldP spid="7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state variable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Illustrating state variables</a:t>
            </a:r>
          </a:p>
          <a:p>
            <a:pPr lvl="1"/>
            <a:r>
              <a:rPr lang="en-US" dirty="0"/>
              <a:t>A stochastic graph</a:t>
            </a:r>
          </a:p>
        </p:txBody>
      </p:sp>
      <p:sp>
        <p:nvSpPr>
          <p:cNvPr id="5" name="Oval 4"/>
          <p:cNvSpPr/>
          <p:nvPr/>
        </p:nvSpPr>
        <p:spPr>
          <a:xfrm>
            <a:off x="2798334" y="2656500"/>
            <a:ext cx="266700" cy="266700"/>
          </a:xfrm>
          <a:prstGeom prst="ellipse">
            <a:avLst/>
          </a:prstGeom>
          <a:ln w="28575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802144" y="3700440"/>
            <a:ext cx="266700" cy="266700"/>
          </a:xfrm>
          <a:prstGeom prst="ellipse">
            <a:avLst/>
          </a:prstGeom>
          <a:ln w="28575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794524" y="4755810"/>
            <a:ext cx="266700" cy="266700"/>
          </a:xfrm>
          <a:prstGeom prst="ellipse">
            <a:avLst/>
          </a:prstGeom>
          <a:ln w="28575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3068844" y="3833578"/>
            <a:ext cx="1369831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3068844" y="2791810"/>
            <a:ext cx="1369831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3049409" y="4889160"/>
            <a:ext cx="1369831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11" name="Straight Arrow Connector 10"/>
          <p:cNvCxnSpPr>
            <a:stCxn id="5" idx="4"/>
          </p:cNvCxnSpPr>
          <p:nvPr/>
        </p:nvCxnSpPr>
        <p:spPr bwMode="auto">
          <a:xfrm flipH="1">
            <a:off x="2924626" y="2923200"/>
            <a:ext cx="7058" cy="77724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H="1">
            <a:off x="2917568" y="3978570"/>
            <a:ext cx="7058" cy="77724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13" name="Oval 12"/>
          <p:cNvSpPr/>
          <p:nvPr/>
        </p:nvSpPr>
        <p:spPr>
          <a:xfrm>
            <a:off x="4425204" y="2648880"/>
            <a:ext cx="266700" cy="266700"/>
          </a:xfrm>
          <a:prstGeom prst="ellipse">
            <a:avLst/>
          </a:prstGeom>
          <a:ln w="28575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429014" y="3692820"/>
            <a:ext cx="266700" cy="266700"/>
          </a:xfrm>
          <a:prstGeom prst="ellipse">
            <a:avLst/>
          </a:prstGeom>
          <a:ln w="28575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421394" y="4748190"/>
            <a:ext cx="266700" cy="266700"/>
          </a:xfrm>
          <a:prstGeom prst="ellipse">
            <a:avLst/>
          </a:prstGeom>
          <a:ln w="28575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4695714" y="3825958"/>
            <a:ext cx="1369831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4684284" y="2784190"/>
            <a:ext cx="1369831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4676279" y="4881540"/>
            <a:ext cx="1369831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19" name="Straight Arrow Connector 18"/>
          <p:cNvCxnSpPr>
            <a:stCxn id="13" idx="4"/>
          </p:cNvCxnSpPr>
          <p:nvPr/>
        </p:nvCxnSpPr>
        <p:spPr bwMode="auto">
          <a:xfrm flipH="1">
            <a:off x="4551496" y="2915580"/>
            <a:ext cx="7058" cy="77724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H="1">
            <a:off x="4544438" y="3970950"/>
            <a:ext cx="7058" cy="77724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21" name="Oval 20"/>
          <p:cNvSpPr/>
          <p:nvPr/>
        </p:nvSpPr>
        <p:spPr>
          <a:xfrm>
            <a:off x="6040644" y="2652690"/>
            <a:ext cx="266700" cy="266700"/>
          </a:xfrm>
          <a:prstGeom prst="ellipse">
            <a:avLst/>
          </a:prstGeom>
          <a:ln w="28575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6044454" y="3696630"/>
            <a:ext cx="266700" cy="266700"/>
          </a:xfrm>
          <a:prstGeom prst="ellipse">
            <a:avLst/>
          </a:prstGeom>
          <a:ln w="28575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6036834" y="4752000"/>
            <a:ext cx="266700" cy="266700"/>
          </a:xfrm>
          <a:prstGeom prst="ellipse">
            <a:avLst/>
          </a:prstGeom>
          <a:ln w="28575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4" name="Straight Arrow Connector 23"/>
          <p:cNvCxnSpPr>
            <a:stCxn id="21" idx="4"/>
          </p:cNvCxnSpPr>
          <p:nvPr/>
        </p:nvCxnSpPr>
        <p:spPr bwMode="auto">
          <a:xfrm flipH="1">
            <a:off x="6166936" y="2919390"/>
            <a:ext cx="7058" cy="77724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 flipH="1">
            <a:off x="6159878" y="3974760"/>
            <a:ext cx="7058" cy="77724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45" name="Oval 44"/>
          <p:cNvSpPr/>
          <p:nvPr/>
        </p:nvSpPr>
        <p:spPr>
          <a:xfrm>
            <a:off x="1160034" y="3692820"/>
            <a:ext cx="266700" cy="266700"/>
          </a:xfrm>
          <a:prstGeom prst="ellipse">
            <a:avLst/>
          </a:prstGeom>
          <a:ln w="28575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6" name="Straight Arrow Connector 45"/>
          <p:cNvCxnSpPr/>
          <p:nvPr/>
        </p:nvCxnSpPr>
        <p:spPr bwMode="auto">
          <a:xfrm>
            <a:off x="1420770" y="3833790"/>
            <a:ext cx="1369831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grpSp>
        <p:nvGrpSpPr>
          <p:cNvPr id="27" name="Group 26"/>
          <p:cNvGrpSpPr/>
          <p:nvPr/>
        </p:nvGrpSpPr>
        <p:grpSpPr>
          <a:xfrm flipH="1">
            <a:off x="6270973" y="2876523"/>
            <a:ext cx="1677357" cy="2005017"/>
            <a:chOff x="851076" y="4306515"/>
            <a:chExt cx="1677357" cy="2005017"/>
          </a:xfrm>
        </p:grpSpPr>
        <p:sp>
          <p:nvSpPr>
            <p:cNvPr id="41" name="Oval 40"/>
            <p:cNvSpPr/>
            <p:nvPr/>
          </p:nvSpPr>
          <p:spPr>
            <a:xfrm>
              <a:off x="851076" y="5115192"/>
              <a:ext cx="266700" cy="266700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42" name="Straight Arrow Connector 41"/>
            <p:cNvCxnSpPr/>
            <p:nvPr/>
          </p:nvCxnSpPr>
          <p:spPr bwMode="auto">
            <a:xfrm>
              <a:off x="1111812" y="5256162"/>
              <a:ext cx="1369831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cxnSp>
          <p:nvCxnSpPr>
            <p:cNvPr id="43" name="Straight Arrow Connector 42"/>
            <p:cNvCxnSpPr>
              <a:stCxn id="41" idx="7"/>
            </p:cNvCxnSpPr>
            <p:nvPr/>
          </p:nvCxnSpPr>
          <p:spPr bwMode="auto">
            <a:xfrm flipV="1">
              <a:off x="1078719" y="4306515"/>
              <a:ext cx="1449714" cy="847734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cxnSp>
          <p:nvCxnSpPr>
            <p:cNvPr id="44" name="Straight Arrow Connector 43"/>
            <p:cNvCxnSpPr>
              <a:stCxn id="41" idx="5"/>
            </p:cNvCxnSpPr>
            <p:nvPr/>
          </p:nvCxnSpPr>
          <p:spPr bwMode="auto">
            <a:xfrm>
              <a:off x="1078719" y="5342835"/>
              <a:ext cx="1406847" cy="968697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</p:grpSp>
      <p:graphicFrame>
        <p:nvGraphicFramePr>
          <p:cNvPr id="28" name="Object 27"/>
          <p:cNvGraphicFramePr>
            <a:graphicFrameLocks noChangeAspect="1"/>
          </p:cNvGraphicFramePr>
          <p:nvPr>
            <p:extLst/>
          </p:nvPr>
        </p:nvGraphicFramePr>
        <p:xfrm>
          <a:off x="1226709" y="3692820"/>
          <a:ext cx="133350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Equation" r:id="rId3" imgW="88560" imgH="164880" progId="Equation.DSMT4">
                  <p:embed/>
                </p:oleObj>
              </mc:Choice>
              <mc:Fallback>
                <p:oleObj name="Equation" r:id="rId3" imgW="88560" imgH="164880" progId="Equation.DSMT4">
                  <p:embed/>
                  <p:pic>
                    <p:nvPicPr>
                      <p:cNvPr id="28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6709" y="3692820"/>
                        <a:ext cx="133350" cy="24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9" name="Group 28"/>
          <p:cNvGrpSpPr/>
          <p:nvPr/>
        </p:nvGrpSpPr>
        <p:grpSpPr>
          <a:xfrm>
            <a:off x="2824828" y="2644803"/>
            <a:ext cx="209550" cy="2359025"/>
            <a:chOff x="2070100" y="4067175"/>
            <a:chExt cx="209550" cy="2359025"/>
          </a:xfrm>
        </p:grpSpPr>
        <p:graphicFrame>
          <p:nvGraphicFramePr>
            <p:cNvPr id="38" name="Object 37"/>
            <p:cNvGraphicFramePr>
              <a:graphicFrameLocks noChangeAspect="1"/>
            </p:cNvGraphicFramePr>
            <p:nvPr>
              <p:extLst/>
            </p:nvPr>
          </p:nvGraphicFramePr>
          <p:xfrm>
            <a:off x="2070100" y="4067175"/>
            <a:ext cx="190500" cy="247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2" name="Equation" r:id="rId5" imgW="126720" imgH="164880" progId="Equation.DSMT4">
                    <p:embed/>
                  </p:oleObj>
                </mc:Choice>
                <mc:Fallback>
                  <p:oleObj name="Equation" r:id="rId5" imgW="126720" imgH="164880" progId="Equation.DSMT4">
                    <p:embed/>
                    <p:pic>
                      <p:nvPicPr>
                        <p:cNvPr id="38" name="Object 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70100" y="4067175"/>
                          <a:ext cx="190500" cy="2476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" name="Object 38"/>
            <p:cNvGraphicFramePr>
              <a:graphicFrameLocks noChangeAspect="1"/>
            </p:cNvGraphicFramePr>
            <p:nvPr>
              <p:extLst/>
            </p:nvPr>
          </p:nvGraphicFramePr>
          <p:xfrm>
            <a:off x="2095500" y="5124450"/>
            <a:ext cx="171450" cy="266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3" name="Equation" r:id="rId7" imgW="114120" imgH="177480" progId="Equation.DSMT4">
                    <p:embed/>
                  </p:oleObj>
                </mc:Choice>
                <mc:Fallback>
                  <p:oleObj name="Equation" r:id="rId7" imgW="114120" imgH="177480" progId="Equation.DSMT4">
                    <p:embed/>
                    <p:pic>
                      <p:nvPicPr>
                        <p:cNvPr id="39" name="Object 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95500" y="5124450"/>
                          <a:ext cx="171450" cy="266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" name="Object 39"/>
            <p:cNvGraphicFramePr>
              <a:graphicFrameLocks noChangeAspect="1"/>
            </p:cNvGraphicFramePr>
            <p:nvPr>
              <p:extLst/>
            </p:nvPr>
          </p:nvGraphicFramePr>
          <p:xfrm>
            <a:off x="2089150" y="6178550"/>
            <a:ext cx="190500" cy="247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4" name="Equation" r:id="rId9" imgW="126720" imgH="164880" progId="Equation.DSMT4">
                    <p:embed/>
                  </p:oleObj>
                </mc:Choice>
                <mc:Fallback>
                  <p:oleObj name="Equation" r:id="rId9" imgW="126720" imgH="164880" progId="Equation.DSMT4">
                    <p:embed/>
                    <p:pic>
                      <p:nvPicPr>
                        <p:cNvPr id="40" name="Object 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89150" y="6178550"/>
                          <a:ext cx="190500" cy="2476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0" name="Group 29"/>
          <p:cNvGrpSpPr/>
          <p:nvPr/>
        </p:nvGrpSpPr>
        <p:grpSpPr>
          <a:xfrm>
            <a:off x="4467573" y="2651153"/>
            <a:ext cx="205105" cy="2378075"/>
            <a:chOff x="3712845" y="4073525"/>
            <a:chExt cx="205105" cy="2378075"/>
          </a:xfrm>
        </p:grpSpPr>
        <p:graphicFrame>
          <p:nvGraphicFramePr>
            <p:cNvPr id="35" name="Object 34"/>
            <p:cNvGraphicFramePr>
              <a:graphicFrameLocks noChangeAspect="1"/>
            </p:cNvGraphicFramePr>
            <p:nvPr>
              <p:extLst/>
            </p:nvPr>
          </p:nvGraphicFramePr>
          <p:xfrm>
            <a:off x="3717925" y="4073525"/>
            <a:ext cx="171450" cy="266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5" name="Equation" r:id="rId11" imgW="114120" imgH="177480" progId="Equation.DSMT4">
                    <p:embed/>
                  </p:oleObj>
                </mc:Choice>
                <mc:Fallback>
                  <p:oleObj name="Equation" r:id="rId11" imgW="114120" imgH="177480" progId="Equation.DSMT4">
                    <p:embed/>
                    <p:pic>
                      <p:nvPicPr>
                        <p:cNvPr id="35" name="Object 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17925" y="4073525"/>
                          <a:ext cx="171450" cy="266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" name="Object 35"/>
            <p:cNvGraphicFramePr>
              <a:graphicFrameLocks noChangeAspect="1"/>
            </p:cNvGraphicFramePr>
            <p:nvPr>
              <p:extLst/>
            </p:nvPr>
          </p:nvGraphicFramePr>
          <p:xfrm>
            <a:off x="3712845" y="5128895"/>
            <a:ext cx="190500" cy="266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6" name="Equation" r:id="rId13" imgW="126720" imgH="177480" progId="Equation.DSMT4">
                    <p:embed/>
                  </p:oleObj>
                </mc:Choice>
                <mc:Fallback>
                  <p:oleObj name="Equation" r:id="rId13" imgW="126720" imgH="177480" progId="Equation.DSMT4">
                    <p:embed/>
                    <p:pic>
                      <p:nvPicPr>
                        <p:cNvPr id="36" name="Object 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12845" y="5128895"/>
                          <a:ext cx="190500" cy="266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" name="Object 36"/>
            <p:cNvGraphicFramePr>
              <a:graphicFrameLocks noChangeAspect="1"/>
            </p:cNvGraphicFramePr>
            <p:nvPr>
              <p:extLst/>
            </p:nvPr>
          </p:nvGraphicFramePr>
          <p:xfrm>
            <a:off x="3727450" y="6184900"/>
            <a:ext cx="190500" cy="266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7" name="Equation" r:id="rId15" imgW="126720" imgH="177480" progId="Equation.DSMT4">
                    <p:embed/>
                  </p:oleObj>
                </mc:Choice>
                <mc:Fallback>
                  <p:oleObj name="Equation" r:id="rId15" imgW="126720" imgH="177480" progId="Equation.DSMT4">
                    <p:embed/>
                    <p:pic>
                      <p:nvPicPr>
                        <p:cNvPr id="37" name="Object 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27450" y="6184900"/>
                          <a:ext cx="190500" cy="266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1" name="Object 30"/>
          <p:cNvGraphicFramePr>
            <a:graphicFrameLocks noChangeAspect="1"/>
          </p:cNvGraphicFramePr>
          <p:nvPr>
            <p:extLst/>
          </p:nvPr>
        </p:nvGraphicFramePr>
        <p:xfrm>
          <a:off x="6088093" y="2643533"/>
          <a:ext cx="17145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Equation" r:id="rId17" imgW="114120" imgH="177480" progId="Equation.DSMT4">
                  <p:embed/>
                </p:oleObj>
              </mc:Choice>
              <mc:Fallback>
                <p:oleObj name="Equation" r:id="rId17" imgW="114120" imgH="177480" progId="Equation.DSMT4">
                  <p:embed/>
                  <p:pic>
                    <p:nvPicPr>
                      <p:cNvPr id="31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8093" y="2643533"/>
                        <a:ext cx="17145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/>
          </p:nvPr>
        </p:nvGraphicFramePr>
        <p:xfrm>
          <a:off x="6104603" y="3710016"/>
          <a:ext cx="17145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Equation" r:id="rId19" imgW="114120" imgH="177480" progId="Equation.DSMT4">
                  <p:embed/>
                </p:oleObj>
              </mc:Choice>
              <mc:Fallback>
                <p:oleObj name="Equation" r:id="rId19" imgW="114120" imgH="177480" progId="Equation.DSMT4">
                  <p:embed/>
                  <p:pic>
                    <p:nvPicPr>
                      <p:cNvPr id="32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4603" y="3710016"/>
                        <a:ext cx="17145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/>
          </p:nvPr>
        </p:nvGraphicFramePr>
        <p:xfrm>
          <a:off x="6025863" y="4754591"/>
          <a:ext cx="2667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" name="Equation" r:id="rId21" imgW="177480" imgH="177480" progId="Equation.DSMT4">
                  <p:embed/>
                </p:oleObj>
              </mc:Choice>
              <mc:Fallback>
                <p:oleObj name="Equation" r:id="rId21" imgW="177480" imgH="177480" progId="Equation.DSMT4">
                  <p:embed/>
                  <p:pic>
                    <p:nvPicPr>
                      <p:cNvPr id="33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5863" y="4754591"/>
                        <a:ext cx="2667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/>
          </p:nvPr>
        </p:nvGraphicFramePr>
        <p:xfrm>
          <a:off x="7700041" y="3685251"/>
          <a:ext cx="247650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" name="Equation" r:id="rId23" imgW="164880" imgH="164880" progId="Equation.DSMT4">
                  <p:embed/>
                </p:oleObj>
              </mc:Choice>
              <mc:Fallback>
                <p:oleObj name="Equation" r:id="rId23" imgW="164880" imgH="164880" progId="Equation.DSMT4">
                  <p:embed/>
                  <p:pic>
                    <p:nvPicPr>
                      <p:cNvPr id="34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0041" y="3685251"/>
                        <a:ext cx="247650" cy="24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1"/>
          <p:cNvGraphicFramePr>
            <a:graphicFrameLocks noChangeAspect="1"/>
          </p:cNvGraphicFramePr>
          <p:nvPr>
            <p:extLst/>
          </p:nvPr>
        </p:nvGraphicFramePr>
        <p:xfrm>
          <a:off x="2985024" y="4226220"/>
          <a:ext cx="3429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Equation" r:id="rId25" imgW="228600" imgH="177480" progId="Equation.DSMT4">
                  <p:embed/>
                </p:oleObj>
              </mc:Choice>
              <mc:Fallback>
                <p:oleObj name="Equation" r:id="rId25" imgW="228600" imgH="177480" progId="Equation.DSMT4">
                  <p:embed/>
                  <p:pic>
                    <p:nvPicPr>
                      <p:cNvPr id="52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5024" y="4226220"/>
                        <a:ext cx="3429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/>
          <p:cNvGraphicFramePr>
            <a:graphicFrameLocks noChangeAspect="1"/>
          </p:cNvGraphicFramePr>
          <p:nvPr>
            <p:extLst/>
          </p:nvPr>
        </p:nvGraphicFramePr>
        <p:xfrm>
          <a:off x="2997866" y="3143278"/>
          <a:ext cx="32385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Equation" r:id="rId27" imgW="215640" imgH="177480" progId="Equation.DSMT4">
                  <p:embed/>
                </p:oleObj>
              </mc:Choice>
              <mc:Fallback>
                <p:oleObj name="Equation" r:id="rId27" imgW="215640" imgH="177480" progId="Equation.DSMT4">
                  <p:embed/>
                  <p:pic>
                    <p:nvPicPr>
                      <p:cNvPr id="53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7866" y="3143278"/>
                        <a:ext cx="32385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57"/>
          <p:cNvGraphicFramePr>
            <a:graphicFrameLocks noChangeAspect="1"/>
          </p:cNvGraphicFramePr>
          <p:nvPr>
            <p:extLst/>
          </p:nvPr>
        </p:nvGraphicFramePr>
        <p:xfrm>
          <a:off x="4575841" y="4229128"/>
          <a:ext cx="43815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name="Equation" r:id="rId29" imgW="291960" imgH="177480" progId="Equation.DSMT4">
                  <p:embed/>
                </p:oleObj>
              </mc:Choice>
              <mc:Fallback>
                <p:oleObj name="Equation" r:id="rId29" imgW="291960" imgH="177480" progId="Equation.DSMT4">
                  <p:embed/>
                  <p:pic>
                    <p:nvPicPr>
                      <p:cNvPr id="58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5841" y="4229128"/>
                        <a:ext cx="43815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58"/>
          <p:cNvGraphicFramePr>
            <a:graphicFrameLocks noChangeAspect="1"/>
          </p:cNvGraphicFramePr>
          <p:nvPr>
            <p:extLst/>
          </p:nvPr>
        </p:nvGraphicFramePr>
        <p:xfrm>
          <a:off x="5126703" y="3565553"/>
          <a:ext cx="3429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name="Equation" r:id="rId31" imgW="228600" imgH="177480" progId="Equation.DSMT4">
                  <p:embed/>
                </p:oleObj>
              </mc:Choice>
              <mc:Fallback>
                <p:oleObj name="Equation" r:id="rId31" imgW="228600" imgH="177480" progId="Equation.DSMT4">
                  <p:embed/>
                  <p:pic>
                    <p:nvPicPr>
                      <p:cNvPr id="59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6703" y="3565553"/>
                        <a:ext cx="3429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59"/>
          <p:cNvGraphicFramePr>
            <a:graphicFrameLocks noChangeAspect="1"/>
          </p:cNvGraphicFramePr>
          <p:nvPr>
            <p:extLst/>
          </p:nvPr>
        </p:nvGraphicFramePr>
        <p:xfrm>
          <a:off x="4569491" y="3146453"/>
          <a:ext cx="4572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name="Equation" r:id="rId33" imgW="304560" imgH="177480" progId="Equation.DSMT4">
                  <p:embed/>
                </p:oleObj>
              </mc:Choice>
              <mc:Fallback>
                <p:oleObj name="Equation" r:id="rId33" imgW="304560" imgH="177480" progId="Equation.DSMT4">
                  <p:embed/>
                  <p:pic>
                    <p:nvPicPr>
                      <p:cNvPr id="60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9491" y="3146453"/>
                        <a:ext cx="4572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7" name="Straight Arrow Connector 66"/>
          <p:cNvCxnSpPr/>
          <p:nvPr/>
        </p:nvCxnSpPr>
        <p:spPr bwMode="auto">
          <a:xfrm>
            <a:off x="1428030" y="3826536"/>
            <a:ext cx="1369831" cy="0"/>
          </a:xfrm>
          <a:prstGeom prst="straightConnector1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69" name="Oval 68"/>
          <p:cNvSpPr/>
          <p:nvPr/>
        </p:nvSpPr>
        <p:spPr>
          <a:xfrm>
            <a:off x="1167294" y="3685566"/>
            <a:ext cx="266700" cy="266700"/>
          </a:xfrm>
          <a:prstGeom prst="ellipse">
            <a:avLst/>
          </a:prstGeom>
          <a:ln w="57150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0" name="Oval 69"/>
          <p:cNvSpPr/>
          <p:nvPr/>
        </p:nvSpPr>
        <p:spPr>
          <a:xfrm>
            <a:off x="2800122" y="3692826"/>
            <a:ext cx="266700" cy="266700"/>
          </a:xfrm>
          <a:prstGeom prst="ellipse">
            <a:avLst/>
          </a:prstGeom>
          <a:ln w="57150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81" name="Group 80"/>
          <p:cNvGrpSpPr/>
          <p:nvPr/>
        </p:nvGrpSpPr>
        <p:grpSpPr>
          <a:xfrm>
            <a:off x="5013531" y="2458668"/>
            <a:ext cx="695325" cy="257175"/>
            <a:chOff x="7081838" y="2527956"/>
            <a:chExt cx="1766887" cy="439082"/>
          </a:xfrm>
        </p:grpSpPr>
        <p:cxnSp>
          <p:nvCxnSpPr>
            <p:cNvPr id="26" name="Straight Connector 25"/>
            <p:cNvCxnSpPr/>
            <p:nvPr/>
          </p:nvCxnSpPr>
          <p:spPr bwMode="auto">
            <a:xfrm>
              <a:off x="7081838" y="2967038"/>
              <a:ext cx="1766887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8" name="Freeform 77"/>
            <p:cNvSpPr/>
            <p:nvPr/>
          </p:nvSpPr>
          <p:spPr>
            <a:xfrm>
              <a:off x="7153275" y="2527972"/>
              <a:ext cx="810342" cy="434303"/>
            </a:xfrm>
            <a:custGeom>
              <a:avLst/>
              <a:gdLst>
                <a:gd name="connsiteX0" fmla="*/ 0 w 810342"/>
                <a:gd name="connsiteY0" fmla="*/ 434303 h 434303"/>
                <a:gd name="connsiteX1" fmla="*/ 161925 w 810342"/>
                <a:gd name="connsiteY1" fmla="*/ 415253 h 434303"/>
                <a:gd name="connsiteX2" fmla="*/ 295275 w 810342"/>
                <a:gd name="connsiteY2" fmla="*/ 372391 h 434303"/>
                <a:gd name="connsiteX3" fmla="*/ 457200 w 810342"/>
                <a:gd name="connsiteY3" fmla="*/ 267616 h 434303"/>
                <a:gd name="connsiteX4" fmla="*/ 552450 w 810342"/>
                <a:gd name="connsiteY4" fmla="*/ 143791 h 434303"/>
                <a:gd name="connsiteX5" fmla="*/ 642938 w 810342"/>
                <a:gd name="connsiteY5" fmla="*/ 58066 h 434303"/>
                <a:gd name="connsiteX6" fmla="*/ 738188 w 810342"/>
                <a:gd name="connsiteY6" fmla="*/ 10441 h 434303"/>
                <a:gd name="connsiteX7" fmla="*/ 800100 w 810342"/>
                <a:gd name="connsiteY7" fmla="*/ 916 h 434303"/>
                <a:gd name="connsiteX8" fmla="*/ 809625 w 810342"/>
                <a:gd name="connsiteY8" fmla="*/ 916 h 43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0342" h="434303">
                  <a:moveTo>
                    <a:pt x="0" y="434303"/>
                  </a:moveTo>
                  <a:cubicBezTo>
                    <a:pt x="56356" y="429937"/>
                    <a:pt x="112712" y="425572"/>
                    <a:pt x="161925" y="415253"/>
                  </a:cubicBezTo>
                  <a:cubicBezTo>
                    <a:pt x="211138" y="404934"/>
                    <a:pt x="246063" y="396997"/>
                    <a:pt x="295275" y="372391"/>
                  </a:cubicBezTo>
                  <a:cubicBezTo>
                    <a:pt x="344487" y="347785"/>
                    <a:pt x="414338" y="305716"/>
                    <a:pt x="457200" y="267616"/>
                  </a:cubicBezTo>
                  <a:cubicBezTo>
                    <a:pt x="500062" y="229516"/>
                    <a:pt x="521494" y="178716"/>
                    <a:pt x="552450" y="143791"/>
                  </a:cubicBezTo>
                  <a:cubicBezTo>
                    <a:pt x="583406" y="108866"/>
                    <a:pt x="611982" y="80291"/>
                    <a:pt x="642938" y="58066"/>
                  </a:cubicBezTo>
                  <a:cubicBezTo>
                    <a:pt x="673894" y="35841"/>
                    <a:pt x="711995" y="19966"/>
                    <a:pt x="738188" y="10441"/>
                  </a:cubicBezTo>
                  <a:cubicBezTo>
                    <a:pt x="764381" y="916"/>
                    <a:pt x="788194" y="2503"/>
                    <a:pt x="800100" y="916"/>
                  </a:cubicBezTo>
                  <a:cubicBezTo>
                    <a:pt x="812006" y="-671"/>
                    <a:pt x="810815" y="122"/>
                    <a:pt x="809625" y="916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0" name="Freeform 79"/>
            <p:cNvSpPr/>
            <p:nvPr/>
          </p:nvSpPr>
          <p:spPr>
            <a:xfrm flipH="1">
              <a:off x="7967732" y="2527956"/>
              <a:ext cx="810342" cy="434303"/>
            </a:xfrm>
            <a:custGeom>
              <a:avLst/>
              <a:gdLst>
                <a:gd name="connsiteX0" fmla="*/ 0 w 810342"/>
                <a:gd name="connsiteY0" fmla="*/ 434303 h 434303"/>
                <a:gd name="connsiteX1" fmla="*/ 161925 w 810342"/>
                <a:gd name="connsiteY1" fmla="*/ 415253 h 434303"/>
                <a:gd name="connsiteX2" fmla="*/ 295275 w 810342"/>
                <a:gd name="connsiteY2" fmla="*/ 372391 h 434303"/>
                <a:gd name="connsiteX3" fmla="*/ 457200 w 810342"/>
                <a:gd name="connsiteY3" fmla="*/ 267616 h 434303"/>
                <a:gd name="connsiteX4" fmla="*/ 552450 w 810342"/>
                <a:gd name="connsiteY4" fmla="*/ 143791 h 434303"/>
                <a:gd name="connsiteX5" fmla="*/ 642938 w 810342"/>
                <a:gd name="connsiteY5" fmla="*/ 58066 h 434303"/>
                <a:gd name="connsiteX6" fmla="*/ 738188 w 810342"/>
                <a:gd name="connsiteY6" fmla="*/ 10441 h 434303"/>
                <a:gd name="connsiteX7" fmla="*/ 800100 w 810342"/>
                <a:gd name="connsiteY7" fmla="*/ 916 h 434303"/>
                <a:gd name="connsiteX8" fmla="*/ 809625 w 810342"/>
                <a:gd name="connsiteY8" fmla="*/ 916 h 43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0342" h="434303">
                  <a:moveTo>
                    <a:pt x="0" y="434303"/>
                  </a:moveTo>
                  <a:cubicBezTo>
                    <a:pt x="56356" y="429937"/>
                    <a:pt x="112712" y="425572"/>
                    <a:pt x="161925" y="415253"/>
                  </a:cubicBezTo>
                  <a:cubicBezTo>
                    <a:pt x="211138" y="404934"/>
                    <a:pt x="246063" y="396997"/>
                    <a:pt x="295275" y="372391"/>
                  </a:cubicBezTo>
                  <a:cubicBezTo>
                    <a:pt x="344487" y="347785"/>
                    <a:pt x="414338" y="305716"/>
                    <a:pt x="457200" y="267616"/>
                  </a:cubicBezTo>
                  <a:cubicBezTo>
                    <a:pt x="500062" y="229516"/>
                    <a:pt x="521494" y="178716"/>
                    <a:pt x="552450" y="143791"/>
                  </a:cubicBezTo>
                  <a:cubicBezTo>
                    <a:pt x="583406" y="108866"/>
                    <a:pt x="611982" y="80291"/>
                    <a:pt x="642938" y="58066"/>
                  </a:cubicBezTo>
                  <a:cubicBezTo>
                    <a:pt x="673894" y="35841"/>
                    <a:pt x="711995" y="19966"/>
                    <a:pt x="738188" y="10441"/>
                  </a:cubicBezTo>
                  <a:cubicBezTo>
                    <a:pt x="764381" y="916"/>
                    <a:pt x="788194" y="2503"/>
                    <a:pt x="800100" y="916"/>
                  </a:cubicBezTo>
                  <a:cubicBezTo>
                    <a:pt x="812006" y="-671"/>
                    <a:pt x="810815" y="122"/>
                    <a:pt x="809625" y="916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 rot="1714784">
            <a:off x="6711644" y="2946892"/>
            <a:ext cx="695325" cy="257175"/>
            <a:chOff x="7081838" y="2527956"/>
            <a:chExt cx="1766887" cy="439082"/>
          </a:xfrm>
        </p:grpSpPr>
        <p:cxnSp>
          <p:nvCxnSpPr>
            <p:cNvPr id="84" name="Straight Connector 83"/>
            <p:cNvCxnSpPr/>
            <p:nvPr/>
          </p:nvCxnSpPr>
          <p:spPr bwMode="auto">
            <a:xfrm>
              <a:off x="7081838" y="2967038"/>
              <a:ext cx="1766887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5" name="Freeform 84"/>
            <p:cNvSpPr/>
            <p:nvPr/>
          </p:nvSpPr>
          <p:spPr>
            <a:xfrm>
              <a:off x="7153275" y="2527972"/>
              <a:ext cx="810342" cy="434303"/>
            </a:xfrm>
            <a:custGeom>
              <a:avLst/>
              <a:gdLst>
                <a:gd name="connsiteX0" fmla="*/ 0 w 810342"/>
                <a:gd name="connsiteY0" fmla="*/ 434303 h 434303"/>
                <a:gd name="connsiteX1" fmla="*/ 161925 w 810342"/>
                <a:gd name="connsiteY1" fmla="*/ 415253 h 434303"/>
                <a:gd name="connsiteX2" fmla="*/ 295275 w 810342"/>
                <a:gd name="connsiteY2" fmla="*/ 372391 h 434303"/>
                <a:gd name="connsiteX3" fmla="*/ 457200 w 810342"/>
                <a:gd name="connsiteY3" fmla="*/ 267616 h 434303"/>
                <a:gd name="connsiteX4" fmla="*/ 552450 w 810342"/>
                <a:gd name="connsiteY4" fmla="*/ 143791 h 434303"/>
                <a:gd name="connsiteX5" fmla="*/ 642938 w 810342"/>
                <a:gd name="connsiteY5" fmla="*/ 58066 h 434303"/>
                <a:gd name="connsiteX6" fmla="*/ 738188 w 810342"/>
                <a:gd name="connsiteY6" fmla="*/ 10441 h 434303"/>
                <a:gd name="connsiteX7" fmla="*/ 800100 w 810342"/>
                <a:gd name="connsiteY7" fmla="*/ 916 h 434303"/>
                <a:gd name="connsiteX8" fmla="*/ 809625 w 810342"/>
                <a:gd name="connsiteY8" fmla="*/ 916 h 43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0342" h="434303">
                  <a:moveTo>
                    <a:pt x="0" y="434303"/>
                  </a:moveTo>
                  <a:cubicBezTo>
                    <a:pt x="56356" y="429937"/>
                    <a:pt x="112712" y="425572"/>
                    <a:pt x="161925" y="415253"/>
                  </a:cubicBezTo>
                  <a:cubicBezTo>
                    <a:pt x="211138" y="404934"/>
                    <a:pt x="246063" y="396997"/>
                    <a:pt x="295275" y="372391"/>
                  </a:cubicBezTo>
                  <a:cubicBezTo>
                    <a:pt x="344487" y="347785"/>
                    <a:pt x="414338" y="305716"/>
                    <a:pt x="457200" y="267616"/>
                  </a:cubicBezTo>
                  <a:cubicBezTo>
                    <a:pt x="500062" y="229516"/>
                    <a:pt x="521494" y="178716"/>
                    <a:pt x="552450" y="143791"/>
                  </a:cubicBezTo>
                  <a:cubicBezTo>
                    <a:pt x="583406" y="108866"/>
                    <a:pt x="611982" y="80291"/>
                    <a:pt x="642938" y="58066"/>
                  </a:cubicBezTo>
                  <a:cubicBezTo>
                    <a:pt x="673894" y="35841"/>
                    <a:pt x="711995" y="19966"/>
                    <a:pt x="738188" y="10441"/>
                  </a:cubicBezTo>
                  <a:cubicBezTo>
                    <a:pt x="764381" y="916"/>
                    <a:pt x="788194" y="2503"/>
                    <a:pt x="800100" y="916"/>
                  </a:cubicBezTo>
                  <a:cubicBezTo>
                    <a:pt x="812006" y="-671"/>
                    <a:pt x="810815" y="122"/>
                    <a:pt x="809625" y="916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6" name="Freeform 85"/>
            <p:cNvSpPr/>
            <p:nvPr/>
          </p:nvSpPr>
          <p:spPr>
            <a:xfrm flipH="1">
              <a:off x="7967732" y="2527956"/>
              <a:ext cx="810342" cy="434303"/>
            </a:xfrm>
            <a:custGeom>
              <a:avLst/>
              <a:gdLst>
                <a:gd name="connsiteX0" fmla="*/ 0 w 810342"/>
                <a:gd name="connsiteY0" fmla="*/ 434303 h 434303"/>
                <a:gd name="connsiteX1" fmla="*/ 161925 w 810342"/>
                <a:gd name="connsiteY1" fmla="*/ 415253 h 434303"/>
                <a:gd name="connsiteX2" fmla="*/ 295275 w 810342"/>
                <a:gd name="connsiteY2" fmla="*/ 372391 h 434303"/>
                <a:gd name="connsiteX3" fmla="*/ 457200 w 810342"/>
                <a:gd name="connsiteY3" fmla="*/ 267616 h 434303"/>
                <a:gd name="connsiteX4" fmla="*/ 552450 w 810342"/>
                <a:gd name="connsiteY4" fmla="*/ 143791 h 434303"/>
                <a:gd name="connsiteX5" fmla="*/ 642938 w 810342"/>
                <a:gd name="connsiteY5" fmla="*/ 58066 h 434303"/>
                <a:gd name="connsiteX6" fmla="*/ 738188 w 810342"/>
                <a:gd name="connsiteY6" fmla="*/ 10441 h 434303"/>
                <a:gd name="connsiteX7" fmla="*/ 800100 w 810342"/>
                <a:gd name="connsiteY7" fmla="*/ 916 h 434303"/>
                <a:gd name="connsiteX8" fmla="*/ 809625 w 810342"/>
                <a:gd name="connsiteY8" fmla="*/ 916 h 43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0342" h="434303">
                  <a:moveTo>
                    <a:pt x="0" y="434303"/>
                  </a:moveTo>
                  <a:cubicBezTo>
                    <a:pt x="56356" y="429937"/>
                    <a:pt x="112712" y="425572"/>
                    <a:pt x="161925" y="415253"/>
                  </a:cubicBezTo>
                  <a:cubicBezTo>
                    <a:pt x="211138" y="404934"/>
                    <a:pt x="246063" y="396997"/>
                    <a:pt x="295275" y="372391"/>
                  </a:cubicBezTo>
                  <a:cubicBezTo>
                    <a:pt x="344487" y="347785"/>
                    <a:pt x="414338" y="305716"/>
                    <a:pt x="457200" y="267616"/>
                  </a:cubicBezTo>
                  <a:cubicBezTo>
                    <a:pt x="500062" y="229516"/>
                    <a:pt x="521494" y="178716"/>
                    <a:pt x="552450" y="143791"/>
                  </a:cubicBezTo>
                  <a:cubicBezTo>
                    <a:pt x="583406" y="108866"/>
                    <a:pt x="611982" y="80291"/>
                    <a:pt x="642938" y="58066"/>
                  </a:cubicBezTo>
                  <a:cubicBezTo>
                    <a:pt x="673894" y="35841"/>
                    <a:pt x="711995" y="19966"/>
                    <a:pt x="738188" y="10441"/>
                  </a:cubicBezTo>
                  <a:cubicBezTo>
                    <a:pt x="764381" y="916"/>
                    <a:pt x="788194" y="2503"/>
                    <a:pt x="800100" y="916"/>
                  </a:cubicBezTo>
                  <a:cubicBezTo>
                    <a:pt x="812006" y="-671"/>
                    <a:pt x="810815" y="122"/>
                    <a:pt x="809625" y="916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 rot="19396710">
            <a:off x="6566537" y="4107251"/>
            <a:ext cx="695325" cy="257175"/>
            <a:chOff x="7081838" y="2527956"/>
            <a:chExt cx="1766887" cy="439082"/>
          </a:xfrm>
        </p:grpSpPr>
        <p:cxnSp>
          <p:nvCxnSpPr>
            <p:cNvPr id="88" name="Straight Connector 87"/>
            <p:cNvCxnSpPr/>
            <p:nvPr/>
          </p:nvCxnSpPr>
          <p:spPr bwMode="auto">
            <a:xfrm>
              <a:off x="7081838" y="2967038"/>
              <a:ext cx="1766887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9" name="Freeform 88"/>
            <p:cNvSpPr/>
            <p:nvPr/>
          </p:nvSpPr>
          <p:spPr>
            <a:xfrm>
              <a:off x="7153275" y="2527972"/>
              <a:ext cx="810342" cy="434303"/>
            </a:xfrm>
            <a:custGeom>
              <a:avLst/>
              <a:gdLst>
                <a:gd name="connsiteX0" fmla="*/ 0 w 810342"/>
                <a:gd name="connsiteY0" fmla="*/ 434303 h 434303"/>
                <a:gd name="connsiteX1" fmla="*/ 161925 w 810342"/>
                <a:gd name="connsiteY1" fmla="*/ 415253 h 434303"/>
                <a:gd name="connsiteX2" fmla="*/ 295275 w 810342"/>
                <a:gd name="connsiteY2" fmla="*/ 372391 h 434303"/>
                <a:gd name="connsiteX3" fmla="*/ 457200 w 810342"/>
                <a:gd name="connsiteY3" fmla="*/ 267616 h 434303"/>
                <a:gd name="connsiteX4" fmla="*/ 552450 w 810342"/>
                <a:gd name="connsiteY4" fmla="*/ 143791 h 434303"/>
                <a:gd name="connsiteX5" fmla="*/ 642938 w 810342"/>
                <a:gd name="connsiteY5" fmla="*/ 58066 h 434303"/>
                <a:gd name="connsiteX6" fmla="*/ 738188 w 810342"/>
                <a:gd name="connsiteY6" fmla="*/ 10441 h 434303"/>
                <a:gd name="connsiteX7" fmla="*/ 800100 w 810342"/>
                <a:gd name="connsiteY7" fmla="*/ 916 h 434303"/>
                <a:gd name="connsiteX8" fmla="*/ 809625 w 810342"/>
                <a:gd name="connsiteY8" fmla="*/ 916 h 43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0342" h="434303">
                  <a:moveTo>
                    <a:pt x="0" y="434303"/>
                  </a:moveTo>
                  <a:cubicBezTo>
                    <a:pt x="56356" y="429937"/>
                    <a:pt x="112712" y="425572"/>
                    <a:pt x="161925" y="415253"/>
                  </a:cubicBezTo>
                  <a:cubicBezTo>
                    <a:pt x="211138" y="404934"/>
                    <a:pt x="246063" y="396997"/>
                    <a:pt x="295275" y="372391"/>
                  </a:cubicBezTo>
                  <a:cubicBezTo>
                    <a:pt x="344487" y="347785"/>
                    <a:pt x="414338" y="305716"/>
                    <a:pt x="457200" y="267616"/>
                  </a:cubicBezTo>
                  <a:cubicBezTo>
                    <a:pt x="500062" y="229516"/>
                    <a:pt x="521494" y="178716"/>
                    <a:pt x="552450" y="143791"/>
                  </a:cubicBezTo>
                  <a:cubicBezTo>
                    <a:pt x="583406" y="108866"/>
                    <a:pt x="611982" y="80291"/>
                    <a:pt x="642938" y="58066"/>
                  </a:cubicBezTo>
                  <a:cubicBezTo>
                    <a:pt x="673894" y="35841"/>
                    <a:pt x="711995" y="19966"/>
                    <a:pt x="738188" y="10441"/>
                  </a:cubicBezTo>
                  <a:cubicBezTo>
                    <a:pt x="764381" y="916"/>
                    <a:pt x="788194" y="2503"/>
                    <a:pt x="800100" y="916"/>
                  </a:cubicBezTo>
                  <a:cubicBezTo>
                    <a:pt x="812006" y="-671"/>
                    <a:pt x="810815" y="122"/>
                    <a:pt x="809625" y="916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0" name="Freeform 89"/>
            <p:cNvSpPr/>
            <p:nvPr/>
          </p:nvSpPr>
          <p:spPr>
            <a:xfrm flipH="1">
              <a:off x="7967732" y="2527956"/>
              <a:ext cx="810342" cy="434303"/>
            </a:xfrm>
            <a:custGeom>
              <a:avLst/>
              <a:gdLst>
                <a:gd name="connsiteX0" fmla="*/ 0 w 810342"/>
                <a:gd name="connsiteY0" fmla="*/ 434303 h 434303"/>
                <a:gd name="connsiteX1" fmla="*/ 161925 w 810342"/>
                <a:gd name="connsiteY1" fmla="*/ 415253 h 434303"/>
                <a:gd name="connsiteX2" fmla="*/ 295275 w 810342"/>
                <a:gd name="connsiteY2" fmla="*/ 372391 h 434303"/>
                <a:gd name="connsiteX3" fmla="*/ 457200 w 810342"/>
                <a:gd name="connsiteY3" fmla="*/ 267616 h 434303"/>
                <a:gd name="connsiteX4" fmla="*/ 552450 w 810342"/>
                <a:gd name="connsiteY4" fmla="*/ 143791 h 434303"/>
                <a:gd name="connsiteX5" fmla="*/ 642938 w 810342"/>
                <a:gd name="connsiteY5" fmla="*/ 58066 h 434303"/>
                <a:gd name="connsiteX6" fmla="*/ 738188 w 810342"/>
                <a:gd name="connsiteY6" fmla="*/ 10441 h 434303"/>
                <a:gd name="connsiteX7" fmla="*/ 800100 w 810342"/>
                <a:gd name="connsiteY7" fmla="*/ 916 h 434303"/>
                <a:gd name="connsiteX8" fmla="*/ 809625 w 810342"/>
                <a:gd name="connsiteY8" fmla="*/ 916 h 43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0342" h="434303">
                  <a:moveTo>
                    <a:pt x="0" y="434303"/>
                  </a:moveTo>
                  <a:cubicBezTo>
                    <a:pt x="56356" y="429937"/>
                    <a:pt x="112712" y="425572"/>
                    <a:pt x="161925" y="415253"/>
                  </a:cubicBezTo>
                  <a:cubicBezTo>
                    <a:pt x="211138" y="404934"/>
                    <a:pt x="246063" y="396997"/>
                    <a:pt x="295275" y="372391"/>
                  </a:cubicBezTo>
                  <a:cubicBezTo>
                    <a:pt x="344487" y="347785"/>
                    <a:pt x="414338" y="305716"/>
                    <a:pt x="457200" y="267616"/>
                  </a:cubicBezTo>
                  <a:cubicBezTo>
                    <a:pt x="500062" y="229516"/>
                    <a:pt x="521494" y="178716"/>
                    <a:pt x="552450" y="143791"/>
                  </a:cubicBezTo>
                  <a:cubicBezTo>
                    <a:pt x="583406" y="108866"/>
                    <a:pt x="611982" y="80291"/>
                    <a:pt x="642938" y="58066"/>
                  </a:cubicBezTo>
                  <a:cubicBezTo>
                    <a:pt x="673894" y="35841"/>
                    <a:pt x="711995" y="19966"/>
                    <a:pt x="738188" y="10441"/>
                  </a:cubicBezTo>
                  <a:cubicBezTo>
                    <a:pt x="764381" y="916"/>
                    <a:pt x="788194" y="2503"/>
                    <a:pt x="800100" y="916"/>
                  </a:cubicBezTo>
                  <a:cubicBezTo>
                    <a:pt x="812006" y="-671"/>
                    <a:pt x="810815" y="122"/>
                    <a:pt x="809625" y="916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6595847" y="3484343"/>
            <a:ext cx="695325" cy="257175"/>
            <a:chOff x="7081838" y="2527956"/>
            <a:chExt cx="1766887" cy="439082"/>
          </a:xfrm>
        </p:grpSpPr>
        <p:cxnSp>
          <p:nvCxnSpPr>
            <p:cNvPr id="92" name="Straight Connector 91"/>
            <p:cNvCxnSpPr/>
            <p:nvPr/>
          </p:nvCxnSpPr>
          <p:spPr bwMode="auto">
            <a:xfrm>
              <a:off x="7081838" y="2967038"/>
              <a:ext cx="1766887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3" name="Freeform 92"/>
            <p:cNvSpPr/>
            <p:nvPr/>
          </p:nvSpPr>
          <p:spPr>
            <a:xfrm>
              <a:off x="7153275" y="2527972"/>
              <a:ext cx="810342" cy="434303"/>
            </a:xfrm>
            <a:custGeom>
              <a:avLst/>
              <a:gdLst>
                <a:gd name="connsiteX0" fmla="*/ 0 w 810342"/>
                <a:gd name="connsiteY0" fmla="*/ 434303 h 434303"/>
                <a:gd name="connsiteX1" fmla="*/ 161925 w 810342"/>
                <a:gd name="connsiteY1" fmla="*/ 415253 h 434303"/>
                <a:gd name="connsiteX2" fmla="*/ 295275 w 810342"/>
                <a:gd name="connsiteY2" fmla="*/ 372391 h 434303"/>
                <a:gd name="connsiteX3" fmla="*/ 457200 w 810342"/>
                <a:gd name="connsiteY3" fmla="*/ 267616 h 434303"/>
                <a:gd name="connsiteX4" fmla="*/ 552450 w 810342"/>
                <a:gd name="connsiteY4" fmla="*/ 143791 h 434303"/>
                <a:gd name="connsiteX5" fmla="*/ 642938 w 810342"/>
                <a:gd name="connsiteY5" fmla="*/ 58066 h 434303"/>
                <a:gd name="connsiteX6" fmla="*/ 738188 w 810342"/>
                <a:gd name="connsiteY6" fmla="*/ 10441 h 434303"/>
                <a:gd name="connsiteX7" fmla="*/ 800100 w 810342"/>
                <a:gd name="connsiteY7" fmla="*/ 916 h 434303"/>
                <a:gd name="connsiteX8" fmla="*/ 809625 w 810342"/>
                <a:gd name="connsiteY8" fmla="*/ 916 h 43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0342" h="434303">
                  <a:moveTo>
                    <a:pt x="0" y="434303"/>
                  </a:moveTo>
                  <a:cubicBezTo>
                    <a:pt x="56356" y="429937"/>
                    <a:pt x="112712" y="425572"/>
                    <a:pt x="161925" y="415253"/>
                  </a:cubicBezTo>
                  <a:cubicBezTo>
                    <a:pt x="211138" y="404934"/>
                    <a:pt x="246063" y="396997"/>
                    <a:pt x="295275" y="372391"/>
                  </a:cubicBezTo>
                  <a:cubicBezTo>
                    <a:pt x="344487" y="347785"/>
                    <a:pt x="414338" y="305716"/>
                    <a:pt x="457200" y="267616"/>
                  </a:cubicBezTo>
                  <a:cubicBezTo>
                    <a:pt x="500062" y="229516"/>
                    <a:pt x="521494" y="178716"/>
                    <a:pt x="552450" y="143791"/>
                  </a:cubicBezTo>
                  <a:cubicBezTo>
                    <a:pt x="583406" y="108866"/>
                    <a:pt x="611982" y="80291"/>
                    <a:pt x="642938" y="58066"/>
                  </a:cubicBezTo>
                  <a:cubicBezTo>
                    <a:pt x="673894" y="35841"/>
                    <a:pt x="711995" y="19966"/>
                    <a:pt x="738188" y="10441"/>
                  </a:cubicBezTo>
                  <a:cubicBezTo>
                    <a:pt x="764381" y="916"/>
                    <a:pt x="788194" y="2503"/>
                    <a:pt x="800100" y="916"/>
                  </a:cubicBezTo>
                  <a:cubicBezTo>
                    <a:pt x="812006" y="-671"/>
                    <a:pt x="810815" y="122"/>
                    <a:pt x="809625" y="916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4" name="Freeform 93"/>
            <p:cNvSpPr/>
            <p:nvPr/>
          </p:nvSpPr>
          <p:spPr>
            <a:xfrm flipH="1">
              <a:off x="7967732" y="2527956"/>
              <a:ext cx="810342" cy="434303"/>
            </a:xfrm>
            <a:custGeom>
              <a:avLst/>
              <a:gdLst>
                <a:gd name="connsiteX0" fmla="*/ 0 w 810342"/>
                <a:gd name="connsiteY0" fmla="*/ 434303 h 434303"/>
                <a:gd name="connsiteX1" fmla="*/ 161925 w 810342"/>
                <a:gd name="connsiteY1" fmla="*/ 415253 h 434303"/>
                <a:gd name="connsiteX2" fmla="*/ 295275 w 810342"/>
                <a:gd name="connsiteY2" fmla="*/ 372391 h 434303"/>
                <a:gd name="connsiteX3" fmla="*/ 457200 w 810342"/>
                <a:gd name="connsiteY3" fmla="*/ 267616 h 434303"/>
                <a:gd name="connsiteX4" fmla="*/ 552450 w 810342"/>
                <a:gd name="connsiteY4" fmla="*/ 143791 h 434303"/>
                <a:gd name="connsiteX5" fmla="*/ 642938 w 810342"/>
                <a:gd name="connsiteY5" fmla="*/ 58066 h 434303"/>
                <a:gd name="connsiteX6" fmla="*/ 738188 w 810342"/>
                <a:gd name="connsiteY6" fmla="*/ 10441 h 434303"/>
                <a:gd name="connsiteX7" fmla="*/ 800100 w 810342"/>
                <a:gd name="connsiteY7" fmla="*/ 916 h 434303"/>
                <a:gd name="connsiteX8" fmla="*/ 809625 w 810342"/>
                <a:gd name="connsiteY8" fmla="*/ 916 h 43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0342" h="434303">
                  <a:moveTo>
                    <a:pt x="0" y="434303"/>
                  </a:moveTo>
                  <a:cubicBezTo>
                    <a:pt x="56356" y="429937"/>
                    <a:pt x="112712" y="425572"/>
                    <a:pt x="161925" y="415253"/>
                  </a:cubicBezTo>
                  <a:cubicBezTo>
                    <a:pt x="211138" y="404934"/>
                    <a:pt x="246063" y="396997"/>
                    <a:pt x="295275" y="372391"/>
                  </a:cubicBezTo>
                  <a:cubicBezTo>
                    <a:pt x="344487" y="347785"/>
                    <a:pt x="414338" y="305716"/>
                    <a:pt x="457200" y="267616"/>
                  </a:cubicBezTo>
                  <a:cubicBezTo>
                    <a:pt x="500062" y="229516"/>
                    <a:pt x="521494" y="178716"/>
                    <a:pt x="552450" y="143791"/>
                  </a:cubicBezTo>
                  <a:cubicBezTo>
                    <a:pt x="583406" y="108866"/>
                    <a:pt x="611982" y="80291"/>
                    <a:pt x="642938" y="58066"/>
                  </a:cubicBezTo>
                  <a:cubicBezTo>
                    <a:pt x="673894" y="35841"/>
                    <a:pt x="711995" y="19966"/>
                    <a:pt x="738188" y="10441"/>
                  </a:cubicBezTo>
                  <a:cubicBezTo>
                    <a:pt x="764381" y="916"/>
                    <a:pt x="788194" y="2503"/>
                    <a:pt x="800100" y="916"/>
                  </a:cubicBezTo>
                  <a:cubicBezTo>
                    <a:pt x="812006" y="-671"/>
                    <a:pt x="810815" y="122"/>
                    <a:pt x="809625" y="916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5064333" y="4555944"/>
            <a:ext cx="695325" cy="257175"/>
            <a:chOff x="7081838" y="2527956"/>
            <a:chExt cx="1766887" cy="439082"/>
          </a:xfrm>
        </p:grpSpPr>
        <p:cxnSp>
          <p:nvCxnSpPr>
            <p:cNvPr id="96" name="Straight Connector 95"/>
            <p:cNvCxnSpPr/>
            <p:nvPr/>
          </p:nvCxnSpPr>
          <p:spPr bwMode="auto">
            <a:xfrm>
              <a:off x="7081838" y="2967038"/>
              <a:ext cx="1766887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7" name="Freeform 96"/>
            <p:cNvSpPr/>
            <p:nvPr/>
          </p:nvSpPr>
          <p:spPr>
            <a:xfrm>
              <a:off x="7153275" y="2527972"/>
              <a:ext cx="810342" cy="434303"/>
            </a:xfrm>
            <a:custGeom>
              <a:avLst/>
              <a:gdLst>
                <a:gd name="connsiteX0" fmla="*/ 0 w 810342"/>
                <a:gd name="connsiteY0" fmla="*/ 434303 h 434303"/>
                <a:gd name="connsiteX1" fmla="*/ 161925 w 810342"/>
                <a:gd name="connsiteY1" fmla="*/ 415253 h 434303"/>
                <a:gd name="connsiteX2" fmla="*/ 295275 w 810342"/>
                <a:gd name="connsiteY2" fmla="*/ 372391 h 434303"/>
                <a:gd name="connsiteX3" fmla="*/ 457200 w 810342"/>
                <a:gd name="connsiteY3" fmla="*/ 267616 h 434303"/>
                <a:gd name="connsiteX4" fmla="*/ 552450 w 810342"/>
                <a:gd name="connsiteY4" fmla="*/ 143791 h 434303"/>
                <a:gd name="connsiteX5" fmla="*/ 642938 w 810342"/>
                <a:gd name="connsiteY5" fmla="*/ 58066 h 434303"/>
                <a:gd name="connsiteX6" fmla="*/ 738188 w 810342"/>
                <a:gd name="connsiteY6" fmla="*/ 10441 h 434303"/>
                <a:gd name="connsiteX7" fmla="*/ 800100 w 810342"/>
                <a:gd name="connsiteY7" fmla="*/ 916 h 434303"/>
                <a:gd name="connsiteX8" fmla="*/ 809625 w 810342"/>
                <a:gd name="connsiteY8" fmla="*/ 916 h 43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0342" h="434303">
                  <a:moveTo>
                    <a:pt x="0" y="434303"/>
                  </a:moveTo>
                  <a:cubicBezTo>
                    <a:pt x="56356" y="429937"/>
                    <a:pt x="112712" y="425572"/>
                    <a:pt x="161925" y="415253"/>
                  </a:cubicBezTo>
                  <a:cubicBezTo>
                    <a:pt x="211138" y="404934"/>
                    <a:pt x="246063" y="396997"/>
                    <a:pt x="295275" y="372391"/>
                  </a:cubicBezTo>
                  <a:cubicBezTo>
                    <a:pt x="344487" y="347785"/>
                    <a:pt x="414338" y="305716"/>
                    <a:pt x="457200" y="267616"/>
                  </a:cubicBezTo>
                  <a:cubicBezTo>
                    <a:pt x="500062" y="229516"/>
                    <a:pt x="521494" y="178716"/>
                    <a:pt x="552450" y="143791"/>
                  </a:cubicBezTo>
                  <a:cubicBezTo>
                    <a:pt x="583406" y="108866"/>
                    <a:pt x="611982" y="80291"/>
                    <a:pt x="642938" y="58066"/>
                  </a:cubicBezTo>
                  <a:cubicBezTo>
                    <a:pt x="673894" y="35841"/>
                    <a:pt x="711995" y="19966"/>
                    <a:pt x="738188" y="10441"/>
                  </a:cubicBezTo>
                  <a:cubicBezTo>
                    <a:pt x="764381" y="916"/>
                    <a:pt x="788194" y="2503"/>
                    <a:pt x="800100" y="916"/>
                  </a:cubicBezTo>
                  <a:cubicBezTo>
                    <a:pt x="812006" y="-671"/>
                    <a:pt x="810815" y="122"/>
                    <a:pt x="809625" y="916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8" name="Freeform 97"/>
            <p:cNvSpPr/>
            <p:nvPr/>
          </p:nvSpPr>
          <p:spPr>
            <a:xfrm flipH="1">
              <a:off x="7967732" y="2527956"/>
              <a:ext cx="810342" cy="434303"/>
            </a:xfrm>
            <a:custGeom>
              <a:avLst/>
              <a:gdLst>
                <a:gd name="connsiteX0" fmla="*/ 0 w 810342"/>
                <a:gd name="connsiteY0" fmla="*/ 434303 h 434303"/>
                <a:gd name="connsiteX1" fmla="*/ 161925 w 810342"/>
                <a:gd name="connsiteY1" fmla="*/ 415253 h 434303"/>
                <a:gd name="connsiteX2" fmla="*/ 295275 w 810342"/>
                <a:gd name="connsiteY2" fmla="*/ 372391 h 434303"/>
                <a:gd name="connsiteX3" fmla="*/ 457200 w 810342"/>
                <a:gd name="connsiteY3" fmla="*/ 267616 h 434303"/>
                <a:gd name="connsiteX4" fmla="*/ 552450 w 810342"/>
                <a:gd name="connsiteY4" fmla="*/ 143791 h 434303"/>
                <a:gd name="connsiteX5" fmla="*/ 642938 w 810342"/>
                <a:gd name="connsiteY5" fmla="*/ 58066 h 434303"/>
                <a:gd name="connsiteX6" fmla="*/ 738188 w 810342"/>
                <a:gd name="connsiteY6" fmla="*/ 10441 h 434303"/>
                <a:gd name="connsiteX7" fmla="*/ 800100 w 810342"/>
                <a:gd name="connsiteY7" fmla="*/ 916 h 434303"/>
                <a:gd name="connsiteX8" fmla="*/ 809625 w 810342"/>
                <a:gd name="connsiteY8" fmla="*/ 916 h 43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0342" h="434303">
                  <a:moveTo>
                    <a:pt x="0" y="434303"/>
                  </a:moveTo>
                  <a:cubicBezTo>
                    <a:pt x="56356" y="429937"/>
                    <a:pt x="112712" y="425572"/>
                    <a:pt x="161925" y="415253"/>
                  </a:cubicBezTo>
                  <a:cubicBezTo>
                    <a:pt x="211138" y="404934"/>
                    <a:pt x="246063" y="396997"/>
                    <a:pt x="295275" y="372391"/>
                  </a:cubicBezTo>
                  <a:cubicBezTo>
                    <a:pt x="344487" y="347785"/>
                    <a:pt x="414338" y="305716"/>
                    <a:pt x="457200" y="267616"/>
                  </a:cubicBezTo>
                  <a:cubicBezTo>
                    <a:pt x="500062" y="229516"/>
                    <a:pt x="521494" y="178716"/>
                    <a:pt x="552450" y="143791"/>
                  </a:cubicBezTo>
                  <a:cubicBezTo>
                    <a:pt x="583406" y="108866"/>
                    <a:pt x="611982" y="80291"/>
                    <a:pt x="642938" y="58066"/>
                  </a:cubicBezTo>
                  <a:cubicBezTo>
                    <a:pt x="673894" y="35841"/>
                    <a:pt x="711995" y="19966"/>
                    <a:pt x="738188" y="10441"/>
                  </a:cubicBezTo>
                  <a:cubicBezTo>
                    <a:pt x="764381" y="916"/>
                    <a:pt x="788194" y="2503"/>
                    <a:pt x="800100" y="916"/>
                  </a:cubicBezTo>
                  <a:cubicBezTo>
                    <a:pt x="812006" y="-671"/>
                    <a:pt x="810815" y="122"/>
                    <a:pt x="809625" y="916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3337167" y="2451414"/>
            <a:ext cx="695325" cy="257175"/>
            <a:chOff x="7081838" y="2527956"/>
            <a:chExt cx="1766887" cy="439082"/>
          </a:xfrm>
        </p:grpSpPr>
        <p:cxnSp>
          <p:nvCxnSpPr>
            <p:cNvPr id="100" name="Straight Connector 99"/>
            <p:cNvCxnSpPr/>
            <p:nvPr/>
          </p:nvCxnSpPr>
          <p:spPr bwMode="auto">
            <a:xfrm>
              <a:off x="7081838" y="2967038"/>
              <a:ext cx="1766887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1" name="Freeform 100"/>
            <p:cNvSpPr/>
            <p:nvPr/>
          </p:nvSpPr>
          <p:spPr>
            <a:xfrm>
              <a:off x="7153275" y="2527972"/>
              <a:ext cx="810342" cy="434303"/>
            </a:xfrm>
            <a:custGeom>
              <a:avLst/>
              <a:gdLst>
                <a:gd name="connsiteX0" fmla="*/ 0 w 810342"/>
                <a:gd name="connsiteY0" fmla="*/ 434303 h 434303"/>
                <a:gd name="connsiteX1" fmla="*/ 161925 w 810342"/>
                <a:gd name="connsiteY1" fmla="*/ 415253 h 434303"/>
                <a:gd name="connsiteX2" fmla="*/ 295275 w 810342"/>
                <a:gd name="connsiteY2" fmla="*/ 372391 h 434303"/>
                <a:gd name="connsiteX3" fmla="*/ 457200 w 810342"/>
                <a:gd name="connsiteY3" fmla="*/ 267616 h 434303"/>
                <a:gd name="connsiteX4" fmla="*/ 552450 w 810342"/>
                <a:gd name="connsiteY4" fmla="*/ 143791 h 434303"/>
                <a:gd name="connsiteX5" fmla="*/ 642938 w 810342"/>
                <a:gd name="connsiteY5" fmla="*/ 58066 h 434303"/>
                <a:gd name="connsiteX6" fmla="*/ 738188 w 810342"/>
                <a:gd name="connsiteY6" fmla="*/ 10441 h 434303"/>
                <a:gd name="connsiteX7" fmla="*/ 800100 w 810342"/>
                <a:gd name="connsiteY7" fmla="*/ 916 h 434303"/>
                <a:gd name="connsiteX8" fmla="*/ 809625 w 810342"/>
                <a:gd name="connsiteY8" fmla="*/ 916 h 43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0342" h="434303">
                  <a:moveTo>
                    <a:pt x="0" y="434303"/>
                  </a:moveTo>
                  <a:cubicBezTo>
                    <a:pt x="56356" y="429937"/>
                    <a:pt x="112712" y="425572"/>
                    <a:pt x="161925" y="415253"/>
                  </a:cubicBezTo>
                  <a:cubicBezTo>
                    <a:pt x="211138" y="404934"/>
                    <a:pt x="246063" y="396997"/>
                    <a:pt x="295275" y="372391"/>
                  </a:cubicBezTo>
                  <a:cubicBezTo>
                    <a:pt x="344487" y="347785"/>
                    <a:pt x="414338" y="305716"/>
                    <a:pt x="457200" y="267616"/>
                  </a:cubicBezTo>
                  <a:cubicBezTo>
                    <a:pt x="500062" y="229516"/>
                    <a:pt x="521494" y="178716"/>
                    <a:pt x="552450" y="143791"/>
                  </a:cubicBezTo>
                  <a:cubicBezTo>
                    <a:pt x="583406" y="108866"/>
                    <a:pt x="611982" y="80291"/>
                    <a:pt x="642938" y="58066"/>
                  </a:cubicBezTo>
                  <a:cubicBezTo>
                    <a:pt x="673894" y="35841"/>
                    <a:pt x="711995" y="19966"/>
                    <a:pt x="738188" y="10441"/>
                  </a:cubicBezTo>
                  <a:cubicBezTo>
                    <a:pt x="764381" y="916"/>
                    <a:pt x="788194" y="2503"/>
                    <a:pt x="800100" y="916"/>
                  </a:cubicBezTo>
                  <a:cubicBezTo>
                    <a:pt x="812006" y="-671"/>
                    <a:pt x="810815" y="122"/>
                    <a:pt x="809625" y="916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2" name="Freeform 101"/>
            <p:cNvSpPr/>
            <p:nvPr/>
          </p:nvSpPr>
          <p:spPr>
            <a:xfrm flipH="1">
              <a:off x="7967732" y="2527956"/>
              <a:ext cx="810342" cy="434303"/>
            </a:xfrm>
            <a:custGeom>
              <a:avLst/>
              <a:gdLst>
                <a:gd name="connsiteX0" fmla="*/ 0 w 810342"/>
                <a:gd name="connsiteY0" fmla="*/ 434303 h 434303"/>
                <a:gd name="connsiteX1" fmla="*/ 161925 w 810342"/>
                <a:gd name="connsiteY1" fmla="*/ 415253 h 434303"/>
                <a:gd name="connsiteX2" fmla="*/ 295275 w 810342"/>
                <a:gd name="connsiteY2" fmla="*/ 372391 h 434303"/>
                <a:gd name="connsiteX3" fmla="*/ 457200 w 810342"/>
                <a:gd name="connsiteY3" fmla="*/ 267616 h 434303"/>
                <a:gd name="connsiteX4" fmla="*/ 552450 w 810342"/>
                <a:gd name="connsiteY4" fmla="*/ 143791 h 434303"/>
                <a:gd name="connsiteX5" fmla="*/ 642938 w 810342"/>
                <a:gd name="connsiteY5" fmla="*/ 58066 h 434303"/>
                <a:gd name="connsiteX6" fmla="*/ 738188 w 810342"/>
                <a:gd name="connsiteY6" fmla="*/ 10441 h 434303"/>
                <a:gd name="connsiteX7" fmla="*/ 800100 w 810342"/>
                <a:gd name="connsiteY7" fmla="*/ 916 h 434303"/>
                <a:gd name="connsiteX8" fmla="*/ 809625 w 810342"/>
                <a:gd name="connsiteY8" fmla="*/ 916 h 43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0342" h="434303">
                  <a:moveTo>
                    <a:pt x="0" y="434303"/>
                  </a:moveTo>
                  <a:cubicBezTo>
                    <a:pt x="56356" y="429937"/>
                    <a:pt x="112712" y="425572"/>
                    <a:pt x="161925" y="415253"/>
                  </a:cubicBezTo>
                  <a:cubicBezTo>
                    <a:pt x="211138" y="404934"/>
                    <a:pt x="246063" y="396997"/>
                    <a:pt x="295275" y="372391"/>
                  </a:cubicBezTo>
                  <a:cubicBezTo>
                    <a:pt x="344487" y="347785"/>
                    <a:pt x="414338" y="305716"/>
                    <a:pt x="457200" y="267616"/>
                  </a:cubicBezTo>
                  <a:cubicBezTo>
                    <a:pt x="500062" y="229516"/>
                    <a:pt x="521494" y="178716"/>
                    <a:pt x="552450" y="143791"/>
                  </a:cubicBezTo>
                  <a:cubicBezTo>
                    <a:pt x="583406" y="108866"/>
                    <a:pt x="611982" y="80291"/>
                    <a:pt x="642938" y="58066"/>
                  </a:cubicBezTo>
                  <a:cubicBezTo>
                    <a:pt x="673894" y="35841"/>
                    <a:pt x="711995" y="19966"/>
                    <a:pt x="738188" y="10441"/>
                  </a:cubicBezTo>
                  <a:cubicBezTo>
                    <a:pt x="764381" y="916"/>
                    <a:pt x="788194" y="2503"/>
                    <a:pt x="800100" y="916"/>
                  </a:cubicBezTo>
                  <a:cubicBezTo>
                    <a:pt x="812006" y="-671"/>
                    <a:pt x="810815" y="122"/>
                    <a:pt x="809625" y="916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3387969" y="4548690"/>
            <a:ext cx="695325" cy="257175"/>
            <a:chOff x="7081838" y="2527956"/>
            <a:chExt cx="1766887" cy="439082"/>
          </a:xfrm>
        </p:grpSpPr>
        <p:cxnSp>
          <p:nvCxnSpPr>
            <p:cNvPr id="104" name="Straight Connector 103"/>
            <p:cNvCxnSpPr/>
            <p:nvPr/>
          </p:nvCxnSpPr>
          <p:spPr bwMode="auto">
            <a:xfrm>
              <a:off x="7081838" y="2967038"/>
              <a:ext cx="1766887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5" name="Freeform 104"/>
            <p:cNvSpPr/>
            <p:nvPr/>
          </p:nvSpPr>
          <p:spPr>
            <a:xfrm>
              <a:off x="7153275" y="2527972"/>
              <a:ext cx="810342" cy="434303"/>
            </a:xfrm>
            <a:custGeom>
              <a:avLst/>
              <a:gdLst>
                <a:gd name="connsiteX0" fmla="*/ 0 w 810342"/>
                <a:gd name="connsiteY0" fmla="*/ 434303 h 434303"/>
                <a:gd name="connsiteX1" fmla="*/ 161925 w 810342"/>
                <a:gd name="connsiteY1" fmla="*/ 415253 h 434303"/>
                <a:gd name="connsiteX2" fmla="*/ 295275 w 810342"/>
                <a:gd name="connsiteY2" fmla="*/ 372391 h 434303"/>
                <a:gd name="connsiteX3" fmla="*/ 457200 w 810342"/>
                <a:gd name="connsiteY3" fmla="*/ 267616 h 434303"/>
                <a:gd name="connsiteX4" fmla="*/ 552450 w 810342"/>
                <a:gd name="connsiteY4" fmla="*/ 143791 h 434303"/>
                <a:gd name="connsiteX5" fmla="*/ 642938 w 810342"/>
                <a:gd name="connsiteY5" fmla="*/ 58066 h 434303"/>
                <a:gd name="connsiteX6" fmla="*/ 738188 w 810342"/>
                <a:gd name="connsiteY6" fmla="*/ 10441 h 434303"/>
                <a:gd name="connsiteX7" fmla="*/ 800100 w 810342"/>
                <a:gd name="connsiteY7" fmla="*/ 916 h 434303"/>
                <a:gd name="connsiteX8" fmla="*/ 809625 w 810342"/>
                <a:gd name="connsiteY8" fmla="*/ 916 h 43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0342" h="434303">
                  <a:moveTo>
                    <a:pt x="0" y="434303"/>
                  </a:moveTo>
                  <a:cubicBezTo>
                    <a:pt x="56356" y="429937"/>
                    <a:pt x="112712" y="425572"/>
                    <a:pt x="161925" y="415253"/>
                  </a:cubicBezTo>
                  <a:cubicBezTo>
                    <a:pt x="211138" y="404934"/>
                    <a:pt x="246063" y="396997"/>
                    <a:pt x="295275" y="372391"/>
                  </a:cubicBezTo>
                  <a:cubicBezTo>
                    <a:pt x="344487" y="347785"/>
                    <a:pt x="414338" y="305716"/>
                    <a:pt x="457200" y="267616"/>
                  </a:cubicBezTo>
                  <a:cubicBezTo>
                    <a:pt x="500062" y="229516"/>
                    <a:pt x="521494" y="178716"/>
                    <a:pt x="552450" y="143791"/>
                  </a:cubicBezTo>
                  <a:cubicBezTo>
                    <a:pt x="583406" y="108866"/>
                    <a:pt x="611982" y="80291"/>
                    <a:pt x="642938" y="58066"/>
                  </a:cubicBezTo>
                  <a:cubicBezTo>
                    <a:pt x="673894" y="35841"/>
                    <a:pt x="711995" y="19966"/>
                    <a:pt x="738188" y="10441"/>
                  </a:cubicBezTo>
                  <a:cubicBezTo>
                    <a:pt x="764381" y="916"/>
                    <a:pt x="788194" y="2503"/>
                    <a:pt x="800100" y="916"/>
                  </a:cubicBezTo>
                  <a:cubicBezTo>
                    <a:pt x="812006" y="-671"/>
                    <a:pt x="810815" y="122"/>
                    <a:pt x="809625" y="916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6" name="Freeform 105"/>
            <p:cNvSpPr/>
            <p:nvPr/>
          </p:nvSpPr>
          <p:spPr>
            <a:xfrm flipH="1">
              <a:off x="7967732" y="2527956"/>
              <a:ext cx="810342" cy="434303"/>
            </a:xfrm>
            <a:custGeom>
              <a:avLst/>
              <a:gdLst>
                <a:gd name="connsiteX0" fmla="*/ 0 w 810342"/>
                <a:gd name="connsiteY0" fmla="*/ 434303 h 434303"/>
                <a:gd name="connsiteX1" fmla="*/ 161925 w 810342"/>
                <a:gd name="connsiteY1" fmla="*/ 415253 h 434303"/>
                <a:gd name="connsiteX2" fmla="*/ 295275 w 810342"/>
                <a:gd name="connsiteY2" fmla="*/ 372391 h 434303"/>
                <a:gd name="connsiteX3" fmla="*/ 457200 w 810342"/>
                <a:gd name="connsiteY3" fmla="*/ 267616 h 434303"/>
                <a:gd name="connsiteX4" fmla="*/ 552450 w 810342"/>
                <a:gd name="connsiteY4" fmla="*/ 143791 h 434303"/>
                <a:gd name="connsiteX5" fmla="*/ 642938 w 810342"/>
                <a:gd name="connsiteY5" fmla="*/ 58066 h 434303"/>
                <a:gd name="connsiteX6" fmla="*/ 738188 w 810342"/>
                <a:gd name="connsiteY6" fmla="*/ 10441 h 434303"/>
                <a:gd name="connsiteX7" fmla="*/ 800100 w 810342"/>
                <a:gd name="connsiteY7" fmla="*/ 916 h 434303"/>
                <a:gd name="connsiteX8" fmla="*/ 809625 w 810342"/>
                <a:gd name="connsiteY8" fmla="*/ 916 h 43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0342" h="434303">
                  <a:moveTo>
                    <a:pt x="0" y="434303"/>
                  </a:moveTo>
                  <a:cubicBezTo>
                    <a:pt x="56356" y="429937"/>
                    <a:pt x="112712" y="425572"/>
                    <a:pt x="161925" y="415253"/>
                  </a:cubicBezTo>
                  <a:cubicBezTo>
                    <a:pt x="211138" y="404934"/>
                    <a:pt x="246063" y="396997"/>
                    <a:pt x="295275" y="372391"/>
                  </a:cubicBezTo>
                  <a:cubicBezTo>
                    <a:pt x="344487" y="347785"/>
                    <a:pt x="414338" y="305716"/>
                    <a:pt x="457200" y="267616"/>
                  </a:cubicBezTo>
                  <a:cubicBezTo>
                    <a:pt x="500062" y="229516"/>
                    <a:pt x="521494" y="178716"/>
                    <a:pt x="552450" y="143791"/>
                  </a:cubicBezTo>
                  <a:cubicBezTo>
                    <a:pt x="583406" y="108866"/>
                    <a:pt x="611982" y="80291"/>
                    <a:pt x="642938" y="58066"/>
                  </a:cubicBezTo>
                  <a:cubicBezTo>
                    <a:pt x="673894" y="35841"/>
                    <a:pt x="711995" y="19966"/>
                    <a:pt x="738188" y="10441"/>
                  </a:cubicBezTo>
                  <a:cubicBezTo>
                    <a:pt x="764381" y="916"/>
                    <a:pt x="788194" y="2503"/>
                    <a:pt x="800100" y="916"/>
                  </a:cubicBezTo>
                  <a:cubicBezTo>
                    <a:pt x="812006" y="-671"/>
                    <a:pt x="810815" y="122"/>
                    <a:pt x="809625" y="916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aphicFrame>
        <p:nvGraphicFramePr>
          <p:cNvPr id="82" name="Object 81"/>
          <p:cNvGraphicFramePr>
            <a:graphicFrameLocks noChangeAspect="1"/>
          </p:cNvGraphicFramePr>
          <p:nvPr>
            <p:extLst/>
          </p:nvPr>
        </p:nvGraphicFramePr>
        <p:xfrm>
          <a:off x="1844675" y="2900363"/>
          <a:ext cx="43815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" name="Equation" r:id="rId35" imgW="291960" imgH="177480" progId="Equation.DSMT4">
                  <p:embed/>
                </p:oleObj>
              </mc:Choice>
              <mc:Fallback>
                <p:oleObj name="Equation" r:id="rId35" imgW="291960" imgH="177480" progId="Equation.DSMT4">
                  <p:embed/>
                  <p:pic>
                    <p:nvPicPr>
                      <p:cNvPr id="82" name="Object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4675" y="2900363"/>
                        <a:ext cx="43815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" name="Object 106"/>
          <p:cNvGraphicFramePr>
            <a:graphicFrameLocks noChangeAspect="1"/>
          </p:cNvGraphicFramePr>
          <p:nvPr>
            <p:extLst/>
          </p:nvPr>
        </p:nvGraphicFramePr>
        <p:xfrm>
          <a:off x="1927225" y="3525838"/>
          <a:ext cx="3429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" name="Equation" r:id="rId37" imgW="228600" imgH="177480" progId="Equation.DSMT4">
                  <p:embed/>
                </p:oleObj>
              </mc:Choice>
              <mc:Fallback>
                <p:oleObj name="Equation" r:id="rId37" imgW="228600" imgH="177480" progId="Equation.DSMT4">
                  <p:embed/>
                  <p:pic>
                    <p:nvPicPr>
                      <p:cNvPr id="107" name="Object 1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7225" y="3525838"/>
                        <a:ext cx="3429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" name="Object 107"/>
          <p:cNvGraphicFramePr>
            <a:graphicFrameLocks noChangeAspect="1"/>
          </p:cNvGraphicFramePr>
          <p:nvPr>
            <p:extLst/>
          </p:nvPr>
        </p:nvGraphicFramePr>
        <p:xfrm>
          <a:off x="2066925" y="4084638"/>
          <a:ext cx="3429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" name="Equation" r:id="rId39" imgW="228600" imgH="177480" progId="Equation.DSMT4">
                  <p:embed/>
                </p:oleObj>
              </mc:Choice>
              <mc:Fallback>
                <p:oleObj name="Equation" r:id="rId39" imgW="228600" imgH="177480" progId="Equation.DSMT4">
                  <p:embed/>
                  <p:pic>
                    <p:nvPicPr>
                      <p:cNvPr id="108" name="Object 1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6925" y="4084638"/>
                        <a:ext cx="3429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05566" name="Picture 30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377" y="3498846"/>
            <a:ext cx="7016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8" name="Picture 30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43155" y="3159496"/>
            <a:ext cx="58756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9" name="Object 108"/>
          <p:cNvGraphicFramePr>
            <a:graphicFrameLocks noChangeAspect="1"/>
          </p:cNvGraphicFramePr>
          <p:nvPr>
            <p:extLst/>
          </p:nvPr>
        </p:nvGraphicFramePr>
        <p:xfrm>
          <a:off x="3440113" y="3505200"/>
          <a:ext cx="43815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" name="Equation" r:id="rId42" imgW="291960" imgH="177480" progId="Equation.DSMT4">
                  <p:embed/>
                </p:oleObj>
              </mc:Choice>
              <mc:Fallback>
                <p:oleObj name="Equation" r:id="rId42" imgW="291960" imgH="177480" progId="Equation.DSMT4">
                  <p:embed/>
                  <p:pic>
                    <p:nvPicPr>
                      <p:cNvPr id="109" name="Object 1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0113" y="3505200"/>
                        <a:ext cx="43815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7" name="Picture 30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83" y="3462564"/>
            <a:ext cx="7016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5568" name="Picture 32"/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115">
            <a:off x="1863406" y="2902073"/>
            <a:ext cx="571500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6" name="Picture 30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70285" y="4215913"/>
            <a:ext cx="583512" cy="350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7" name="Picture 30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65051" y="3069550"/>
            <a:ext cx="587560" cy="467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8" name="Picture 30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54375" y="4163774"/>
            <a:ext cx="583512" cy="467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9" name="Picture 30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70062" y="3147944"/>
            <a:ext cx="58756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0" name="Picture 30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59386" y="4242168"/>
            <a:ext cx="5835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1" name="Picture 30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833" y="3475264"/>
            <a:ext cx="7016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2" name="Picture 32"/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51994">
            <a:off x="1843137" y="4031060"/>
            <a:ext cx="647843" cy="509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4" name="Object 113"/>
          <p:cNvGraphicFramePr>
            <a:graphicFrameLocks noChangeAspect="1"/>
          </p:cNvGraphicFramePr>
          <p:nvPr>
            <p:extLst/>
          </p:nvPr>
        </p:nvGraphicFramePr>
        <p:xfrm>
          <a:off x="1889823" y="5365073"/>
          <a:ext cx="950912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" name="Equation" r:id="rId45" imgW="393480" imgH="228600" progId="Equation.DSMT4">
                  <p:embed/>
                </p:oleObj>
              </mc:Choice>
              <mc:Fallback>
                <p:oleObj name="Equation" r:id="rId45" imgW="393480" imgH="228600" progId="Equation.DSMT4">
                  <p:embed/>
                  <p:pic>
                    <p:nvPicPr>
                      <p:cNvPr id="114" name="Object 1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9823" y="5365073"/>
                        <a:ext cx="950912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1809093" y="2894819"/>
            <a:ext cx="701675" cy="1707546"/>
            <a:chOff x="1780065" y="2880305"/>
            <a:chExt cx="701675" cy="1707546"/>
          </a:xfrm>
        </p:grpSpPr>
        <p:pic>
          <p:nvPicPr>
            <p:cNvPr id="110" name="Picture 32"/>
            <p:cNvPicPr>
              <a:picLocks noChangeAspect="1" noChangeArrowheads="1"/>
            </p:cNvPicPr>
            <p:nvPr/>
          </p:nvPicPr>
          <p:blipFill>
            <a:blip r:embed="rId4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3115">
              <a:off x="1841638" y="2880305"/>
              <a:ext cx="571500" cy="449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1" name="Picture 30"/>
            <p:cNvPicPr>
              <a:picLocks noChangeAspect="1" noChangeArrowheads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0065" y="3453496"/>
              <a:ext cx="701675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2" name="Picture 32"/>
            <p:cNvPicPr>
              <a:picLocks noChangeAspect="1" noChangeArrowheads="1"/>
            </p:cNvPicPr>
            <p:nvPr/>
          </p:nvPicPr>
          <p:blipFill>
            <a:blip r:embed="rId4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351994">
              <a:off x="1821369" y="4009292"/>
              <a:ext cx="647843" cy="509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47" name="Straight Arrow Connector 46"/>
          <p:cNvCxnSpPr/>
          <p:nvPr/>
        </p:nvCxnSpPr>
        <p:spPr bwMode="auto">
          <a:xfrm flipV="1">
            <a:off x="1387677" y="2884143"/>
            <a:ext cx="1449714" cy="847734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48" name="Straight Arrow Connector 47"/>
          <p:cNvCxnSpPr>
            <a:stCxn id="45" idx="5"/>
            <a:endCxn id="7" idx="2"/>
          </p:cNvCxnSpPr>
          <p:nvPr/>
        </p:nvCxnSpPr>
        <p:spPr bwMode="auto">
          <a:xfrm>
            <a:off x="1387677" y="3920463"/>
            <a:ext cx="1406847" cy="968697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49" name="Footer Placeholder 4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891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055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5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state variable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Illustrating state variables</a:t>
            </a:r>
          </a:p>
          <a:p>
            <a:pPr lvl="1"/>
            <a:r>
              <a:rPr lang="en-US" dirty="0"/>
              <a:t>A stochastic graph</a:t>
            </a:r>
          </a:p>
        </p:txBody>
      </p:sp>
      <p:sp>
        <p:nvSpPr>
          <p:cNvPr id="5" name="Oval 4"/>
          <p:cNvSpPr/>
          <p:nvPr/>
        </p:nvSpPr>
        <p:spPr>
          <a:xfrm>
            <a:off x="2798334" y="2656500"/>
            <a:ext cx="266700" cy="266700"/>
          </a:xfrm>
          <a:prstGeom prst="ellipse">
            <a:avLst/>
          </a:prstGeom>
          <a:ln w="28575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802144" y="3700440"/>
            <a:ext cx="266700" cy="266700"/>
          </a:xfrm>
          <a:prstGeom prst="ellipse">
            <a:avLst/>
          </a:prstGeom>
          <a:ln w="28575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794524" y="4755810"/>
            <a:ext cx="266700" cy="266700"/>
          </a:xfrm>
          <a:prstGeom prst="ellipse">
            <a:avLst/>
          </a:prstGeom>
          <a:ln w="28575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3068844" y="3833578"/>
            <a:ext cx="1369831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3068844" y="2791810"/>
            <a:ext cx="1369831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3049409" y="4889160"/>
            <a:ext cx="1369831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11" name="Straight Arrow Connector 10"/>
          <p:cNvCxnSpPr>
            <a:stCxn id="5" idx="4"/>
          </p:cNvCxnSpPr>
          <p:nvPr/>
        </p:nvCxnSpPr>
        <p:spPr bwMode="auto">
          <a:xfrm flipH="1">
            <a:off x="2924626" y="2923200"/>
            <a:ext cx="7058" cy="77724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H="1">
            <a:off x="2917568" y="3978570"/>
            <a:ext cx="7058" cy="77724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13" name="Oval 12"/>
          <p:cNvSpPr/>
          <p:nvPr/>
        </p:nvSpPr>
        <p:spPr>
          <a:xfrm>
            <a:off x="4425204" y="2648880"/>
            <a:ext cx="266700" cy="266700"/>
          </a:xfrm>
          <a:prstGeom prst="ellipse">
            <a:avLst/>
          </a:prstGeom>
          <a:ln w="28575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429014" y="3692820"/>
            <a:ext cx="266700" cy="266700"/>
          </a:xfrm>
          <a:prstGeom prst="ellipse">
            <a:avLst/>
          </a:prstGeom>
          <a:ln w="28575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421394" y="4748190"/>
            <a:ext cx="266700" cy="266700"/>
          </a:xfrm>
          <a:prstGeom prst="ellipse">
            <a:avLst/>
          </a:prstGeom>
          <a:ln w="28575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4695714" y="3825958"/>
            <a:ext cx="1369831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4684284" y="2784190"/>
            <a:ext cx="1369831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4676279" y="4881540"/>
            <a:ext cx="1369831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19" name="Straight Arrow Connector 18"/>
          <p:cNvCxnSpPr>
            <a:stCxn id="13" idx="4"/>
          </p:cNvCxnSpPr>
          <p:nvPr/>
        </p:nvCxnSpPr>
        <p:spPr bwMode="auto">
          <a:xfrm flipH="1">
            <a:off x="4551496" y="2915580"/>
            <a:ext cx="7058" cy="77724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H="1">
            <a:off x="4544438" y="3970950"/>
            <a:ext cx="7058" cy="77724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21" name="Oval 20"/>
          <p:cNvSpPr/>
          <p:nvPr/>
        </p:nvSpPr>
        <p:spPr>
          <a:xfrm>
            <a:off x="6040644" y="2652690"/>
            <a:ext cx="266700" cy="266700"/>
          </a:xfrm>
          <a:prstGeom prst="ellipse">
            <a:avLst/>
          </a:prstGeom>
          <a:ln w="28575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6044454" y="3696630"/>
            <a:ext cx="266700" cy="266700"/>
          </a:xfrm>
          <a:prstGeom prst="ellipse">
            <a:avLst/>
          </a:prstGeom>
          <a:ln w="28575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6036834" y="4752000"/>
            <a:ext cx="266700" cy="266700"/>
          </a:xfrm>
          <a:prstGeom prst="ellipse">
            <a:avLst/>
          </a:prstGeom>
          <a:ln w="28575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4" name="Straight Arrow Connector 23"/>
          <p:cNvCxnSpPr>
            <a:stCxn id="21" idx="4"/>
          </p:cNvCxnSpPr>
          <p:nvPr/>
        </p:nvCxnSpPr>
        <p:spPr bwMode="auto">
          <a:xfrm flipH="1">
            <a:off x="6166936" y="2919390"/>
            <a:ext cx="7058" cy="77724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 flipH="1">
            <a:off x="6159878" y="3974760"/>
            <a:ext cx="7058" cy="77724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45" name="Oval 44"/>
          <p:cNvSpPr/>
          <p:nvPr/>
        </p:nvSpPr>
        <p:spPr>
          <a:xfrm>
            <a:off x="1160034" y="3692820"/>
            <a:ext cx="266700" cy="266700"/>
          </a:xfrm>
          <a:prstGeom prst="ellipse">
            <a:avLst/>
          </a:prstGeom>
          <a:ln w="28575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6" name="Straight Arrow Connector 45"/>
          <p:cNvCxnSpPr/>
          <p:nvPr/>
        </p:nvCxnSpPr>
        <p:spPr bwMode="auto">
          <a:xfrm>
            <a:off x="1420770" y="3833790"/>
            <a:ext cx="1369831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grpSp>
        <p:nvGrpSpPr>
          <p:cNvPr id="27" name="Group 26"/>
          <p:cNvGrpSpPr/>
          <p:nvPr/>
        </p:nvGrpSpPr>
        <p:grpSpPr>
          <a:xfrm flipH="1">
            <a:off x="6270973" y="2876523"/>
            <a:ext cx="1677357" cy="2005017"/>
            <a:chOff x="851076" y="4306515"/>
            <a:chExt cx="1677357" cy="2005017"/>
          </a:xfrm>
        </p:grpSpPr>
        <p:sp>
          <p:nvSpPr>
            <p:cNvPr id="41" name="Oval 40"/>
            <p:cNvSpPr/>
            <p:nvPr/>
          </p:nvSpPr>
          <p:spPr>
            <a:xfrm>
              <a:off x="851076" y="5115192"/>
              <a:ext cx="266700" cy="266700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42" name="Straight Arrow Connector 41"/>
            <p:cNvCxnSpPr/>
            <p:nvPr/>
          </p:nvCxnSpPr>
          <p:spPr bwMode="auto">
            <a:xfrm>
              <a:off x="1111812" y="5256162"/>
              <a:ext cx="1369831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cxnSp>
          <p:nvCxnSpPr>
            <p:cNvPr id="43" name="Straight Arrow Connector 42"/>
            <p:cNvCxnSpPr>
              <a:stCxn id="41" idx="7"/>
            </p:cNvCxnSpPr>
            <p:nvPr/>
          </p:nvCxnSpPr>
          <p:spPr bwMode="auto">
            <a:xfrm flipV="1">
              <a:off x="1078719" y="4306515"/>
              <a:ext cx="1449714" cy="847734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cxnSp>
          <p:nvCxnSpPr>
            <p:cNvPr id="44" name="Straight Arrow Connector 43"/>
            <p:cNvCxnSpPr>
              <a:stCxn id="41" idx="5"/>
            </p:cNvCxnSpPr>
            <p:nvPr/>
          </p:nvCxnSpPr>
          <p:spPr bwMode="auto">
            <a:xfrm>
              <a:off x="1078719" y="5342835"/>
              <a:ext cx="1406847" cy="968697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</p:grpSp>
      <p:graphicFrame>
        <p:nvGraphicFramePr>
          <p:cNvPr id="28" name="Object 27"/>
          <p:cNvGraphicFramePr>
            <a:graphicFrameLocks noChangeAspect="1"/>
          </p:cNvGraphicFramePr>
          <p:nvPr>
            <p:extLst/>
          </p:nvPr>
        </p:nvGraphicFramePr>
        <p:xfrm>
          <a:off x="1226709" y="3692820"/>
          <a:ext cx="133350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Equation" r:id="rId3" imgW="88560" imgH="164880" progId="Equation.DSMT4">
                  <p:embed/>
                </p:oleObj>
              </mc:Choice>
              <mc:Fallback>
                <p:oleObj name="Equation" r:id="rId3" imgW="88560" imgH="164880" progId="Equation.DSMT4">
                  <p:embed/>
                  <p:pic>
                    <p:nvPicPr>
                      <p:cNvPr id="28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6709" y="3692820"/>
                        <a:ext cx="133350" cy="24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9" name="Group 28"/>
          <p:cNvGrpSpPr/>
          <p:nvPr/>
        </p:nvGrpSpPr>
        <p:grpSpPr>
          <a:xfrm>
            <a:off x="2824828" y="2644803"/>
            <a:ext cx="209550" cy="2359025"/>
            <a:chOff x="2070100" y="4067175"/>
            <a:chExt cx="209550" cy="2359025"/>
          </a:xfrm>
        </p:grpSpPr>
        <p:graphicFrame>
          <p:nvGraphicFramePr>
            <p:cNvPr id="38" name="Object 37"/>
            <p:cNvGraphicFramePr>
              <a:graphicFrameLocks noChangeAspect="1"/>
            </p:cNvGraphicFramePr>
            <p:nvPr>
              <p:extLst/>
            </p:nvPr>
          </p:nvGraphicFramePr>
          <p:xfrm>
            <a:off x="2070100" y="4067175"/>
            <a:ext cx="190500" cy="247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1" name="Equation" r:id="rId5" imgW="126720" imgH="164880" progId="Equation.DSMT4">
                    <p:embed/>
                  </p:oleObj>
                </mc:Choice>
                <mc:Fallback>
                  <p:oleObj name="Equation" r:id="rId5" imgW="126720" imgH="164880" progId="Equation.DSMT4">
                    <p:embed/>
                    <p:pic>
                      <p:nvPicPr>
                        <p:cNvPr id="38" name="Object 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70100" y="4067175"/>
                          <a:ext cx="190500" cy="2476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" name="Object 38"/>
            <p:cNvGraphicFramePr>
              <a:graphicFrameLocks noChangeAspect="1"/>
            </p:cNvGraphicFramePr>
            <p:nvPr>
              <p:extLst/>
            </p:nvPr>
          </p:nvGraphicFramePr>
          <p:xfrm>
            <a:off x="2095500" y="5124450"/>
            <a:ext cx="171450" cy="266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2" name="Equation" r:id="rId7" imgW="114120" imgH="177480" progId="Equation.DSMT4">
                    <p:embed/>
                  </p:oleObj>
                </mc:Choice>
                <mc:Fallback>
                  <p:oleObj name="Equation" r:id="rId7" imgW="114120" imgH="177480" progId="Equation.DSMT4">
                    <p:embed/>
                    <p:pic>
                      <p:nvPicPr>
                        <p:cNvPr id="39" name="Object 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95500" y="5124450"/>
                          <a:ext cx="171450" cy="266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" name="Object 39"/>
            <p:cNvGraphicFramePr>
              <a:graphicFrameLocks noChangeAspect="1"/>
            </p:cNvGraphicFramePr>
            <p:nvPr>
              <p:extLst/>
            </p:nvPr>
          </p:nvGraphicFramePr>
          <p:xfrm>
            <a:off x="2089150" y="6178550"/>
            <a:ext cx="190500" cy="247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3" name="Equation" r:id="rId9" imgW="126720" imgH="164880" progId="Equation.DSMT4">
                    <p:embed/>
                  </p:oleObj>
                </mc:Choice>
                <mc:Fallback>
                  <p:oleObj name="Equation" r:id="rId9" imgW="126720" imgH="164880" progId="Equation.DSMT4">
                    <p:embed/>
                    <p:pic>
                      <p:nvPicPr>
                        <p:cNvPr id="40" name="Object 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89150" y="6178550"/>
                          <a:ext cx="190500" cy="2476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0" name="Group 29"/>
          <p:cNvGrpSpPr/>
          <p:nvPr/>
        </p:nvGrpSpPr>
        <p:grpSpPr>
          <a:xfrm>
            <a:off x="4467573" y="2651153"/>
            <a:ext cx="205105" cy="2378075"/>
            <a:chOff x="3712845" y="4073525"/>
            <a:chExt cx="205105" cy="2378075"/>
          </a:xfrm>
        </p:grpSpPr>
        <p:graphicFrame>
          <p:nvGraphicFramePr>
            <p:cNvPr id="35" name="Object 34"/>
            <p:cNvGraphicFramePr>
              <a:graphicFrameLocks noChangeAspect="1"/>
            </p:cNvGraphicFramePr>
            <p:nvPr>
              <p:extLst/>
            </p:nvPr>
          </p:nvGraphicFramePr>
          <p:xfrm>
            <a:off x="3717925" y="4073525"/>
            <a:ext cx="171450" cy="266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4" name="Equation" r:id="rId11" imgW="114120" imgH="177480" progId="Equation.DSMT4">
                    <p:embed/>
                  </p:oleObj>
                </mc:Choice>
                <mc:Fallback>
                  <p:oleObj name="Equation" r:id="rId11" imgW="114120" imgH="177480" progId="Equation.DSMT4">
                    <p:embed/>
                    <p:pic>
                      <p:nvPicPr>
                        <p:cNvPr id="35" name="Object 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17925" y="4073525"/>
                          <a:ext cx="171450" cy="266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" name="Object 35"/>
            <p:cNvGraphicFramePr>
              <a:graphicFrameLocks noChangeAspect="1"/>
            </p:cNvGraphicFramePr>
            <p:nvPr>
              <p:extLst/>
            </p:nvPr>
          </p:nvGraphicFramePr>
          <p:xfrm>
            <a:off x="3712845" y="5128895"/>
            <a:ext cx="190500" cy="266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5" name="Equation" r:id="rId13" imgW="126720" imgH="177480" progId="Equation.DSMT4">
                    <p:embed/>
                  </p:oleObj>
                </mc:Choice>
                <mc:Fallback>
                  <p:oleObj name="Equation" r:id="rId13" imgW="126720" imgH="177480" progId="Equation.DSMT4">
                    <p:embed/>
                    <p:pic>
                      <p:nvPicPr>
                        <p:cNvPr id="36" name="Object 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12845" y="5128895"/>
                          <a:ext cx="190500" cy="266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" name="Object 36"/>
            <p:cNvGraphicFramePr>
              <a:graphicFrameLocks noChangeAspect="1"/>
            </p:cNvGraphicFramePr>
            <p:nvPr>
              <p:extLst/>
            </p:nvPr>
          </p:nvGraphicFramePr>
          <p:xfrm>
            <a:off x="3727450" y="6184900"/>
            <a:ext cx="190500" cy="266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6" name="Equation" r:id="rId15" imgW="126720" imgH="177480" progId="Equation.DSMT4">
                    <p:embed/>
                  </p:oleObj>
                </mc:Choice>
                <mc:Fallback>
                  <p:oleObj name="Equation" r:id="rId15" imgW="126720" imgH="177480" progId="Equation.DSMT4">
                    <p:embed/>
                    <p:pic>
                      <p:nvPicPr>
                        <p:cNvPr id="37" name="Object 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27450" y="6184900"/>
                          <a:ext cx="190500" cy="266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1" name="Object 30"/>
          <p:cNvGraphicFramePr>
            <a:graphicFrameLocks noChangeAspect="1"/>
          </p:cNvGraphicFramePr>
          <p:nvPr>
            <p:extLst/>
          </p:nvPr>
        </p:nvGraphicFramePr>
        <p:xfrm>
          <a:off x="6088093" y="2643533"/>
          <a:ext cx="17145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name="Equation" r:id="rId17" imgW="114120" imgH="177480" progId="Equation.DSMT4">
                  <p:embed/>
                </p:oleObj>
              </mc:Choice>
              <mc:Fallback>
                <p:oleObj name="Equation" r:id="rId17" imgW="114120" imgH="177480" progId="Equation.DSMT4">
                  <p:embed/>
                  <p:pic>
                    <p:nvPicPr>
                      <p:cNvPr id="31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8093" y="2643533"/>
                        <a:ext cx="17145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/>
          </p:nvPr>
        </p:nvGraphicFramePr>
        <p:xfrm>
          <a:off x="6104603" y="3710016"/>
          <a:ext cx="17145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8" name="Equation" r:id="rId19" imgW="114120" imgH="177480" progId="Equation.DSMT4">
                  <p:embed/>
                </p:oleObj>
              </mc:Choice>
              <mc:Fallback>
                <p:oleObj name="Equation" r:id="rId19" imgW="114120" imgH="177480" progId="Equation.DSMT4">
                  <p:embed/>
                  <p:pic>
                    <p:nvPicPr>
                      <p:cNvPr id="32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4603" y="3710016"/>
                        <a:ext cx="17145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/>
          </p:nvPr>
        </p:nvGraphicFramePr>
        <p:xfrm>
          <a:off x="6025863" y="4754591"/>
          <a:ext cx="2667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" name="Equation" r:id="rId21" imgW="177480" imgH="177480" progId="Equation.DSMT4">
                  <p:embed/>
                </p:oleObj>
              </mc:Choice>
              <mc:Fallback>
                <p:oleObj name="Equation" r:id="rId21" imgW="177480" imgH="177480" progId="Equation.DSMT4">
                  <p:embed/>
                  <p:pic>
                    <p:nvPicPr>
                      <p:cNvPr id="33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5863" y="4754591"/>
                        <a:ext cx="2667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/>
          </p:nvPr>
        </p:nvGraphicFramePr>
        <p:xfrm>
          <a:off x="7700041" y="3685251"/>
          <a:ext cx="247650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" name="Equation" r:id="rId23" imgW="164880" imgH="164880" progId="Equation.DSMT4">
                  <p:embed/>
                </p:oleObj>
              </mc:Choice>
              <mc:Fallback>
                <p:oleObj name="Equation" r:id="rId23" imgW="164880" imgH="164880" progId="Equation.DSMT4">
                  <p:embed/>
                  <p:pic>
                    <p:nvPicPr>
                      <p:cNvPr id="34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0041" y="3685251"/>
                        <a:ext cx="247650" cy="24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1"/>
          <p:cNvGraphicFramePr>
            <a:graphicFrameLocks noChangeAspect="1"/>
          </p:cNvGraphicFramePr>
          <p:nvPr>
            <p:extLst/>
          </p:nvPr>
        </p:nvGraphicFramePr>
        <p:xfrm>
          <a:off x="2985024" y="4226220"/>
          <a:ext cx="3429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" name="Equation" r:id="rId25" imgW="228600" imgH="177480" progId="Equation.DSMT4">
                  <p:embed/>
                </p:oleObj>
              </mc:Choice>
              <mc:Fallback>
                <p:oleObj name="Equation" r:id="rId25" imgW="228600" imgH="177480" progId="Equation.DSMT4">
                  <p:embed/>
                  <p:pic>
                    <p:nvPicPr>
                      <p:cNvPr id="52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5024" y="4226220"/>
                        <a:ext cx="3429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/>
          <p:cNvGraphicFramePr>
            <a:graphicFrameLocks noChangeAspect="1"/>
          </p:cNvGraphicFramePr>
          <p:nvPr>
            <p:extLst/>
          </p:nvPr>
        </p:nvGraphicFramePr>
        <p:xfrm>
          <a:off x="2997866" y="3143278"/>
          <a:ext cx="32385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" name="Equation" r:id="rId27" imgW="215640" imgH="177480" progId="Equation.DSMT4">
                  <p:embed/>
                </p:oleObj>
              </mc:Choice>
              <mc:Fallback>
                <p:oleObj name="Equation" r:id="rId27" imgW="215640" imgH="177480" progId="Equation.DSMT4">
                  <p:embed/>
                  <p:pic>
                    <p:nvPicPr>
                      <p:cNvPr id="53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7866" y="3143278"/>
                        <a:ext cx="32385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57"/>
          <p:cNvGraphicFramePr>
            <a:graphicFrameLocks noChangeAspect="1"/>
          </p:cNvGraphicFramePr>
          <p:nvPr>
            <p:extLst/>
          </p:nvPr>
        </p:nvGraphicFramePr>
        <p:xfrm>
          <a:off x="4575841" y="4229128"/>
          <a:ext cx="43815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" name="Equation" r:id="rId29" imgW="291960" imgH="177480" progId="Equation.DSMT4">
                  <p:embed/>
                </p:oleObj>
              </mc:Choice>
              <mc:Fallback>
                <p:oleObj name="Equation" r:id="rId29" imgW="291960" imgH="177480" progId="Equation.DSMT4">
                  <p:embed/>
                  <p:pic>
                    <p:nvPicPr>
                      <p:cNvPr id="58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5841" y="4229128"/>
                        <a:ext cx="43815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58"/>
          <p:cNvGraphicFramePr>
            <a:graphicFrameLocks noChangeAspect="1"/>
          </p:cNvGraphicFramePr>
          <p:nvPr>
            <p:extLst/>
          </p:nvPr>
        </p:nvGraphicFramePr>
        <p:xfrm>
          <a:off x="5126703" y="3565553"/>
          <a:ext cx="3429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" name="Equation" r:id="rId31" imgW="228600" imgH="177480" progId="Equation.DSMT4">
                  <p:embed/>
                </p:oleObj>
              </mc:Choice>
              <mc:Fallback>
                <p:oleObj name="Equation" r:id="rId31" imgW="228600" imgH="177480" progId="Equation.DSMT4">
                  <p:embed/>
                  <p:pic>
                    <p:nvPicPr>
                      <p:cNvPr id="59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6703" y="3565553"/>
                        <a:ext cx="3429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59"/>
          <p:cNvGraphicFramePr>
            <a:graphicFrameLocks noChangeAspect="1"/>
          </p:cNvGraphicFramePr>
          <p:nvPr>
            <p:extLst/>
          </p:nvPr>
        </p:nvGraphicFramePr>
        <p:xfrm>
          <a:off x="4569491" y="3146453"/>
          <a:ext cx="4572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" name="Equation" r:id="rId33" imgW="304560" imgH="177480" progId="Equation.DSMT4">
                  <p:embed/>
                </p:oleObj>
              </mc:Choice>
              <mc:Fallback>
                <p:oleObj name="Equation" r:id="rId33" imgW="304560" imgH="177480" progId="Equation.DSMT4">
                  <p:embed/>
                  <p:pic>
                    <p:nvPicPr>
                      <p:cNvPr id="60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9491" y="3146453"/>
                        <a:ext cx="4572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7" name="Straight Arrow Connector 66"/>
          <p:cNvCxnSpPr/>
          <p:nvPr/>
        </p:nvCxnSpPr>
        <p:spPr bwMode="auto">
          <a:xfrm>
            <a:off x="1428030" y="3826536"/>
            <a:ext cx="1369831" cy="0"/>
          </a:xfrm>
          <a:prstGeom prst="straightConnector1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68" name="Straight Arrow Connector 67"/>
          <p:cNvCxnSpPr/>
          <p:nvPr/>
        </p:nvCxnSpPr>
        <p:spPr bwMode="auto">
          <a:xfrm>
            <a:off x="3075372" y="3833796"/>
            <a:ext cx="1369831" cy="0"/>
          </a:xfrm>
          <a:prstGeom prst="straightConnector1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69" name="Oval 68"/>
          <p:cNvSpPr/>
          <p:nvPr/>
        </p:nvSpPr>
        <p:spPr>
          <a:xfrm>
            <a:off x="1167294" y="3685566"/>
            <a:ext cx="266700" cy="266700"/>
          </a:xfrm>
          <a:prstGeom prst="ellipse">
            <a:avLst/>
          </a:prstGeom>
          <a:ln w="57150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0" name="Oval 69"/>
          <p:cNvSpPr/>
          <p:nvPr/>
        </p:nvSpPr>
        <p:spPr>
          <a:xfrm>
            <a:off x="2800122" y="3692826"/>
            <a:ext cx="266700" cy="266700"/>
          </a:xfrm>
          <a:prstGeom prst="ellipse">
            <a:avLst/>
          </a:prstGeom>
          <a:ln w="57150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1" name="Oval 70"/>
          <p:cNvSpPr/>
          <p:nvPr/>
        </p:nvSpPr>
        <p:spPr>
          <a:xfrm>
            <a:off x="4432950" y="3700086"/>
            <a:ext cx="266700" cy="266700"/>
          </a:xfrm>
          <a:prstGeom prst="ellipse">
            <a:avLst/>
          </a:prstGeom>
          <a:ln w="57150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81" name="Group 80"/>
          <p:cNvGrpSpPr/>
          <p:nvPr/>
        </p:nvGrpSpPr>
        <p:grpSpPr>
          <a:xfrm>
            <a:off x="5013531" y="2458668"/>
            <a:ext cx="695325" cy="257175"/>
            <a:chOff x="7081838" y="2527956"/>
            <a:chExt cx="1766887" cy="439082"/>
          </a:xfrm>
        </p:grpSpPr>
        <p:cxnSp>
          <p:nvCxnSpPr>
            <p:cNvPr id="26" name="Straight Connector 25"/>
            <p:cNvCxnSpPr/>
            <p:nvPr/>
          </p:nvCxnSpPr>
          <p:spPr bwMode="auto">
            <a:xfrm>
              <a:off x="7081838" y="2967038"/>
              <a:ext cx="1766887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8" name="Freeform 77"/>
            <p:cNvSpPr/>
            <p:nvPr/>
          </p:nvSpPr>
          <p:spPr>
            <a:xfrm>
              <a:off x="7153275" y="2527972"/>
              <a:ext cx="810342" cy="434303"/>
            </a:xfrm>
            <a:custGeom>
              <a:avLst/>
              <a:gdLst>
                <a:gd name="connsiteX0" fmla="*/ 0 w 810342"/>
                <a:gd name="connsiteY0" fmla="*/ 434303 h 434303"/>
                <a:gd name="connsiteX1" fmla="*/ 161925 w 810342"/>
                <a:gd name="connsiteY1" fmla="*/ 415253 h 434303"/>
                <a:gd name="connsiteX2" fmla="*/ 295275 w 810342"/>
                <a:gd name="connsiteY2" fmla="*/ 372391 h 434303"/>
                <a:gd name="connsiteX3" fmla="*/ 457200 w 810342"/>
                <a:gd name="connsiteY3" fmla="*/ 267616 h 434303"/>
                <a:gd name="connsiteX4" fmla="*/ 552450 w 810342"/>
                <a:gd name="connsiteY4" fmla="*/ 143791 h 434303"/>
                <a:gd name="connsiteX5" fmla="*/ 642938 w 810342"/>
                <a:gd name="connsiteY5" fmla="*/ 58066 h 434303"/>
                <a:gd name="connsiteX6" fmla="*/ 738188 w 810342"/>
                <a:gd name="connsiteY6" fmla="*/ 10441 h 434303"/>
                <a:gd name="connsiteX7" fmla="*/ 800100 w 810342"/>
                <a:gd name="connsiteY7" fmla="*/ 916 h 434303"/>
                <a:gd name="connsiteX8" fmla="*/ 809625 w 810342"/>
                <a:gd name="connsiteY8" fmla="*/ 916 h 43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0342" h="434303">
                  <a:moveTo>
                    <a:pt x="0" y="434303"/>
                  </a:moveTo>
                  <a:cubicBezTo>
                    <a:pt x="56356" y="429937"/>
                    <a:pt x="112712" y="425572"/>
                    <a:pt x="161925" y="415253"/>
                  </a:cubicBezTo>
                  <a:cubicBezTo>
                    <a:pt x="211138" y="404934"/>
                    <a:pt x="246063" y="396997"/>
                    <a:pt x="295275" y="372391"/>
                  </a:cubicBezTo>
                  <a:cubicBezTo>
                    <a:pt x="344487" y="347785"/>
                    <a:pt x="414338" y="305716"/>
                    <a:pt x="457200" y="267616"/>
                  </a:cubicBezTo>
                  <a:cubicBezTo>
                    <a:pt x="500062" y="229516"/>
                    <a:pt x="521494" y="178716"/>
                    <a:pt x="552450" y="143791"/>
                  </a:cubicBezTo>
                  <a:cubicBezTo>
                    <a:pt x="583406" y="108866"/>
                    <a:pt x="611982" y="80291"/>
                    <a:pt x="642938" y="58066"/>
                  </a:cubicBezTo>
                  <a:cubicBezTo>
                    <a:pt x="673894" y="35841"/>
                    <a:pt x="711995" y="19966"/>
                    <a:pt x="738188" y="10441"/>
                  </a:cubicBezTo>
                  <a:cubicBezTo>
                    <a:pt x="764381" y="916"/>
                    <a:pt x="788194" y="2503"/>
                    <a:pt x="800100" y="916"/>
                  </a:cubicBezTo>
                  <a:cubicBezTo>
                    <a:pt x="812006" y="-671"/>
                    <a:pt x="810815" y="122"/>
                    <a:pt x="809625" y="916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0" name="Freeform 79"/>
            <p:cNvSpPr/>
            <p:nvPr/>
          </p:nvSpPr>
          <p:spPr>
            <a:xfrm flipH="1">
              <a:off x="7967732" y="2527956"/>
              <a:ext cx="810342" cy="434303"/>
            </a:xfrm>
            <a:custGeom>
              <a:avLst/>
              <a:gdLst>
                <a:gd name="connsiteX0" fmla="*/ 0 w 810342"/>
                <a:gd name="connsiteY0" fmla="*/ 434303 h 434303"/>
                <a:gd name="connsiteX1" fmla="*/ 161925 w 810342"/>
                <a:gd name="connsiteY1" fmla="*/ 415253 h 434303"/>
                <a:gd name="connsiteX2" fmla="*/ 295275 w 810342"/>
                <a:gd name="connsiteY2" fmla="*/ 372391 h 434303"/>
                <a:gd name="connsiteX3" fmla="*/ 457200 w 810342"/>
                <a:gd name="connsiteY3" fmla="*/ 267616 h 434303"/>
                <a:gd name="connsiteX4" fmla="*/ 552450 w 810342"/>
                <a:gd name="connsiteY4" fmla="*/ 143791 h 434303"/>
                <a:gd name="connsiteX5" fmla="*/ 642938 w 810342"/>
                <a:gd name="connsiteY5" fmla="*/ 58066 h 434303"/>
                <a:gd name="connsiteX6" fmla="*/ 738188 w 810342"/>
                <a:gd name="connsiteY6" fmla="*/ 10441 h 434303"/>
                <a:gd name="connsiteX7" fmla="*/ 800100 w 810342"/>
                <a:gd name="connsiteY7" fmla="*/ 916 h 434303"/>
                <a:gd name="connsiteX8" fmla="*/ 809625 w 810342"/>
                <a:gd name="connsiteY8" fmla="*/ 916 h 43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0342" h="434303">
                  <a:moveTo>
                    <a:pt x="0" y="434303"/>
                  </a:moveTo>
                  <a:cubicBezTo>
                    <a:pt x="56356" y="429937"/>
                    <a:pt x="112712" y="425572"/>
                    <a:pt x="161925" y="415253"/>
                  </a:cubicBezTo>
                  <a:cubicBezTo>
                    <a:pt x="211138" y="404934"/>
                    <a:pt x="246063" y="396997"/>
                    <a:pt x="295275" y="372391"/>
                  </a:cubicBezTo>
                  <a:cubicBezTo>
                    <a:pt x="344487" y="347785"/>
                    <a:pt x="414338" y="305716"/>
                    <a:pt x="457200" y="267616"/>
                  </a:cubicBezTo>
                  <a:cubicBezTo>
                    <a:pt x="500062" y="229516"/>
                    <a:pt x="521494" y="178716"/>
                    <a:pt x="552450" y="143791"/>
                  </a:cubicBezTo>
                  <a:cubicBezTo>
                    <a:pt x="583406" y="108866"/>
                    <a:pt x="611982" y="80291"/>
                    <a:pt x="642938" y="58066"/>
                  </a:cubicBezTo>
                  <a:cubicBezTo>
                    <a:pt x="673894" y="35841"/>
                    <a:pt x="711995" y="19966"/>
                    <a:pt x="738188" y="10441"/>
                  </a:cubicBezTo>
                  <a:cubicBezTo>
                    <a:pt x="764381" y="916"/>
                    <a:pt x="788194" y="2503"/>
                    <a:pt x="800100" y="916"/>
                  </a:cubicBezTo>
                  <a:cubicBezTo>
                    <a:pt x="812006" y="-671"/>
                    <a:pt x="810815" y="122"/>
                    <a:pt x="809625" y="916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 rot="1714784">
            <a:off x="6711644" y="2946892"/>
            <a:ext cx="695325" cy="257175"/>
            <a:chOff x="7081838" y="2527956"/>
            <a:chExt cx="1766887" cy="439082"/>
          </a:xfrm>
        </p:grpSpPr>
        <p:cxnSp>
          <p:nvCxnSpPr>
            <p:cNvPr id="84" name="Straight Connector 83"/>
            <p:cNvCxnSpPr/>
            <p:nvPr/>
          </p:nvCxnSpPr>
          <p:spPr bwMode="auto">
            <a:xfrm>
              <a:off x="7081838" y="2967038"/>
              <a:ext cx="1766887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5" name="Freeform 84"/>
            <p:cNvSpPr/>
            <p:nvPr/>
          </p:nvSpPr>
          <p:spPr>
            <a:xfrm>
              <a:off x="7153275" y="2527972"/>
              <a:ext cx="810342" cy="434303"/>
            </a:xfrm>
            <a:custGeom>
              <a:avLst/>
              <a:gdLst>
                <a:gd name="connsiteX0" fmla="*/ 0 w 810342"/>
                <a:gd name="connsiteY0" fmla="*/ 434303 h 434303"/>
                <a:gd name="connsiteX1" fmla="*/ 161925 w 810342"/>
                <a:gd name="connsiteY1" fmla="*/ 415253 h 434303"/>
                <a:gd name="connsiteX2" fmla="*/ 295275 w 810342"/>
                <a:gd name="connsiteY2" fmla="*/ 372391 h 434303"/>
                <a:gd name="connsiteX3" fmla="*/ 457200 w 810342"/>
                <a:gd name="connsiteY3" fmla="*/ 267616 h 434303"/>
                <a:gd name="connsiteX4" fmla="*/ 552450 w 810342"/>
                <a:gd name="connsiteY4" fmla="*/ 143791 h 434303"/>
                <a:gd name="connsiteX5" fmla="*/ 642938 w 810342"/>
                <a:gd name="connsiteY5" fmla="*/ 58066 h 434303"/>
                <a:gd name="connsiteX6" fmla="*/ 738188 w 810342"/>
                <a:gd name="connsiteY6" fmla="*/ 10441 h 434303"/>
                <a:gd name="connsiteX7" fmla="*/ 800100 w 810342"/>
                <a:gd name="connsiteY7" fmla="*/ 916 h 434303"/>
                <a:gd name="connsiteX8" fmla="*/ 809625 w 810342"/>
                <a:gd name="connsiteY8" fmla="*/ 916 h 43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0342" h="434303">
                  <a:moveTo>
                    <a:pt x="0" y="434303"/>
                  </a:moveTo>
                  <a:cubicBezTo>
                    <a:pt x="56356" y="429937"/>
                    <a:pt x="112712" y="425572"/>
                    <a:pt x="161925" y="415253"/>
                  </a:cubicBezTo>
                  <a:cubicBezTo>
                    <a:pt x="211138" y="404934"/>
                    <a:pt x="246063" y="396997"/>
                    <a:pt x="295275" y="372391"/>
                  </a:cubicBezTo>
                  <a:cubicBezTo>
                    <a:pt x="344487" y="347785"/>
                    <a:pt x="414338" y="305716"/>
                    <a:pt x="457200" y="267616"/>
                  </a:cubicBezTo>
                  <a:cubicBezTo>
                    <a:pt x="500062" y="229516"/>
                    <a:pt x="521494" y="178716"/>
                    <a:pt x="552450" y="143791"/>
                  </a:cubicBezTo>
                  <a:cubicBezTo>
                    <a:pt x="583406" y="108866"/>
                    <a:pt x="611982" y="80291"/>
                    <a:pt x="642938" y="58066"/>
                  </a:cubicBezTo>
                  <a:cubicBezTo>
                    <a:pt x="673894" y="35841"/>
                    <a:pt x="711995" y="19966"/>
                    <a:pt x="738188" y="10441"/>
                  </a:cubicBezTo>
                  <a:cubicBezTo>
                    <a:pt x="764381" y="916"/>
                    <a:pt x="788194" y="2503"/>
                    <a:pt x="800100" y="916"/>
                  </a:cubicBezTo>
                  <a:cubicBezTo>
                    <a:pt x="812006" y="-671"/>
                    <a:pt x="810815" y="122"/>
                    <a:pt x="809625" y="916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6" name="Freeform 85"/>
            <p:cNvSpPr/>
            <p:nvPr/>
          </p:nvSpPr>
          <p:spPr>
            <a:xfrm flipH="1">
              <a:off x="7967732" y="2527956"/>
              <a:ext cx="810342" cy="434303"/>
            </a:xfrm>
            <a:custGeom>
              <a:avLst/>
              <a:gdLst>
                <a:gd name="connsiteX0" fmla="*/ 0 w 810342"/>
                <a:gd name="connsiteY0" fmla="*/ 434303 h 434303"/>
                <a:gd name="connsiteX1" fmla="*/ 161925 w 810342"/>
                <a:gd name="connsiteY1" fmla="*/ 415253 h 434303"/>
                <a:gd name="connsiteX2" fmla="*/ 295275 w 810342"/>
                <a:gd name="connsiteY2" fmla="*/ 372391 h 434303"/>
                <a:gd name="connsiteX3" fmla="*/ 457200 w 810342"/>
                <a:gd name="connsiteY3" fmla="*/ 267616 h 434303"/>
                <a:gd name="connsiteX4" fmla="*/ 552450 w 810342"/>
                <a:gd name="connsiteY4" fmla="*/ 143791 h 434303"/>
                <a:gd name="connsiteX5" fmla="*/ 642938 w 810342"/>
                <a:gd name="connsiteY5" fmla="*/ 58066 h 434303"/>
                <a:gd name="connsiteX6" fmla="*/ 738188 w 810342"/>
                <a:gd name="connsiteY6" fmla="*/ 10441 h 434303"/>
                <a:gd name="connsiteX7" fmla="*/ 800100 w 810342"/>
                <a:gd name="connsiteY7" fmla="*/ 916 h 434303"/>
                <a:gd name="connsiteX8" fmla="*/ 809625 w 810342"/>
                <a:gd name="connsiteY8" fmla="*/ 916 h 43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0342" h="434303">
                  <a:moveTo>
                    <a:pt x="0" y="434303"/>
                  </a:moveTo>
                  <a:cubicBezTo>
                    <a:pt x="56356" y="429937"/>
                    <a:pt x="112712" y="425572"/>
                    <a:pt x="161925" y="415253"/>
                  </a:cubicBezTo>
                  <a:cubicBezTo>
                    <a:pt x="211138" y="404934"/>
                    <a:pt x="246063" y="396997"/>
                    <a:pt x="295275" y="372391"/>
                  </a:cubicBezTo>
                  <a:cubicBezTo>
                    <a:pt x="344487" y="347785"/>
                    <a:pt x="414338" y="305716"/>
                    <a:pt x="457200" y="267616"/>
                  </a:cubicBezTo>
                  <a:cubicBezTo>
                    <a:pt x="500062" y="229516"/>
                    <a:pt x="521494" y="178716"/>
                    <a:pt x="552450" y="143791"/>
                  </a:cubicBezTo>
                  <a:cubicBezTo>
                    <a:pt x="583406" y="108866"/>
                    <a:pt x="611982" y="80291"/>
                    <a:pt x="642938" y="58066"/>
                  </a:cubicBezTo>
                  <a:cubicBezTo>
                    <a:pt x="673894" y="35841"/>
                    <a:pt x="711995" y="19966"/>
                    <a:pt x="738188" y="10441"/>
                  </a:cubicBezTo>
                  <a:cubicBezTo>
                    <a:pt x="764381" y="916"/>
                    <a:pt x="788194" y="2503"/>
                    <a:pt x="800100" y="916"/>
                  </a:cubicBezTo>
                  <a:cubicBezTo>
                    <a:pt x="812006" y="-671"/>
                    <a:pt x="810815" y="122"/>
                    <a:pt x="809625" y="916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 rot="19396710">
            <a:off x="6566537" y="4107251"/>
            <a:ext cx="695325" cy="257175"/>
            <a:chOff x="7081838" y="2527956"/>
            <a:chExt cx="1766887" cy="439082"/>
          </a:xfrm>
        </p:grpSpPr>
        <p:cxnSp>
          <p:nvCxnSpPr>
            <p:cNvPr id="88" name="Straight Connector 87"/>
            <p:cNvCxnSpPr/>
            <p:nvPr/>
          </p:nvCxnSpPr>
          <p:spPr bwMode="auto">
            <a:xfrm>
              <a:off x="7081838" y="2967038"/>
              <a:ext cx="1766887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9" name="Freeform 88"/>
            <p:cNvSpPr/>
            <p:nvPr/>
          </p:nvSpPr>
          <p:spPr>
            <a:xfrm>
              <a:off x="7153275" y="2527972"/>
              <a:ext cx="810342" cy="434303"/>
            </a:xfrm>
            <a:custGeom>
              <a:avLst/>
              <a:gdLst>
                <a:gd name="connsiteX0" fmla="*/ 0 w 810342"/>
                <a:gd name="connsiteY0" fmla="*/ 434303 h 434303"/>
                <a:gd name="connsiteX1" fmla="*/ 161925 w 810342"/>
                <a:gd name="connsiteY1" fmla="*/ 415253 h 434303"/>
                <a:gd name="connsiteX2" fmla="*/ 295275 w 810342"/>
                <a:gd name="connsiteY2" fmla="*/ 372391 h 434303"/>
                <a:gd name="connsiteX3" fmla="*/ 457200 w 810342"/>
                <a:gd name="connsiteY3" fmla="*/ 267616 h 434303"/>
                <a:gd name="connsiteX4" fmla="*/ 552450 w 810342"/>
                <a:gd name="connsiteY4" fmla="*/ 143791 h 434303"/>
                <a:gd name="connsiteX5" fmla="*/ 642938 w 810342"/>
                <a:gd name="connsiteY5" fmla="*/ 58066 h 434303"/>
                <a:gd name="connsiteX6" fmla="*/ 738188 w 810342"/>
                <a:gd name="connsiteY6" fmla="*/ 10441 h 434303"/>
                <a:gd name="connsiteX7" fmla="*/ 800100 w 810342"/>
                <a:gd name="connsiteY7" fmla="*/ 916 h 434303"/>
                <a:gd name="connsiteX8" fmla="*/ 809625 w 810342"/>
                <a:gd name="connsiteY8" fmla="*/ 916 h 43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0342" h="434303">
                  <a:moveTo>
                    <a:pt x="0" y="434303"/>
                  </a:moveTo>
                  <a:cubicBezTo>
                    <a:pt x="56356" y="429937"/>
                    <a:pt x="112712" y="425572"/>
                    <a:pt x="161925" y="415253"/>
                  </a:cubicBezTo>
                  <a:cubicBezTo>
                    <a:pt x="211138" y="404934"/>
                    <a:pt x="246063" y="396997"/>
                    <a:pt x="295275" y="372391"/>
                  </a:cubicBezTo>
                  <a:cubicBezTo>
                    <a:pt x="344487" y="347785"/>
                    <a:pt x="414338" y="305716"/>
                    <a:pt x="457200" y="267616"/>
                  </a:cubicBezTo>
                  <a:cubicBezTo>
                    <a:pt x="500062" y="229516"/>
                    <a:pt x="521494" y="178716"/>
                    <a:pt x="552450" y="143791"/>
                  </a:cubicBezTo>
                  <a:cubicBezTo>
                    <a:pt x="583406" y="108866"/>
                    <a:pt x="611982" y="80291"/>
                    <a:pt x="642938" y="58066"/>
                  </a:cubicBezTo>
                  <a:cubicBezTo>
                    <a:pt x="673894" y="35841"/>
                    <a:pt x="711995" y="19966"/>
                    <a:pt x="738188" y="10441"/>
                  </a:cubicBezTo>
                  <a:cubicBezTo>
                    <a:pt x="764381" y="916"/>
                    <a:pt x="788194" y="2503"/>
                    <a:pt x="800100" y="916"/>
                  </a:cubicBezTo>
                  <a:cubicBezTo>
                    <a:pt x="812006" y="-671"/>
                    <a:pt x="810815" y="122"/>
                    <a:pt x="809625" y="916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0" name="Freeform 89"/>
            <p:cNvSpPr/>
            <p:nvPr/>
          </p:nvSpPr>
          <p:spPr>
            <a:xfrm flipH="1">
              <a:off x="7967732" y="2527956"/>
              <a:ext cx="810342" cy="434303"/>
            </a:xfrm>
            <a:custGeom>
              <a:avLst/>
              <a:gdLst>
                <a:gd name="connsiteX0" fmla="*/ 0 w 810342"/>
                <a:gd name="connsiteY0" fmla="*/ 434303 h 434303"/>
                <a:gd name="connsiteX1" fmla="*/ 161925 w 810342"/>
                <a:gd name="connsiteY1" fmla="*/ 415253 h 434303"/>
                <a:gd name="connsiteX2" fmla="*/ 295275 w 810342"/>
                <a:gd name="connsiteY2" fmla="*/ 372391 h 434303"/>
                <a:gd name="connsiteX3" fmla="*/ 457200 w 810342"/>
                <a:gd name="connsiteY3" fmla="*/ 267616 h 434303"/>
                <a:gd name="connsiteX4" fmla="*/ 552450 w 810342"/>
                <a:gd name="connsiteY4" fmla="*/ 143791 h 434303"/>
                <a:gd name="connsiteX5" fmla="*/ 642938 w 810342"/>
                <a:gd name="connsiteY5" fmla="*/ 58066 h 434303"/>
                <a:gd name="connsiteX6" fmla="*/ 738188 w 810342"/>
                <a:gd name="connsiteY6" fmla="*/ 10441 h 434303"/>
                <a:gd name="connsiteX7" fmla="*/ 800100 w 810342"/>
                <a:gd name="connsiteY7" fmla="*/ 916 h 434303"/>
                <a:gd name="connsiteX8" fmla="*/ 809625 w 810342"/>
                <a:gd name="connsiteY8" fmla="*/ 916 h 43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0342" h="434303">
                  <a:moveTo>
                    <a:pt x="0" y="434303"/>
                  </a:moveTo>
                  <a:cubicBezTo>
                    <a:pt x="56356" y="429937"/>
                    <a:pt x="112712" y="425572"/>
                    <a:pt x="161925" y="415253"/>
                  </a:cubicBezTo>
                  <a:cubicBezTo>
                    <a:pt x="211138" y="404934"/>
                    <a:pt x="246063" y="396997"/>
                    <a:pt x="295275" y="372391"/>
                  </a:cubicBezTo>
                  <a:cubicBezTo>
                    <a:pt x="344487" y="347785"/>
                    <a:pt x="414338" y="305716"/>
                    <a:pt x="457200" y="267616"/>
                  </a:cubicBezTo>
                  <a:cubicBezTo>
                    <a:pt x="500062" y="229516"/>
                    <a:pt x="521494" y="178716"/>
                    <a:pt x="552450" y="143791"/>
                  </a:cubicBezTo>
                  <a:cubicBezTo>
                    <a:pt x="583406" y="108866"/>
                    <a:pt x="611982" y="80291"/>
                    <a:pt x="642938" y="58066"/>
                  </a:cubicBezTo>
                  <a:cubicBezTo>
                    <a:pt x="673894" y="35841"/>
                    <a:pt x="711995" y="19966"/>
                    <a:pt x="738188" y="10441"/>
                  </a:cubicBezTo>
                  <a:cubicBezTo>
                    <a:pt x="764381" y="916"/>
                    <a:pt x="788194" y="2503"/>
                    <a:pt x="800100" y="916"/>
                  </a:cubicBezTo>
                  <a:cubicBezTo>
                    <a:pt x="812006" y="-671"/>
                    <a:pt x="810815" y="122"/>
                    <a:pt x="809625" y="916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6595847" y="3484343"/>
            <a:ext cx="695325" cy="257175"/>
            <a:chOff x="7081838" y="2527956"/>
            <a:chExt cx="1766887" cy="439082"/>
          </a:xfrm>
        </p:grpSpPr>
        <p:cxnSp>
          <p:nvCxnSpPr>
            <p:cNvPr id="92" name="Straight Connector 91"/>
            <p:cNvCxnSpPr/>
            <p:nvPr/>
          </p:nvCxnSpPr>
          <p:spPr bwMode="auto">
            <a:xfrm>
              <a:off x="7081838" y="2967038"/>
              <a:ext cx="1766887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3" name="Freeform 92"/>
            <p:cNvSpPr/>
            <p:nvPr/>
          </p:nvSpPr>
          <p:spPr>
            <a:xfrm>
              <a:off x="7153275" y="2527972"/>
              <a:ext cx="810342" cy="434303"/>
            </a:xfrm>
            <a:custGeom>
              <a:avLst/>
              <a:gdLst>
                <a:gd name="connsiteX0" fmla="*/ 0 w 810342"/>
                <a:gd name="connsiteY0" fmla="*/ 434303 h 434303"/>
                <a:gd name="connsiteX1" fmla="*/ 161925 w 810342"/>
                <a:gd name="connsiteY1" fmla="*/ 415253 h 434303"/>
                <a:gd name="connsiteX2" fmla="*/ 295275 w 810342"/>
                <a:gd name="connsiteY2" fmla="*/ 372391 h 434303"/>
                <a:gd name="connsiteX3" fmla="*/ 457200 w 810342"/>
                <a:gd name="connsiteY3" fmla="*/ 267616 h 434303"/>
                <a:gd name="connsiteX4" fmla="*/ 552450 w 810342"/>
                <a:gd name="connsiteY4" fmla="*/ 143791 h 434303"/>
                <a:gd name="connsiteX5" fmla="*/ 642938 w 810342"/>
                <a:gd name="connsiteY5" fmla="*/ 58066 h 434303"/>
                <a:gd name="connsiteX6" fmla="*/ 738188 w 810342"/>
                <a:gd name="connsiteY6" fmla="*/ 10441 h 434303"/>
                <a:gd name="connsiteX7" fmla="*/ 800100 w 810342"/>
                <a:gd name="connsiteY7" fmla="*/ 916 h 434303"/>
                <a:gd name="connsiteX8" fmla="*/ 809625 w 810342"/>
                <a:gd name="connsiteY8" fmla="*/ 916 h 43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0342" h="434303">
                  <a:moveTo>
                    <a:pt x="0" y="434303"/>
                  </a:moveTo>
                  <a:cubicBezTo>
                    <a:pt x="56356" y="429937"/>
                    <a:pt x="112712" y="425572"/>
                    <a:pt x="161925" y="415253"/>
                  </a:cubicBezTo>
                  <a:cubicBezTo>
                    <a:pt x="211138" y="404934"/>
                    <a:pt x="246063" y="396997"/>
                    <a:pt x="295275" y="372391"/>
                  </a:cubicBezTo>
                  <a:cubicBezTo>
                    <a:pt x="344487" y="347785"/>
                    <a:pt x="414338" y="305716"/>
                    <a:pt x="457200" y="267616"/>
                  </a:cubicBezTo>
                  <a:cubicBezTo>
                    <a:pt x="500062" y="229516"/>
                    <a:pt x="521494" y="178716"/>
                    <a:pt x="552450" y="143791"/>
                  </a:cubicBezTo>
                  <a:cubicBezTo>
                    <a:pt x="583406" y="108866"/>
                    <a:pt x="611982" y="80291"/>
                    <a:pt x="642938" y="58066"/>
                  </a:cubicBezTo>
                  <a:cubicBezTo>
                    <a:pt x="673894" y="35841"/>
                    <a:pt x="711995" y="19966"/>
                    <a:pt x="738188" y="10441"/>
                  </a:cubicBezTo>
                  <a:cubicBezTo>
                    <a:pt x="764381" y="916"/>
                    <a:pt x="788194" y="2503"/>
                    <a:pt x="800100" y="916"/>
                  </a:cubicBezTo>
                  <a:cubicBezTo>
                    <a:pt x="812006" y="-671"/>
                    <a:pt x="810815" y="122"/>
                    <a:pt x="809625" y="916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4" name="Freeform 93"/>
            <p:cNvSpPr/>
            <p:nvPr/>
          </p:nvSpPr>
          <p:spPr>
            <a:xfrm flipH="1">
              <a:off x="7967732" y="2527956"/>
              <a:ext cx="810342" cy="434303"/>
            </a:xfrm>
            <a:custGeom>
              <a:avLst/>
              <a:gdLst>
                <a:gd name="connsiteX0" fmla="*/ 0 w 810342"/>
                <a:gd name="connsiteY0" fmla="*/ 434303 h 434303"/>
                <a:gd name="connsiteX1" fmla="*/ 161925 w 810342"/>
                <a:gd name="connsiteY1" fmla="*/ 415253 h 434303"/>
                <a:gd name="connsiteX2" fmla="*/ 295275 w 810342"/>
                <a:gd name="connsiteY2" fmla="*/ 372391 h 434303"/>
                <a:gd name="connsiteX3" fmla="*/ 457200 w 810342"/>
                <a:gd name="connsiteY3" fmla="*/ 267616 h 434303"/>
                <a:gd name="connsiteX4" fmla="*/ 552450 w 810342"/>
                <a:gd name="connsiteY4" fmla="*/ 143791 h 434303"/>
                <a:gd name="connsiteX5" fmla="*/ 642938 w 810342"/>
                <a:gd name="connsiteY5" fmla="*/ 58066 h 434303"/>
                <a:gd name="connsiteX6" fmla="*/ 738188 w 810342"/>
                <a:gd name="connsiteY6" fmla="*/ 10441 h 434303"/>
                <a:gd name="connsiteX7" fmla="*/ 800100 w 810342"/>
                <a:gd name="connsiteY7" fmla="*/ 916 h 434303"/>
                <a:gd name="connsiteX8" fmla="*/ 809625 w 810342"/>
                <a:gd name="connsiteY8" fmla="*/ 916 h 43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0342" h="434303">
                  <a:moveTo>
                    <a:pt x="0" y="434303"/>
                  </a:moveTo>
                  <a:cubicBezTo>
                    <a:pt x="56356" y="429937"/>
                    <a:pt x="112712" y="425572"/>
                    <a:pt x="161925" y="415253"/>
                  </a:cubicBezTo>
                  <a:cubicBezTo>
                    <a:pt x="211138" y="404934"/>
                    <a:pt x="246063" y="396997"/>
                    <a:pt x="295275" y="372391"/>
                  </a:cubicBezTo>
                  <a:cubicBezTo>
                    <a:pt x="344487" y="347785"/>
                    <a:pt x="414338" y="305716"/>
                    <a:pt x="457200" y="267616"/>
                  </a:cubicBezTo>
                  <a:cubicBezTo>
                    <a:pt x="500062" y="229516"/>
                    <a:pt x="521494" y="178716"/>
                    <a:pt x="552450" y="143791"/>
                  </a:cubicBezTo>
                  <a:cubicBezTo>
                    <a:pt x="583406" y="108866"/>
                    <a:pt x="611982" y="80291"/>
                    <a:pt x="642938" y="58066"/>
                  </a:cubicBezTo>
                  <a:cubicBezTo>
                    <a:pt x="673894" y="35841"/>
                    <a:pt x="711995" y="19966"/>
                    <a:pt x="738188" y="10441"/>
                  </a:cubicBezTo>
                  <a:cubicBezTo>
                    <a:pt x="764381" y="916"/>
                    <a:pt x="788194" y="2503"/>
                    <a:pt x="800100" y="916"/>
                  </a:cubicBezTo>
                  <a:cubicBezTo>
                    <a:pt x="812006" y="-671"/>
                    <a:pt x="810815" y="122"/>
                    <a:pt x="809625" y="916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5064333" y="4555944"/>
            <a:ext cx="695325" cy="257175"/>
            <a:chOff x="7081838" y="2527956"/>
            <a:chExt cx="1766887" cy="439082"/>
          </a:xfrm>
        </p:grpSpPr>
        <p:cxnSp>
          <p:nvCxnSpPr>
            <p:cNvPr id="96" name="Straight Connector 95"/>
            <p:cNvCxnSpPr/>
            <p:nvPr/>
          </p:nvCxnSpPr>
          <p:spPr bwMode="auto">
            <a:xfrm>
              <a:off x="7081838" y="2967038"/>
              <a:ext cx="1766887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7" name="Freeform 96"/>
            <p:cNvSpPr/>
            <p:nvPr/>
          </p:nvSpPr>
          <p:spPr>
            <a:xfrm>
              <a:off x="7153275" y="2527972"/>
              <a:ext cx="810342" cy="434303"/>
            </a:xfrm>
            <a:custGeom>
              <a:avLst/>
              <a:gdLst>
                <a:gd name="connsiteX0" fmla="*/ 0 w 810342"/>
                <a:gd name="connsiteY0" fmla="*/ 434303 h 434303"/>
                <a:gd name="connsiteX1" fmla="*/ 161925 w 810342"/>
                <a:gd name="connsiteY1" fmla="*/ 415253 h 434303"/>
                <a:gd name="connsiteX2" fmla="*/ 295275 w 810342"/>
                <a:gd name="connsiteY2" fmla="*/ 372391 h 434303"/>
                <a:gd name="connsiteX3" fmla="*/ 457200 w 810342"/>
                <a:gd name="connsiteY3" fmla="*/ 267616 h 434303"/>
                <a:gd name="connsiteX4" fmla="*/ 552450 w 810342"/>
                <a:gd name="connsiteY4" fmla="*/ 143791 h 434303"/>
                <a:gd name="connsiteX5" fmla="*/ 642938 w 810342"/>
                <a:gd name="connsiteY5" fmla="*/ 58066 h 434303"/>
                <a:gd name="connsiteX6" fmla="*/ 738188 w 810342"/>
                <a:gd name="connsiteY6" fmla="*/ 10441 h 434303"/>
                <a:gd name="connsiteX7" fmla="*/ 800100 w 810342"/>
                <a:gd name="connsiteY7" fmla="*/ 916 h 434303"/>
                <a:gd name="connsiteX8" fmla="*/ 809625 w 810342"/>
                <a:gd name="connsiteY8" fmla="*/ 916 h 43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0342" h="434303">
                  <a:moveTo>
                    <a:pt x="0" y="434303"/>
                  </a:moveTo>
                  <a:cubicBezTo>
                    <a:pt x="56356" y="429937"/>
                    <a:pt x="112712" y="425572"/>
                    <a:pt x="161925" y="415253"/>
                  </a:cubicBezTo>
                  <a:cubicBezTo>
                    <a:pt x="211138" y="404934"/>
                    <a:pt x="246063" y="396997"/>
                    <a:pt x="295275" y="372391"/>
                  </a:cubicBezTo>
                  <a:cubicBezTo>
                    <a:pt x="344487" y="347785"/>
                    <a:pt x="414338" y="305716"/>
                    <a:pt x="457200" y="267616"/>
                  </a:cubicBezTo>
                  <a:cubicBezTo>
                    <a:pt x="500062" y="229516"/>
                    <a:pt x="521494" y="178716"/>
                    <a:pt x="552450" y="143791"/>
                  </a:cubicBezTo>
                  <a:cubicBezTo>
                    <a:pt x="583406" y="108866"/>
                    <a:pt x="611982" y="80291"/>
                    <a:pt x="642938" y="58066"/>
                  </a:cubicBezTo>
                  <a:cubicBezTo>
                    <a:pt x="673894" y="35841"/>
                    <a:pt x="711995" y="19966"/>
                    <a:pt x="738188" y="10441"/>
                  </a:cubicBezTo>
                  <a:cubicBezTo>
                    <a:pt x="764381" y="916"/>
                    <a:pt x="788194" y="2503"/>
                    <a:pt x="800100" y="916"/>
                  </a:cubicBezTo>
                  <a:cubicBezTo>
                    <a:pt x="812006" y="-671"/>
                    <a:pt x="810815" y="122"/>
                    <a:pt x="809625" y="916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8" name="Freeform 97"/>
            <p:cNvSpPr/>
            <p:nvPr/>
          </p:nvSpPr>
          <p:spPr>
            <a:xfrm flipH="1">
              <a:off x="7967732" y="2527956"/>
              <a:ext cx="810342" cy="434303"/>
            </a:xfrm>
            <a:custGeom>
              <a:avLst/>
              <a:gdLst>
                <a:gd name="connsiteX0" fmla="*/ 0 w 810342"/>
                <a:gd name="connsiteY0" fmla="*/ 434303 h 434303"/>
                <a:gd name="connsiteX1" fmla="*/ 161925 w 810342"/>
                <a:gd name="connsiteY1" fmla="*/ 415253 h 434303"/>
                <a:gd name="connsiteX2" fmla="*/ 295275 w 810342"/>
                <a:gd name="connsiteY2" fmla="*/ 372391 h 434303"/>
                <a:gd name="connsiteX3" fmla="*/ 457200 w 810342"/>
                <a:gd name="connsiteY3" fmla="*/ 267616 h 434303"/>
                <a:gd name="connsiteX4" fmla="*/ 552450 w 810342"/>
                <a:gd name="connsiteY4" fmla="*/ 143791 h 434303"/>
                <a:gd name="connsiteX5" fmla="*/ 642938 w 810342"/>
                <a:gd name="connsiteY5" fmla="*/ 58066 h 434303"/>
                <a:gd name="connsiteX6" fmla="*/ 738188 w 810342"/>
                <a:gd name="connsiteY6" fmla="*/ 10441 h 434303"/>
                <a:gd name="connsiteX7" fmla="*/ 800100 w 810342"/>
                <a:gd name="connsiteY7" fmla="*/ 916 h 434303"/>
                <a:gd name="connsiteX8" fmla="*/ 809625 w 810342"/>
                <a:gd name="connsiteY8" fmla="*/ 916 h 43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0342" h="434303">
                  <a:moveTo>
                    <a:pt x="0" y="434303"/>
                  </a:moveTo>
                  <a:cubicBezTo>
                    <a:pt x="56356" y="429937"/>
                    <a:pt x="112712" y="425572"/>
                    <a:pt x="161925" y="415253"/>
                  </a:cubicBezTo>
                  <a:cubicBezTo>
                    <a:pt x="211138" y="404934"/>
                    <a:pt x="246063" y="396997"/>
                    <a:pt x="295275" y="372391"/>
                  </a:cubicBezTo>
                  <a:cubicBezTo>
                    <a:pt x="344487" y="347785"/>
                    <a:pt x="414338" y="305716"/>
                    <a:pt x="457200" y="267616"/>
                  </a:cubicBezTo>
                  <a:cubicBezTo>
                    <a:pt x="500062" y="229516"/>
                    <a:pt x="521494" y="178716"/>
                    <a:pt x="552450" y="143791"/>
                  </a:cubicBezTo>
                  <a:cubicBezTo>
                    <a:pt x="583406" y="108866"/>
                    <a:pt x="611982" y="80291"/>
                    <a:pt x="642938" y="58066"/>
                  </a:cubicBezTo>
                  <a:cubicBezTo>
                    <a:pt x="673894" y="35841"/>
                    <a:pt x="711995" y="19966"/>
                    <a:pt x="738188" y="10441"/>
                  </a:cubicBezTo>
                  <a:cubicBezTo>
                    <a:pt x="764381" y="916"/>
                    <a:pt x="788194" y="2503"/>
                    <a:pt x="800100" y="916"/>
                  </a:cubicBezTo>
                  <a:cubicBezTo>
                    <a:pt x="812006" y="-671"/>
                    <a:pt x="810815" y="122"/>
                    <a:pt x="809625" y="916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3337167" y="2451414"/>
            <a:ext cx="695325" cy="257175"/>
            <a:chOff x="7081838" y="2527956"/>
            <a:chExt cx="1766887" cy="439082"/>
          </a:xfrm>
        </p:grpSpPr>
        <p:cxnSp>
          <p:nvCxnSpPr>
            <p:cNvPr id="100" name="Straight Connector 99"/>
            <p:cNvCxnSpPr/>
            <p:nvPr/>
          </p:nvCxnSpPr>
          <p:spPr bwMode="auto">
            <a:xfrm>
              <a:off x="7081838" y="2967038"/>
              <a:ext cx="1766887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1" name="Freeform 100"/>
            <p:cNvSpPr/>
            <p:nvPr/>
          </p:nvSpPr>
          <p:spPr>
            <a:xfrm>
              <a:off x="7153275" y="2527972"/>
              <a:ext cx="810342" cy="434303"/>
            </a:xfrm>
            <a:custGeom>
              <a:avLst/>
              <a:gdLst>
                <a:gd name="connsiteX0" fmla="*/ 0 w 810342"/>
                <a:gd name="connsiteY0" fmla="*/ 434303 h 434303"/>
                <a:gd name="connsiteX1" fmla="*/ 161925 w 810342"/>
                <a:gd name="connsiteY1" fmla="*/ 415253 h 434303"/>
                <a:gd name="connsiteX2" fmla="*/ 295275 w 810342"/>
                <a:gd name="connsiteY2" fmla="*/ 372391 h 434303"/>
                <a:gd name="connsiteX3" fmla="*/ 457200 w 810342"/>
                <a:gd name="connsiteY3" fmla="*/ 267616 h 434303"/>
                <a:gd name="connsiteX4" fmla="*/ 552450 w 810342"/>
                <a:gd name="connsiteY4" fmla="*/ 143791 h 434303"/>
                <a:gd name="connsiteX5" fmla="*/ 642938 w 810342"/>
                <a:gd name="connsiteY5" fmla="*/ 58066 h 434303"/>
                <a:gd name="connsiteX6" fmla="*/ 738188 w 810342"/>
                <a:gd name="connsiteY6" fmla="*/ 10441 h 434303"/>
                <a:gd name="connsiteX7" fmla="*/ 800100 w 810342"/>
                <a:gd name="connsiteY7" fmla="*/ 916 h 434303"/>
                <a:gd name="connsiteX8" fmla="*/ 809625 w 810342"/>
                <a:gd name="connsiteY8" fmla="*/ 916 h 43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0342" h="434303">
                  <a:moveTo>
                    <a:pt x="0" y="434303"/>
                  </a:moveTo>
                  <a:cubicBezTo>
                    <a:pt x="56356" y="429937"/>
                    <a:pt x="112712" y="425572"/>
                    <a:pt x="161925" y="415253"/>
                  </a:cubicBezTo>
                  <a:cubicBezTo>
                    <a:pt x="211138" y="404934"/>
                    <a:pt x="246063" y="396997"/>
                    <a:pt x="295275" y="372391"/>
                  </a:cubicBezTo>
                  <a:cubicBezTo>
                    <a:pt x="344487" y="347785"/>
                    <a:pt x="414338" y="305716"/>
                    <a:pt x="457200" y="267616"/>
                  </a:cubicBezTo>
                  <a:cubicBezTo>
                    <a:pt x="500062" y="229516"/>
                    <a:pt x="521494" y="178716"/>
                    <a:pt x="552450" y="143791"/>
                  </a:cubicBezTo>
                  <a:cubicBezTo>
                    <a:pt x="583406" y="108866"/>
                    <a:pt x="611982" y="80291"/>
                    <a:pt x="642938" y="58066"/>
                  </a:cubicBezTo>
                  <a:cubicBezTo>
                    <a:pt x="673894" y="35841"/>
                    <a:pt x="711995" y="19966"/>
                    <a:pt x="738188" y="10441"/>
                  </a:cubicBezTo>
                  <a:cubicBezTo>
                    <a:pt x="764381" y="916"/>
                    <a:pt x="788194" y="2503"/>
                    <a:pt x="800100" y="916"/>
                  </a:cubicBezTo>
                  <a:cubicBezTo>
                    <a:pt x="812006" y="-671"/>
                    <a:pt x="810815" y="122"/>
                    <a:pt x="809625" y="916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2" name="Freeform 101"/>
            <p:cNvSpPr/>
            <p:nvPr/>
          </p:nvSpPr>
          <p:spPr>
            <a:xfrm flipH="1">
              <a:off x="7967732" y="2527956"/>
              <a:ext cx="810342" cy="434303"/>
            </a:xfrm>
            <a:custGeom>
              <a:avLst/>
              <a:gdLst>
                <a:gd name="connsiteX0" fmla="*/ 0 w 810342"/>
                <a:gd name="connsiteY0" fmla="*/ 434303 h 434303"/>
                <a:gd name="connsiteX1" fmla="*/ 161925 w 810342"/>
                <a:gd name="connsiteY1" fmla="*/ 415253 h 434303"/>
                <a:gd name="connsiteX2" fmla="*/ 295275 w 810342"/>
                <a:gd name="connsiteY2" fmla="*/ 372391 h 434303"/>
                <a:gd name="connsiteX3" fmla="*/ 457200 w 810342"/>
                <a:gd name="connsiteY3" fmla="*/ 267616 h 434303"/>
                <a:gd name="connsiteX4" fmla="*/ 552450 w 810342"/>
                <a:gd name="connsiteY4" fmla="*/ 143791 h 434303"/>
                <a:gd name="connsiteX5" fmla="*/ 642938 w 810342"/>
                <a:gd name="connsiteY5" fmla="*/ 58066 h 434303"/>
                <a:gd name="connsiteX6" fmla="*/ 738188 w 810342"/>
                <a:gd name="connsiteY6" fmla="*/ 10441 h 434303"/>
                <a:gd name="connsiteX7" fmla="*/ 800100 w 810342"/>
                <a:gd name="connsiteY7" fmla="*/ 916 h 434303"/>
                <a:gd name="connsiteX8" fmla="*/ 809625 w 810342"/>
                <a:gd name="connsiteY8" fmla="*/ 916 h 43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0342" h="434303">
                  <a:moveTo>
                    <a:pt x="0" y="434303"/>
                  </a:moveTo>
                  <a:cubicBezTo>
                    <a:pt x="56356" y="429937"/>
                    <a:pt x="112712" y="425572"/>
                    <a:pt x="161925" y="415253"/>
                  </a:cubicBezTo>
                  <a:cubicBezTo>
                    <a:pt x="211138" y="404934"/>
                    <a:pt x="246063" y="396997"/>
                    <a:pt x="295275" y="372391"/>
                  </a:cubicBezTo>
                  <a:cubicBezTo>
                    <a:pt x="344487" y="347785"/>
                    <a:pt x="414338" y="305716"/>
                    <a:pt x="457200" y="267616"/>
                  </a:cubicBezTo>
                  <a:cubicBezTo>
                    <a:pt x="500062" y="229516"/>
                    <a:pt x="521494" y="178716"/>
                    <a:pt x="552450" y="143791"/>
                  </a:cubicBezTo>
                  <a:cubicBezTo>
                    <a:pt x="583406" y="108866"/>
                    <a:pt x="611982" y="80291"/>
                    <a:pt x="642938" y="58066"/>
                  </a:cubicBezTo>
                  <a:cubicBezTo>
                    <a:pt x="673894" y="35841"/>
                    <a:pt x="711995" y="19966"/>
                    <a:pt x="738188" y="10441"/>
                  </a:cubicBezTo>
                  <a:cubicBezTo>
                    <a:pt x="764381" y="916"/>
                    <a:pt x="788194" y="2503"/>
                    <a:pt x="800100" y="916"/>
                  </a:cubicBezTo>
                  <a:cubicBezTo>
                    <a:pt x="812006" y="-671"/>
                    <a:pt x="810815" y="122"/>
                    <a:pt x="809625" y="916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3387969" y="4548690"/>
            <a:ext cx="695325" cy="257175"/>
            <a:chOff x="7081838" y="2527956"/>
            <a:chExt cx="1766887" cy="439082"/>
          </a:xfrm>
        </p:grpSpPr>
        <p:cxnSp>
          <p:nvCxnSpPr>
            <p:cNvPr id="104" name="Straight Connector 103"/>
            <p:cNvCxnSpPr/>
            <p:nvPr/>
          </p:nvCxnSpPr>
          <p:spPr bwMode="auto">
            <a:xfrm>
              <a:off x="7081838" y="2967038"/>
              <a:ext cx="1766887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5" name="Freeform 104"/>
            <p:cNvSpPr/>
            <p:nvPr/>
          </p:nvSpPr>
          <p:spPr>
            <a:xfrm>
              <a:off x="7153275" y="2527972"/>
              <a:ext cx="810342" cy="434303"/>
            </a:xfrm>
            <a:custGeom>
              <a:avLst/>
              <a:gdLst>
                <a:gd name="connsiteX0" fmla="*/ 0 w 810342"/>
                <a:gd name="connsiteY0" fmla="*/ 434303 h 434303"/>
                <a:gd name="connsiteX1" fmla="*/ 161925 w 810342"/>
                <a:gd name="connsiteY1" fmla="*/ 415253 h 434303"/>
                <a:gd name="connsiteX2" fmla="*/ 295275 w 810342"/>
                <a:gd name="connsiteY2" fmla="*/ 372391 h 434303"/>
                <a:gd name="connsiteX3" fmla="*/ 457200 w 810342"/>
                <a:gd name="connsiteY3" fmla="*/ 267616 h 434303"/>
                <a:gd name="connsiteX4" fmla="*/ 552450 w 810342"/>
                <a:gd name="connsiteY4" fmla="*/ 143791 h 434303"/>
                <a:gd name="connsiteX5" fmla="*/ 642938 w 810342"/>
                <a:gd name="connsiteY5" fmla="*/ 58066 h 434303"/>
                <a:gd name="connsiteX6" fmla="*/ 738188 w 810342"/>
                <a:gd name="connsiteY6" fmla="*/ 10441 h 434303"/>
                <a:gd name="connsiteX7" fmla="*/ 800100 w 810342"/>
                <a:gd name="connsiteY7" fmla="*/ 916 h 434303"/>
                <a:gd name="connsiteX8" fmla="*/ 809625 w 810342"/>
                <a:gd name="connsiteY8" fmla="*/ 916 h 43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0342" h="434303">
                  <a:moveTo>
                    <a:pt x="0" y="434303"/>
                  </a:moveTo>
                  <a:cubicBezTo>
                    <a:pt x="56356" y="429937"/>
                    <a:pt x="112712" y="425572"/>
                    <a:pt x="161925" y="415253"/>
                  </a:cubicBezTo>
                  <a:cubicBezTo>
                    <a:pt x="211138" y="404934"/>
                    <a:pt x="246063" y="396997"/>
                    <a:pt x="295275" y="372391"/>
                  </a:cubicBezTo>
                  <a:cubicBezTo>
                    <a:pt x="344487" y="347785"/>
                    <a:pt x="414338" y="305716"/>
                    <a:pt x="457200" y="267616"/>
                  </a:cubicBezTo>
                  <a:cubicBezTo>
                    <a:pt x="500062" y="229516"/>
                    <a:pt x="521494" y="178716"/>
                    <a:pt x="552450" y="143791"/>
                  </a:cubicBezTo>
                  <a:cubicBezTo>
                    <a:pt x="583406" y="108866"/>
                    <a:pt x="611982" y="80291"/>
                    <a:pt x="642938" y="58066"/>
                  </a:cubicBezTo>
                  <a:cubicBezTo>
                    <a:pt x="673894" y="35841"/>
                    <a:pt x="711995" y="19966"/>
                    <a:pt x="738188" y="10441"/>
                  </a:cubicBezTo>
                  <a:cubicBezTo>
                    <a:pt x="764381" y="916"/>
                    <a:pt x="788194" y="2503"/>
                    <a:pt x="800100" y="916"/>
                  </a:cubicBezTo>
                  <a:cubicBezTo>
                    <a:pt x="812006" y="-671"/>
                    <a:pt x="810815" y="122"/>
                    <a:pt x="809625" y="916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6" name="Freeform 105"/>
            <p:cNvSpPr/>
            <p:nvPr/>
          </p:nvSpPr>
          <p:spPr>
            <a:xfrm flipH="1">
              <a:off x="7967732" y="2527956"/>
              <a:ext cx="810342" cy="434303"/>
            </a:xfrm>
            <a:custGeom>
              <a:avLst/>
              <a:gdLst>
                <a:gd name="connsiteX0" fmla="*/ 0 w 810342"/>
                <a:gd name="connsiteY0" fmla="*/ 434303 h 434303"/>
                <a:gd name="connsiteX1" fmla="*/ 161925 w 810342"/>
                <a:gd name="connsiteY1" fmla="*/ 415253 h 434303"/>
                <a:gd name="connsiteX2" fmla="*/ 295275 w 810342"/>
                <a:gd name="connsiteY2" fmla="*/ 372391 h 434303"/>
                <a:gd name="connsiteX3" fmla="*/ 457200 w 810342"/>
                <a:gd name="connsiteY3" fmla="*/ 267616 h 434303"/>
                <a:gd name="connsiteX4" fmla="*/ 552450 w 810342"/>
                <a:gd name="connsiteY4" fmla="*/ 143791 h 434303"/>
                <a:gd name="connsiteX5" fmla="*/ 642938 w 810342"/>
                <a:gd name="connsiteY5" fmla="*/ 58066 h 434303"/>
                <a:gd name="connsiteX6" fmla="*/ 738188 w 810342"/>
                <a:gd name="connsiteY6" fmla="*/ 10441 h 434303"/>
                <a:gd name="connsiteX7" fmla="*/ 800100 w 810342"/>
                <a:gd name="connsiteY7" fmla="*/ 916 h 434303"/>
                <a:gd name="connsiteX8" fmla="*/ 809625 w 810342"/>
                <a:gd name="connsiteY8" fmla="*/ 916 h 43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0342" h="434303">
                  <a:moveTo>
                    <a:pt x="0" y="434303"/>
                  </a:moveTo>
                  <a:cubicBezTo>
                    <a:pt x="56356" y="429937"/>
                    <a:pt x="112712" y="425572"/>
                    <a:pt x="161925" y="415253"/>
                  </a:cubicBezTo>
                  <a:cubicBezTo>
                    <a:pt x="211138" y="404934"/>
                    <a:pt x="246063" y="396997"/>
                    <a:pt x="295275" y="372391"/>
                  </a:cubicBezTo>
                  <a:cubicBezTo>
                    <a:pt x="344487" y="347785"/>
                    <a:pt x="414338" y="305716"/>
                    <a:pt x="457200" y="267616"/>
                  </a:cubicBezTo>
                  <a:cubicBezTo>
                    <a:pt x="500062" y="229516"/>
                    <a:pt x="521494" y="178716"/>
                    <a:pt x="552450" y="143791"/>
                  </a:cubicBezTo>
                  <a:cubicBezTo>
                    <a:pt x="583406" y="108866"/>
                    <a:pt x="611982" y="80291"/>
                    <a:pt x="642938" y="58066"/>
                  </a:cubicBezTo>
                  <a:cubicBezTo>
                    <a:pt x="673894" y="35841"/>
                    <a:pt x="711995" y="19966"/>
                    <a:pt x="738188" y="10441"/>
                  </a:cubicBezTo>
                  <a:cubicBezTo>
                    <a:pt x="764381" y="916"/>
                    <a:pt x="788194" y="2503"/>
                    <a:pt x="800100" y="916"/>
                  </a:cubicBezTo>
                  <a:cubicBezTo>
                    <a:pt x="812006" y="-671"/>
                    <a:pt x="810815" y="122"/>
                    <a:pt x="809625" y="916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aphicFrame>
        <p:nvGraphicFramePr>
          <p:cNvPr id="82" name="Object 81"/>
          <p:cNvGraphicFramePr>
            <a:graphicFrameLocks noChangeAspect="1"/>
          </p:cNvGraphicFramePr>
          <p:nvPr>
            <p:extLst/>
          </p:nvPr>
        </p:nvGraphicFramePr>
        <p:xfrm>
          <a:off x="1844675" y="2900363"/>
          <a:ext cx="43815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6" name="Equation" r:id="rId35" imgW="291960" imgH="177480" progId="Equation.DSMT4">
                  <p:embed/>
                </p:oleObj>
              </mc:Choice>
              <mc:Fallback>
                <p:oleObj name="Equation" r:id="rId35" imgW="291960" imgH="177480" progId="Equation.DSMT4">
                  <p:embed/>
                  <p:pic>
                    <p:nvPicPr>
                      <p:cNvPr id="82" name="Object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4675" y="2900363"/>
                        <a:ext cx="43815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" name="Object 106"/>
          <p:cNvGraphicFramePr>
            <a:graphicFrameLocks noChangeAspect="1"/>
          </p:cNvGraphicFramePr>
          <p:nvPr>
            <p:extLst/>
          </p:nvPr>
        </p:nvGraphicFramePr>
        <p:xfrm>
          <a:off x="1927225" y="3525838"/>
          <a:ext cx="3429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7" name="Equation" r:id="rId37" imgW="228600" imgH="177480" progId="Equation.DSMT4">
                  <p:embed/>
                </p:oleObj>
              </mc:Choice>
              <mc:Fallback>
                <p:oleObj name="Equation" r:id="rId37" imgW="228600" imgH="177480" progId="Equation.DSMT4">
                  <p:embed/>
                  <p:pic>
                    <p:nvPicPr>
                      <p:cNvPr id="107" name="Object 1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7225" y="3525838"/>
                        <a:ext cx="3429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" name="Object 107"/>
          <p:cNvGraphicFramePr>
            <a:graphicFrameLocks noChangeAspect="1"/>
          </p:cNvGraphicFramePr>
          <p:nvPr>
            <p:extLst/>
          </p:nvPr>
        </p:nvGraphicFramePr>
        <p:xfrm>
          <a:off x="2066925" y="4084638"/>
          <a:ext cx="3429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8" name="Equation" r:id="rId39" imgW="228600" imgH="177480" progId="Equation.DSMT4">
                  <p:embed/>
                </p:oleObj>
              </mc:Choice>
              <mc:Fallback>
                <p:oleObj name="Equation" r:id="rId39" imgW="228600" imgH="177480" progId="Equation.DSMT4">
                  <p:embed/>
                  <p:pic>
                    <p:nvPicPr>
                      <p:cNvPr id="108" name="Object 1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6925" y="4084638"/>
                        <a:ext cx="3429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05566" name="Picture 30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377" y="3498846"/>
            <a:ext cx="7016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9" name="Object 108"/>
          <p:cNvGraphicFramePr>
            <a:graphicFrameLocks noChangeAspect="1"/>
          </p:cNvGraphicFramePr>
          <p:nvPr>
            <p:extLst/>
          </p:nvPr>
        </p:nvGraphicFramePr>
        <p:xfrm>
          <a:off x="3440113" y="3505200"/>
          <a:ext cx="43815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9" name="Equation" r:id="rId42" imgW="291960" imgH="177480" progId="Equation.DSMT4">
                  <p:embed/>
                </p:oleObj>
              </mc:Choice>
              <mc:Fallback>
                <p:oleObj name="Equation" r:id="rId42" imgW="291960" imgH="177480" progId="Equation.DSMT4">
                  <p:embed/>
                  <p:pic>
                    <p:nvPicPr>
                      <p:cNvPr id="109" name="Object 1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0113" y="3505200"/>
                        <a:ext cx="43815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05568" name="Picture 32"/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115">
            <a:off x="1863406" y="2902073"/>
            <a:ext cx="571500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2986915" y="3003035"/>
            <a:ext cx="1072343" cy="1679760"/>
            <a:chOff x="2986915" y="3003035"/>
            <a:chExt cx="1072343" cy="1679760"/>
          </a:xfrm>
        </p:grpSpPr>
        <p:pic>
          <p:nvPicPr>
            <p:cNvPr id="118" name="Picture 30"/>
            <p:cNvPicPr>
              <a:picLocks noChangeAspect="1" noChangeArrowheads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843155" y="3159496"/>
              <a:ext cx="58756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7" name="Picture 30"/>
            <p:cNvPicPr>
              <a:picLocks noChangeAspect="1" noChangeArrowheads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7583" y="3462564"/>
              <a:ext cx="701675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6" name="Picture 30"/>
            <p:cNvPicPr>
              <a:picLocks noChangeAspect="1" noChangeArrowheads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870285" y="4215913"/>
              <a:ext cx="583512" cy="350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7" name="Picture 30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65051" y="3069550"/>
            <a:ext cx="587560" cy="467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8" name="Picture 30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54375" y="4163774"/>
            <a:ext cx="583512" cy="467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9" name="Picture 30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70062" y="3147944"/>
            <a:ext cx="58756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0" name="Picture 30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59386" y="4242168"/>
            <a:ext cx="5835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1" name="Picture 30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833" y="3475264"/>
            <a:ext cx="7016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7" name="Straight Arrow Connector 46"/>
          <p:cNvCxnSpPr/>
          <p:nvPr/>
        </p:nvCxnSpPr>
        <p:spPr bwMode="auto">
          <a:xfrm flipV="1">
            <a:off x="1387677" y="2884143"/>
            <a:ext cx="1449714" cy="847734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pic>
        <p:nvPicPr>
          <p:cNvPr id="132" name="Picture 32"/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51994">
            <a:off x="1843137" y="4031060"/>
            <a:ext cx="647843" cy="509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8" name="Straight Arrow Connector 47"/>
          <p:cNvCxnSpPr>
            <a:stCxn id="45" idx="5"/>
            <a:endCxn id="7" idx="2"/>
          </p:cNvCxnSpPr>
          <p:nvPr/>
        </p:nvCxnSpPr>
        <p:spPr bwMode="auto">
          <a:xfrm>
            <a:off x="1387677" y="3920463"/>
            <a:ext cx="1406847" cy="968697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graphicFrame>
        <p:nvGraphicFramePr>
          <p:cNvPr id="114" name="Object 113"/>
          <p:cNvGraphicFramePr>
            <a:graphicFrameLocks noChangeAspect="1"/>
          </p:cNvGraphicFramePr>
          <p:nvPr>
            <p:extLst/>
          </p:nvPr>
        </p:nvGraphicFramePr>
        <p:xfrm>
          <a:off x="1889823" y="5365073"/>
          <a:ext cx="950912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0" name="Equation" r:id="rId45" imgW="393480" imgH="228600" progId="Equation.DSMT4">
                  <p:embed/>
                </p:oleObj>
              </mc:Choice>
              <mc:Fallback>
                <p:oleObj name="Equation" r:id="rId45" imgW="393480" imgH="228600" progId="Equation.DSMT4">
                  <p:embed/>
                  <p:pic>
                    <p:nvPicPr>
                      <p:cNvPr id="114" name="Object 1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9823" y="5365073"/>
                        <a:ext cx="950912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ChangeAspect="1"/>
          </p:cNvGraphicFramePr>
          <p:nvPr>
            <p:extLst/>
          </p:nvPr>
        </p:nvGraphicFramePr>
        <p:xfrm>
          <a:off x="1906588" y="5221288"/>
          <a:ext cx="5951537" cy="85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1" name="Equation" r:id="rId47" imgW="2463480" imgH="355320" progId="Equation.DSMT4">
                  <p:embed/>
                </p:oleObj>
              </mc:Choice>
              <mc:Fallback>
                <p:oleObj name="Equation" r:id="rId47" imgW="2463480" imgH="355320" progId="Equation.DSMT4">
                  <p:embed/>
                  <p:pic>
                    <p:nvPicPr>
                      <p:cNvPr id="49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6588" y="5221288"/>
                        <a:ext cx="5951537" cy="8588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/>
          <p:cNvGraphicFramePr>
            <a:graphicFrameLocks noChangeAspect="1"/>
          </p:cNvGraphicFramePr>
          <p:nvPr>
            <p:extLst/>
          </p:nvPr>
        </p:nvGraphicFramePr>
        <p:xfrm>
          <a:off x="2747963" y="6105525"/>
          <a:ext cx="349250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2" name="Equation" r:id="rId49" imgW="165028" imgH="228501" progId="Equation.DSMT4">
                  <p:embed/>
                </p:oleObj>
              </mc:Choice>
              <mc:Fallback>
                <p:oleObj name="Equation" r:id="rId49" imgW="165028" imgH="228501" progId="Equation.DSMT4">
                  <p:embed/>
                  <p:pic>
                    <p:nvPicPr>
                      <p:cNvPr id="5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7963" y="6105525"/>
                        <a:ext cx="349250" cy="48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/>
          <p:cNvGraphicFramePr>
            <a:graphicFrameLocks noChangeAspect="1"/>
          </p:cNvGraphicFramePr>
          <p:nvPr>
            <p:extLst/>
          </p:nvPr>
        </p:nvGraphicFramePr>
        <p:xfrm>
          <a:off x="2713038" y="5730875"/>
          <a:ext cx="498475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" name="Equation" r:id="rId51" imgW="330200" imgH="368300" progId="Equation.DSMT4">
                  <p:embed/>
                </p:oleObj>
              </mc:Choice>
              <mc:Fallback>
                <p:oleObj name="Equation" r:id="rId51" imgW="330200" imgH="368300" progId="Equation.DSMT4">
                  <p:embed/>
                  <p:pic>
                    <p:nvPicPr>
                      <p:cNvPr id="51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3038" y="5730875"/>
                        <a:ext cx="498475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53"/>
          <p:cNvGraphicFramePr>
            <a:graphicFrameLocks noChangeAspect="1"/>
          </p:cNvGraphicFramePr>
          <p:nvPr>
            <p:extLst/>
          </p:nvPr>
        </p:nvGraphicFramePr>
        <p:xfrm>
          <a:off x="3652838" y="6113463"/>
          <a:ext cx="295275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4" name="Equation" r:id="rId53" imgW="139700" imgH="228600" progId="Equation.DSMT4">
                  <p:embed/>
                </p:oleObj>
              </mc:Choice>
              <mc:Fallback>
                <p:oleObj name="Equation" r:id="rId53" imgW="139700" imgH="228600" progId="Equation.DSMT4">
                  <p:embed/>
                  <p:pic>
                    <p:nvPicPr>
                      <p:cNvPr id="54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2838" y="6113463"/>
                        <a:ext cx="295275" cy="484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54"/>
          <p:cNvGraphicFramePr>
            <a:graphicFrameLocks noChangeAspect="1"/>
          </p:cNvGraphicFramePr>
          <p:nvPr>
            <p:extLst/>
          </p:nvPr>
        </p:nvGraphicFramePr>
        <p:xfrm>
          <a:off x="3255963" y="5726113"/>
          <a:ext cx="1133475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" name="Equation" r:id="rId55" imgW="749160" imgH="380880" progId="Equation.DSMT4">
                  <p:embed/>
                </p:oleObj>
              </mc:Choice>
              <mc:Fallback>
                <p:oleObj name="Equation" r:id="rId55" imgW="749160" imgH="380880" progId="Equation.DSMT4">
                  <p:embed/>
                  <p:pic>
                    <p:nvPicPr>
                      <p:cNvPr id="55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5963" y="5726113"/>
                        <a:ext cx="1133475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Footer Placeholder 5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65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055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5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99" y="1253332"/>
            <a:ext cx="5719223" cy="4741067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32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566" y="1239397"/>
            <a:ext cx="6206674" cy="4145212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75488" y="5390135"/>
                <a:ext cx="583037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i="0" dirty="0"/>
                  <a:t>But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i="0" dirty="0"/>
                  <a:t> is random when we are at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i="0" dirty="0"/>
                  <a:t>! Need to introduce</a:t>
                </a:r>
              </a:p>
              <a:p>
                <a:pPr algn="l"/>
                <a:r>
                  <a:rPr lang="en-US" i="0" dirty="0"/>
                  <a:t>an expectation: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488" y="5390135"/>
                <a:ext cx="5830379" cy="646331"/>
              </a:xfrm>
              <a:prstGeom prst="rect">
                <a:avLst/>
              </a:prstGeom>
              <a:blipFill>
                <a:blip r:embed="rId3"/>
                <a:stretch>
                  <a:fillRect l="-941" t="-4717" r="-105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8153" y="6073769"/>
            <a:ext cx="6887693" cy="50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07669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905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472051</TotalTime>
  <Words>2080</Words>
  <Application>Microsoft Office PowerPoint</Application>
  <PresentationFormat>On-screen Show (4:3)</PresentationFormat>
  <Paragraphs>338</Paragraphs>
  <Slides>44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Cambria Math</vt:lpstr>
      <vt:lpstr>Times New Roman</vt:lpstr>
      <vt:lpstr>Wingdings</vt:lpstr>
      <vt:lpstr>Default Design</vt:lpstr>
      <vt:lpstr>Equation</vt:lpstr>
      <vt:lpstr>PowerPoint Presentation</vt:lpstr>
      <vt:lpstr>Week 3 - Wednesday</vt:lpstr>
      <vt:lpstr>Stochastic shortest paths II</vt:lpstr>
      <vt:lpstr>From last time - deterministic</vt:lpstr>
      <vt:lpstr>The state variable</vt:lpstr>
      <vt:lpstr>The state variable</vt:lpstr>
      <vt:lpstr>The state variable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Stepsizes</vt:lpstr>
      <vt:lpstr>Stepsizes</vt:lpstr>
      <vt:lpstr>Stepsizes</vt:lpstr>
      <vt:lpstr>Stepsizes</vt:lpstr>
      <vt:lpstr>Stepsize policies</vt:lpstr>
      <vt:lpstr>Stepsizes</vt:lpstr>
      <vt:lpstr>PowerPoint Presentation</vt:lpstr>
      <vt:lpstr>Stepsizes</vt:lpstr>
      <vt:lpstr>PowerPoint Presentation</vt:lpstr>
      <vt:lpstr>Q-learning</vt:lpstr>
      <vt:lpstr>Q-learning</vt:lpstr>
      <vt:lpstr>Q-learning</vt:lpstr>
      <vt:lpstr>Q-learning</vt:lpstr>
      <vt:lpstr>Q-learning</vt:lpstr>
      <vt:lpstr>Q-learning</vt:lpstr>
      <vt:lpstr>Q-learning</vt:lpstr>
      <vt:lpstr>Q-learning</vt:lpstr>
      <vt:lpstr>Q-learning</vt:lpstr>
      <vt:lpstr>Q-learning</vt:lpstr>
      <vt:lpstr>Q-learning</vt:lpstr>
      <vt:lpstr>Q-learning</vt:lpstr>
      <vt:lpstr>Q-learning</vt:lpstr>
      <vt:lpstr>Q-learning</vt:lpstr>
      <vt:lpstr>Q-learning</vt:lpstr>
      <vt:lpstr>Q-learning</vt:lpstr>
      <vt:lpstr>PowerPoint Presentation</vt:lpstr>
      <vt:lpstr>Policy evaluation</vt:lpstr>
      <vt:lpstr>PowerPoint Presentation</vt:lpstr>
    </vt:vector>
  </TitlesOfParts>
  <Company>Princeton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</dc:title>
  <dc:creator>Civil Engineering and Operations Research</dc:creator>
  <cp:lastModifiedBy>Warren B. Powell</cp:lastModifiedBy>
  <cp:revision>2017</cp:revision>
  <cp:lastPrinted>2018-04-09T18:54:05Z</cp:lastPrinted>
  <dcterms:created xsi:type="dcterms:W3CDTF">1998-07-09T00:32:24Z</dcterms:created>
  <dcterms:modified xsi:type="dcterms:W3CDTF">2020-03-28T14:30:05Z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2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3</vt:i4>
  </property>
  <property fmtid="{D5CDD505-2E9C-101B-9397-08002B2CF9AE}" pid="6" name="ScreenUsage">
    <vt:i4>2</vt:i4>
  </property>
  <property fmtid="{D5CDD505-2E9C-101B-9397-08002B2CF9AE}" pid="7" name="MailAddress">
    <vt:lpwstr/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C:\My documents\Web pages\orf411_99\ORF411_Lectures</vt:lpwstr>
  </property>
</Properties>
</file>