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7" r:id="rId2"/>
    <p:sldId id="5379" r:id="rId3"/>
    <p:sldId id="5380" r:id="rId4"/>
    <p:sldId id="6224" r:id="rId5"/>
    <p:sldId id="6225" r:id="rId6"/>
    <p:sldId id="6226" r:id="rId7"/>
    <p:sldId id="6227" r:id="rId8"/>
    <p:sldId id="5290" r:id="rId9"/>
    <p:sldId id="5113" r:id="rId10"/>
    <p:sldId id="5115" r:id="rId11"/>
    <p:sldId id="5291" r:id="rId12"/>
    <p:sldId id="5292" r:id="rId13"/>
    <p:sldId id="6221" r:id="rId14"/>
    <p:sldId id="5114" r:id="rId15"/>
    <p:sldId id="5116" r:id="rId16"/>
    <p:sldId id="5118" r:id="rId17"/>
    <p:sldId id="5117" r:id="rId18"/>
    <p:sldId id="6222" r:id="rId19"/>
    <p:sldId id="5122" r:id="rId20"/>
    <p:sldId id="6228" r:id="rId21"/>
    <p:sldId id="5293" r:id="rId22"/>
    <p:sldId id="5125" r:id="rId23"/>
    <p:sldId id="5294" r:id="rId24"/>
    <p:sldId id="5295" r:id="rId25"/>
    <p:sldId id="6229" r:id="rId26"/>
    <p:sldId id="5128" r:id="rId27"/>
    <p:sldId id="6230" r:id="rId28"/>
    <p:sldId id="6231" r:id="rId29"/>
    <p:sldId id="5387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5379"/>
            <p14:sldId id="5380"/>
            <p14:sldId id="6224"/>
            <p14:sldId id="6225"/>
            <p14:sldId id="6226"/>
            <p14:sldId id="6227"/>
            <p14:sldId id="5290"/>
            <p14:sldId id="5113"/>
            <p14:sldId id="5115"/>
            <p14:sldId id="5291"/>
            <p14:sldId id="5292"/>
            <p14:sldId id="6221"/>
            <p14:sldId id="5114"/>
            <p14:sldId id="5116"/>
            <p14:sldId id="5118"/>
            <p14:sldId id="5117"/>
            <p14:sldId id="6222"/>
            <p14:sldId id="5122"/>
            <p14:sldId id="6228"/>
            <p14:sldId id="5293"/>
            <p14:sldId id="5125"/>
            <p14:sldId id="5294"/>
            <p14:sldId id="5295"/>
            <p14:sldId id="6229"/>
            <p14:sldId id="5128"/>
            <p14:sldId id="6230"/>
            <p14:sldId id="6231"/>
            <p14:sldId id="5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0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18003B-8B05-4EC1-8910-440655A0A7B4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741379" name="Rectangle 7"/>
          <p:cNvSpPr txBox="1">
            <a:spLocks noGrp="1" noChangeArrowheads="1"/>
          </p:cNvSpPr>
          <p:nvPr/>
        </p:nvSpPr>
        <p:spPr bwMode="auto">
          <a:xfrm>
            <a:off x="3971763" y="8832850"/>
            <a:ext cx="303864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4" tIns="46512" rIns="93024" bIns="46512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6530639-9D73-499A-90B9-D09BD2F71448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74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ln/>
        </p:spPr>
      </p:sp>
      <p:sp>
        <p:nvSpPr>
          <p:cNvPr id="74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39" y="4416437"/>
            <a:ext cx="5137725" cy="4183063"/>
          </a:xfrm>
          <a:noFill/>
        </p:spPr>
        <p:txBody>
          <a:bodyPr lIns="93024" tIns="46512" rIns="93024" bIns="465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63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6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Basic model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3000"/>
            <a:ext cx="6324911" cy="4953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9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69" y="1143000"/>
            <a:ext cx="6781145" cy="4953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7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Discuss sources of uncertainty/randomness</a:t>
                </a:r>
              </a:p>
              <a:p>
                <a:pPr lvl="1"/>
                <a:r>
                  <a:rPr lang="en-US" dirty="0"/>
                  <a:t>The truth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Prior is stored in the initial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observation of the truth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Computing an observation: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Describe how to run simulations</a:t>
                </a:r>
              </a:p>
              <a:p>
                <a:pPr lvl="2"/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Generate series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4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143000"/>
            <a:ext cx="7772400" cy="39405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2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143000"/>
            <a:ext cx="7772400" cy="45236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9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Uncertainty modeling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92" y="1227913"/>
            <a:ext cx="5982654" cy="50966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We can think of the truth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as a normally distributed random variable, but we might also think of it as a sampled set of values:</a:t>
                </a:r>
              </a:p>
              <a:p>
                <a:pPr lvl="3"/>
                <a:endParaRPr lang="en-US" sz="1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3"/>
                <a:endParaRPr lang="en-US" sz="1400" dirty="0"/>
              </a:p>
              <a:p>
                <a:pPr lvl="1"/>
                <a:r>
                  <a:rPr lang="en-US" dirty="0"/>
                  <a:t>Might assume that each is equally likely.  </a:t>
                </a:r>
              </a:p>
              <a:p>
                <a:pPr lvl="1"/>
                <a:r>
                  <a:rPr lang="en-US" dirty="0"/>
                  <a:t>First sample a truth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Then sample the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  This is usually normally distributed, but a uniform distribution can be convenient if we want to avoid negative values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2 - Monday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  <a:p>
            <a:endParaRPr lang="en-US" dirty="0"/>
          </a:p>
          <a:p>
            <a:r>
              <a:rPr lang="en-US" dirty="0"/>
              <a:t>Learning diabetes medication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59BC91-40C6-41EB-B797-DEBBA73696A9}" type="slidenum">
              <a:rPr lang="en-US" sz="1400" smtClean="0"/>
              <a:pPr/>
              <a:t>20</a:t>
            </a:fld>
            <a:endParaRPr lang="en-US" sz="1400"/>
          </a:p>
        </p:txBody>
      </p:sp>
      <p:sp>
        <p:nvSpPr>
          <p:cNvPr id="124932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BBCBCC0-6563-44EF-9D38-67581CF960E6}" type="slidenum">
              <a:rPr lang="en-US" sz="1400"/>
              <a:pPr algn="r"/>
              <a:t>20</a:t>
            </a:fld>
            <a:endParaRPr lang="en-US" sz="1400"/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Learning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r>
                  <a:rPr lang="en-US" sz="2400" dirty="0"/>
                  <a:t>Policies</a:t>
                </a:r>
              </a:p>
              <a:p>
                <a:pPr lvl="1"/>
                <a:r>
                  <a:rPr lang="en-US" sz="2000" b="1" dirty="0"/>
                  <a:t>Pure exploitation</a:t>
                </a:r>
                <a:r>
                  <a:rPr lang="en-US" sz="2000" dirty="0"/>
                  <a:t> – Always make the choice that appears to be the best.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𝑒𝑥𝑝𝑙𝑜𝑖𝑡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But we only learn about drugs we try.  The actual truth for a drug may be higher than our estimate.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1249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>
                <a:blip r:embed="rId3"/>
                <a:stretch>
                  <a:fillRect t="-98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</p:spTree>
    <p:extLst>
      <p:ext uri="{BB962C8B-B14F-4D97-AF65-F5344CB8AC3E}">
        <p14:creationId xmlns:p14="http://schemas.microsoft.com/office/powerpoint/2010/main" val="195827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6854"/>
            <a:ext cx="6633359" cy="39549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81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Evaluating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3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38" y="1221579"/>
            <a:ext cx="6526742" cy="49485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Nested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489"/>
          <a:stretch/>
        </p:blipFill>
        <p:spPr>
          <a:xfrm>
            <a:off x="970280" y="1935480"/>
            <a:ext cx="6103115" cy="23723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16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Simultaneous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0622"/>
          <a:stretch/>
        </p:blipFill>
        <p:spPr>
          <a:xfrm>
            <a:off x="990600" y="1922780"/>
            <a:ext cx="6103115" cy="33934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3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Extensions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Contextual learning</a:t>
                </a:r>
              </a:p>
              <a:p>
                <a:pPr lvl="1"/>
                <a:r>
                  <a:rPr lang="en-US" dirty="0"/>
                  <a:t>Learning about a particular patient</a:t>
                </a:r>
              </a:p>
              <a:p>
                <a:pPr lvl="1"/>
                <a:r>
                  <a:rPr lang="en-US" dirty="0"/>
                  <a:t>Prior comes from population data</a:t>
                </a:r>
              </a:p>
              <a:p>
                <a:pPr lvl="2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be prior knowledge about response to medications.</a:t>
                </a:r>
              </a:p>
              <a:p>
                <a:pPr lvl="1"/>
                <a:r>
                  <a:rPr lang="en-US" i="1" dirty="0"/>
                  <a:t>n</a:t>
                </a:r>
                <a:r>
                  <a:rPr lang="en-US" dirty="0"/>
                  <a:t>th Patient walks in with attribute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𝐺𝑒𝑛𝑑𝑒𝑟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𝑒𝑡h𝑛𝑖𝑐𝑖𝑡𝑦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Imagine that we just have gender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Sequence of states, decisions and information: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If we use a lookup table belief model, everything we learn and actions we take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b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9039" b="32197"/>
          <a:stretch/>
        </p:blipFill>
        <p:spPr>
          <a:xfrm>
            <a:off x="685800" y="4409440"/>
            <a:ext cx="8085950" cy="6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1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Notational note: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97" y="1791902"/>
            <a:ext cx="7196840" cy="22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7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Other extensions:</a:t>
            </a:r>
          </a:p>
          <a:p>
            <a:pPr lvl="1"/>
            <a:r>
              <a:rPr lang="en-US" sz="2000" dirty="0"/>
              <a:t>Discuss what happens when we use a vector of patient attributes rather than just gender.</a:t>
            </a:r>
          </a:p>
          <a:p>
            <a:pPr lvl="1"/>
            <a:r>
              <a:rPr lang="en-US" sz="2000" dirty="0"/>
              <a:t>What if we use a linear model: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5039" b="-1315"/>
          <a:stretch/>
        </p:blipFill>
        <p:spPr>
          <a:xfrm>
            <a:off x="1254759" y="2702560"/>
            <a:ext cx="6192075" cy="39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Narrative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6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2 diabetes: Insulin resistance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 descr="http://savvyhealthfitness.com/wp-content/uploads/2009/01/diabetes_typ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1803400"/>
            <a:ext cx="7518400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15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9" y="1143000"/>
            <a:ext cx="7742591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3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1140800"/>
            <a:ext cx="8192210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8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Diabetes medications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" y="2141108"/>
            <a:ext cx="8542760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2" y="1235518"/>
            <a:ext cx="6009858" cy="52904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5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654340" cy="48107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184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472052</TotalTime>
  <Words>572</Words>
  <Application>Microsoft Office PowerPoint</Application>
  <PresentationFormat>On-screen Show (4:3)</PresentationFormat>
  <Paragraphs>116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Cambria Math</vt:lpstr>
      <vt:lpstr>Times New Roman</vt:lpstr>
      <vt:lpstr>Wingdings</vt:lpstr>
      <vt:lpstr>Default Design</vt:lpstr>
      <vt:lpstr>PowerPoint Presentation</vt:lpstr>
      <vt:lpstr>Week 2 - Monday</vt:lpstr>
      <vt:lpstr>Narrative</vt:lpstr>
      <vt:lpstr>Narrative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Uncertainty modeling</vt:lpstr>
      <vt:lpstr>PowerPoint Presentation</vt:lpstr>
      <vt:lpstr>PowerPoint Presentation</vt:lpstr>
      <vt:lpstr>Designing policies</vt:lpstr>
      <vt:lpstr>Learning policies</vt:lpstr>
      <vt:lpstr>PowerPoint Presentation</vt:lpstr>
      <vt:lpstr>Evaluating policies</vt:lpstr>
      <vt:lpstr>PowerPoint Presentation</vt:lpstr>
      <vt:lpstr>PowerPoint Presentation</vt:lpstr>
      <vt:lpstr>PowerPoint Presentation</vt:lpstr>
      <vt:lpstr>Extensions</vt:lpstr>
      <vt:lpstr>Extensions</vt:lpstr>
      <vt:lpstr>Extensions</vt:lpstr>
      <vt:lpstr>Extensions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2017</cp:revision>
  <cp:lastPrinted>2018-04-09T18:54:05Z</cp:lastPrinted>
  <dcterms:created xsi:type="dcterms:W3CDTF">1998-07-09T00:32:24Z</dcterms:created>
  <dcterms:modified xsi:type="dcterms:W3CDTF">2020-03-28T14:16:17Z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