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407" r:id="rId2"/>
    <p:sldId id="5111" r:id="rId3"/>
    <p:sldId id="5289" r:id="rId4"/>
    <p:sldId id="5302" r:id="rId5"/>
    <p:sldId id="5303" r:id="rId6"/>
    <p:sldId id="5304" r:id="rId7"/>
    <p:sldId id="5112" r:id="rId8"/>
    <p:sldId id="5305" r:id="rId9"/>
    <p:sldId id="5306" r:id="rId10"/>
    <p:sldId id="5307" r:id="rId11"/>
    <p:sldId id="5308" r:id="rId12"/>
    <p:sldId id="5309" r:id="rId13"/>
    <p:sldId id="5310" r:id="rId14"/>
    <p:sldId id="5311" r:id="rId15"/>
    <p:sldId id="5312" r:id="rId16"/>
    <p:sldId id="5313" r:id="rId17"/>
    <p:sldId id="5434" r:id="rId18"/>
    <p:sldId id="5435" r:id="rId19"/>
    <p:sldId id="5436" r:id="rId20"/>
    <p:sldId id="5374" r:id="rId21"/>
    <p:sldId id="5345" r:id="rId22"/>
    <p:sldId id="5346" r:id="rId23"/>
    <p:sldId id="5347" r:id="rId24"/>
    <p:sldId id="5349" r:id="rId25"/>
    <p:sldId id="5376" r:id="rId26"/>
    <p:sldId id="5381" r:id="rId27"/>
    <p:sldId id="5382" r:id="rId28"/>
    <p:sldId id="5383" r:id="rId29"/>
    <p:sldId id="5385" r:id="rId30"/>
    <p:sldId id="5386" r:id="rId31"/>
    <p:sldId id="5355" r:id="rId32"/>
    <p:sldId id="5356" r:id="rId33"/>
    <p:sldId id="5357" r:id="rId34"/>
    <p:sldId id="5358" r:id="rId35"/>
    <p:sldId id="5378" r:id="rId36"/>
    <p:sldId id="5366" r:id="rId37"/>
    <p:sldId id="5367" r:id="rId38"/>
    <p:sldId id="5368" r:id="rId39"/>
    <p:sldId id="5369" r:id="rId40"/>
    <p:sldId id="5370" r:id="rId41"/>
    <p:sldId id="5371" r:id="rId42"/>
    <p:sldId id="5372" r:id="rId43"/>
    <p:sldId id="5373" r:id="rId44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CBCFD0A-44C4-4A0A-AADC-5D86030452A7}">
          <p14:sldIdLst>
            <p14:sldId id="407"/>
            <p14:sldId id="5111"/>
            <p14:sldId id="5289"/>
            <p14:sldId id="5302"/>
            <p14:sldId id="5303"/>
            <p14:sldId id="5304"/>
            <p14:sldId id="5112"/>
            <p14:sldId id="5305"/>
            <p14:sldId id="5306"/>
            <p14:sldId id="5307"/>
            <p14:sldId id="5308"/>
            <p14:sldId id="5309"/>
            <p14:sldId id="5310"/>
            <p14:sldId id="5311"/>
            <p14:sldId id="5312"/>
            <p14:sldId id="5313"/>
            <p14:sldId id="5434"/>
            <p14:sldId id="5435"/>
            <p14:sldId id="5436"/>
            <p14:sldId id="5374"/>
            <p14:sldId id="5345"/>
            <p14:sldId id="5346"/>
            <p14:sldId id="5347"/>
            <p14:sldId id="5349"/>
            <p14:sldId id="5376"/>
            <p14:sldId id="5381"/>
            <p14:sldId id="5382"/>
            <p14:sldId id="5383"/>
            <p14:sldId id="5385"/>
            <p14:sldId id="5386"/>
            <p14:sldId id="5355"/>
            <p14:sldId id="5356"/>
            <p14:sldId id="5357"/>
            <p14:sldId id="5358"/>
            <p14:sldId id="5378"/>
            <p14:sldId id="5366"/>
            <p14:sldId id="5367"/>
            <p14:sldId id="5368"/>
            <p14:sldId id="5369"/>
            <p14:sldId id="5370"/>
            <p14:sldId id="5371"/>
            <p14:sldId id="5372"/>
            <p14:sldId id="53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DDDDDD"/>
    <a:srgbClr val="EAEAEA"/>
    <a:srgbClr val="00CC00"/>
    <a:srgbClr val="33CC33"/>
    <a:srgbClr val="666699"/>
    <a:srgbClr val="996633"/>
    <a:srgbClr val="CC99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503" autoAdjust="0"/>
    <p:restoredTop sz="95332" autoAdjust="0"/>
  </p:normalViewPr>
  <p:slideViewPr>
    <p:cSldViewPr snapToGrid="0">
      <p:cViewPr varScale="1">
        <p:scale>
          <a:sx n="51" d="100"/>
          <a:sy n="51" d="100"/>
        </p:scale>
        <p:origin x="1290" y="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-1284" y="-90"/>
      </p:cViewPr>
      <p:guideLst>
        <p:guide orient="horz" pos="2928"/>
        <p:guide pos="2209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6" Type="http://schemas.openxmlformats.org/officeDocument/2006/relationships/image" Target="../media/image57.wmf"/><Relationship Id="rId5" Type="http://schemas.openxmlformats.org/officeDocument/2006/relationships/image" Target="../media/image58.wmf"/><Relationship Id="rId4" Type="http://schemas.openxmlformats.org/officeDocument/2006/relationships/image" Target="../media/image50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59.wmf"/><Relationship Id="rId6" Type="http://schemas.openxmlformats.org/officeDocument/2006/relationships/image" Target="../media/image57.wmf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7" Type="http://schemas.openxmlformats.org/officeDocument/2006/relationships/image" Target="../media/image53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6" Type="http://schemas.openxmlformats.org/officeDocument/2006/relationships/image" Target="../media/image52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7" Type="http://schemas.openxmlformats.org/officeDocument/2006/relationships/image" Target="../media/image57.wmf"/><Relationship Id="rId2" Type="http://schemas.openxmlformats.org/officeDocument/2006/relationships/image" Target="../media/image47.wmf"/><Relationship Id="rId1" Type="http://schemas.openxmlformats.org/officeDocument/2006/relationships/image" Target="../media/image55.wmf"/><Relationship Id="rId6" Type="http://schemas.openxmlformats.org/officeDocument/2006/relationships/image" Target="../media/image56.wmf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56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90" tIns="46045" rIns="92090" bIns="46045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379" y="0"/>
            <a:ext cx="3056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90" tIns="46045" rIns="92090" bIns="46045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9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55076"/>
            <a:ext cx="3056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90" tIns="46045" rIns="92090" bIns="46045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9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379" y="8855076"/>
            <a:ext cx="3056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90" tIns="46045" rIns="92090" bIns="46045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F6A58309-D1B0-46E0-A631-EC6506EA40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46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1" y="0"/>
            <a:ext cx="3037031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38" tIns="46819" rIns="93638" bIns="46819" numCol="1" anchor="t" anchorCtr="0" compatLnSpc="1">
            <a:prstTxWarp prst="textNoShape">
              <a:avLst/>
            </a:prstTxWarp>
          </a:bodyPr>
          <a:lstStyle>
            <a:lvl1pPr defTabSz="936484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379" y="0"/>
            <a:ext cx="3037031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38" tIns="46819" rIns="93638" bIns="46819" numCol="1" anchor="t" anchorCtr="0" compatLnSpc="1">
            <a:prstTxWarp prst="textNoShape">
              <a:avLst/>
            </a:prstTxWarp>
          </a:bodyPr>
          <a:lstStyle>
            <a:lvl1pPr algn="r" defTabSz="936484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85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8200" cy="34877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1" y="4416436"/>
            <a:ext cx="514096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38" tIns="46819" rIns="93638" bIns="468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1" y="8832850"/>
            <a:ext cx="3037031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38" tIns="46819" rIns="93638" bIns="46819" numCol="1" anchor="b" anchorCtr="0" compatLnSpc="1">
            <a:prstTxWarp prst="textNoShape">
              <a:avLst/>
            </a:prstTxWarp>
          </a:bodyPr>
          <a:lstStyle>
            <a:lvl1pPr defTabSz="936484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379" y="8832850"/>
            <a:ext cx="3037031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38" tIns="46819" rIns="93638" bIns="46819" numCol="1" anchor="b" anchorCtr="0" compatLnSpc="1">
            <a:prstTxWarp prst="textNoShape">
              <a:avLst/>
            </a:prstTxWarp>
          </a:bodyPr>
          <a:lstStyle>
            <a:lvl1pPr algn="r" defTabSz="936484">
              <a:defRPr sz="1300"/>
            </a:lvl1pPr>
          </a:lstStyle>
          <a:p>
            <a:pPr>
              <a:defRPr/>
            </a:pPr>
            <a:fld id="{BAFA802B-FC56-480F-BD85-8E983C469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154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484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7908" indent="-287657" defTabSz="936484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0627" indent="-230124" defTabSz="936484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0878" indent="-230124" defTabSz="936484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1128" indent="-230124" defTabSz="936484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1378" indent="-230124" defTabSz="9364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1631" indent="-230124" defTabSz="9364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1878" indent="-230124" defTabSz="9364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2133" indent="-230124" defTabSz="9364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CBCAAA3-AB45-4D6C-B0AA-BF75E0647B32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619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9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C19CF2-C6B6-4887-B0D1-81E1161F35D9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4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885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8458" indent="-287868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1470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2058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2646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323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382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4409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5000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2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00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8458" indent="-287868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1470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2058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2646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323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382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4409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5000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7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7798" indent="-287615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0458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0642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0824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1007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1193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1372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1560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30F1F64-469D-4B06-B799-68211A810907}" type="slidenum">
              <a:rPr lang="en-US" sz="1300"/>
              <a:pPr/>
              <a:t>17</a:t>
            </a:fld>
            <a:endParaRPr lang="en-US" sz="1300"/>
          </a:p>
        </p:txBody>
      </p:sp>
      <p:sp>
        <p:nvSpPr>
          <p:cNvPr id="72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5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7798" indent="-287615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0458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0642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0824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1007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1193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1372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1560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373E87-90BD-40BC-869D-4BA2267CCBD3}" type="slidenum">
              <a:rPr lang="en-US" sz="1300"/>
              <a:pPr/>
              <a:t>18</a:t>
            </a:fld>
            <a:endParaRPr lang="en-US" sz="1300"/>
          </a:p>
        </p:txBody>
      </p:sp>
      <p:sp>
        <p:nvSpPr>
          <p:cNvPr id="876547" name="Rectangle 7"/>
          <p:cNvSpPr txBox="1">
            <a:spLocks noGrp="1" noChangeArrowheads="1"/>
          </p:cNvSpPr>
          <p:nvPr/>
        </p:nvSpPr>
        <p:spPr bwMode="auto">
          <a:xfrm>
            <a:off x="3970144" y="8829675"/>
            <a:ext cx="303864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35" tIns="46517" rIns="93035" bIns="46517" anchor="b"/>
          <a:lstStyle>
            <a:lvl1pPr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AB49DF4B-9065-4D9D-B2B0-F5C1AB7D8A49}" type="slidenum">
              <a:rPr lang="en-US" sz="1300">
                <a:latin typeface="Arial" charset="0"/>
              </a:rPr>
              <a:pPr algn="r" eaLnBrk="1" hangingPunct="1"/>
              <a:t>18</a:t>
            </a:fld>
            <a:endParaRPr lang="en-US" sz="1300">
              <a:latin typeface="Arial" charset="0"/>
            </a:endParaRPr>
          </a:p>
        </p:txBody>
      </p:sp>
      <p:sp>
        <p:nvSpPr>
          <p:cNvPr id="876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6913"/>
            <a:ext cx="4648200" cy="3486150"/>
          </a:xfrm>
          <a:ln/>
        </p:spPr>
      </p:sp>
      <p:sp>
        <p:nvSpPr>
          <p:cNvPr id="8765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848" y="4416437"/>
            <a:ext cx="5608320" cy="4183063"/>
          </a:xfrm>
          <a:noFill/>
        </p:spPr>
        <p:txBody>
          <a:bodyPr lIns="93035" tIns="46517" rIns="93035" bIns="46517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41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7798" indent="-287615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0458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0642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0824" indent="-230091" defTabSz="93634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1007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1193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1372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1560" indent="-230091" defTabSz="9363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563A375-0971-4D28-B3CB-DAE72527A788}" type="slidenum">
              <a:rPr lang="en-US" sz="1300"/>
              <a:pPr/>
              <a:t>19</a:t>
            </a:fld>
            <a:endParaRPr lang="en-US" sz="1300"/>
          </a:p>
        </p:txBody>
      </p:sp>
      <p:sp>
        <p:nvSpPr>
          <p:cNvPr id="877571" name="Rectangle 7"/>
          <p:cNvSpPr txBox="1">
            <a:spLocks noGrp="1" noChangeArrowheads="1"/>
          </p:cNvSpPr>
          <p:nvPr/>
        </p:nvSpPr>
        <p:spPr bwMode="auto">
          <a:xfrm>
            <a:off x="3970144" y="8829675"/>
            <a:ext cx="303864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35" tIns="46517" rIns="93035" bIns="46517" anchor="b"/>
          <a:lstStyle>
            <a:lvl1pPr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7D546344-C394-470B-9B82-D445AB35A2E0}" type="slidenum">
              <a:rPr lang="en-US" sz="1300">
                <a:latin typeface="Arial" charset="0"/>
              </a:rPr>
              <a:pPr algn="r" eaLnBrk="1" hangingPunct="1"/>
              <a:t>19</a:t>
            </a:fld>
            <a:endParaRPr lang="en-US" sz="1300">
              <a:latin typeface="Arial" charset="0"/>
            </a:endParaRPr>
          </a:p>
        </p:txBody>
      </p:sp>
      <p:sp>
        <p:nvSpPr>
          <p:cNvPr id="8775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6913"/>
            <a:ext cx="4648200" cy="3486150"/>
          </a:xfrm>
          <a:ln/>
        </p:spPr>
      </p:sp>
      <p:sp>
        <p:nvSpPr>
          <p:cNvPr id="8775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848" y="4416437"/>
            <a:ext cx="5608320" cy="4183063"/>
          </a:xfrm>
          <a:noFill/>
        </p:spPr>
        <p:txBody>
          <a:bodyPr lIns="93035" tIns="46517" rIns="93035" bIns="46517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56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8458" indent="-287868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1470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2058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2646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323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382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4409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5000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20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94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8458" indent="-287868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1470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2058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2646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323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382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4409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5000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25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80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8458" indent="-287868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1470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2058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2646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323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382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4409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5000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35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66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2017 Warren B. Powell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5371B-0A8B-48EE-B0B9-9A5278808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2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2017 Warren B. Powell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8DD5D-1BCE-462D-B743-79333EBAB5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0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2017 Warren B. Powell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9BCBA-9DCF-45E7-96C3-C16EC100C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47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2017 Warren B. Powell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8FD04-59A8-4BA2-BC9A-C72897BFB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25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2017 Warren B. Powell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0F0A5-88A2-400D-91DB-1B6C93558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05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2017 Warren B. Powell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0D03-DE9E-4EEB-B32F-D95DB17C2B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06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2017 Warren B. Powell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06A3F-1911-48B4-9053-E3F3E4A774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78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2017 Warren B. Powell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AAAAD-662A-478B-9213-FED7BD0BDF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83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2017 Warren B. Powell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8FDB9-CF0A-420A-AF2D-F4DF67B823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85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2017 Warren B. Powell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3C0C6-2BFE-49DE-AAA7-5EB9207CD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312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2017 Warren B. Powell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130D4-F6C9-40D2-B7E4-116D1D94E9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9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2017 Warren B. Powell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2D715-E131-4A8B-A303-485C5266A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72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/>
              <a:t>© 2017 Warren B. Powell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3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47A4E76-480E-48DB-A143-935C7E118E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304800" y="914400"/>
            <a:ext cx="5791200" cy="152400"/>
          </a:xfrm>
          <a:prstGeom prst="rect">
            <a:avLst/>
          </a:prstGeom>
          <a:gradFill rotWithShape="0">
            <a:gsLst>
              <a:gs pos="0">
                <a:srgbClr val="291000"/>
              </a:gs>
              <a:gs pos="100000">
                <a:srgbClr val="FF66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42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5.wmf"/><Relationship Id="rId4" Type="http://schemas.openxmlformats.org/officeDocument/2006/relationships/oleObject" Target="../embeddings/oleObject10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6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51.wmf"/><Relationship Id="rId3" Type="http://schemas.openxmlformats.org/officeDocument/2006/relationships/image" Target="../media/image54.png"/><Relationship Id="rId7" Type="http://schemas.openxmlformats.org/officeDocument/2006/relationships/image" Target="../media/image48.wmf"/><Relationship Id="rId12" Type="http://schemas.openxmlformats.org/officeDocument/2006/relationships/oleObject" Target="../embeddings/oleObject16.bin"/><Relationship Id="rId17" Type="http://schemas.openxmlformats.org/officeDocument/2006/relationships/image" Target="../media/image5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8.bin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50.wmf"/><Relationship Id="rId5" Type="http://schemas.openxmlformats.org/officeDocument/2006/relationships/image" Target="../media/image47.wmf"/><Relationship Id="rId15" Type="http://schemas.openxmlformats.org/officeDocument/2006/relationships/image" Target="../media/image52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49.wmf"/><Relationship Id="rId14" Type="http://schemas.openxmlformats.org/officeDocument/2006/relationships/oleObject" Target="../embeddings/oleObject17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50.wmf"/><Relationship Id="rId3" Type="http://schemas.openxmlformats.org/officeDocument/2006/relationships/image" Target="../media/image54.png"/><Relationship Id="rId7" Type="http://schemas.openxmlformats.org/officeDocument/2006/relationships/image" Target="../media/image47.wmf"/><Relationship Id="rId12" Type="http://schemas.openxmlformats.org/officeDocument/2006/relationships/oleObject" Target="../embeddings/oleObject23.bin"/><Relationship Id="rId17" Type="http://schemas.openxmlformats.org/officeDocument/2006/relationships/image" Target="../media/image5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5.bin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49.wmf"/><Relationship Id="rId5" Type="http://schemas.openxmlformats.org/officeDocument/2006/relationships/image" Target="../media/image55.wmf"/><Relationship Id="rId15" Type="http://schemas.openxmlformats.org/officeDocument/2006/relationships/image" Target="../media/image56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48.wmf"/><Relationship Id="rId14" Type="http://schemas.openxmlformats.org/officeDocument/2006/relationships/oleObject" Target="../embeddings/oleObject24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image" Target="../media/image58.wmf"/><Relationship Id="rId3" Type="http://schemas.openxmlformats.org/officeDocument/2006/relationships/image" Target="../media/image54.png"/><Relationship Id="rId7" Type="http://schemas.openxmlformats.org/officeDocument/2006/relationships/image" Target="../media/image48.wmf"/><Relationship Id="rId12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50.wmf"/><Relationship Id="rId5" Type="http://schemas.openxmlformats.org/officeDocument/2006/relationships/image" Target="../media/image47.wmf"/><Relationship Id="rId15" Type="http://schemas.openxmlformats.org/officeDocument/2006/relationships/image" Target="../media/image57.wmf"/><Relationship Id="rId10" Type="http://schemas.openxmlformats.org/officeDocument/2006/relationships/oleObject" Target="../embeddings/oleObject29.bin"/><Relationship Id="rId4" Type="http://schemas.openxmlformats.org/officeDocument/2006/relationships/oleObject" Target="../embeddings/oleObject26.bin"/><Relationship Id="rId9" Type="http://schemas.openxmlformats.org/officeDocument/2006/relationships/image" Target="../media/image49.wmf"/><Relationship Id="rId14" Type="http://schemas.openxmlformats.org/officeDocument/2006/relationships/oleObject" Target="../embeddings/oleObject31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13" Type="http://schemas.openxmlformats.org/officeDocument/2006/relationships/image" Target="../media/image50.wmf"/><Relationship Id="rId3" Type="http://schemas.openxmlformats.org/officeDocument/2006/relationships/image" Target="../media/image60.png"/><Relationship Id="rId7" Type="http://schemas.openxmlformats.org/officeDocument/2006/relationships/image" Target="../media/image47.wmf"/><Relationship Id="rId12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3.bin"/><Relationship Id="rId11" Type="http://schemas.openxmlformats.org/officeDocument/2006/relationships/image" Target="../media/image49.wmf"/><Relationship Id="rId5" Type="http://schemas.openxmlformats.org/officeDocument/2006/relationships/image" Target="../media/image59.wmf"/><Relationship Id="rId15" Type="http://schemas.openxmlformats.org/officeDocument/2006/relationships/image" Target="../media/image57.wmf"/><Relationship Id="rId10" Type="http://schemas.openxmlformats.org/officeDocument/2006/relationships/oleObject" Target="../embeddings/oleObject35.bin"/><Relationship Id="rId4" Type="http://schemas.openxmlformats.org/officeDocument/2006/relationships/oleObject" Target="../embeddings/oleObject32.bin"/><Relationship Id="rId9" Type="http://schemas.openxmlformats.org/officeDocument/2006/relationships/image" Target="../media/image48.wmf"/><Relationship Id="rId14" Type="http://schemas.openxmlformats.org/officeDocument/2006/relationships/oleObject" Target="../embeddings/oleObject37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8.wmf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14.png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0" y="0"/>
            <a:ext cx="9124950" cy="6838950"/>
          </a:xfrm>
          <a:prstGeom prst="rect">
            <a:avLst/>
          </a:prstGeom>
          <a:solidFill>
            <a:srgbClr val="EF91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.</a:t>
            </a:r>
          </a:p>
        </p:txBody>
      </p:sp>
      <p:sp>
        <p:nvSpPr>
          <p:cNvPr id="3077" name="AutoShape 3"/>
          <p:cNvSpPr>
            <a:spLocks noChangeArrowheads="1"/>
          </p:cNvSpPr>
          <p:nvPr/>
        </p:nvSpPr>
        <p:spPr bwMode="auto">
          <a:xfrm>
            <a:off x="250825" y="504825"/>
            <a:ext cx="8623300" cy="3200400"/>
          </a:xfrm>
          <a:prstGeom prst="roundRect">
            <a:avLst>
              <a:gd name="adj" fmla="val 12495"/>
            </a:avLst>
          </a:prstGeom>
          <a:gradFill rotWithShape="0">
            <a:gsLst>
              <a:gs pos="0">
                <a:srgbClr val="472B00"/>
              </a:gs>
              <a:gs pos="50000">
                <a:srgbClr val="EF9100"/>
              </a:gs>
              <a:gs pos="100000">
                <a:srgbClr val="472B00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algn="ctr">
              <a:lnSpc>
                <a:spcPct val="88000"/>
              </a:lnSpc>
            </a:pPr>
            <a:r>
              <a:rPr lang="en-US" sz="2800" b="1" dirty="0">
                <a:solidFill>
                  <a:schemeClr val="bg1"/>
                </a:solidFill>
              </a:rPr>
              <a:t>Sequential decision analytics and modeling</a:t>
            </a:r>
          </a:p>
          <a:p>
            <a:pPr algn="ctr">
              <a:lnSpc>
                <a:spcPct val="88000"/>
              </a:lnSpc>
            </a:pPr>
            <a:r>
              <a:rPr lang="en-US" sz="2000" b="1" dirty="0">
                <a:solidFill>
                  <a:schemeClr val="bg1"/>
                </a:solidFill>
              </a:rPr>
              <a:t>ORF 411</a:t>
            </a:r>
          </a:p>
          <a:p>
            <a:pPr algn="ctr">
              <a:lnSpc>
                <a:spcPct val="88000"/>
              </a:lnSpc>
            </a:pPr>
            <a:r>
              <a:rPr lang="en-US" sz="2000" b="1" dirty="0">
                <a:solidFill>
                  <a:schemeClr val="bg1"/>
                </a:solidFill>
              </a:rPr>
              <a:t>Fall, 2018</a:t>
            </a:r>
          </a:p>
        </p:txBody>
      </p:sp>
      <p:sp>
        <p:nvSpPr>
          <p:cNvPr id="3078" name="Rectangle 4"/>
          <p:cNvSpPr>
            <a:spLocks noChangeArrowheads="1"/>
          </p:cNvSpPr>
          <p:nvPr/>
        </p:nvSpPr>
        <p:spPr bwMode="auto">
          <a:xfrm>
            <a:off x="3790950" y="4248150"/>
            <a:ext cx="4826000" cy="2146300"/>
          </a:xfrm>
          <a:prstGeom prst="rect">
            <a:avLst/>
          </a:prstGeom>
          <a:gradFill rotWithShape="0">
            <a:gsLst>
              <a:gs pos="0">
                <a:srgbClr val="EF9100"/>
              </a:gs>
              <a:gs pos="50000">
                <a:srgbClr val="000000"/>
              </a:gs>
              <a:gs pos="100000">
                <a:srgbClr val="EF91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 anchorCtr="1"/>
          <a:lstStyle/>
          <a:p>
            <a:pPr algn="ctr">
              <a:lnSpc>
                <a:spcPct val="92000"/>
              </a:lnSpc>
            </a:pPr>
            <a:r>
              <a:rPr lang="en-US" b="1" dirty="0">
                <a:solidFill>
                  <a:schemeClr val="bg1"/>
                </a:solidFill>
              </a:rPr>
              <a:t>Warren Powell</a:t>
            </a:r>
          </a:p>
          <a:p>
            <a:pPr algn="ctr">
              <a:lnSpc>
                <a:spcPct val="92000"/>
              </a:lnSpc>
            </a:pPr>
            <a:r>
              <a:rPr lang="en-US" b="1" dirty="0">
                <a:solidFill>
                  <a:schemeClr val="bg1"/>
                </a:solidFill>
              </a:rPr>
              <a:t>Princeton University</a:t>
            </a:r>
          </a:p>
          <a:p>
            <a:pPr algn="ctr">
              <a:lnSpc>
                <a:spcPct val="92000"/>
              </a:lnSpc>
            </a:pPr>
            <a:r>
              <a:rPr lang="en-US" sz="2000" b="1" dirty="0">
                <a:solidFill>
                  <a:schemeClr val="bg1"/>
                </a:solidFill>
              </a:rPr>
              <a:t>http://www.castlelab.princeton.edu 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079" name="Picture 5" descr="CAST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3910013"/>
            <a:ext cx="2784475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6"/>
          <p:cNvSpPr>
            <a:spLocks noChangeArrowheads="1"/>
          </p:cNvSpPr>
          <p:nvPr/>
        </p:nvSpPr>
        <p:spPr bwMode="auto">
          <a:xfrm>
            <a:off x="0" y="6553200"/>
            <a:ext cx="36210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/>
              <a:t>© 2017 Warren B. Powell, Princeton University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Lookup tables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Bayesian – independent beliefs</a:t>
            </a:r>
          </a:p>
          <a:p>
            <a:pPr lvl="1"/>
            <a:r>
              <a:rPr lang="en-US" dirty="0"/>
              <a:t>Discuss Bayesian setting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962" r="40271"/>
          <a:stretch/>
        </p:blipFill>
        <p:spPr>
          <a:xfrm>
            <a:off x="5878286" y="1342580"/>
            <a:ext cx="1680754" cy="815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145375"/>
            <a:ext cx="7468247" cy="4709568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2007" y="5079924"/>
          <a:ext cx="3124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5" imgW="3124080" imgH="457200" progId="Equation.DSMT4">
                  <p:embed/>
                </p:oleObj>
              </mc:Choice>
              <mc:Fallback>
                <p:oleObj name="Equation" r:id="rId5" imgW="3124080" imgH="4572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007" y="5079924"/>
                        <a:ext cx="31242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223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Lookup tables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Bayesian – independent beliefs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449" y="1709933"/>
            <a:ext cx="7437765" cy="495342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066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Lookup tables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Bayesian updating – correlated beliefs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620" y="1706878"/>
            <a:ext cx="6825190" cy="508984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294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Lookup tables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Bayesian updating – correlated beliefs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25" y="1585459"/>
            <a:ext cx="7216765" cy="952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45" y="2955132"/>
            <a:ext cx="7148179" cy="38153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847" y="2418242"/>
            <a:ext cx="7155800" cy="541067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804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Lookup tables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Bayesian updating – correlated beliefs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174" y="1642038"/>
            <a:ext cx="6915464" cy="507977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749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Lookup tables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Bayesian updating – correlated beliefs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722" y="2066526"/>
            <a:ext cx="6797629" cy="2933954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77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Lookup tables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Bayesian updating – correlated beliefs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90" y="1825886"/>
            <a:ext cx="6721422" cy="444284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91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Slide Number Placeholder 5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63283DA-4E99-4F5E-BFD4-5D2146FE88A8}" type="slidenum">
              <a:rPr lang="en-US" sz="1400" smtClean="0"/>
              <a:pPr/>
              <a:t>17</a:t>
            </a:fld>
            <a:endParaRPr lang="en-US" sz="1400"/>
          </a:p>
        </p:txBody>
      </p:sp>
      <p:sp>
        <p:nvSpPr>
          <p:cNvPr id="1065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Correlated beliefs</a:t>
            </a:r>
          </a:p>
        </p:txBody>
      </p:sp>
      <p:sp>
        <p:nvSpPr>
          <p:cNvPr id="10650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650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1751013"/>
            <a:ext cx="6153150" cy="370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1614488"/>
            <a:ext cx="6140450" cy="392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1631950"/>
            <a:ext cx="6146800" cy="370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5" y="1644650"/>
            <a:ext cx="6164263" cy="37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38" y="1625600"/>
            <a:ext cx="6153150" cy="370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83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CDAA970-3B4E-407D-92A1-CF98A3182DAB}" type="slidenum">
              <a:rPr lang="en-US" sz="1400" smtClean="0"/>
              <a:pPr/>
              <a:t>18</a:t>
            </a:fld>
            <a:endParaRPr lang="en-US" sz="1400"/>
          </a:p>
        </p:txBody>
      </p:sp>
      <p:sp>
        <p:nvSpPr>
          <p:cNvPr id="260100" name="Rectangle 2"/>
          <p:cNvSpPr>
            <a:spLocks noChangeArrowheads="1"/>
          </p:cNvSpPr>
          <p:nvPr/>
        </p:nvSpPr>
        <p:spPr bwMode="auto">
          <a:xfrm>
            <a:off x="685800" y="1143000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n"/>
            </a:pPr>
            <a:r>
              <a:rPr lang="en-US" sz="2000" dirty="0"/>
              <a:t>After four measurements: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n"/>
            </a:pPr>
            <a:endParaRPr lang="en-US" sz="2000" dirty="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n"/>
            </a:pPr>
            <a:endParaRPr lang="en-US" sz="2000" dirty="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n"/>
            </a:pPr>
            <a:endParaRPr lang="en-US" sz="2000" dirty="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n"/>
            </a:pPr>
            <a:endParaRPr lang="en-US" sz="2000" dirty="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n"/>
            </a:pPr>
            <a:endParaRPr lang="en-US" sz="2000" dirty="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n"/>
            </a:pPr>
            <a:endParaRPr lang="en-US" sz="2000" dirty="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n"/>
            </a:pPr>
            <a:endParaRPr lang="en-US" sz="2000" dirty="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n"/>
            </a:pPr>
            <a:endParaRPr lang="en-US" sz="2000" dirty="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n"/>
            </a:pPr>
            <a:endParaRPr lang="en-US" sz="2000" dirty="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n"/>
            </a:pPr>
            <a:endParaRPr lang="en-US" sz="2000" dirty="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n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»"/>
            </a:pPr>
            <a:r>
              <a:rPr lang="en-US" sz="1800" dirty="0"/>
              <a:t>Whenever we measure at a point, the value of another measurement at the same point goes down.  The knowledge gradient guides us to measuring areas of high uncertainty.</a:t>
            </a:r>
          </a:p>
        </p:txBody>
      </p:sp>
      <p:sp>
        <p:nvSpPr>
          <p:cNvPr id="260101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/>
              <a:t>Correlated beliefs</a:t>
            </a:r>
          </a:p>
        </p:txBody>
      </p:sp>
      <p:pic>
        <p:nvPicPr>
          <p:cNvPr id="2601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3338"/>
            <a:ext cx="9144000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36197" name="Group 5"/>
          <p:cNvGrpSpPr>
            <a:grpSpLocks/>
          </p:cNvGrpSpPr>
          <p:nvPr/>
        </p:nvGrpSpPr>
        <p:grpSpPr bwMode="auto">
          <a:xfrm>
            <a:off x="879475" y="2428875"/>
            <a:ext cx="1428750" cy="1371600"/>
            <a:chOff x="554" y="1530"/>
            <a:chExt cx="900" cy="864"/>
          </a:xfrm>
        </p:grpSpPr>
        <p:sp>
          <p:nvSpPr>
            <p:cNvPr id="260113" name="Line 6"/>
            <p:cNvSpPr>
              <a:spLocks noChangeShapeType="1"/>
            </p:cNvSpPr>
            <p:nvPr/>
          </p:nvSpPr>
          <p:spPr bwMode="auto">
            <a:xfrm>
              <a:off x="996" y="1734"/>
              <a:ext cx="0" cy="66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114" name="Text Box 7"/>
            <p:cNvSpPr txBox="1">
              <a:spLocks noChangeArrowheads="1"/>
            </p:cNvSpPr>
            <p:nvPr/>
          </p:nvSpPr>
          <p:spPr bwMode="auto">
            <a:xfrm>
              <a:off x="554" y="1530"/>
              <a:ext cx="9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800"/>
                <a:t>Measurement</a:t>
              </a:r>
            </a:p>
          </p:txBody>
        </p:sp>
      </p:grpSp>
      <p:grpSp>
        <p:nvGrpSpPr>
          <p:cNvPr id="6536200" name="Group 8"/>
          <p:cNvGrpSpPr>
            <a:grpSpLocks/>
          </p:cNvGrpSpPr>
          <p:nvPr/>
        </p:nvGrpSpPr>
        <p:grpSpPr bwMode="auto">
          <a:xfrm>
            <a:off x="3995738" y="2192338"/>
            <a:ext cx="2997200" cy="1638300"/>
            <a:chOff x="2517" y="1333"/>
            <a:chExt cx="1888" cy="1032"/>
          </a:xfrm>
        </p:grpSpPr>
        <p:sp>
          <p:nvSpPr>
            <p:cNvPr id="260111" name="Line 9"/>
            <p:cNvSpPr>
              <a:spLocks noChangeShapeType="1"/>
            </p:cNvSpPr>
            <p:nvPr/>
          </p:nvSpPr>
          <p:spPr bwMode="auto">
            <a:xfrm>
              <a:off x="3457" y="1705"/>
              <a:ext cx="0" cy="66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112" name="Text Box 10"/>
            <p:cNvSpPr txBox="1">
              <a:spLocks noChangeArrowheads="1"/>
            </p:cNvSpPr>
            <p:nvPr/>
          </p:nvSpPr>
          <p:spPr bwMode="auto">
            <a:xfrm>
              <a:off x="2517" y="1333"/>
              <a:ext cx="188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800"/>
                <a:t>Value of another measurement at same location.</a:t>
              </a:r>
            </a:p>
          </p:txBody>
        </p:sp>
      </p:grpSp>
      <p:sp>
        <p:nvSpPr>
          <p:cNvPr id="260105" name="Rectangle 6"/>
          <p:cNvSpPr>
            <a:spLocks noChangeArrowheads="1"/>
          </p:cNvSpPr>
          <p:nvPr/>
        </p:nvSpPr>
        <p:spPr bwMode="auto">
          <a:xfrm>
            <a:off x="685800" y="1733550"/>
            <a:ext cx="3814763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sz="2000"/>
              <a:t>Estimated concentration</a:t>
            </a:r>
          </a:p>
        </p:txBody>
      </p:sp>
      <p:sp>
        <p:nvSpPr>
          <p:cNvPr id="260106" name="Rectangle 7"/>
          <p:cNvSpPr>
            <a:spLocks noChangeArrowheads="1"/>
          </p:cNvSpPr>
          <p:nvPr/>
        </p:nvSpPr>
        <p:spPr bwMode="auto">
          <a:xfrm>
            <a:off x="4643438" y="1733550"/>
            <a:ext cx="3814762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sz="2000"/>
              <a:t>Knowledge gradient</a:t>
            </a:r>
          </a:p>
        </p:txBody>
      </p:sp>
      <p:grpSp>
        <p:nvGrpSpPr>
          <p:cNvPr id="6536205" name="Group 13"/>
          <p:cNvGrpSpPr>
            <a:grpSpLocks/>
          </p:cNvGrpSpPr>
          <p:nvPr/>
        </p:nvGrpSpPr>
        <p:grpSpPr bwMode="auto">
          <a:xfrm>
            <a:off x="6251575" y="2457450"/>
            <a:ext cx="1498600" cy="925513"/>
            <a:chOff x="3938" y="1548"/>
            <a:chExt cx="944" cy="583"/>
          </a:xfrm>
        </p:grpSpPr>
        <p:sp>
          <p:nvSpPr>
            <p:cNvPr id="260108" name="Line 14"/>
            <p:cNvSpPr>
              <a:spLocks noChangeShapeType="1"/>
            </p:cNvSpPr>
            <p:nvPr/>
          </p:nvSpPr>
          <p:spPr bwMode="auto">
            <a:xfrm>
              <a:off x="4410" y="1782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109" name="Text Box 15"/>
            <p:cNvSpPr txBox="1">
              <a:spLocks noChangeArrowheads="1"/>
            </p:cNvSpPr>
            <p:nvPr/>
          </p:nvSpPr>
          <p:spPr bwMode="auto">
            <a:xfrm>
              <a:off x="3938" y="1548"/>
              <a:ext cx="9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800"/>
                <a:t>New optimum</a:t>
              </a:r>
            </a:p>
          </p:txBody>
        </p:sp>
        <p:sp>
          <p:nvSpPr>
            <p:cNvPr id="260110" name="Line 16"/>
            <p:cNvSpPr>
              <a:spLocks noChangeShapeType="1"/>
            </p:cNvSpPr>
            <p:nvPr/>
          </p:nvSpPr>
          <p:spPr bwMode="auto">
            <a:xfrm>
              <a:off x="4411" y="1969"/>
              <a:ext cx="0" cy="16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</a:p>
        </p:txBody>
      </p:sp>
    </p:spTree>
    <p:extLst>
      <p:ext uri="{BB962C8B-B14F-4D97-AF65-F5344CB8AC3E}">
        <p14:creationId xmlns:p14="http://schemas.microsoft.com/office/powerpoint/2010/main" val="372554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536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536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536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C8CD1EB-4F1A-40A0-B3EB-0744E1FA897C}" type="slidenum">
              <a:rPr lang="en-US" sz="1400" smtClean="0"/>
              <a:pPr/>
              <a:t>19</a:t>
            </a:fld>
            <a:endParaRPr lang="en-US" sz="1400"/>
          </a:p>
        </p:txBody>
      </p:sp>
      <p:sp>
        <p:nvSpPr>
          <p:cNvPr id="261124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/>
              <a:t>Correlated beliefs</a:t>
            </a:r>
          </a:p>
        </p:txBody>
      </p:sp>
      <p:pic>
        <p:nvPicPr>
          <p:cNvPr id="2611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3338"/>
            <a:ext cx="9144000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6" name="Rectangle 4"/>
          <p:cNvSpPr>
            <a:spLocks noChangeArrowheads="1"/>
          </p:cNvSpPr>
          <p:nvPr/>
        </p:nvSpPr>
        <p:spPr bwMode="auto">
          <a:xfrm>
            <a:off x="685800" y="1143000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n"/>
            </a:pPr>
            <a:r>
              <a:rPr lang="en-US" sz="2000"/>
              <a:t>After five measurements:</a:t>
            </a:r>
          </a:p>
        </p:txBody>
      </p:sp>
      <p:sp>
        <p:nvSpPr>
          <p:cNvPr id="261127" name="Rectangle 6"/>
          <p:cNvSpPr>
            <a:spLocks noChangeArrowheads="1"/>
          </p:cNvSpPr>
          <p:nvPr/>
        </p:nvSpPr>
        <p:spPr bwMode="auto">
          <a:xfrm>
            <a:off x="685800" y="1733550"/>
            <a:ext cx="3814763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sz="2000"/>
              <a:t>Estimated concentration</a:t>
            </a:r>
          </a:p>
        </p:txBody>
      </p:sp>
      <p:sp>
        <p:nvSpPr>
          <p:cNvPr id="261128" name="Rectangle 7"/>
          <p:cNvSpPr>
            <a:spLocks noChangeArrowheads="1"/>
          </p:cNvSpPr>
          <p:nvPr/>
        </p:nvSpPr>
        <p:spPr bwMode="auto">
          <a:xfrm>
            <a:off x="4643438" y="1733550"/>
            <a:ext cx="3814762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sz="2000"/>
              <a:t>Knowledge gradient</a:t>
            </a:r>
          </a:p>
        </p:txBody>
      </p:sp>
      <p:sp>
        <p:nvSpPr>
          <p:cNvPr id="6538247" name="Line 7"/>
          <p:cNvSpPr>
            <a:spLocks noChangeShapeType="1"/>
          </p:cNvSpPr>
          <p:nvPr/>
        </p:nvSpPr>
        <p:spPr bwMode="auto">
          <a:xfrm>
            <a:off x="2933700" y="3248025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</a:p>
        </p:txBody>
      </p:sp>
    </p:spTree>
    <p:extLst>
      <p:ext uri="{BB962C8B-B14F-4D97-AF65-F5344CB8AC3E}">
        <p14:creationId xmlns:p14="http://schemas.microsoft.com/office/powerpoint/2010/main" val="300554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538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382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Week 1 - Wednesday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6AA0165E-294E-4057-A6C5-8F6B42A2F28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94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Linear models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6AA0165E-294E-4057-A6C5-8F6B42A2F28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75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Examples: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1"/>
            <a:r>
              <a:rPr lang="en-US" sz="2000" dirty="0"/>
              <a:t>Independent variables, covariates, basis functions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854" y="1650175"/>
            <a:ext cx="6675698" cy="22861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668" y="3990643"/>
            <a:ext cx="6736664" cy="140220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10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55" y="1143000"/>
            <a:ext cx="6782388" cy="452667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408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26" y="1142229"/>
            <a:ext cx="5608806" cy="5357324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081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Recursive least squares-Stationary data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848" y="1616873"/>
            <a:ext cx="5924797" cy="4802373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5947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Nonlinear models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Sampled nonlinear models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6AA0165E-294E-4057-A6C5-8F6B42A2F28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25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Nonlinear models</a:t>
            </a:r>
          </a:p>
          <a:p>
            <a:pPr lvl="1"/>
            <a:r>
              <a:rPr lang="en-US" dirty="0"/>
              <a:t>This means “nonlinear in the parameters”</a:t>
            </a:r>
          </a:p>
          <a:p>
            <a:pPr lvl="1"/>
            <a:r>
              <a:rPr lang="en-US" dirty="0"/>
              <a:t>Examples:</a:t>
            </a:r>
          </a:p>
          <a:p>
            <a:pPr lvl="2"/>
            <a:r>
              <a:rPr lang="en-US" dirty="0"/>
              <a:t>Logistic regression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r>
              <a:rPr lang="en-US" dirty="0"/>
              <a:t>Parametric rules (energy storage)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654300" y="2864803"/>
          <a:ext cx="2324100" cy="618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3" imgW="1574640" imgH="419040" progId="Equation.DSMT4">
                  <p:embed/>
                </p:oleObj>
              </mc:Choice>
              <mc:Fallback>
                <p:oleObj name="Equation" r:id="rId3" imgW="1574640" imgH="4190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54300" y="2864803"/>
                        <a:ext cx="2324100" cy="6185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914041" y="4185919"/>
          <a:ext cx="4346749" cy="1260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5" imgW="2539800" imgH="736560" progId="Equation.DSMT4">
                  <p:embed/>
                </p:oleObj>
              </mc:Choice>
              <mc:Fallback>
                <p:oleObj name="Equation" r:id="rId5" imgW="2539800" imgH="73656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14041" y="4185919"/>
                        <a:ext cx="4346749" cy="12605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702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Fitting a nonlinear model.</a:t>
            </a:r>
          </a:p>
          <a:p>
            <a:pPr lvl="1"/>
            <a:r>
              <a:rPr lang="en-US" sz="2000" dirty="0"/>
              <a:t>Solving the fitting problem of a linear model is easy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Solving nonlinear problems is </a:t>
            </a:r>
            <a:r>
              <a:rPr lang="en-US" sz="2000" i="1" dirty="0"/>
              <a:t>much</a:t>
            </a:r>
            <a:r>
              <a:rPr lang="en-US" sz="2000" dirty="0"/>
              <a:t> harder (see next slide).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1086" b="51183"/>
          <a:stretch/>
        </p:blipFill>
        <p:spPr>
          <a:xfrm>
            <a:off x="960120" y="2042160"/>
            <a:ext cx="6782388" cy="80264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79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Maximum likelihood estimation for nonlinear problems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887"/>
          <a:stretch/>
        </p:blipFill>
        <p:spPr>
          <a:xfrm>
            <a:off x="980148" y="1635760"/>
            <a:ext cx="6736664" cy="424688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6006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143000"/>
                <a:ext cx="8458200" cy="4953000"/>
              </a:xfrm>
            </p:spPr>
            <p:txBody>
              <a:bodyPr/>
              <a:lstStyle/>
              <a:p>
                <a:r>
                  <a:rPr lang="en-US" dirty="0"/>
                  <a:t>Fitting a nonlinear model using sampled beliefs:</a:t>
                </a:r>
              </a:p>
              <a:p>
                <a:pPr lvl="1"/>
                <a:r>
                  <a:rPr lang="en-US" dirty="0"/>
                  <a:t>Assume our nonlinear model is a logistic function: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We charge a price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and then observe the customer response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=0/1</m:t>
                    </m:r>
                  </m:oMath>
                </a14:m>
                <a:r>
                  <a:rPr lang="en-US" dirty="0"/>
                  <a:t> (decline or accept the price).</a:t>
                </a:r>
              </a:p>
              <a:p>
                <a:pPr lvl="1"/>
                <a:r>
                  <a:rPr lang="en-US" dirty="0"/>
                  <a:t>For this course, we are going to handle nonlinear problems using the technique of a </a:t>
                </a:r>
                <a:r>
                  <a:rPr lang="en-US" i="1" dirty="0"/>
                  <a:t>sampled belief model.</a:t>
                </a:r>
              </a:p>
              <a:p>
                <a:pPr lvl="2"/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be our nonlinear function, and assume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∈{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2"/>
                <a:r>
                  <a:rPr lang="en-US" dirty="0"/>
                  <a:t>Let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𝑃𝑟𝑜𝑏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after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iterations (or, given the history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).</a:t>
                </a:r>
              </a:p>
              <a:p>
                <a:pPr lvl="2"/>
                <a:r>
                  <a:rPr lang="en-US" dirty="0"/>
                  <a:t>Assume we observe the customer accepting our price, so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=1.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143000"/>
                <a:ext cx="8458200" cy="4953000"/>
              </a:xfrm>
              <a:blipFill>
                <a:blip r:embed="rId3"/>
                <a:stretch>
                  <a:fillRect t="-1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812925" y="2133283"/>
          <a:ext cx="4918075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4" imgW="2857320" imgH="419040" progId="Equation.DSMT4">
                  <p:embed/>
                </p:oleObj>
              </mc:Choice>
              <mc:Fallback>
                <p:oleObj name="Equation" r:id="rId4" imgW="2857320" imgH="4190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12925" y="2133283"/>
                        <a:ext cx="4918075" cy="720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336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core approximation architectures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Lookup tables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Parametric models</a:t>
            </a:r>
          </a:p>
          <a:p>
            <a:pPr lvl="2"/>
            <a:r>
              <a:rPr lang="en-US" dirty="0"/>
              <a:t>Linear in the parameters</a:t>
            </a:r>
          </a:p>
          <a:p>
            <a:pPr lvl="2"/>
            <a:r>
              <a:rPr lang="en-US" dirty="0"/>
              <a:t>Nonlinear (in the parameters)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Nonparametric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9470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8214360" cy="4953000"/>
          </a:xfrm>
        </p:spPr>
        <p:txBody>
          <a:bodyPr/>
          <a:lstStyle/>
          <a:p>
            <a:r>
              <a:rPr lang="en-US" sz="2400" dirty="0"/>
              <a:t>Fitting a nonlinear model using sampled beliefs:</a:t>
            </a:r>
          </a:p>
          <a:p>
            <a:pPr lvl="1"/>
            <a:r>
              <a:rPr lang="en-US" sz="2200" dirty="0"/>
              <a:t>Update probabilities using Bayes theorem: </a:t>
            </a:r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It is often the case that the denominator of Bayes theorem can be hard to compute.  By using our sampled belief model, it is relatively easy.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637983" y="2188526"/>
          <a:ext cx="5380131" cy="2464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3" imgW="3492360" imgH="1600200" progId="Equation.DSMT4">
                  <p:embed/>
                </p:oleObj>
              </mc:Choice>
              <mc:Fallback>
                <p:oleObj name="Equation" r:id="rId3" imgW="3492360" imgH="16002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37983" y="2188526"/>
                        <a:ext cx="5380131" cy="2464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3167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with a sampled belief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sampled belief model</a:t>
            </a:r>
          </a:p>
        </p:txBody>
      </p:sp>
      <p:pic>
        <p:nvPicPr>
          <p:cNvPr id="328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784350"/>
            <a:ext cx="6665913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5245100" y="2997272"/>
          <a:ext cx="2794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4" imgW="152280" imgH="228600" progId="Equation.DSMT4">
                  <p:embed/>
                </p:oleObj>
              </mc:Choice>
              <mc:Fallback>
                <p:oleObj name="Equation" r:id="rId4" imgW="152280" imgH="2286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45100" y="2997272"/>
                        <a:ext cx="2794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5538788" y="3644900"/>
          <a:ext cx="303212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Equation" r:id="rId6" imgW="164880" imgH="228600" progId="Equation.DSMT4">
                  <p:embed/>
                </p:oleObj>
              </mc:Choice>
              <mc:Fallback>
                <p:oleObj name="Equation" r:id="rId6" imgW="164880" imgH="2286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8788" y="3644900"/>
                        <a:ext cx="303212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6034088" y="4140200"/>
          <a:ext cx="303212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Equation" r:id="rId8" imgW="164880" imgH="228600" progId="Equation.DSMT4">
                  <p:embed/>
                </p:oleObj>
              </mc:Choice>
              <mc:Fallback>
                <p:oleObj name="Equation" r:id="rId8" imgW="164880" imgH="22860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4088" y="4140200"/>
                        <a:ext cx="303212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7177088" y="4622800"/>
          <a:ext cx="303212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Equation" r:id="rId10" imgW="164880" imgH="228600" progId="Equation.DSMT4">
                  <p:embed/>
                </p:oleObj>
              </mc:Choice>
              <mc:Fallback>
                <p:oleObj name="Equation" r:id="rId10" imgW="164880" imgH="22860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7088" y="4622800"/>
                        <a:ext cx="303212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 bwMode="auto">
          <a:xfrm>
            <a:off x="3498574" y="1784350"/>
            <a:ext cx="2199861" cy="30949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564858" y="5539410"/>
            <a:ext cx="26597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/>
              <a:t>Concentration/temperature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345223" y="3558202"/>
            <a:ext cx="19736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b="1" i="0" dirty="0"/>
              <a:t>       Response        </a:t>
            </a: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/>
          </p:nvPr>
        </p:nvGraphicFramePr>
        <p:xfrm>
          <a:off x="1985963" y="2286000"/>
          <a:ext cx="2433637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Equation" r:id="rId12" imgW="1574640" imgH="419040" progId="Equation.DSMT4">
                  <p:embed/>
                </p:oleObj>
              </mc:Choice>
              <mc:Fallback>
                <p:oleObj name="Equation" r:id="rId12" imgW="1574640" imgH="419040" progId="Equation.DSMT4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985963" y="2286000"/>
                        <a:ext cx="2433637" cy="6477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/>
          </p:nvPr>
        </p:nvGraphicFramePr>
        <p:xfrm>
          <a:off x="2024509" y="3131274"/>
          <a:ext cx="1862137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Equation" r:id="rId14" imgW="1015920" imgH="253800" progId="Equation.DSMT4">
                  <p:embed/>
                </p:oleObj>
              </mc:Choice>
              <mc:Fallback>
                <p:oleObj name="Equation" r:id="rId14" imgW="1015920" imgH="253800" progId="Equation.DSMT4">
                  <p:embed/>
                  <p:pic>
                    <p:nvPicPr>
                      <p:cNvPr id="25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4509" y="3131274"/>
                        <a:ext cx="1862137" cy="465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/>
          </p:nvPr>
        </p:nvGraphicFramePr>
        <p:xfrm>
          <a:off x="1689100" y="5956300"/>
          <a:ext cx="3087688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Equation" r:id="rId16" imgW="1777680" imgH="241200" progId="Equation.DSMT4">
                  <p:embed/>
                </p:oleObj>
              </mc:Choice>
              <mc:Fallback>
                <p:oleObj name="Equation" r:id="rId16" imgW="1777680" imgH="241200" progId="Equation.DSMT4">
                  <p:embed/>
                  <p:pic>
                    <p:nvPicPr>
                      <p:cNvPr id="2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5956300"/>
                        <a:ext cx="3087688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0654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with a sampled belief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Possible experimental outcomes</a:t>
            </a:r>
          </a:p>
        </p:txBody>
      </p:sp>
      <p:pic>
        <p:nvPicPr>
          <p:cNvPr id="328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784350"/>
            <a:ext cx="6665913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>
            <a:off x="6621370" y="2010949"/>
            <a:ext cx="0" cy="3712083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Oval 6"/>
          <p:cNvSpPr/>
          <p:nvPr/>
        </p:nvSpPr>
        <p:spPr bwMode="auto">
          <a:xfrm>
            <a:off x="6581492" y="3468803"/>
            <a:ext cx="76200" cy="76200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581476" y="4092740"/>
            <a:ext cx="76200" cy="76200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573523" y="3725973"/>
            <a:ext cx="76200" cy="76200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581444" y="4326095"/>
            <a:ext cx="76200" cy="76200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581428" y="4602333"/>
            <a:ext cx="76200" cy="76200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573539" y="3206822"/>
            <a:ext cx="76200" cy="76200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6276975" y="5711825"/>
          <a:ext cx="608013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4" imgW="419040" imgH="203040" progId="Equation.DSMT4">
                  <p:embed/>
                </p:oleObj>
              </mc:Choice>
              <mc:Fallback>
                <p:oleObj name="Equation" r:id="rId4" imgW="419040" imgH="2030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76975" y="5711825"/>
                        <a:ext cx="608013" cy="295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5245100" y="2997272"/>
          <a:ext cx="2794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Equation" r:id="rId6" imgW="152280" imgH="228600" progId="Equation.DSMT4">
                  <p:embed/>
                </p:oleObj>
              </mc:Choice>
              <mc:Fallback>
                <p:oleObj name="Equation" r:id="rId6" imgW="152280" imgH="2286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45100" y="2997272"/>
                        <a:ext cx="2794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5538788" y="3644900"/>
          <a:ext cx="303212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Equation" r:id="rId8" imgW="164880" imgH="228600" progId="Equation.DSMT4">
                  <p:embed/>
                </p:oleObj>
              </mc:Choice>
              <mc:Fallback>
                <p:oleObj name="Equation" r:id="rId8" imgW="164880" imgH="2286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8788" y="3644900"/>
                        <a:ext cx="303212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6034088" y="4140200"/>
          <a:ext cx="303212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Equation" r:id="rId10" imgW="164880" imgH="228600" progId="Equation.DSMT4">
                  <p:embed/>
                </p:oleObj>
              </mc:Choice>
              <mc:Fallback>
                <p:oleObj name="Equation" r:id="rId10" imgW="164880" imgH="22860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4088" y="4140200"/>
                        <a:ext cx="303212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7177088" y="4622800"/>
          <a:ext cx="303212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Equation" r:id="rId12" imgW="164880" imgH="228600" progId="Equation.DSMT4">
                  <p:embed/>
                </p:oleObj>
              </mc:Choice>
              <mc:Fallback>
                <p:oleObj name="Equation" r:id="rId12" imgW="164880" imgH="22860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7088" y="4622800"/>
                        <a:ext cx="303212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6433823" y="3043720"/>
            <a:ext cx="1600351" cy="1920240"/>
            <a:chOff x="6433823" y="3043720"/>
            <a:chExt cx="1600351" cy="1920240"/>
          </a:xfrm>
        </p:grpSpPr>
        <p:graphicFrame>
          <p:nvGraphicFramePr>
            <p:cNvPr id="18" name="Object 17"/>
            <p:cNvGraphicFramePr>
              <a:graphicFrameLocks noChangeAspect="1"/>
            </p:cNvGraphicFramePr>
            <p:nvPr>
              <p:extLst/>
            </p:nvPr>
          </p:nvGraphicFramePr>
          <p:xfrm>
            <a:off x="6433823" y="3043720"/>
            <a:ext cx="514350" cy="1920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23" name="Equation" r:id="rId14" imgW="190440" imgH="711000" progId="Equation.DSMT4">
                    <p:embed/>
                  </p:oleObj>
                </mc:Choice>
                <mc:Fallback>
                  <p:oleObj name="Equation" r:id="rId14" imgW="190440" imgH="711000" progId="Equation.DSMT4">
                    <p:embed/>
                    <p:pic>
                      <p:nvPicPr>
                        <p:cNvPr id="18" name="Object 17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6433823" y="3043720"/>
                          <a:ext cx="514350" cy="192024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Box 18"/>
            <p:cNvSpPr txBox="1"/>
            <p:nvPr/>
          </p:nvSpPr>
          <p:spPr>
            <a:xfrm>
              <a:off x="6951826" y="3692464"/>
              <a:ext cx="108234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Possible</a:t>
              </a:r>
            </a:p>
            <a:p>
              <a:r>
                <a:rPr lang="en-US" sz="1800" dirty="0"/>
                <a:t>responses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564858" y="5539410"/>
            <a:ext cx="26597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/>
              <a:t>Concentration/temperature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345223" y="3558202"/>
            <a:ext cx="19736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b="1" i="0" dirty="0"/>
              <a:t>       Response        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3498574" y="1784350"/>
            <a:ext cx="2199861" cy="30949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689100" y="5956300"/>
          <a:ext cx="3087688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Equation" r:id="rId16" imgW="1777680" imgH="241200" progId="Equation.DSMT4">
                  <p:embed/>
                </p:oleObj>
              </mc:Choice>
              <mc:Fallback>
                <p:oleObj name="Equation" r:id="rId16" imgW="1777680" imgH="2412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5956300"/>
                        <a:ext cx="3087688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0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with a sampled belief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Running an experiment – here we see the actual realization</a:t>
            </a:r>
          </a:p>
        </p:txBody>
      </p:sp>
      <p:pic>
        <p:nvPicPr>
          <p:cNvPr id="328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784350"/>
            <a:ext cx="6665913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>
            <a:off x="6621370" y="2010949"/>
            <a:ext cx="0" cy="3712083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Oval 8"/>
          <p:cNvSpPr/>
          <p:nvPr/>
        </p:nvSpPr>
        <p:spPr bwMode="auto">
          <a:xfrm>
            <a:off x="6573523" y="3725973"/>
            <a:ext cx="76200" cy="76200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5245100" y="2997272"/>
          <a:ext cx="2794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Equation" r:id="rId4" imgW="152280" imgH="228600" progId="Equation.DSMT4">
                  <p:embed/>
                </p:oleObj>
              </mc:Choice>
              <mc:Fallback>
                <p:oleObj name="Equation" r:id="rId4" imgW="152280" imgH="2286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45100" y="2997272"/>
                        <a:ext cx="2794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5538788" y="3644900"/>
          <a:ext cx="303212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Equation" r:id="rId6" imgW="164880" imgH="228600" progId="Equation.DSMT4">
                  <p:embed/>
                </p:oleObj>
              </mc:Choice>
              <mc:Fallback>
                <p:oleObj name="Equation" r:id="rId6" imgW="164880" imgH="2286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8788" y="3644900"/>
                        <a:ext cx="303212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6034088" y="4140200"/>
          <a:ext cx="303212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Equation" r:id="rId8" imgW="164880" imgH="228600" progId="Equation.DSMT4">
                  <p:embed/>
                </p:oleObj>
              </mc:Choice>
              <mc:Fallback>
                <p:oleObj name="Equation" r:id="rId8" imgW="164880" imgH="22860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4088" y="4140200"/>
                        <a:ext cx="303212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7177088" y="4622800"/>
          <a:ext cx="303212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Equation" r:id="rId10" imgW="164880" imgH="228600" progId="Equation.DSMT4">
                  <p:embed/>
                </p:oleObj>
              </mc:Choice>
              <mc:Fallback>
                <p:oleObj name="Equation" r:id="rId10" imgW="164880" imgH="22860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7088" y="4622800"/>
                        <a:ext cx="303212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946900" y="3568700"/>
            <a:ext cx="182774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Actual response</a:t>
            </a:r>
          </a:p>
        </p:txBody>
      </p:sp>
      <p:cxnSp>
        <p:nvCxnSpPr>
          <p:cNvPr id="21" name="Straight Arrow Connector 20"/>
          <p:cNvCxnSpPr>
            <a:stCxn id="19" idx="1"/>
            <a:endCxn id="9" idx="6"/>
          </p:cNvCxnSpPr>
          <p:nvPr/>
        </p:nvCxnSpPr>
        <p:spPr bwMode="auto">
          <a:xfrm flipH="1" flipV="1">
            <a:off x="6649723" y="3764073"/>
            <a:ext cx="297177" cy="468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3564858" y="5539410"/>
            <a:ext cx="26597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/>
              <a:t>Concentration/temperature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345223" y="3558202"/>
            <a:ext cx="19736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b="1" i="0" dirty="0"/>
              <a:t>       Response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6276975" y="5711825"/>
          <a:ext cx="608013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Equation" r:id="rId12" imgW="419040" imgH="203040" progId="Equation.DSMT4">
                  <p:embed/>
                </p:oleObj>
              </mc:Choice>
              <mc:Fallback>
                <p:oleObj name="Equation" r:id="rId12" imgW="419040" imgH="20304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6975" y="5711825"/>
                        <a:ext cx="608013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 bwMode="auto">
          <a:xfrm>
            <a:off x="3498574" y="1784350"/>
            <a:ext cx="2199861" cy="30949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689100" y="5956300"/>
          <a:ext cx="3087688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Equation" r:id="rId14" imgW="1777680" imgH="241200" progId="Equation.DSMT4">
                  <p:embed/>
                </p:oleObj>
              </mc:Choice>
              <mc:Fallback>
                <p:oleObj name="Equation" r:id="rId14" imgW="1777680" imgH="2412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5956300"/>
                        <a:ext cx="3087688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0217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774825"/>
            <a:ext cx="6684963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with a sampled belief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Updated posterior reflects proximity to each curve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621370" y="2010949"/>
            <a:ext cx="0" cy="3712083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Oval 8"/>
          <p:cNvSpPr/>
          <p:nvPr/>
        </p:nvSpPr>
        <p:spPr bwMode="auto">
          <a:xfrm>
            <a:off x="6573523" y="3725973"/>
            <a:ext cx="76200" cy="76200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6222056" y="5695156"/>
          <a:ext cx="718872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Equation" r:id="rId4" imgW="495000" imgH="228600" progId="Equation.DSMT4">
                  <p:embed/>
                </p:oleObj>
              </mc:Choice>
              <mc:Fallback>
                <p:oleObj name="Equation" r:id="rId4" imgW="495000" imgH="2286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22056" y="5695156"/>
                        <a:ext cx="718872" cy="331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5245100" y="2997272"/>
          <a:ext cx="2794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Equation" r:id="rId6" imgW="152280" imgH="228600" progId="Equation.DSMT4">
                  <p:embed/>
                </p:oleObj>
              </mc:Choice>
              <mc:Fallback>
                <p:oleObj name="Equation" r:id="rId6" imgW="152280" imgH="2286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45100" y="2997272"/>
                        <a:ext cx="2794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5538788" y="3644900"/>
          <a:ext cx="303212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Equation" r:id="rId8" imgW="164880" imgH="228600" progId="Equation.DSMT4">
                  <p:embed/>
                </p:oleObj>
              </mc:Choice>
              <mc:Fallback>
                <p:oleObj name="Equation" r:id="rId8" imgW="164880" imgH="2286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8788" y="3644900"/>
                        <a:ext cx="303212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6034088" y="4140200"/>
          <a:ext cx="303212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Equation" r:id="rId10" imgW="164880" imgH="228600" progId="Equation.DSMT4">
                  <p:embed/>
                </p:oleObj>
              </mc:Choice>
              <mc:Fallback>
                <p:oleObj name="Equation" r:id="rId10" imgW="164880" imgH="22860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4088" y="4140200"/>
                        <a:ext cx="303212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7177088" y="4622800"/>
          <a:ext cx="303212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Equation" r:id="rId12" imgW="164880" imgH="228600" progId="Equation.DSMT4">
                  <p:embed/>
                </p:oleObj>
              </mc:Choice>
              <mc:Fallback>
                <p:oleObj name="Equation" r:id="rId12" imgW="164880" imgH="22860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7088" y="4622800"/>
                        <a:ext cx="303212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564858" y="5539410"/>
            <a:ext cx="26597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/>
              <a:t>Concentration/temperature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345223" y="3558202"/>
            <a:ext cx="19736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b="1" i="0" dirty="0"/>
              <a:t>       Response        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498574" y="1784350"/>
            <a:ext cx="2199861" cy="30949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689100" y="5956300"/>
          <a:ext cx="3087688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" name="Equation" r:id="rId14" imgW="1777680" imgH="241200" progId="Equation.DSMT4">
                  <p:embed/>
                </p:oleObj>
              </mc:Choice>
              <mc:Fallback>
                <p:oleObj name="Equation" r:id="rId14" imgW="1777680" imgH="2412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5956300"/>
                        <a:ext cx="3087688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0147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Nonparametric models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6AA0165E-294E-4057-A6C5-8F6B42A2F28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933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Nonparametric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21" y="1165413"/>
            <a:ext cx="5639289" cy="515918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5693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Nonparametric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Kernels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029" y="1584569"/>
            <a:ext cx="5631668" cy="451143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4238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Approximating a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Parametric vs. nonparametric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Robust CFAs are </a:t>
            </a:r>
            <a:r>
              <a:rPr lang="en-US" i="1" dirty="0"/>
              <a:t>parametric</a:t>
            </a:r>
          </a:p>
          <a:p>
            <a:pPr lvl="1"/>
            <a:r>
              <a:rPr lang="en-US" dirty="0"/>
              <a:t>Scenario trees are </a:t>
            </a:r>
            <a:r>
              <a:rPr lang="en-US" i="1" dirty="0"/>
              <a:t>nonparametric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72" y="1827444"/>
            <a:ext cx="6170278" cy="3704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3400" y="4114800"/>
            <a:ext cx="1855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0" dirty="0">
                <a:solidFill>
                  <a:srgbClr val="D60093"/>
                </a:solidFill>
              </a:rPr>
              <a:t>True function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9525" y="2159000"/>
            <a:ext cx="2377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0" dirty="0">
                <a:solidFill>
                  <a:schemeClr val="accent6">
                    <a:lumMod val="50000"/>
                  </a:schemeClr>
                </a:solidFill>
              </a:rPr>
              <a:t>Nonparametric fit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6098674" y="3346450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870700" y="3946525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479549" y="3527425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079499" y="3336925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803274" y="3270250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498474" y="2803525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498474" y="3079750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4079374" y="3660775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688849" y="2917825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717424" y="2432050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603124" y="2289175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3612649" y="2174875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374524" y="2860675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3164974" y="3089275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850649" y="3089275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545849" y="3394075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2221999" y="3279775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1898149" y="3660775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1269499" y="5365750"/>
            <a:ext cx="98425" cy="98425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289050" y="2849265"/>
            <a:ext cx="5857875" cy="2449810"/>
            <a:chOff x="933450" y="3331865"/>
            <a:chExt cx="5857875" cy="2449810"/>
          </a:xfrm>
        </p:grpSpPr>
        <p:sp>
          <p:nvSpPr>
            <p:cNvPr id="28" name="Freeform 27"/>
            <p:cNvSpPr/>
            <p:nvPr/>
          </p:nvSpPr>
          <p:spPr bwMode="auto">
            <a:xfrm>
              <a:off x="933450" y="3331865"/>
              <a:ext cx="5857875" cy="2449810"/>
            </a:xfrm>
            <a:custGeom>
              <a:avLst/>
              <a:gdLst>
                <a:gd name="connsiteX0" fmla="*/ 0 w 5857875"/>
                <a:gd name="connsiteY0" fmla="*/ 2562225 h 2562225"/>
                <a:gd name="connsiteX1" fmla="*/ 247650 w 5857875"/>
                <a:gd name="connsiteY1" fmla="*/ 1914525 h 2562225"/>
                <a:gd name="connsiteX2" fmla="*/ 571500 w 5857875"/>
                <a:gd name="connsiteY2" fmla="*/ 1371600 h 2562225"/>
                <a:gd name="connsiteX3" fmla="*/ 1076325 w 5857875"/>
                <a:gd name="connsiteY3" fmla="*/ 752475 h 2562225"/>
                <a:gd name="connsiteX4" fmla="*/ 1609725 w 5857875"/>
                <a:gd name="connsiteY4" fmla="*/ 352425 h 2562225"/>
                <a:gd name="connsiteX5" fmla="*/ 2133600 w 5857875"/>
                <a:gd name="connsiteY5" fmla="*/ 76200 h 2562225"/>
                <a:gd name="connsiteX6" fmla="*/ 2543175 w 5857875"/>
                <a:gd name="connsiteY6" fmla="*/ 0 h 2562225"/>
                <a:gd name="connsiteX7" fmla="*/ 2971800 w 5857875"/>
                <a:gd name="connsiteY7" fmla="*/ 0 h 2562225"/>
                <a:gd name="connsiteX8" fmla="*/ 3429000 w 5857875"/>
                <a:gd name="connsiteY8" fmla="*/ 76200 h 2562225"/>
                <a:gd name="connsiteX9" fmla="*/ 4162425 w 5857875"/>
                <a:gd name="connsiteY9" fmla="*/ 419100 h 2562225"/>
                <a:gd name="connsiteX10" fmla="*/ 4781550 w 5857875"/>
                <a:gd name="connsiteY10" fmla="*/ 742950 h 2562225"/>
                <a:gd name="connsiteX11" fmla="*/ 5467350 w 5857875"/>
                <a:gd name="connsiteY11" fmla="*/ 1114425 h 2562225"/>
                <a:gd name="connsiteX12" fmla="*/ 5857875 w 5857875"/>
                <a:gd name="connsiteY12" fmla="*/ 1390650 h 2562225"/>
                <a:gd name="connsiteX0" fmla="*/ 0 w 5857875"/>
                <a:gd name="connsiteY0" fmla="*/ 2562225 h 2562225"/>
                <a:gd name="connsiteX1" fmla="*/ 247650 w 5857875"/>
                <a:gd name="connsiteY1" fmla="*/ 1914525 h 2562225"/>
                <a:gd name="connsiteX2" fmla="*/ 571500 w 5857875"/>
                <a:gd name="connsiteY2" fmla="*/ 1371600 h 2562225"/>
                <a:gd name="connsiteX3" fmla="*/ 1076325 w 5857875"/>
                <a:gd name="connsiteY3" fmla="*/ 752475 h 2562225"/>
                <a:gd name="connsiteX4" fmla="*/ 1609725 w 5857875"/>
                <a:gd name="connsiteY4" fmla="*/ 352425 h 2562225"/>
                <a:gd name="connsiteX5" fmla="*/ 2133600 w 5857875"/>
                <a:gd name="connsiteY5" fmla="*/ 76200 h 2562225"/>
                <a:gd name="connsiteX6" fmla="*/ 2543175 w 5857875"/>
                <a:gd name="connsiteY6" fmla="*/ 0 h 2562225"/>
                <a:gd name="connsiteX7" fmla="*/ 2971800 w 5857875"/>
                <a:gd name="connsiteY7" fmla="*/ 0 h 2562225"/>
                <a:gd name="connsiteX8" fmla="*/ 3514725 w 5857875"/>
                <a:gd name="connsiteY8" fmla="*/ 135973 h 2562225"/>
                <a:gd name="connsiteX9" fmla="*/ 4162425 w 5857875"/>
                <a:gd name="connsiteY9" fmla="*/ 419100 h 2562225"/>
                <a:gd name="connsiteX10" fmla="*/ 4781550 w 5857875"/>
                <a:gd name="connsiteY10" fmla="*/ 742950 h 2562225"/>
                <a:gd name="connsiteX11" fmla="*/ 5467350 w 5857875"/>
                <a:gd name="connsiteY11" fmla="*/ 1114425 h 2562225"/>
                <a:gd name="connsiteX12" fmla="*/ 5857875 w 5857875"/>
                <a:gd name="connsiteY12" fmla="*/ 1390650 h 256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57875" h="2562225">
                  <a:moveTo>
                    <a:pt x="0" y="2562225"/>
                  </a:moveTo>
                  <a:lnTo>
                    <a:pt x="247650" y="1914525"/>
                  </a:lnTo>
                  <a:lnTo>
                    <a:pt x="571500" y="1371600"/>
                  </a:lnTo>
                  <a:lnTo>
                    <a:pt x="1076325" y="752475"/>
                  </a:lnTo>
                  <a:lnTo>
                    <a:pt x="1609725" y="352425"/>
                  </a:lnTo>
                  <a:lnTo>
                    <a:pt x="2133600" y="76200"/>
                  </a:lnTo>
                  <a:lnTo>
                    <a:pt x="2543175" y="0"/>
                  </a:lnTo>
                  <a:lnTo>
                    <a:pt x="2971800" y="0"/>
                  </a:lnTo>
                  <a:lnTo>
                    <a:pt x="3514725" y="135973"/>
                  </a:lnTo>
                  <a:lnTo>
                    <a:pt x="4162425" y="419100"/>
                  </a:lnTo>
                  <a:lnTo>
                    <a:pt x="4781550" y="742950"/>
                  </a:lnTo>
                  <a:lnTo>
                    <a:pt x="5467350" y="1114425"/>
                  </a:lnTo>
                  <a:lnTo>
                    <a:pt x="5857875" y="1390650"/>
                  </a:lnTo>
                </a:path>
              </a:pathLst>
            </a:custGeom>
            <a:noFill/>
            <a:ln w="1270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078873" y="4348460"/>
              <a:ext cx="18646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i="0" dirty="0">
                  <a:solidFill>
                    <a:srgbClr val="D2A000"/>
                  </a:solidFill>
                </a:rPr>
                <a:t>Parametric fit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766637" y="1938040"/>
            <a:ext cx="180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0" dirty="0">
                <a:solidFill>
                  <a:srgbClr val="FF0000"/>
                </a:solidFill>
              </a:rPr>
              <a:t>Observations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68137" y="5449079"/>
            <a:ext cx="2165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0" dirty="0"/>
              <a:t>Price of product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-30851" y="3427238"/>
            <a:ext cx="1860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0" dirty="0"/>
              <a:t>Total revenue</a:t>
            </a:r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53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Nonparametric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5321220" cy="4953000"/>
          </a:xfrm>
        </p:spPr>
        <p:txBody>
          <a:bodyPr/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Lookup table belief models (Frazier)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Independent beliefs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Correlated beliefs</a:t>
            </a:r>
          </a:p>
          <a:p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Linear, parametric belief models (Frazier)</a:t>
            </a:r>
          </a:p>
          <a:p>
            <a:pPr marL="0" indent="0">
              <a:buNone/>
            </a:pPr>
            <a:endParaRPr lang="en-US" sz="2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2200" dirty="0"/>
              <a:t>Nonparametric models</a:t>
            </a:r>
            <a:endParaRPr lang="en-US" sz="1800" dirty="0"/>
          </a:p>
          <a:p>
            <a:pPr lvl="1"/>
            <a:r>
              <a:rPr lang="en-US" sz="2000" dirty="0"/>
              <a:t>Hierarchical aggregation (</a:t>
            </a:r>
            <a:r>
              <a:rPr lang="en-US" sz="2000" dirty="0" err="1"/>
              <a:t>Mes</a:t>
            </a:r>
            <a:r>
              <a:rPr lang="en-US" sz="2000" dirty="0"/>
              <a:t>)</a:t>
            </a:r>
          </a:p>
          <a:p>
            <a:pPr lvl="1"/>
            <a:r>
              <a:rPr lang="en-US" sz="1800" dirty="0"/>
              <a:t>Kernel regression (</a:t>
            </a:r>
            <a:r>
              <a:rPr lang="en-US" sz="1800" dirty="0" err="1"/>
              <a:t>Barut</a:t>
            </a:r>
            <a:r>
              <a:rPr lang="en-US" sz="1800" dirty="0"/>
              <a:t>)</a:t>
            </a:r>
          </a:p>
          <a:p>
            <a:pPr marL="0" indent="0">
              <a:buNone/>
            </a:pPr>
            <a:r>
              <a:rPr lang="en-US" sz="1400" dirty="0"/>
              <a:t>   </a:t>
            </a:r>
          </a:p>
          <a:p>
            <a:r>
              <a:rPr lang="en-US" sz="2200" dirty="0"/>
              <a:t>Local parametric models</a:t>
            </a:r>
          </a:p>
          <a:p>
            <a:pPr lvl="1"/>
            <a:r>
              <a:rPr lang="en-US" sz="1800" dirty="0" err="1"/>
              <a:t>Dirichlet</a:t>
            </a:r>
            <a:r>
              <a:rPr lang="en-US" sz="1800" dirty="0"/>
              <a:t> clouds with RBF (</a:t>
            </a:r>
            <a:r>
              <a:rPr lang="en-US" sz="1800" dirty="0" err="1"/>
              <a:t>Jamshidi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KG derivation (Harvey Cheng)</a:t>
            </a:r>
          </a:p>
          <a:p>
            <a:r>
              <a:rPr lang="en-US" sz="2200" dirty="0"/>
              <a:t>Generalized linear models</a:t>
            </a:r>
          </a:p>
          <a:p>
            <a:pPr lvl="1"/>
            <a:r>
              <a:rPr lang="en-US" sz="1800" dirty="0"/>
              <a:t>KG derivation (Si Chen)</a:t>
            </a:r>
          </a:p>
          <a:p>
            <a:pPr marL="0" indent="0">
              <a:buNone/>
            </a:pPr>
            <a:endParaRPr lang="en-US" sz="2200" dirty="0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868924" y="1310567"/>
            <a:ext cx="2764398" cy="878217"/>
            <a:chOff x="1044" y="2601"/>
            <a:chExt cx="2956" cy="1390"/>
          </a:xfrm>
        </p:grpSpPr>
        <p:grpSp>
          <p:nvGrpSpPr>
            <p:cNvPr id="34" name="Group 6"/>
            <p:cNvGrpSpPr>
              <a:grpSpLocks/>
            </p:cNvGrpSpPr>
            <p:nvPr/>
          </p:nvGrpSpPr>
          <p:grpSpPr bwMode="auto">
            <a:xfrm>
              <a:off x="1335" y="2601"/>
              <a:ext cx="2319" cy="1016"/>
              <a:chOff x="1335" y="2601"/>
              <a:chExt cx="2319" cy="1016"/>
            </a:xfrm>
          </p:grpSpPr>
          <p:sp>
            <p:nvSpPr>
              <p:cNvPr id="42" name="Rectangle 6" descr="Dark upward diagonal"/>
              <p:cNvSpPr>
                <a:spLocks noChangeArrowheads="1"/>
              </p:cNvSpPr>
              <p:nvPr/>
            </p:nvSpPr>
            <p:spPr bwMode="auto">
              <a:xfrm>
                <a:off x="1335" y="3027"/>
                <a:ext cx="143" cy="590"/>
              </a:xfrm>
              <a:prstGeom prst="rect">
                <a:avLst/>
              </a:prstGeom>
              <a:pattFill prst="dkUpDiag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 type="none" w="med" len="lg"/>
              </a:ln>
            </p:spPr>
            <p:txBody>
              <a:bodyPr wrap="none" anchor="ctr"/>
              <a:lstStyle/>
              <a:p>
                <a:pPr eaLnBrk="0" hangingPunct="0"/>
                <a:endParaRPr lang="en-US" sz="2400" i="0">
                  <a:latin typeface="Times New Roman" pitchFamily="18" charset="0"/>
                </a:endParaRPr>
              </a:p>
            </p:txBody>
          </p:sp>
          <p:sp>
            <p:nvSpPr>
              <p:cNvPr id="43" name="Rectangle 7" descr="Dark upward diagonal"/>
              <p:cNvSpPr>
                <a:spLocks noChangeArrowheads="1"/>
              </p:cNvSpPr>
              <p:nvPr/>
            </p:nvSpPr>
            <p:spPr bwMode="auto">
              <a:xfrm>
                <a:off x="1879" y="2862"/>
                <a:ext cx="143" cy="755"/>
              </a:xfrm>
              <a:prstGeom prst="rect">
                <a:avLst/>
              </a:prstGeom>
              <a:pattFill prst="dkUpDiag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 type="none" w="med" len="lg"/>
              </a:ln>
            </p:spPr>
            <p:txBody>
              <a:bodyPr wrap="none" anchor="ctr"/>
              <a:lstStyle/>
              <a:p>
                <a:pPr eaLnBrk="0" hangingPunct="0"/>
                <a:endParaRPr lang="en-US" sz="2400" i="0">
                  <a:latin typeface="Times New Roman" pitchFamily="18" charset="0"/>
                </a:endParaRPr>
              </a:p>
            </p:txBody>
          </p:sp>
          <p:sp>
            <p:nvSpPr>
              <p:cNvPr id="44" name="Rectangle 8" descr="Dark upward diagonal"/>
              <p:cNvSpPr>
                <a:spLocks noChangeArrowheads="1"/>
              </p:cNvSpPr>
              <p:nvPr/>
            </p:nvSpPr>
            <p:spPr bwMode="auto">
              <a:xfrm>
                <a:off x="2423" y="2731"/>
                <a:ext cx="143" cy="886"/>
              </a:xfrm>
              <a:prstGeom prst="rect">
                <a:avLst/>
              </a:prstGeom>
              <a:pattFill prst="dkUpDiag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 type="none" w="med" len="lg"/>
              </a:ln>
            </p:spPr>
            <p:txBody>
              <a:bodyPr wrap="none" anchor="ctr"/>
              <a:lstStyle/>
              <a:p>
                <a:pPr eaLnBrk="0" hangingPunct="0"/>
                <a:endParaRPr lang="en-US" sz="2400" i="0">
                  <a:latin typeface="Times New Roman" pitchFamily="18" charset="0"/>
                </a:endParaRPr>
              </a:p>
            </p:txBody>
          </p:sp>
          <p:sp>
            <p:nvSpPr>
              <p:cNvPr id="45" name="Rectangle 9" descr="Dark upward diagonal"/>
              <p:cNvSpPr>
                <a:spLocks noChangeArrowheads="1"/>
              </p:cNvSpPr>
              <p:nvPr/>
            </p:nvSpPr>
            <p:spPr bwMode="auto">
              <a:xfrm>
                <a:off x="2967" y="2601"/>
                <a:ext cx="143" cy="1016"/>
              </a:xfrm>
              <a:prstGeom prst="rect">
                <a:avLst/>
              </a:prstGeom>
              <a:pattFill prst="dkUpDiag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 type="none" w="med" len="lg"/>
              </a:ln>
            </p:spPr>
            <p:txBody>
              <a:bodyPr wrap="none" anchor="ctr"/>
              <a:lstStyle/>
              <a:p>
                <a:pPr eaLnBrk="0" hangingPunct="0"/>
                <a:endParaRPr lang="en-US" sz="2400" i="0">
                  <a:latin typeface="Times New Roman" pitchFamily="18" charset="0"/>
                </a:endParaRPr>
              </a:p>
            </p:txBody>
          </p:sp>
          <p:sp>
            <p:nvSpPr>
              <p:cNvPr id="46" name="Rectangle 10" descr="Dark upward diagonal"/>
              <p:cNvSpPr>
                <a:spLocks noChangeArrowheads="1"/>
              </p:cNvSpPr>
              <p:nvPr/>
            </p:nvSpPr>
            <p:spPr bwMode="auto">
              <a:xfrm>
                <a:off x="3511" y="2887"/>
                <a:ext cx="143" cy="730"/>
              </a:xfrm>
              <a:prstGeom prst="rect">
                <a:avLst/>
              </a:prstGeom>
              <a:pattFill prst="dkUpDiag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 type="none" w="med" len="lg"/>
              </a:ln>
            </p:spPr>
            <p:txBody>
              <a:bodyPr wrap="none" anchor="ctr"/>
              <a:lstStyle/>
              <a:p>
                <a:pPr eaLnBrk="0" hangingPunct="0"/>
                <a:endParaRPr lang="en-US" sz="2400" i="0">
                  <a:latin typeface="Times New Roman" pitchFamily="18" charset="0"/>
                </a:endParaRPr>
              </a:p>
            </p:txBody>
          </p:sp>
        </p:grpSp>
        <p:grpSp>
          <p:nvGrpSpPr>
            <p:cNvPr id="35" name="Group 12"/>
            <p:cNvGrpSpPr>
              <a:grpSpLocks/>
            </p:cNvGrpSpPr>
            <p:nvPr/>
          </p:nvGrpSpPr>
          <p:grpSpPr bwMode="auto">
            <a:xfrm>
              <a:off x="1044" y="3624"/>
              <a:ext cx="2956" cy="367"/>
              <a:chOff x="1044" y="3624"/>
              <a:chExt cx="2956" cy="367"/>
            </a:xfrm>
          </p:grpSpPr>
          <p:sp>
            <p:nvSpPr>
              <p:cNvPr id="36" name="Line 5"/>
              <p:cNvSpPr>
                <a:spLocks noChangeShapeType="1"/>
              </p:cNvSpPr>
              <p:nvPr/>
            </p:nvSpPr>
            <p:spPr bwMode="auto">
              <a:xfrm>
                <a:off x="1044" y="3627"/>
                <a:ext cx="295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Text Box 13"/>
              <p:cNvSpPr txBox="1">
                <a:spLocks noChangeArrowheads="1"/>
              </p:cNvSpPr>
              <p:nvPr/>
            </p:nvSpPr>
            <p:spPr bwMode="auto">
              <a:xfrm>
                <a:off x="1320" y="3629"/>
                <a:ext cx="280" cy="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 type="none" w="med" len="lg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0" hangingPunct="0"/>
                <a:r>
                  <a:rPr lang="en-US" sz="1600" i="0"/>
                  <a:t>1</a:t>
                </a:r>
              </a:p>
            </p:txBody>
          </p:sp>
          <p:sp>
            <p:nvSpPr>
              <p:cNvPr id="38" name="Text Box 14"/>
              <p:cNvSpPr txBox="1">
                <a:spLocks noChangeArrowheads="1"/>
              </p:cNvSpPr>
              <p:nvPr/>
            </p:nvSpPr>
            <p:spPr bwMode="auto">
              <a:xfrm>
                <a:off x="1858" y="3629"/>
                <a:ext cx="280" cy="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 type="none" w="med" len="lg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0" hangingPunct="0"/>
                <a:r>
                  <a:rPr lang="en-US" sz="1600" i="0"/>
                  <a:t>2</a:t>
                </a:r>
              </a:p>
            </p:txBody>
          </p:sp>
          <p:sp>
            <p:nvSpPr>
              <p:cNvPr id="39" name="Text Box 15"/>
              <p:cNvSpPr txBox="1">
                <a:spLocks noChangeArrowheads="1"/>
              </p:cNvSpPr>
              <p:nvPr/>
            </p:nvSpPr>
            <p:spPr bwMode="auto">
              <a:xfrm>
                <a:off x="2414" y="3629"/>
                <a:ext cx="280" cy="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 type="none" w="med" len="lg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0" hangingPunct="0"/>
                <a:r>
                  <a:rPr lang="en-US" sz="1600" i="0"/>
                  <a:t>3</a:t>
                </a:r>
              </a:p>
            </p:txBody>
          </p:sp>
          <p:sp>
            <p:nvSpPr>
              <p:cNvPr id="40" name="Text Box 16"/>
              <p:cNvSpPr txBox="1">
                <a:spLocks noChangeArrowheads="1"/>
              </p:cNvSpPr>
              <p:nvPr/>
            </p:nvSpPr>
            <p:spPr bwMode="auto">
              <a:xfrm>
                <a:off x="2958" y="3629"/>
                <a:ext cx="280" cy="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 type="none" w="med" len="lg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0" hangingPunct="0"/>
                <a:r>
                  <a:rPr lang="en-US" sz="1600" i="0"/>
                  <a:t>4</a:t>
                </a:r>
              </a:p>
            </p:txBody>
          </p:sp>
          <p:sp>
            <p:nvSpPr>
              <p:cNvPr id="41" name="Text Box 17"/>
              <p:cNvSpPr txBox="1">
                <a:spLocks noChangeArrowheads="1"/>
              </p:cNvSpPr>
              <p:nvPr/>
            </p:nvSpPr>
            <p:spPr bwMode="auto">
              <a:xfrm>
                <a:off x="3507" y="3624"/>
                <a:ext cx="279" cy="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 type="none" w="med" len="lg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0" hangingPunct="0"/>
                <a:r>
                  <a:rPr lang="en-US" sz="1600" i="0"/>
                  <a:t>5</a:t>
                </a:r>
              </a:p>
            </p:txBody>
          </p:sp>
        </p:grpSp>
      </p:grpSp>
      <p:grpSp>
        <p:nvGrpSpPr>
          <p:cNvPr id="52" name="Group 53"/>
          <p:cNvGrpSpPr>
            <a:grpSpLocks/>
          </p:cNvGrpSpPr>
          <p:nvPr/>
        </p:nvGrpSpPr>
        <p:grpSpPr bwMode="auto">
          <a:xfrm>
            <a:off x="6008830" y="3383392"/>
            <a:ext cx="3057500" cy="748142"/>
            <a:chOff x="924" y="1956"/>
            <a:chExt cx="3780" cy="1950"/>
          </a:xfrm>
        </p:grpSpPr>
        <p:sp>
          <p:nvSpPr>
            <p:cNvPr id="53" name="Line 54"/>
            <p:cNvSpPr>
              <a:spLocks noChangeShapeType="1"/>
            </p:cNvSpPr>
            <p:nvPr/>
          </p:nvSpPr>
          <p:spPr bwMode="auto">
            <a:xfrm flipV="1">
              <a:off x="924" y="2076"/>
              <a:ext cx="0" cy="18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Line 55"/>
            <p:cNvSpPr>
              <a:spLocks noChangeShapeType="1"/>
            </p:cNvSpPr>
            <p:nvPr/>
          </p:nvSpPr>
          <p:spPr bwMode="auto">
            <a:xfrm>
              <a:off x="924" y="3900"/>
              <a:ext cx="37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Freeform 56"/>
            <p:cNvSpPr>
              <a:spLocks/>
            </p:cNvSpPr>
            <p:nvPr/>
          </p:nvSpPr>
          <p:spPr bwMode="auto">
            <a:xfrm>
              <a:off x="1056" y="2147"/>
              <a:ext cx="3552" cy="1513"/>
            </a:xfrm>
            <a:custGeom>
              <a:avLst/>
              <a:gdLst>
                <a:gd name="T0" fmla="*/ 0 w 3552"/>
                <a:gd name="T1" fmla="*/ 1513 h 1513"/>
                <a:gd name="T2" fmla="*/ 138 w 3552"/>
                <a:gd name="T3" fmla="*/ 1117 h 1513"/>
                <a:gd name="T4" fmla="*/ 288 w 3552"/>
                <a:gd name="T5" fmla="*/ 1015 h 1513"/>
                <a:gd name="T6" fmla="*/ 462 w 3552"/>
                <a:gd name="T7" fmla="*/ 1051 h 1513"/>
                <a:gd name="T8" fmla="*/ 618 w 3552"/>
                <a:gd name="T9" fmla="*/ 1231 h 1513"/>
                <a:gd name="T10" fmla="*/ 744 w 3552"/>
                <a:gd name="T11" fmla="*/ 1351 h 1513"/>
                <a:gd name="T12" fmla="*/ 978 w 3552"/>
                <a:gd name="T13" fmla="*/ 1339 h 1513"/>
                <a:gd name="T14" fmla="*/ 1170 w 3552"/>
                <a:gd name="T15" fmla="*/ 1105 h 1513"/>
                <a:gd name="T16" fmla="*/ 1356 w 3552"/>
                <a:gd name="T17" fmla="*/ 331 h 1513"/>
                <a:gd name="T18" fmla="*/ 1428 w 3552"/>
                <a:gd name="T19" fmla="*/ 127 h 1513"/>
                <a:gd name="T20" fmla="*/ 1566 w 3552"/>
                <a:gd name="T21" fmla="*/ 31 h 1513"/>
                <a:gd name="T22" fmla="*/ 1740 w 3552"/>
                <a:gd name="T23" fmla="*/ 19 h 1513"/>
                <a:gd name="T24" fmla="*/ 1950 w 3552"/>
                <a:gd name="T25" fmla="*/ 145 h 1513"/>
                <a:gd name="T26" fmla="*/ 2088 w 3552"/>
                <a:gd name="T27" fmla="*/ 475 h 1513"/>
                <a:gd name="T28" fmla="*/ 2280 w 3552"/>
                <a:gd name="T29" fmla="*/ 529 h 1513"/>
                <a:gd name="T30" fmla="*/ 2466 w 3552"/>
                <a:gd name="T31" fmla="*/ 313 h 1513"/>
                <a:gd name="T32" fmla="*/ 2634 w 3552"/>
                <a:gd name="T33" fmla="*/ 187 h 1513"/>
                <a:gd name="T34" fmla="*/ 2850 w 3552"/>
                <a:gd name="T35" fmla="*/ 133 h 1513"/>
                <a:gd name="T36" fmla="*/ 3102 w 3552"/>
                <a:gd name="T37" fmla="*/ 199 h 1513"/>
                <a:gd name="T38" fmla="*/ 3300 w 3552"/>
                <a:gd name="T39" fmla="*/ 409 h 1513"/>
                <a:gd name="T40" fmla="*/ 3552 w 3552"/>
                <a:gd name="T41" fmla="*/ 829 h 1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52" h="1513">
                  <a:moveTo>
                    <a:pt x="0" y="1513"/>
                  </a:moveTo>
                  <a:cubicBezTo>
                    <a:pt x="45" y="1356"/>
                    <a:pt x="90" y="1200"/>
                    <a:pt x="138" y="1117"/>
                  </a:cubicBezTo>
                  <a:cubicBezTo>
                    <a:pt x="186" y="1034"/>
                    <a:pt x="234" y="1026"/>
                    <a:pt x="288" y="1015"/>
                  </a:cubicBezTo>
                  <a:cubicBezTo>
                    <a:pt x="342" y="1004"/>
                    <a:pt x="407" y="1015"/>
                    <a:pt x="462" y="1051"/>
                  </a:cubicBezTo>
                  <a:cubicBezTo>
                    <a:pt x="517" y="1087"/>
                    <a:pt x="571" y="1181"/>
                    <a:pt x="618" y="1231"/>
                  </a:cubicBezTo>
                  <a:cubicBezTo>
                    <a:pt x="665" y="1281"/>
                    <a:pt x="684" y="1333"/>
                    <a:pt x="744" y="1351"/>
                  </a:cubicBezTo>
                  <a:cubicBezTo>
                    <a:pt x="804" y="1369"/>
                    <a:pt x="907" y="1380"/>
                    <a:pt x="978" y="1339"/>
                  </a:cubicBezTo>
                  <a:cubicBezTo>
                    <a:pt x="1049" y="1298"/>
                    <a:pt x="1107" y="1273"/>
                    <a:pt x="1170" y="1105"/>
                  </a:cubicBezTo>
                  <a:cubicBezTo>
                    <a:pt x="1233" y="937"/>
                    <a:pt x="1313" y="494"/>
                    <a:pt x="1356" y="331"/>
                  </a:cubicBezTo>
                  <a:cubicBezTo>
                    <a:pt x="1399" y="168"/>
                    <a:pt x="1393" y="177"/>
                    <a:pt x="1428" y="127"/>
                  </a:cubicBezTo>
                  <a:cubicBezTo>
                    <a:pt x="1463" y="77"/>
                    <a:pt x="1514" y="49"/>
                    <a:pt x="1566" y="31"/>
                  </a:cubicBezTo>
                  <a:cubicBezTo>
                    <a:pt x="1618" y="13"/>
                    <a:pt x="1676" y="0"/>
                    <a:pt x="1740" y="19"/>
                  </a:cubicBezTo>
                  <a:cubicBezTo>
                    <a:pt x="1804" y="38"/>
                    <a:pt x="1892" y="69"/>
                    <a:pt x="1950" y="145"/>
                  </a:cubicBezTo>
                  <a:cubicBezTo>
                    <a:pt x="2008" y="221"/>
                    <a:pt x="2033" y="411"/>
                    <a:pt x="2088" y="475"/>
                  </a:cubicBezTo>
                  <a:cubicBezTo>
                    <a:pt x="2143" y="539"/>
                    <a:pt x="2217" y="556"/>
                    <a:pt x="2280" y="529"/>
                  </a:cubicBezTo>
                  <a:cubicBezTo>
                    <a:pt x="2343" y="502"/>
                    <a:pt x="2407" y="370"/>
                    <a:pt x="2466" y="313"/>
                  </a:cubicBezTo>
                  <a:cubicBezTo>
                    <a:pt x="2525" y="256"/>
                    <a:pt x="2570" y="217"/>
                    <a:pt x="2634" y="187"/>
                  </a:cubicBezTo>
                  <a:cubicBezTo>
                    <a:pt x="2698" y="157"/>
                    <a:pt x="2772" y="131"/>
                    <a:pt x="2850" y="133"/>
                  </a:cubicBezTo>
                  <a:cubicBezTo>
                    <a:pt x="2928" y="135"/>
                    <a:pt x="3027" y="153"/>
                    <a:pt x="3102" y="199"/>
                  </a:cubicBezTo>
                  <a:cubicBezTo>
                    <a:pt x="3177" y="245"/>
                    <a:pt x="3225" y="304"/>
                    <a:pt x="3300" y="409"/>
                  </a:cubicBezTo>
                  <a:cubicBezTo>
                    <a:pt x="3375" y="514"/>
                    <a:pt x="3463" y="671"/>
                    <a:pt x="3552" y="829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6" name="Group 57"/>
            <p:cNvGrpSpPr>
              <a:grpSpLocks/>
            </p:cNvGrpSpPr>
            <p:nvPr/>
          </p:nvGrpSpPr>
          <p:grpSpPr bwMode="auto">
            <a:xfrm>
              <a:off x="1234" y="3342"/>
              <a:ext cx="90" cy="96"/>
              <a:chOff x="226" y="1842"/>
              <a:chExt cx="90" cy="96"/>
            </a:xfrm>
          </p:grpSpPr>
          <p:sp>
            <p:nvSpPr>
              <p:cNvPr id="86" name="Line 58"/>
              <p:cNvSpPr>
                <a:spLocks noChangeShapeType="1"/>
              </p:cNvSpPr>
              <p:nvPr/>
            </p:nvSpPr>
            <p:spPr bwMode="auto">
              <a:xfrm>
                <a:off x="228" y="1842"/>
                <a:ext cx="87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Line 59"/>
              <p:cNvSpPr>
                <a:spLocks noChangeShapeType="1"/>
              </p:cNvSpPr>
              <p:nvPr/>
            </p:nvSpPr>
            <p:spPr bwMode="auto">
              <a:xfrm rot="-5400000">
                <a:off x="224" y="1844"/>
                <a:ext cx="93" cy="9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7" name="Group 60"/>
            <p:cNvGrpSpPr>
              <a:grpSpLocks/>
            </p:cNvGrpSpPr>
            <p:nvPr/>
          </p:nvGrpSpPr>
          <p:grpSpPr bwMode="auto">
            <a:xfrm>
              <a:off x="1535" y="3085"/>
              <a:ext cx="90" cy="96"/>
              <a:chOff x="226" y="1842"/>
              <a:chExt cx="90" cy="96"/>
            </a:xfrm>
          </p:grpSpPr>
          <p:sp>
            <p:nvSpPr>
              <p:cNvPr id="84" name="Line 61"/>
              <p:cNvSpPr>
                <a:spLocks noChangeShapeType="1"/>
              </p:cNvSpPr>
              <p:nvPr/>
            </p:nvSpPr>
            <p:spPr bwMode="auto">
              <a:xfrm>
                <a:off x="228" y="1842"/>
                <a:ext cx="87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Line 62"/>
              <p:cNvSpPr>
                <a:spLocks noChangeShapeType="1"/>
              </p:cNvSpPr>
              <p:nvPr/>
            </p:nvSpPr>
            <p:spPr bwMode="auto">
              <a:xfrm rot="-5400000">
                <a:off x="224" y="1844"/>
                <a:ext cx="93" cy="9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8" name="Group 63"/>
            <p:cNvGrpSpPr>
              <a:grpSpLocks/>
            </p:cNvGrpSpPr>
            <p:nvPr/>
          </p:nvGrpSpPr>
          <p:grpSpPr bwMode="auto">
            <a:xfrm>
              <a:off x="2298" y="3056"/>
              <a:ext cx="90" cy="96"/>
              <a:chOff x="226" y="1842"/>
              <a:chExt cx="90" cy="96"/>
            </a:xfrm>
          </p:grpSpPr>
          <p:sp>
            <p:nvSpPr>
              <p:cNvPr id="82" name="Line 64"/>
              <p:cNvSpPr>
                <a:spLocks noChangeShapeType="1"/>
              </p:cNvSpPr>
              <p:nvPr/>
            </p:nvSpPr>
            <p:spPr bwMode="auto">
              <a:xfrm>
                <a:off x="228" y="1842"/>
                <a:ext cx="87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Line 65"/>
              <p:cNvSpPr>
                <a:spLocks noChangeShapeType="1"/>
              </p:cNvSpPr>
              <p:nvPr/>
            </p:nvSpPr>
            <p:spPr bwMode="auto">
              <a:xfrm rot="-5400000">
                <a:off x="224" y="1844"/>
                <a:ext cx="93" cy="9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9" name="Group 66"/>
            <p:cNvGrpSpPr>
              <a:grpSpLocks/>
            </p:cNvGrpSpPr>
            <p:nvPr/>
          </p:nvGrpSpPr>
          <p:grpSpPr bwMode="auto">
            <a:xfrm>
              <a:off x="2473" y="2007"/>
              <a:ext cx="90" cy="96"/>
              <a:chOff x="226" y="1842"/>
              <a:chExt cx="90" cy="96"/>
            </a:xfrm>
          </p:grpSpPr>
          <p:sp>
            <p:nvSpPr>
              <p:cNvPr id="80" name="Line 67"/>
              <p:cNvSpPr>
                <a:spLocks noChangeShapeType="1"/>
              </p:cNvSpPr>
              <p:nvPr/>
            </p:nvSpPr>
            <p:spPr bwMode="auto">
              <a:xfrm>
                <a:off x="228" y="1842"/>
                <a:ext cx="87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Line 68"/>
              <p:cNvSpPr>
                <a:spLocks noChangeShapeType="1"/>
              </p:cNvSpPr>
              <p:nvPr/>
            </p:nvSpPr>
            <p:spPr bwMode="auto">
              <a:xfrm rot="-5400000">
                <a:off x="224" y="1844"/>
                <a:ext cx="93" cy="9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0" name="Group 69"/>
            <p:cNvGrpSpPr>
              <a:grpSpLocks/>
            </p:cNvGrpSpPr>
            <p:nvPr/>
          </p:nvGrpSpPr>
          <p:grpSpPr bwMode="auto">
            <a:xfrm>
              <a:off x="2942" y="2080"/>
              <a:ext cx="90" cy="96"/>
              <a:chOff x="226" y="1842"/>
              <a:chExt cx="90" cy="96"/>
            </a:xfrm>
          </p:grpSpPr>
          <p:sp>
            <p:nvSpPr>
              <p:cNvPr id="78" name="Line 70"/>
              <p:cNvSpPr>
                <a:spLocks noChangeShapeType="1"/>
              </p:cNvSpPr>
              <p:nvPr/>
            </p:nvSpPr>
            <p:spPr bwMode="auto">
              <a:xfrm>
                <a:off x="228" y="1842"/>
                <a:ext cx="87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Line 71"/>
              <p:cNvSpPr>
                <a:spLocks noChangeShapeType="1"/>
              </p:cNvSpPr>
              <p:nvPr/>
            </p:nvSpPr>
            <p:spPr bwMode="auto">
              <a:xfrm rot="-5400000">
                <a:off x="224" y="1844"/>
                <a:ext cx="93" cy="9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1" name="Group 72"/>
            <p:cNvGrpSpPr>
              <a:grpSpLocks/>
            </p:cNvGrpSpPr>
            <p:nvPr/>
          </p:nvGrpSpPr>
          <p:grpSpPr bwMode="auto">
            <a:xfrm>
              <a:off x="3567" y="2423"/>
              <a:ext cx="90" cy="96"/>
              <a:chOff x="226" y="1842"/>
              <a:chExt cx="90" cy="96"/>
            </a:xfrm>
          </p:grpSpPr>
          <p:sp>
            <p:nvSpPr>
              <p:cNvPr id="76" name="Line 73"/>
              <p:cNvSpPr>
                <a:spLocks noChangeShapeType="1"/>
              </p:cNvSpPr>
              <p:nvPr/>
            </p:nvSpPr>
            <p:spPr bwMode="auto">
              <a:xfrm>
                <a:off x="228" y="1842"/>
                <a:ext cx="87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Line 74"/>
              <p:cNvSpPr>
                <a:spLocks noChangeShapeType="1"/>
              </p:cNvSpPr>
              <p:nvPr/>
            </p:nvSpPr>
            <p:spPr bwMode="auto">
              <a:xfrm rot="-5400000">
                <a:off x="224" y="1844"/>
                <a:ext cx="93" cy="9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2" name="Group 75"/>
            <p:cNvGrpSpPr>
              <a:grpSpLocks/>
            </p:cNvGrpSpPr>
            <p:nvPr/>
          </p:nvGrpSpPr>
          <p:grpSpPr bwMode="auto">
            <a:xfrm>
              <a:off x="4378" y="2466"/>
              <a:ext cx="90" cy="96"/>
              <a:chOff x="226" y="1842"/>
              <a:chExt cx="90" cy="96"/>
            </a:xfrm>
          </p:grpSpPr>
          <p:sp>
            <p:nvSpPr>
              <p:cNvPr id="74" name="Line 76"/>
              <p:cNvSpPr>
                <a:spLocks noChangeShapeType="1"/>
              </p:cNvSpPr>
              <p:nvPr/>
            </p:nvSpPr>
            <p:spPr bwMode="auto">
              <a:xfrm>
                <a:off x="228" y="1842"/>
                <a:ext cx="87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Line 77"/>
              <p:cNvSpPr>
                <a:spLocks noChangeShapeType="1"/>
              </p:cNvSpPr>
              <p:nvPr/>
            </p:nvSpPr>
            <p:spPr bwMode="auto">
              <a:xfrm rot="-5400000">
                <a:off x="224" y="1844"/>
                <a:ext cx="93" cy="9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" name="Group 78"/>
            <p:cNvGrpSpPr>
              <a:grpSpLocks/>
            </p:cNvGrpSpPr>
            <p:nvPr/>
          </p:nvGrpSpPr>
          <p:grpSpPr bwMode="auto">
            <a:xfrm>
              <a:off x="3917" y="2305"/>
              <a:ext cx="90" cy="96"/>
              <a:chOff x="226" y="1842"/>
              <a:chExt cx="90" cy="96"/>
            </a:xfrm>
          </p:grpSpPr>
          <p:sp>
            <p:nvSpPr>
              <p:cNvPr id="72" name="Line 79"/>
              <p:cNvSpPr>
                <a:spLocks noChangeShapeType="1"/>
              </p:cNvSpPr>
              <p:nvPr/>
            </p:nvSpPr>
            <p:spPr bwMode="auto">
              <a:xfrm>
                <a:off x="228" y="1842"/>
                <a:ext cx="87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Line 80"/>
              <p:cNvSpPr>
                <a:spLocks noChangeShapeType="1"/>
              </p:cNvSpPr>
              <p:nvPr/>
            </p:nvSpPr>
            <p:spPr bwMode="auto">
              <a:xfrm rot="-5400000">
                <a:off x="224" y="1844"/>
                <a:ext cx="93" cy="9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" name="Group 81"/>
            <p:cNvGrpSpPr>
              <a:grpSpLocks/>
            </p:cNvGrpSpPr>
            <p:nvPr/>
          </p:nvGrpSpPr>
          <p:grpSpPr bwMode="auto">
            <a:xfrm>
              <a:off x="2370" y="1956"/>
              <a:ext cx="1908" cy="408"/>
              <a:chOff x="2370" y="1956"/>
              <a:chExt cx="1908" cy="408"/>
            </a:xfrm>
          </p:grpSpPr>
          <p:sp>
            <p:nvSpPr>
              <p:cNvPr id="69" name="Line 82"/>
              <p:cNvSpPr>
                <a:spLocks noChangeShapeType="1"/>
              </p:cNvSpPr>
              <p:nvPr/>
            </p:nvSpPr>
            <p:spPr bwMode="auto">
              <a:xfrm>
                <a:off x="2370" y="2364"/>
                <a:ext cx="190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Freeform 83"/>
              <p:cNvSpPr>
                <a:spLocks/>
              </p:cNvSpPr>
              <p:nvPr/>
            </p:nvSpPr>
            <p:spPr bwMode="auto">
              <a:xfrm>
                <a:off x="2394" y="1956"/>
                <a:ext cx="882" cy="396"/>
              </a:xfrm>
              <a:custGeom>
                <a:avLst/>
                <a:gdLst>
                  <a:gd name="T0" fmla="*/ 882 w 882"/>
                  <a:gd name="T1" fmla="*/ 0 h 396"/>
                  <a:gd name="T2" fmla="*/ 813 w 882"/>
                  <a:gd name="T3" fmla="*/ 120 h 396"/>
                  <a:gd name="T4" fmla="*/ 705 w 882"/>
                  <a:gd name="T5" fmla="*/ 228 h 396"/>
                  <a:gd name="T6" fmla="*/ 591 w 882"/>
                  <a:gd name="T7" fmla="*/ 294 h 396"/>
                  <a:gd name="T8" fmla="*/ 346 w 882"/>
                  <a:gd name="T9" fmla="*/ 360 h 396"/>
                  <a:gd name="T10" fmla="*/ 0 w 882"/>
                  <a:gd name="T11" fmla="*/ 396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2" h="396">
                    <a:moveTo>
                      <a:pt x="882" y="0"/>
                    </a:moveTo>
                    <a:cubicBezTo>
                      <a:pt x="862" y="41"/>
                      <a:pt x="843" y="82"/>
                      <a:pt x="813" y="120"/>
                    </a:cubicBezTo>
                    <a:cubicBezTo>
                      <a:pt x="783" y="158"/>
                      <a:pt x="742" y="199"/>
                      <a:pt x="705" y="228"/>
                    </a:cubicBezTo>
                    <a:cubicBezTo>
                      <a:pt x="668" y="257"/>
                      <a:pt x="651" y="272"/>
                      <a:pt x="591" y="294"/>
                    </a:cubicBezTo>
                    <a:cubicBezTo>
                      <a:pt x="531" y="316"/>
                      <a:pt x="444" y="343"/>
                      <a:pt x="346" y="360"/>
                    </a:cubicBezTo>
                    <a:cubicBezTo>
                      <a:pt x="248" y="377"/>
                      <a:pt x="124" y="386"/>
                      <a:pt x="0" y="396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Freeform 84"/>
              <p:cNvSpPr>
                <a:spLocks/>
              </p:cNvSpPr>
              <p:nvPr/>
            </p:nvSpPr>
            <p:spPr bwMode="auto">
              <a:xfrm flipH="1">
                <a:off x="3283" y="1957"/>
                <a:ext cx="882" cy="396"/>
              </a:xfrm>
              <a:custGeom>
                <a:avLst/>
                <a:gdLst>
                  <a:gd name="T0" fmla="*/ 882 w 882"/>
                  <a:gd name="T1" fmla="*/ 0 h 396"/>
                  <a:gd name="T2" fmla="*/ 813 w 882"/>
                  <a:gd name="T3" fmla="*/ 120 h 396"/>
                  <a:gd name="T4" fmla="*/ 705 w 882"/>
                  <a:gd name="T5" fmla="*/ 228 h 396"/>
                  <a:gd name="T6" fmla="*/ 591 w 882"/>
                  <a:gd name="T7" fmla="*/ 294 h 396"/>
                  <a:gd name="T8" fmla="*/ 346 w 882"/>
                  <a:gd name="T9" fmla="*/ 360 h 396"/>
                  <a:gd name="T10" fmla="*/ 0 w 882"/>
                  <a:gd name="T11" fmla="*/ 396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2" h="396">
                    <a:moveTo>
                      <a:pt x="882" y="0"/>
                    </a:moveTo>
                    <a:cubicBezTo>
                      <a:pt x="862" y="41"/>
                      <a:pt x="843" y="82"/>
                      <a:pt x="813" y="120"/>
                    </a:cubicBezTo>
                    <a:cubicBezTo>
                      <a:pt x="783" y="158"/>
                      <a:pt x="742" y="199"/>
                      <a:pt x="705" y="228"/>
                    </a:cubicBezTo>
                    <a:cubicBezTo>
                      <a:pt x="668" y="257"/>
                      <a:pt x="651" y="272"/>
                      <a:pt x="591" y="294"/>
                    </a:cubicBezTo>
                    <a:cubicBezTo>
                      <a:pt x="531" y="316"/>
                      <a:pt x="444" y="343"/>
                      <a:pt x="346" y="360"/>
                    </a:cubicBezTo>
                    <a:cubicBezTo>
                      <a:pt x="248" y="377"/>
                      <a:pt x="124" y="386"/>
                      <a:pt x="0" y="396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5" name="Group 85"/>
            <p:cNvGrpSpPr>
              <a:grpSpLocks/>
            </p:cNvGrpSpPr>
            <p:nvPr/>
          </p:nvGrpSpPr>
          <p:grpSpPr bwMode="auto">
            <a:xfrm>
              <a:off x="1165" y="2863"/>
              <a:ext cx="1908" cy="408"/>
              <a:chOff x="2370" y="1956"/>
              <a:chExt cx="1908" cy="408"/>
            </a:xfrm>
          </p:grpSpPr>
          <p:sp>
            <p:nvSpPr>
              <p:cNvPr id="66" name="Line 86"/>
              <p:cNvSpPr>
                <a:spLocks noChangeShapeType="1"/>
              </p:cNvSpPr>
              <p:nvPr/>
            </p:nvSpPr>
            <p:spPr bwMode="auto">
              <a:xfrm>
                <a:off x="2370" y="2364"/>
                <a:ext cx="190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Freeform 87"/>
              <p:cNvSpPr>
                <a:spLocks/>
              </p:cNvSpPr>
              <p:nvPr/>
            </p:nvSpPr>
            <p:spPr bwMode="auto">
              <a:xfrm>
                <a:off x="2394" y="1956"/>
                <a:ext cx="882" cy="396"/>
              </a:xfrm>
              <a:custGeom>
                <a:avLst/>
                <a:gdLst>
                  <a:gd name="T0" fmla="*/ 882 w 882"/>
                  <a:gd name="T1" fmla="*/ 0 h 396"/>
                  <a:gd name="T2" fmla="*/ 813 w 882"/>
                  <a:gd name="T3" fmla="*/ 120 h 396"/>
                  <a:gd name="T4" fmla="*/ 705 w 882"/>
                  <a:gd name="T5" fmla="*/ 228 h 396"/>
                  <a:gd name="T6" fmla="*/ 591 w 882"/>
                  <a:gd name="T7" fmla="*/ 294 h 396"/>
                  <a:gd name="T8" fmla="*/ 346 w 882"/>
                  <a:gd name="T9" fmla="*/ 360 h 396"/>
                  <a:gd name="T10" fmla="*/ 0 w 882"/>
                  <a:gd name="T11" fmla="*/ 396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2" h="396">
                    <a:moveTo>
                      <a:pt x="882" y="0"/>
                    </a:moveTo>
                    <a:cubicBezTo>
                      <a:pt x="862" y="41"/>
                      <a:pt x="843" y="82"/>
                      <a:pt x="813" y="120"/>
                    </a:cubicBezTo>
                    <a:cubicBezTo>
                      <a:pt x="783" y="158"/>
                      <a:pt x="742" y="199"/>
                      <a:pt x="705" y="228"/>
                    </a:cubicBezTo>
                    <a:cubicBezTo>
                      <a:pt x="668" y="257"/>
                      <a:pt x="651" y="272"/>
                      <a:pt x="591" y="294"/>
                    </a:cubicBezTo>
                    <a:cubicBezTo>
                      <a:pt x="531" y="316"/>
                      <a:pt x="444" y="343"/>
                      <a:pt x="346" y="360"/>
                    </a:cubicBezTo>
                    <a:cubicBezTo>
                      <a:pt x="248" y="377"/>
                      <a:pt x="124" y="386"/>
                      <a:pt x="0" y="396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Freeform 88"/>
              <p:cNvSpPr>
                <a:spLocks/>
              </p:cNvSpPr>
              <p:nvPr/>
            </p:nvSpPr>
            <p:spPr bwMode="auto">
              <a:xfrm flipH="1">
                <a:off x="3283" y="1957"/>
                <a:ext cx="882" cy="396"/>
              </a:xfrm>
              <a:custGeom>
                <a:avLst/>
                <a:gdLst>
                  <a:gd name="T0" fmla="*/ 882 w 882"/>
                  <a:gd name="T1" fmla="*/ 0 h 396"/>
                  <a:gd name="T2" fmla="*/ 813 w 882"/>
                  <a:gd name="T3" fmla="*/ 120 h 396"/>
                  <a:gd name="T4" fmla="*/ 705 w 882"/>
                  <a:gd name="T5" fmla="*/ 228 h 396"/>
                  <a:gd name="T6" fmla="*/ 591 w 882"/>
                  <a:gd name="T7" fmla="*/ 294 h 396"/>
                  <a:gd name="T8" fmla="*/ 346 w 882"/>
                  <a:gd name="T9" fmla="*/ 360 h 396"/>
                  <a:gd name="T10" fmla="*/ 0 w 882"/>
                  <a:gd name="T11" fmla="*/ 396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2" h="396">
                    <a:moveTo>
                      <a:pt x="882" y="0"/>
                    </a:moveTo>
                    <a:cubicBezTo>
                      <a:pt x="862" y="41"/>
                      <a:pt x="843" y="82"/>
                      <a:pt x="813" y="120"/>
                    </a:cubicBezTo>
                    <a:cubicBezTo>
                      <a:pt x="783" y="158"/>
                      <a:pt x="742" y="199"/>
                      <a:pt x="705" y="228"/>
                    </a:cubicBezTo>
                    <a:cubicBezTo>
                      <a:pt x="668" y="257"/>
                      <a:pt x="651" y="272"/>
                      <a:pt x="591" y="294"/>
                    </a:cubicBezTo>
                    <a:cubicBezTo>
                      <a:pt x="531" y="316"/>
                      <a:pt x="444" y="343"/>
                      <a:pt x="346" y="360"/>
                    </a:cubicBezTo>
                    <a:cubicBezTo>
                      <a:pt x="248" y="377"/>
                      <a:pt x="124" y="386"/>
                      <a:pt x="0" y="396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6007020" y="2438649"/>
            <a:ext cx="2603973" cy="671484"/>
            <a:chOff x="5829220" y="3131704"/>
            <a:chExt cx="2603973" cy="970396"/>
          </a:xfrm>
        </p:grpSpPr>
        <p:grpSp>
          <p:nvGrpSpPr>
            <p:cNvPr id="47" name="Group 48"/>
            <p:cNvGrpSpPr>
              <a:grpSpLocks/>
            </p:cNvGrpSpPr>
            <p:nvPr/>
          </p:nvGrpSpPr>
          <p:grpSpPr bwMode="auto">
            <a:xfrm>
              <a:off x="5829220" y="3174737"/>
              <a:ext cx="2603973" cy="927363"/>
              <a:chOff x="924" y="2076"/>
              <a:chExt cx="3780" cy="1830"/>
            </a:xfrm>
          </p:grpSpPr>
          <p:sp>
            <p:nvSpPr>
              <p:cNvPr id="48" name="Line 49"/>
              <p:cNvSpPr>
                <a:spLocks noChangeShapeType="1"/>
              </p:cNvSpPr>
              <p:nvPr/>
            </p:nvSpPr>
            <p:spPr bwMode="auto">
              <a:xfrm flipV="1">
                <a:off x="924" y="2076"/>
                <a:ext cx="0" cy="183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Line 50"/>
              <p:cNvSpPr>
                <a:spLocks noChangeShapeType="1"/>
              </p:cNvSpPr>
              <p:nvPr/>
            </p:nvSpPr>
            <p:spPr bwMode="auto">
              <a:xfrm>
                <a:off x="924" y="3900"/>
                <a:ext cx="378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Freeform 52"/>
              <p:cNvSpPr>
                <a:spLocks/>
              </p:cNvSpPr>
              <p:nvPr/>
            </p:nvSpPr>
            <p:spPr bwMode="auto">
              <a:xfrm>
                <a:off x="1007" y="2440"/>
                <a:ext cx="3631" cy="1144"/>
              </a:xfrm>
              <a:custGeom>
                <a:avLst/>
                <a:gdLst>
                  <a:gd name="T0" fmla="*/ 25 w 3631"/>
                  <a:gd name="T1" fmla="*/ 1118 h 1144"/>
                  <a:gd name="T2" fmla="*/ 133 w 3631"/>
                  <a:gd name="T3" fmla="*/ 1052 h 1144"/>
                  <a:gd name="T4" fmla="*/ 823 w 3631"/>
                  <a:gd name="T5" fmla="*/ 566 h 1144"/>
                  <a:gd name="T6" fmla="*/ 1513 w 3631"/>
                  <a:gd name="T7" fmla="*/ 248 h 1144"/>
                  <a:gd name="T8" fmla="*/ 2353 w 3631"/>
                  <a:gd name="T9" fmla="*/ 44 h 1144"/>
                  <a:gd name="T10" fmla="*/ 2983 w 3631"/>
                  <a:gd name="T11" fmla="*/ 2 h 1144"/>
                  <a:gd name="T12" fmla="*/ 3631 w 3631"/>
                  <a:gd name="T13" fmla="*/ 32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31" h="1144">
                    <a:moveTo>
                      <a:pt x="25" y="1118"/>
                    </a:moveTo>
                    <a:cubicBezTo>
                      <a:pt x="12" y="1131"/>
                      <a:pt x="0" y="1144"/>
                      <a:pt x="133" y="1052"/>
                    </a:cubicBezTo>
                    <a:cubicBezTo>
                      <a:pt x="266" y="960"/>
                      <a:pt x="593" y="700"/>
                      <a:pt x="823" y="566"/>
                    </a:cubicBezTo>
                    <a:cubicBezTo>
                      <a:pt x="1053" y="432"/>
                      <a:pt x="1258" y="335"/>
                      <a:pt x="1513" y="248"/>
                    </a:cubicBezTo>
                    <a:cubicBezTo>
                      <a:pt x="1768" y="161"/>
                      <a:pt x="2108" y="85"/>
                      <a:pt x="2353" y="44"/>
                    </a:cubicBezTo>
                    <a:cubicBezTo>
                      <a:pt x="2598" y="3"/>
                      <a:pt x="2770" y="4"/>
                      <a:pt x="2983" y="2"/>
                    </a:cubicBezTo>
                    <a:cubicBezTo>
                      <a:pt x="3196" y="0"/>
                      <a:pt x="3413" y="16"/>
                      <a:pt x="3631" y="32"/>
                    </a:cubicBezTo>
                  </a:path>
                </a:pathLst>
              </a:custGeom>
              <a:noFill/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6141943" y="3579458"/>
              <a:ext cx="94101" cy="94101"/>
              <a:chOff x="6241966" y="3441331"/>
              <a:chExt cx="94101" cy="94101"/>
            </a:xfrm>
          </p:grpSpPr>
          <p:cxnSp>
            <p:nvCxnSpPr>
              <p:cNvPr id="5" name="Straight Connector 4"/>
              <p:cNvCxnSpPr/>
              <p:nvPr/>
            </p:nvCxnSpPr>
            <p:spPr bwMode="auto">
              <a:xfrm>
                <a:off x="6241966" y="3441331"/>
                <a:ext cx="94101" cy="94101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8" name="Straight Connector 87"/>
              <p:cNvCxnSpPr/>
              <p:nvPr/>
            </p:nvCxnSpPr>
            <p:spPr bwMode="auto">
              <a:xfrm flipV="1">
                <a:off x="6241966" y="3447656"/>
                <a:ext cx="93978" cy="87776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89" name="Group 88"/>
            <p:cNvGrpSpPr/>
            <p:nvPr/>
          </p:nvGrpSpPr>
          <p:grpSpPr>
            <a:xfrm>
              <a:off x="6861140" y="3555627"/>
              <a:ext cx="94101" cy="94101"/>
              <a:chOff x="6241966" y="3441331"/>
              <a:chExt cx="94101" cy="94101"/>
            </a:xfrm>
          </p:grpSpPr>
          <p:cxnSp>
            <p:nvCxnSpPr>
              <p:cNvPr id="90" name="Straight Connector 89"/>
              <p:cNvCxnSpPr/>
              <p:nvPr/>
            </p:nvCxnSpPr>
            <p:spPr bwMode="auto">
              <a:xfrm>
                <a:off x="6241966" y="3441331"/>
                <a:ext cx="94101" cy="94101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1" name="Straight Connector 90"/>
              <p:cNvCxnSpPr/>
              <p:nvPr/>
            </p:nvCxnSpPr>
            <p:spPr bwMode="auto">
              <a:xfrm flipV="1">
                <a:off x="6241966" y="3447656"/>
                <a:ext cx="93978" cy="87776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92" name="Group 91"/>
            <p:cNvGrpSpPr/>
            <p:nvPr/>
          </p:nvGrpSpPr>
          <p:grpSpPr>
            <a:xfrm>
              <a:off x="7013540" y="3131704"/>
              <a:ext cx="94101" cy="94101"/>
              <a:chOff x="6241966" y="3441331"/>
              <a:chExt cx="94101" cy="94101"/>
            </a:xfrm>
          </p:grpSpPr>
          <p:cxnSp>
            <p:nvCxnSpPr>
              <p:cNvPr id="93" name="Straight Connector 92"/>
              <p:cNvCxnSpPr/>
              <p:nvPr/>
            </p:nvCxnSpPr>
            <p:spPr bwMode="auto">
              <a:xfrm>
                <a:off x="6241966" y="3441331"/>
                <a:ext cx="94101" cy="94101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4" name="Straight Connector 93"/>
              <p:cNvCxnSpPr/>
              <p:nvPr/>
            </p:nvCxnSpPr>
            <p:spPr bwMode="auto">
              <a:xfrm flipV="1">
                <a:off x="6241966" y="3447656"/>
                <a:ext cx="93978" cy="87776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95" name="Group 94"/>
            <p:cNvGrpSpPr/>
            <p:nvPr/>
          </p:nvGrpSpPr>
          <p:grpSpPr>
            <a:xfrm>
              <a:off x="7670818" y="3436520"/>
              <a:ext cx="94101" cy="94101"/>
              <a:chOff x="6241966" y="3441331"/>
              <a:chExt cx="94101" cy="94101"/>
            </a:xfrm>
          </p:grpSpPr>
          <p:cxnSp>
            <p:nvCxnSpPr>
              <p:cNvPr id="96" name="Straight Connector 95"/>
              <p:cNvCxnSpPr/>
              <p:nvPr/>
            </p:nvCxnSpPr>
            <p:spPr bwMode="auto">
              <a:xfrm>
                <a:off x="6241966" y="3441331"/>
                <a:ext cx="94101" cy="94101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7" name="Straight Connector 96"/>
              <p:cNvCxnSpPr/>
              <p:nvPr/>
            </p:nvCxnSpPr>
            <p:spPr bwMode="auto">
              <a:xfrm flipV="1">
                <a:off x="6241966" y="3447656"/>
                <a:ext cx="93978" cy="87776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98" name="Group 97"/>
            <p:cNvGrpSpPr/>
            <p:nvPr/>
          </p:nvGrpSpPr>
          <p:grpSpPr>
            <a:xfrm>
              <a:off x="8066131" y="3165013"/>
              <a:ext cx="94101" cy="94101"/>
              <a:chOff x="6241966" y="3441331"/>
              <a:chExt cx="94101" cy="94101"/>
            </a:xfrm>
          </p:grpSpPr>
          <p:cxnSp>
            <p:nvCxnSpPr>
              <p:cNvPr id="99" name="Straight Connector 98"/>
              <p:cNvCxnSpPr/>
              <p:nvPr/>
            </p:nvCxnSpPr>
            <p:spPr bwMode="auto">
              <a:xfrm>
                <a:off x="6241966" y="3441331"/>
                <a:ext cx="94101" cy="94101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0" name="Straight Connector 99"/>
              <p:cNvCxnSpPr/>
              <p:nvPr/>
            </p:nvCxnSpPr>
            <p:spPr bwMode="auto">
              <a:xfrm flipV="1">
                <a:off x="6241966" y="3447656"/>
                <a:ext cx="93978" cy="87776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pic>
        <p:nvPicPr>
          <p:cNvPr id="4828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970" y="4646928"/>
            <a:ext cx="3123484" cy="77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023923" y="5656943"/>
            <a:ext cx="3057500" cy="712687"/>
            <a:chOff x="6025816" y="4597400"/>
            <a:chExt cx="3057500" cy="712687"/>
          </a:xfrm>
        </p:grpSpPr>
        <p:grpSp>
          <p:nvGrpSpPr>
            <p:cNvPr id="4" name="Group 3"/>
            <p:cNvGrpSpPr/>
            <p:nvPr/>
          </p:nvGrpSpPr>
          <p:grpSpPr>
            <a:xfrm>
              <a:off x="6025816" y="4607985"/>
              <a:ext cx="3057500" cy="702102"/>
              <a:chOff x="5982907" y="5613832"/>
              <a:chExt cx="3057500" cy="702102"/>
            </a:xfrm>
          </p:grpSpPr>
          <p:sp>
            <p:nvSpPr>
              <p:cNvPr id="120" name="Line 54"/>
              <p:cNvSpPr>
                <a:spLocks noChangeShapeType="1"/>
              </p:cNvSpPr>
              <p:nvPr/>
            </p:nvSpPr>
            <p:spPr bwMode="auto">
              <a:xfrm flipV="1">
                <a:off x="5982907" y="5613832"/>
                <a:ext cx="0" cy="70210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Line 55"/>
              <p:cNvSpPr>
                <a:spLocks noChangeShapeType="1"/>
              </p:cNvSpPr>
              <p:nvPr/>
            </p:nvSpPr>
            <p:spPr bwMode="auto">
              <a:xfrm>
                <a:off x="5982907" y="6313632"/>
                <a:ext cx="30575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" name="Freeform 6"/>
            <p:cNvSpPr/>
            <p:nvPr/>
          </p:nvSpPr>
          <p:spPr bwMode="auto">
            <a:xfrm>
              <a:off x="6076950" y="4597400"/>
              <a:ext cx="2603500" cy="711200"/>
            </a:xfrm>
            <a:custGeom>
              <a:avLst/>
              <a:gdLst>
                <a:gd name="connsiteX0" fmla="*/ 0 w 2603500"/>
                <a:gd name="connsiteY0" fmla="*/ 698500 h 711200"/>
                <a:gd name="connsiteX1" fmla="*/ 304800 w 2603500"/>
                <a:gd name="connsiteY1" fmla="*/ 711200 h 711200"/>
                <a:gd name="connsiteX2" fmla="*/ 590550 w 2603500"/>
                <a:gd name="connsiteY2" fmla="*/ 692150 h 711200"/>
                <a:gd name="connsiteX3" fmla="*/ 781050 w 2603500"/>
                <a:gd name="connsiteY3" fmla="*/ 635000 h 711200"/>
                <a:gd name="connsiteX4" fmla="*/ 889000 w 2603500"/>
                <a:gd name="connsiteY4" fmla="*/ 546100 h 711200"/>
                <a:gd name="connsiteX5" fmla="*/ 958850 w 2603500"/>
                <a:gd name="connsiteY5" fmla="*/ 450850 h 711200"/>
                <a:gd name="connsiteX6" fmla="*/ 1047750 w 2603500"/>
                <a:gd name="connsiteY6" fmla="*/ 285750 h 711200"/>
                <a:gd name="connsiteX7" fmla="*/ 1104900 w 2603500"/>
                <a:gd name="connsiteY7" fmla="*/ 158750 h 711200"/>
                <a:gd name="connsiteX8" fmla="*/ 1219200 w 2603500"/>
                <a:gd name="connsiteY8" fmla="*/ 57150 h 711200"/>
                <a:gd name="connsiteX9" fmla="*/ 1358900 w 2603500"/>
                <a:gd name="connsiteY9" fmla="*/ 12700 h 711200"/>
                <a:gd name="connsiteX10" fmla="*/ 1600200 w 2603500"/>
                <a:gd name="connsiteY10" fmla="*/ 0 h 711200"/>
                <a:gd name="connsiteX11" fmla="*/ 1809750 w 2603500"/>
                <a:gd name="connsiteY11" fmla="*/ 0 h 711200"/>
                <a:gd name="connsiteX12" fmla="*/ 2603500 w 2603500"/>
                <a:gd name="connsiteY12" fmla="*/ 0 h 71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3500" h="711200">
                  <a:moveTo>
                    <a:pt x="0" y="698500"/>
                  </a:moveTo>
                  <a:lnTo>
                    <a:pt x="304800" y="711200"/>
                  </a:lnTo>
                  <a:lnTo>
                    <a:pt x="590550" y="692150"/>
                  </a:lnTo>
                  <a:lnTo>
                    <a:pt x="781050" y="635000"/>
                  </a:lnTo>
                  <a:lnTo>
                    <a:pt x="889000" y="546100"/>
                  </a:lnTo>
                  <a:lnTo>
                    <a:pt x="958850" y="450850"/>
                  </a:lnTo>
                  <a:lnTo>
                    <a:pt x="1047750" y="285750"/>
                  </a:lnTo>
                  <a:lnTo>
                    <a:pt x="1104900" y="158750"/>
                  </a:lnTo>
                  <a:lnTo>
                    <a:pt x="1219200" y="57150"/>
                  </a:lnTo>
                  <a:lnTo>
                    <a:pt x="1358900" y="12700"/>
                  </a:lnTo>
                  <a:lnTo>
                    <a:pt x="1600200" y="0"/>
                  </a:lnTo>
                  <a:lnTo>
                    <a:pt x="1809750" y="0"/>
                  </a:lnTo>
                  <a:lnTo>
                    <a:pt x="2603500" y="0"/>
                  </a:ln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849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Approximating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4873043" cy="4953000"/>
          </a:xfrm>
        </p:spPr>
        <p:txBody>
          <a:bodyPr/>
          <a:lstStyle/>
          <a:p>
            <a:r>
              <a:rPr lang="en-US" dirty="0"/>
              <a:t>Lookup tables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Independent beliefs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/>
              <a:t>Correlated beliefs</a:t>
            </a:r>
          </a:p>
          <a:p>
            <a:pPr lvl="2"/>
            <a:r>
              <a:rPr lang="en-US" dirty="0"/>
              <a:t>A few dozen observations can teach us about thousands of points.</a:t>
            </a:r>
          </a:p>
          <a:p>
            <a:pPr lvl="1"/>
            <a:r>
              <a:rPr lang="en-US" dirty="0"/>
              <a:t>Hierarchical models</a:t>
            </a:r>
          </a:p>
          <a:p>
            <a:pPr lvl="2"/>
            <a:r>
              <a:rPr lang="en-US" dirty="0"/>
              <a:t>Create beliefs at different levels of aggregation and then use weighted combinations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045" y="1575740"/>
            <a:ext cx="2597586" cy="146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68" y="1473004"/>
            <a:ext cx="2585752" cy="156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652" y="3100868"/>
            <a:ext cx="2573918" cy="156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1770063" y="2535238"/>
          <a:ext cx="3363912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6" imgW="1930320" imgH="253800" progId="Equation.DSMT4">
                  <p:embed/>
                </p:oleObj>
              </mc:Choice>
              <mc:Fallback>
                <p:oleObj name="Equation" r:id="rId6" imgW="1930320" imgH="2538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70063" y="2535238"/>
                        <a:ext cx="3363912" cy="442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057" y="4773874"/>
            <a:ext cx="3097870" cy="1738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10"/>
          <p:cNvSpPr/>
          <p:nvPr/>
        </p:nvSpPr>
        <p:spPr bwMode="auto">
          <a:xfrm>
            <a:off x="5715000" y="5279400"/>
            <a:ext cx="2901950" cy="419100"/>
          </a:xfrm>
          <a:custGeom>
            <a:avLst/>
            <a:gdLst>
              <a:gd name="connsiteX0" fmla="*/ 0 w 2901950"/>
              <a:gd name="connsiteY0" fmla="*/ 0 h 463550"/>
              <a:gd name="connsiteX1" fmla="*/ 1435100 w 2901950"/>
              <a:gd name="connsiteY1" fmla="*/ 0 h 463550"/>
              <a:gd name="connsiteX2" fmla="*/ 1460500 w 2901950"/>
              <a:gd name="connsiteY2" fmla="*/ 463550 h 463550"/>
              <a:gd name="connsiteX3" fmla="*/ 1708150 w 2901950"/>
              <a:gd name="connsiteY3" fmla="*/ 457200 h 463550"/>
              <a:gd name="connsiteX4" fmla="*/ 1854200 w 2901950"/>
              <a:gd name="connsiteY4" fmla="*/ 457200 h 463550"/>
              <a:gd name="connsiteX5" fmla="*/ 2901950 w 2901950"/>
              <a:gd name="connsiteY5" fmla="*/ 438150 h 463550"/>
              <a:gd name="connsiteX6" fmla="*/ 2901950 w 2901950"/>
              <a:gd name="connsiteY6" fmla="*/ 438150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1950" h="463550">
                <a:moveTo>
                  <a:pt x="0" y="0"/>
                </a:moveTo>
                <a:lnTo>
                  <a:pt x="1435100" y="0"/>
                </a:lnTo>
                <a:lnTo>
                  <a:pt x="1460500" y="463550"/>
                </a:lnTo>
                <a:lnTo>
                  <a:pt x="1708150" y="457200"/>
                </a:lnTo>
                <a:lnTo>
                  <a:pt x="1854200" y="457200"/>
                </a:lnTo>
                <a:lnTo>
                  <a:pt x="2901950" y="438150"/>
                </a:lnTo>
                <a:lnTo>
                  <a:pt x="2901950" y="438150"/>
                </a:ln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>
            <a:off x="5686573" y="5205608"/>
            <a:ext cx="2890837" cy="657224"/>
          </a:xfrm>
          <a:custGeom>
            <a:avLst/>
            <a:gdLst>
              <a:gd name="connsiteX0" fmla="*/ 0 w 2890837"/>
              <a:gd name="connsiteY0" fmla="*/ 142875 h 661987"/>
              <a:gd name="connsiteX1" fmla="*/ 342900 w 2890837"/>
              <a:gd name="connsiteY1" fmla="*/ 142875 h 661987"/>
              <a:gd name="connsiteX2" fmla="*/ 342900 w 2890837"/>
              <a:gd name="connsiteY2" fmla="*/ 42862 h 661987"/>
              <a:gd name="connsiteX3" fmla="*/ 581025 w 2890837"/>
              <a:gd name="connsiteY3" fmla="*/ 42862 h 661987"/>
              <a:gd name="connsiteX4" fmla="*/ 566737 w 2890837"/>
              <a:gd name="connsiteY4" fmla="*/ 47625 h 661987"/>
              <a:gd name="connsiteX5" fmla="*/ 566737 w 2890837"/>
              <a:gd name="connsiteY5" fmla="*/ 0 h 661987"/>
              <a:gd name="connsiteX6" fmla="*/ 685800 w 2890837"/>
              <a:gd name="connsiteY6" fmla="*/ 0 h 661987"/>
              <a:gd name="connsiteX7" fmla="*/ 709612 w 2890837"/>
              <a:gd name="connsiteY7" fmla="*/ 119062 h 661987"/>
              <a:gd name="connsiteX8" fmla="*/ 814387 w 2890837"/>
              <a:gd name="connsiteY8" fmla="*/ 119062 h 661987"/>
              <a:gd name="connsiteX9" fmla="*/ 814387 w 2890837"/>
              <a:gd name="connsiteY9" fmla="*/ 38100 h 661987"/>
              <a:gd name="connsiteX10" fmla="*/ 904875 w 2890837"/>
              <a:gd name="connsiteY10" fmla="*/ 52387 h 661987"/>
              <a:gd name="connsiteX11" fmla="*/ 914400 w 2890837"/>
              <a:gd name="connsiteY11" fmla="*/ 176212 h 661987"/>
              <a:gd name="connsiteX12" fmla="*/ 1019175 w 2890837"/>
              <a:gd name="connsiteY12" fmla="*/ 180975 h 661987"/>
              <a:gd name="connsiteX13" fmla="*/ 1042987 w 2890837"/>
              <a:gd name="connsiteY13" fmla="*/ 123825 h 661987"/>
              <a:gd name="connsiteX14" fmla="*/ 1166812 w 2890837"/>
              <a:gd name="connsiteY14" fmla="*/ 128587 h 661987"/>
              <a:gd name="connsiteX15" fmla="*/ 1195387 w 2890837"/>
              <a:gd name="connsiteY15" fmla="*/ 266700 h 661987"/>
              <a:gd name="connsiteX16" fmla="*/ 1381125 w 2890837"/>
              <a:gd name="connsiteY16" fmla="*/ 271462 h 661987"/>
              <a:gd name="connsiteX17" fmla="*/ 1385887 w 2890837"/>
              <a:gd name="connsiteY17" fmla="*/ 395287 h 661987"/>
              <a:gd name="connsiteX18" fmla="*/ 1481137 w 2890837"/>
              <a:gd name="connsiteY18" fmla="*/ 385762 h 661987"/>
              <a:gd name="connsiteX19" fmla="*/ 1509712 w 2890837"/>
              <a:gd name="connsiteY19" fmla="*/ 566737 h 661987"/>
              <a:gd name="connsiteX20" fmla="*/ 1666875 w 2890837"/>
              <a:gd name="connsiteY20" fmla="*/ 557212 h 661987"/>
              <a:gd name="connsiteX21" fmla="*/ 1671637 w 2890837"/>
              <a:gd name="connsiteY21" fmla="*/ 404812 h 661987"/>
              <a:gd name="connsiteX22" fmla="*/ 1833562 w 2890837"/>
              <a:gd name="connsiteY22" fmla="*/ 419100 h 661987"/>
              <a:gd name="connsiteX23" fmla="*/ 1847850 w 2890837"/>
              <a:gd name="connsiteY23" fmla="*/ 547687 h 661987"/>
              <a:gd name="connsiteX24" fmla="*/ 1938337 w 2890837"/>
              <a:gd name="connsiteY24" fmla="*/ 547687 h 661987"/>
              <a:gd name="connsiteX25" fmla="*/ 1919287 w 2890837"/>
              <a:gd name="connsiteY25" fmla="*/ 661987 h 661987"/>
              <a:gd name="connsiteX26" fmla="*/ 2195512 w 2890837"/>
              <a:gd name="connsiteY26" fmla="*/ 652462 h 661987"/>
              <a:gd name="connsiteX27" fmla="*/ 2219325 w 2890837"/>
              <a:gd name="connsiteY27" fmla="*/ 585787 h 661987"/>
              <a:gd name="connsiteX28" fmla="*/ 2643187 w 2890837"/>
              <a:gd name="connsiteY28" fmla="*/ 590550 h 661987"/>
              <a:gd name="connsiteX29" fmla="*/ 2657475 w 2890837"/>
              <a:gd name="connsiteY29" fmla="*/ 438150 h 661987"/>
              <a:gd name="connsiteX30" fmla="*/ 2767012 w 2890837"/>
              <a:gd name="connsiteY30" fmla="*/ 438150 h 661987"/>
              <a:gd name="connsiteX31" fmla="*/ 2805112 w 2890837"/>
              <a:gd name="connsiteY31" fmla="*/ 604837 h 661987"/>
              <a:gd name="connsiteX32" fmla="*/ 2890837 w 2890837"/>
              <a:gd name="connsiteY32" fmla="*/ 585787 h 661987"/>
              <a:gd name="connsiteX0" fmla="*/ 0 w 2890837"/>
              <a:gd name="connsiteY0" fmla="*/ 142875 h 661987"/>
              <a:gd name="connsiteX1" fmla="*/ 342900 w 2890837"/>
              <a:gd name="connsiteY1" fmla="*/ 142875 h 661987"/>
              <a:gd name="connsiteX2" fmla="*/ 342900 w 2890837"/>
              <a:gd name="connsiteY2" fmla="*/ 42862 h 661987"/>
              <a:gd name="connsiteX3" fmla="*/ 581025 w 2890837"/>
              <a:gd name="connsiteY3" fmla="*/ 42862 h 661987"/>
              <a:gd name="connsiteX4" fmla="*/ 566737 w 2890837"/>
              <a:gd name="connsiteY4" fmla="*/ 47625 h 661987"/>
              <a:gd name="connsiteX5" fmla="*/ 566737 w 2890837"/>
              <a:gd name="connsiteY5" fmla="*/ 0 h 661987"/>
              <a:gd name="connsiteX6" fmla="*/ 685800 w 2890837"/>
              <a:gd name="connsiteY6" fmla="*/ 0 h 661987"/>
              <a:gd name="connsiteX7" fmla="*/ 709612 w 2890837"/>
              <a:gd name="connsiteY7" fmla="*/ 119062 h 661987"/>
              <a:gd name="connsiteX8" fmla="*/ 814387 w 2890837"/>
              <a:gd name="connsiteY8" fmla="*/ 119062 h 661987"/>
              <a:gd name="connsiteX9" fmla="*/ 814387 w 2890837"/>
              <a:gd name="connsiteY9" fmla="*/ 38100 h 661987"/>
              <a:gd name="connsiteX10" fmla="*/ 904875 w 2890837"/>
              <a:gd name="connsiteY10" fmla="*/ 52387 h 661987"/>
              <a:gd name="connsiteX11" fmla="*/ 914400 w 2890837"/>
              <a:gd name="connsiteY11" fmla="*/ 176212 h 661987"/>
              <a:gd name="connsiteX12" fmla="*/ 1019175 w 2890837"/>
              <a:gd name="connsiteY12" fmla="*/ 180975 h 661987"/>
              <a:gd name="connsiteX13" fmla="*/ 1042987 w 2890837"/>
              <a:gd name="connsiteY13" fmla="*/ 123825 h 661987"/>
              <a:gd name="connsiteX14" fmla="*/ 1166812 w 2890837"/>
              <a:gd name="connsiteY14" fmla="*/ 128587 h 661987"/>
              <a:gd name="connsiteX15" fmla="*/ 1195387 w 2890837"/>
              <a:gd name="connsiteY15" fmla="*/ 266700 h 661987"/>
              <a:gd name="connsiteX16" fmla="*/ 1381125 w 2890837"/>
              <a:gd name="connsiteY16" fmla="*/ 271462 h 661987"/>
              <a:gd name="connsiteX17" fmla="*/ 1385887 w 2890837"/>
              <a:gd name="connsiteY17" fmla="*/ 395287 h 661987"/>
              <a:gd name="connsiteX18" fmla="*/ 1481137 w 2890837"/>
              <a:gd name="connsiteY18" fmla="*/ 385762 h 661987"/>
              <a:gd name="connsiteX19" fmla="*/ 1509712 w 2890837"/>
              <a:gd name="connsiteY19" fmla="*/ 566737 h 661987"/>
              <a:gd name="connsiteX20" fmla="*/ 1666875 w 2890837"/>
              <a:gd name="connsiteY20" fmla="*/ 557212 h 661987"/>
              <a:gd name="connsiteX21" fmla="*/ 1671637 w 2890837"/>
              <a:gd name="connsiteY21" fmla="*/ 404812 h 661987"/>
              <a:gd name="connsiteX22" fmla="*/ 1833562 w 2890837"/>
              <a:gd name="connsiteY22" fmla="*/ 400050 h 661987"/>
              <a:gd name="connsiteX23" fmla="*/ 1847850 w 2890837"/>
              <a:gd name="connsiteY23" fmla="*/ 547687 h 661987"/>
              <a:gd name="connsiteX24" fmla="*/ 1938337 w 2890837"/>
              <a:gd name="connsiteY24" fmla="*/ 547687 h 661987"/>
              <a:gd name="connsiteX25" fmla="*/ 1919287 w 2890837"/>
              <a:gd name="connsiteY25" fmla="*/ 661987 h 661987"/>
              <a:gd name="connsiteX26" fmla="*/ 2195512 w 2890837"/>
              <a:gd name="connsiteY26" fmla="*/ 652462 h 661987"/>
              <a:gd name="connsiteX27" fmla="*/ 2219325 w 2890837"/>
              <a:gd name="connsiteY27" fmla="*/ 585787 h 661987"/>
              <a:gd name="connsiteX28" fmla="*/ 2643187 w 2890837"/>
              <a:gd name="connsiteY28" fmla="*/ 590550 h 661987"/>
              <a:gd name="connsiteX29" fmla="*/ 2657475 w 2890837"/>
              <a:gd name="connsiteY29" fmla="*/ 438150 h 661987"/>
              <a:gd name="connsiteX30" fmla="*/ 2767012 w 2890837"/>
              <a:gd name="connsiteY30" fmla="*/ 438150 h 661987"/>
              <a:gd name="connsiteX31" fmla="*/ 2805112 w 2890837"/>
              <a:gd name="connsiteY31" fmla="*/ 604837 h 661987"/>
              <a:gd name="connsiteX32" fmla="*/ 2890837 w 2890837"/>
              <a:gd name="connsiteY32" fmla="*/ 585787 h 661987"/>
              <a:gd name="connsiteX0" fmla="*/ 0 w 2890837"/>
              <a:gd name="connsiteY0" fmla="*/ 142875 h 661987"/>
              <a:gd name="connsiteX1" fmla="*/ 342900 w 2890837"/>
              <a:gd name="connsiteY1" fmla="*/ 142875 h 661987"/>
              <a:gd name="connsiteX2" fmla="*/ 342900 w 2890837"/>
              <a:gd name="connsiteY2" fmla="*/ 42862 h 661987"/>
              <a:gd name="connsiteX3" fmla="*/ 581025 w 2890837"/>
              <a:gd name="connsiteY3" fmla="*/ 42862 h 661987"/>
              <a:gd name="connsiteX4" fmla="*/ 566737 w 2890837"/>
              <a:gd name="connsiteY4" fmla="*/ 47625 h 661987"/>
              <a:gd name="connsiteX5" fmla="*/ 566737 w 2890837"/>
              <a:gd name="connsiteY5" fmla="*/ 0 h 661987"/>
              <a:gd name="connsiteX6" fmla="*/ 685800 w 2890837"/>
              <a:gd name="connsiteY6" fmla="*/ 0 h 661987"/>
              <a:gd name="connsiteX7" fmla="*/ 709612 w 2890837"/>
              <a:gd name="connsiteY7" fmla="*/ 119062 h 661987"/>
              <a:gd name="connsiteX8" fmla="*/ 814387 w 2890837"/>
              <a:gd name="connsiteY8" fmla="*/ 119062 h 661987"/>
              <a:gd name="connsiteX9" fmla="*/ 814387 w 2890837"/>
              <a:gd name="connsiteY9" fmla="*/ 38100 h 661987"/>
              <a:gd name="connsiteX10" fmla="*/ 909638 w 2890837"/>
              <a:gd name="connsiteY10" fmla="*/ 47624 h 661987"/>
              <a:gd name="connsiteX11" fmla="*/ 914400 w 2890837"/>
              <a:gd name="connsiteY11" fmla="*/ 176212 h 661987"/>
              <a:gd name="connsiteX12" fmla="*/ 1019175 w 2890837"/>
              <a:gd name="connsiteY12" fmla="*/ 180975 h 661987"/>
              <a:gd name="connsiteX13" fmla="*/ 1042987 w 2890837"/>
              <a:gd name="connsiteY13" fmla="*/ 123825 h 661987"/>
              <a:gd name="connsiteX14" fmla="*/ 1166812 w 2890837"/>
              <a:gd name="connsiteY14" fmla="*/ 128587 h 661987"/>
              <a:gd name="connsiteX15" fmla="*/ 1195387 w 2890837"/>
              <a:gd name="connsiteY15" fmla="*/ 266700 h 661987"/>
              <a:gd name="connsiteX16" fmla="*/ 1381125 w 2890837"/>
              <a:gd name="connsiteY16" fmla="*/ 271462 h 661987"/>
              <a:gd name="connsiteX17" fmla="*/ 1385887 w 2890837"/>
              <a:gd name="connsiteY17" fmla="*/ 395287 h 661987"/>
              <a:gd name="connsiteX18" fmla="*/ 1481137 w 2890837"/>
              <a:gd name="connsiteY18" fmla="*/ 385762 h 661987"/>
              <a:gd name="connsiteX19" fmla="*/ 1509712 w 2890837"/>
              <a:gd name="connsiteY19" fmla="*/ 566737 h 661987"/>
              <a:gd name="connsiteX20" fmla="*/ 1666875 w 2890837"/>
              <a:gd name="connsiteY20" fmla="*/ 557212 h 661987"/>
              <a:gd name="connsiteX21" fmla="*/ 1671637 w 2890837"/>
              <a:gd name="connsiteY21" fmla="*/ 404812 h 661987"/>
              <a:gd name="connsiteX22" fmla="*/ 1833562 w 2890837"/>
              <a:gd name="connsiteY22" fmla="*/ 400050 h 661987"/>
              <a:gd name="connsiteX23" fmla="*/ 1847850 w 2890837"/>
              <a:gd name="connsiteY23" fmla="*/ 547687 h 661987"/>
              <a:gd name="connsiteX24" fmla="*/ 1938337 w 2890837"/>
              <a:gd name="connsiteY24" fmla="*/ 547687 h 661987"/>
              <a:gd name="connsiteX25" fmla="*/ 1919287 w 2890837"/>
              <a:gd name="connsiteY25" fmla="*/ 661987 h 661987"/>
              <a:gd name="connsiteX26" fmla="*/ 2195512 w 2890837"/>
              <a:gd name="connsiteY26" fmla="*/ 652462 h 661987"/>
              <a:gd name="connsiteX27" fmla="*/ 2219325 w 2890837"/>
              <a:gd name="connsiteY27" fmla="*/ 585787 h 661987"/>
              <a:gd name="connsiteX28" fmla="*/ 2643187 w 2890837"/>
              <a:gd name="connsiteY28" fmla="*/ 590550 h 661987"/>
              <a:gd name="connsiteX29" fmla="*/ 2657475 w 2890837"/>
              <a:gd name="connsiteY29" fmla="*/ 438150 h 661987"/>
              <a:gd name="connsiteX30" fmla="*/ 2767012 w 2890837"/>
              <a:gd name="connsiteY30" fmla="*/ 438150 h 661987"/>
              <a:gd name="connsiteX31" fmla="*/ 2805112 w 2890837"/>
              <a:gd name="connsiteY31" fmla="*/ 604837 h 661987"/>
              <a:gd name="connsiteX32" fmla="*/ 2890837 w 2890837"/>
              <a:gd name="connsiteY32" fmla="*/ 585787 h 661987"/>
              <a:gd name="connsiteX0" fmla="*/ 0 w 2890837"/>
              <a:gd name="connsiteY0" fmla="*/ 142875 h 661987"/>
              <a:gd name="connsiteX1" fmla="*/ 342900 w 2890837"/>
              <a:gd name="connsiteY1" fmla="*/ 142875 h 661987"/>
              <a:gd name="connsiteX2" fmla="*/ 342900 w 2890837"/>
              <a:gd name="connsiteY2" fmla="*/ 42862 h 661987"/>
              <a:gd name="connsiteX3" fmla="*/ 581025 w 2890837"/>
              <a:gd name="connsiteY3" fmla="*/ 42862 h 661987"/>
              <a:gd name="connsiteX4" fmla="*/ 566737 w 2890837"/>
              <a:gd name="connsiteY4" fmla="*/ 47625 h 661987"/>
              <a:gd name="connsiteX5" fmla="*/ 566737 w 2890837"/>
              <a:gd name="connsiteY5" fmla="*/ 0 h 661987"/>
              <a:gd name="connsiteX6" fmla="*/ 685800 w 2890837"/>
              <a:gd name="connsiteY6" fmla="*/ 0 h 661987"/>
              <a:gd name="connsiteX7" fmla="*/ 709612 w 2890837"/>
              <a:gd name="connsiteY7" fmla="*/ 119062 h 661987"/>
              <a:gd name="connsiteX8" fmla="*/ 814387 w 2890837"/>
              <a:gd name="connsiteY8" fmla="*/ 119062 h 661987"/>
              <a:gd name="connsiteX9" fmla="*/ 814387 w 2890837"/>
              <a:gd name="connsiteY9" fmla="*/ 38100 h 661987"/>
              <a:gd name="connsiteX10" fmla="*/ 909638 w 2890837"/>
              <a:gd name="connsiteY10" fmla="*/ 28574 h 661987"/>
              <a:gd name="connsiteX11" fmla="*/ 914400 w 2890837"/>
              <a:gd name="connsiteY11" fmla="*/ 176212 h 661987"/>
              <a:gd name="connsiteX12" fmla="*/ 1019175 w 2890837"/>
              <a:gd name="connsiteY12" fmla="*/ 180975 h 661987"/>
              <a:gd name="connsiteX13" fmla="*/ 1042987 w 2890837"/>
              <a:gd name="connsiteY13" fmla="*/ 123825 h 661987"/>
              <a:gd name="connsiteX14" fmla="*/ 1166812 w 2890837"/>
              <a:gd name="connsiteY14" fmla="*/ 128587 h 661987"/>
              <a:gd name="connsiteX15" fmla="*/ 1195387 w 2890837"/>
              <a:gd name="connsiteY15" fmla="*/ 266700 h 661987"/>
              <a:gd name="connsiteX16" fmla="*/ 1381125 w 2890837"/>
              <a:gd name="connsiteY16" fmla="*/ 271462 h 661987"/>
              <a:gd name="connsiteX17" fmla="*/ 1385887 w 2890837"/>
              <a:gd name="connsiteY17" fmla="*/ 395287 h 661987"/>
              <a:gd name="connsiteX18" fmla="*/ 1481137 w 2890837"/>
              <a:gd name="connsiteY18" fmla="*/ 385762 h 661987"/>
              <a:gd name="connsiteX19" fmla="*/ 1509712 w 2890837"/>
              <a:gd name="connsiteY19" fmla="*/ 566737 h 661987"/>
              <a:gd name="connsiteX20" fmla="*/ 1666875 w 2890837"/>
              <a:gd name="connsiteY20" fmla="*/ 557212 h 661987"/>
              <a:gd name="connsiteX21" fmla="*/ 1671637 w 2890837"/>
              <a:gd name="connsiteY21" fmla="*/ 404812 h 661987"/>
              <a:gd name="connsiteX22" fmla="*/ 1833562 w 2890837"/>
              <a:gd name="connsiteY22" fmla="*/ 400050 h 661987"/>
              <a:gd name="connsiteX23" fmla="*/ 1847850 w 2890837"/>
              <a:gd name="connsiteY23" fmla="*/ 547687 h 661987"/>
              <a:gd name="connsiteX24" fmla="*/ 1938337 w 2890837"/>
              <a:gd name="connsiteY24" fmla="*/ 547687 h 661987"/>
              <a:gd name="connsiteX25" fmla="*/ 1919287 w 2890837"/>
              <a:gd name="connsiteY25" fmla="*/ 661987 h 661987"/>
              <a:gd name="connsiteX26" fmla="*/ 2195512 w 2890837"/>
              <a:gd name="connsiteY26" fmla="*/ 652462 h 661987"/>
              <a:gd name="connsiteX27" fmla="*/ 2219325 w 2890837"/>
              <a:gd name="connsiteY27" fmla="*/ 585787 h 661987"/>
              <a:gd name="connsiteX28" fmla="*/ 2643187 w 2890837"/>
              <a:gd name="connsiteY28" fmla="*/ 590550 h 661987"/>
              <a:gd name="connsiteX29" fmla="*/ 2657475 w 2890837"/>
              <a:gd name="connsiteY29" fmla="*/ 438150 h 661987"/>
              <a:gd name="connsiteX30" fmla="*/ 2767012 w 2890837"/>
              <a:gd name="connsiteY30" fmla="*/ 438150 h 661987"/>
              <a:gd name="connsiteX31" fmla="*/ 2805112 w 2890837"/>
              <a:gd name="connsiteY31" fmla="*/ 604837 h 661987"/>
              <a:gd name="connsiteX32" fmla="*/ 2890837 w 2890837"/>
              <a:gd name="connsiteY32" fmla="*/ 585787 h 661987"/>
              <a:gd name="connsiteX0" fmla="*/ 0 w 2890837"/>
              <a:gd name="connsiteY0" fmla="*/ 142875 h 681037"/>
              <a:gd name="connsiteX1" fmla="*/ 342900 w 2890837"/>
              <a:gd name="connsiteY1" fmla="*/ 142875 h 681037"/>
              <a:gd name="connsiteX2" fmla="*/ 342900 w 2890837"/>
              <a:gd name="connsiteY2" fmla="*/ 42862 h 681037"/>
              <a:gd name="connsiteX3" fmla="*/ 581025 w 2890837"/>
              <a:gd name="connsiteY3" fmla="*/ 42862 h 681037"/>
              <a:gd name="connsiteX4" fmla="*/ 566737 w 2890837"/>
              <a:gd name="connsiteY4" fmla="*/ 47625 h 681037"/>
              <a:gd name="connsiteX5" fmla="*/ 566737 w 2890837"/>
              <a:gd name="connsiteY5" fmla="*/ 0 h 681037"/>
              <a:gd name="connsiteX6" fmla="*/ 685800 w 2890837"/>
              <a:gd name="connsiteY6" fmla="*/ 0 h 681037"/>
              <a:gd name="connsiteX7" fmla="*/ 709612 w 2890837"/>
              <a:gd name="connsiteY7" fmla="*/ 119062 h 681037"/>
              <a:gd name="connsiteX8" fmla="*/ 814387 w 2890837"/>
              <a:gd name="connsiteY8" fmla="*/ 119062 h 681037"/>
              <a:gd name="connsiteX9" fmla="*/ 814387 w 2890837"/>
              <a:gd name="connsiteY9" fmla="*/ 38100 h 681037"/>
              <a:gd name="connsiteX10" fmla="*/ 909638 w 2890837"/>
              <a:gd name="connsiteY10" fmla="*/ 28574 h 681037"/>
              <a:gd name="connsiteX11" fmla="*/ 914400 w 2890837"/>
              <a:gd name="connsiteY11" fmla="*/ 176212 h 681037"/>
              <a:gd name="connsiteX12" fmla="*/ 1019175 w 2890837"/>
              <a:gd name="connsiteY12" fmla="*/ 180975 h 681037"/>
              <a:gd name="connsiteX13" fmla="*/ 1042987 w 2890837"/>
              <a:gd name="connsiteY13" fmla="*/ 123825 h 681037"/>
              <a:gd name="connsiteX14" fmla="*/ 1166812 w 2890837"/>
              <a:gd name="connsiteY14" fmla="*/ 128587 h 681037"/>
              <a:gd name="connsiteX15" fmla="*/ 1195387 w 2890837"/>
              <a:gd name="connsiteY15" fmla="*/ 266700 h 681037"/>
              <a:gd name="connsiteX16" fmla="*/ 1381125 w 2890837"/>
              <a:gd name="connsiteY16" fmla="*/ 271462 h 681037"/>
              <a:gd name="connsiteX17" fmla="*/ 1385887 w 2890837"/>
              <a:gd name="connsiteY17" fmla="*/ 395287 h 681037"/>
              <a:gd name="connsiteX18" fmla="*/ 1481137 w 2890837"/>
              <a:gd name="connsiteY18" fmla="*/ 385762 h 681037"/>
              <a:gd name="connsiteX19" fmla="*/ 1509712 w 2890837"/>
              <a:gd name="connsiteY19" fmla="*/ 566737 h 681037"/>
              <a:gd name="connsiteX20" fmla="*/ 1666875 w 2890837"/>
              <a:gd name="connsiteY20" fmla="*/ 557212 h 681037"/>
              <a:gd name="connsiteX21" fmla="*/ 1671637 w 2890837"/>
              <a:gd name="connsiteY21" fmla="*/ 404812 h 681037"/>
              <a:gd name="connsiteX22" fmla="*/ 1833562 w 2890837"/>
              <a:gd name="connsiteY22" fmla="*/ 400050 h 681037"/>
              <a:gd name="connsiteX23" fmla="*/ 1847850 w 2890837"/>
              <a:gd name="connsiteY23" fmla="*/ 547687 h 681037"/>
              <a:gd name="connsiteX24" fmla="*/ 1938337 w 2890837"/>
              <a:gd name="connsiteY24" fmla="*/ 547687 h 681037"/>
              <a:gd name="connsiteX25" fmla="*/ 1933575 w 2890837"/>
              <a:gd name="connsiteY25" fmla="*/ 681037 h 681037"/>
              <a:gd name="connsiteX26" fmla="*/ 2195512 w 2890837"/>
              <a:gd name="connsiteY26" fmla="*/ 652462 h 681037"/>
              <a:gd name="connsiteX27" fmla="*/ 2219325 w 2890837"/>
              <a:gd name="connsiteY27" fmla="*/ 585787 h 681037"/>
              <a:gd name="connsiteX28" fmla="*/ 2643187 w 2890837"/>
              <a:gd name="connsiteY28" fmla="*/ 590550 h 681037"/>
              <a:gd name="connsiteX29" fmla="*/ 2657475 w 2890837"/>
              <a:gd name="connsiteY29" fmla="*/ 438150 h 681037"/>
              <a:gd name="connsiteX30" fmla="*/ 2767012 w 2890837"/>
              <a:gd name="connsiteY30" fmla="*/ 438150 h 681037"/>
              <a:gd name="connsiteX31" fmla="*/ 2805112 w 2890837"/>
              <a:gd name="connsiteY31" fmla="*/ 604837 h 681037"/>
              <a:gd name="connsiteX32" fmla="*/ 2890837 w 2890837"/>
              <a:gd name="connsiteY32" fmla="*/ 585787 h 681037"/>
              <a:gd name="connsiteX0" fmla="*/ 0 w 2890837"/>
              <a:gd name="connsiteY0" fmla="*/ 142875 h 657224"/>
              <a:gd name="connsiteX1" fmla="*/ 342900 w 2890837"/>
              <a:gd name="connsiteY1" fmla="*/ 142875 h 657224"/>
              <a:gd name="connsiteX2" fmla="*/ 342900 w 2890837"/>
              <a:gd name="connsiteY2" fmla="*/ 42862 h 657224"/>
              <a:gd name="connsiteX3" fmla="*/ 581025 w 2890837"/>
              <a:gd name="connsiteY3" fmla="*/ 42862 h 657224"/>
              <a:gd name="connsiteX4" fmla="*/ 566737 w 2890837"/>
              <a:gd name="connsiteY4" fmla="*/ 47625 h 657224"/>
              <a:gd name="connsiteX5" fmla="*/ 566737 w 2890837"/>
              <a:gd name="connsiteY5" fmla="*/ 0 h 657224"/>
              <a:gd name="connsiteX6" fmla="*/ 685800 w 2890837"/>
              <a:gd name="connsiteY6" fmla="*/ 0 h 657224"/>
              <a:gd name="connsiteX7" fmla="*/ 709612 w 2890837"/>
              <a:gd name="connsiteY7" fmla="*/ 119062 h 657224"/>
              <a:gd name="connsiteX8" fmla="*/ 814387 w 2890837"/>
              <a:gd name="connsiteY8" fmla="*/ 119062 h 657224"/>
              <a:gd name="connsiteX9" fmla="*/ 814387 w 2890837"/>
              <a:gd name="connsiteY9" fmla="*/ 38100 h 657224"/>
              <a:gd name="connsiteX10" fmla="*/ 909638 w 2890837"/>
              <a:gd name="connsiteY10" fmla="*/ 28574 h 657224"/>
              <a:gd name="connsiteX11" fmla="*/ 914400 w 2890837"/>
              <a:gd name="connsiteY11" fmla="*/ 176212 h 657224"/>
              <a:gd name="connsiteX12" fmla="*/ 1019175 w 2890837"/>
              <a:gd name="connsiteY12" fmla="*/ 180975 h 657224"/>
              <a:gd name="connsiteX13" fmla="*/ 1042987 w 2890837"/>
              <a:gd name="connsiteY13" fmla="*/ 123825 h 657224"/>
              <a:gd name="connsiteX14" fmla="*/ 1166812 w 2890837"/>
              <a:gd name="connsiteY14" fmla="*/ 128587 h 657224"/>
              <a:gd name="connsiteX15" fmla="*/ 1195387 w 2890837"/>
              <a:gd name="connsiteY15" fmla="*/ 266700 h 657224"/>
              <a:gd name="connsiteX16" fmla="*/ 1381125 w 2890837"/>
              <a:gd name="connsiteY16" fmla="*/ 271462 h 657224"/>
              <a:gd name="connsiteX17" fmla="*/ 1385887 w 2890837"/>
              <a:gd name="connsiteY17" fmla="*/ 395287 h 657224"/>
              <a:gd name="connsiteX18" fmla="*/ 1481137 w 2890837"/>
              <a:gd name="connsiteY18" fmla="*/ 385762 h 657224"/>
              <a:gd name="connsiteX19" fmla="*/ 1509712 w 2890837"/>
              <a:gd name="connsiteY19" fmla="*/ 566737 h 657224"/>
              <a:gd name="connsiteX20" fmla="*/ 1666875 w 2890837"/>
              <a:gd name="connsiteY20" fmla="*/ 557212 h 657224"/>
              <a:gd name="connsiteX21" fmla="*/ 1671637 w 2890837"/>
              <a:gd name="connsiteY21" fmla="*/ 404812 h 657224"/>
              <a:gd name="connsiteX22" fmla="*/ 1833562 w 2890837"/>
              <a:gd name="connsiteY22" fmla="*/ 400050 h 657224"/>
              <a:gd name="connsiteX23" fmla="*/ 1847850 w 2890837"/>
              <a:gd name="connsiteY23" fmla="*/ 547687 h 657224"/>
              <a:gd name="connsiteX24" fmla="*/ 1938337 w 2890837"/>
              <a:gd name="connsiteY24" fmla="*/ 547687 h 657224"/>
              <a:gd name="connsiteX25" fmla="*/ 1938338 w 2890837"/>
              <a:gd name="connsiteY25" fmla="*/ 657224 h 657224"/>
              <a:gd name="connsiteX26" fmla="*/ 2195512 w 2890837"/>
              <a:gd name="connsiteY26" fmla="*/ 652462 h 657224"/>
              <a:gd name="connsiteX27" fmla="*/ 2219325 w 2890837"/>
              <a:gd name="connsiteY27" fmla="*/ 585787 h 657224"/>
              <a:gd name="connsiteX28" fmla="*/ 2643187 w 2890837"/>
              <a:gd name="connsiteY28" fmla="*/ 590550 h 657224"/>
              <a:gd name="connsiteX29" fmla="*/ 2657475 w 2890837"/>
              <a:gd name="connsiteY29" fmla="*/ 438150 h 657224"/>
              <a:gd name="connsiteX30" fmla="*/ 2767012 w 2890837"/>
              <a:gd name="connsiteY30" fmla="*/ 438150 h 657224"/>
              <a:gd name="connsiteX31" fmla="*/ 2805112 w 2890837"/>
              <a:gd name="connsiteY31" fmla="*/ 604837 h 657224"/>
              <a:gd name="connsiteX32" fmla="*/ 2890837 w 2890837"/>
              <a:gd name="connsiteY32" fmla="*/ 585787 h 657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890837" h="657224">
                <a:moveTo>
                  <a:pt x="0" y="142875"/>
                </a:moveTo>
                <a:lnTo>
                  <a:pt x="342900" y="142875"/>
                </a:lnTo>
                <a:lnTo>
                  <a:pt x="342900" y="42862"/>
                </a:lnTo>
                <a:lnTo>
                  <a:pt x="581025" y="42862"/>
                </a:lnTo>
                <a:lnTo>
                  <a:pt x="566737" y="47625"/>
                </a:lnTo>
                <a:lnTo>
                  <a:pt x="566737" y="0"/>
                </a:lnTo>
                <a:lnTo>
                  <a:pt x="685800" y="0"/>
                </a:lnTo>
                <a:lnTo>
                  <a:pt x="709612" y="119062"/>
                </a:lnTo>
                <a:lnTo>
                  <a:pt x="814387" y="119062"/>
                </a:lnTo>
                <a:lnTo>
                  <a:pt x="814387" y="38100"/>
                </a:lnTo>
                <a:lnTo>
                  <a:pt x="909638" y="28574"/>
                </a:lnTo>
                <a:lnTo>
                  <a:pt x="914400" y="176212"/>
                </a:lnTo>
                <a:lnTo>
                  <a:pt x="1019175" y="180975"/>
                </a:lnTo>
                <a:lnTo>
                  <a:pt x="1042987" y="123825"/>
                </a:lnTo>
                <a:lnTo>
                  <a:pt x="1166812" y="128587"/>
                </a:lnTo>
                <a:lnTo>
                  <a:pt x="1195387" y="266700"/>
                </a:lnTo>
                <a:lnTo>
                  <a:pt x="1381125" y="271462"/>
                </a:lnTo>
                <a:lnTo>
                  <a:pt x="1385887" y="395287"/>
                </a:lnTo>
                <a:lnTo>
                  <a:pt x="1481137" y="385762"/>
                </a:lnTo>
                <a:lnTo>
                  <a:pt x="1509712" y="566737"/>
                </a:lnTo>
                <a:lnTo>
                  <a:pt x="1666875" y="557212"/>
                </a:lnTo>
                <a:lnTo>
                  <a:pt x="1671637" y="404812"/>
                </a:lnTo>
                <a:lnTo>
                  <a:pt x="1833562" y="400050"/>
                </a:lnTo>
                <a:lnTo>
                  <a:pt x="1847850" y="547687"/>
                </a:lnTo>
                <a:lnTo>
                  <a:pt x="1938337" y="547687"/>
                </a:lnTo>
                <a:cubicBezTo>
                  <a:pt x="1938337" y="584199"/>
                  <a:pt x="1938338" y="620712"/>
                  <a:pt x="1938338" y="657224"/>
                </a:cubicBezTo>
                <a:lnTo>
                  <a:pt x="2195512" y="652462"/>
                </a:lnTo>
                <a:lnTo>
                  <a:pt x="2219325" y="585787"/>
                </a:lnTo>
                <a:lnTo>
                  <a:pt x="2643187" y="590550"/>
                </a:lnTo>
                <a:lnTo>
                  <a:pt x="2657475" y="438150"/>
                </a:lnTo>
                <a:lnTo>
                  <a:pt x="2767012" y="438150"/>
                </a:lnTo>
                <a:lnTo>
                  <a:pt x="2805112" y="604837"/>
                </a:lnTo>
                <a:lnTo>
                  <a:pt x="2890837" y="585787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 bwMode="auto">
          <a:xfrm>
            <a:off x="5695950" y="5238125"/>
            <a:ext cx="2914650" cy="585788"/>
          </a:xfrm>
          <a:custGeom>
            <a:avLst/>
            <a:gdLst>
              <a:gd name="connsiteX0" fmla="*/ 0 w 2914650"/>
              <a:gd name="connsiteY0" fmla="*/ 90488 h 585788"/>
              <a:gd name="connsiteX1" fmla="*/ 371475 w 2914650"/>
              <a:gd name="connsiteY1" fmla="*/ 114300 h 585788"/>
              <a:gd name="connsiteX2" fmla="*/ 390525 w 2914650"/>
              <a:gd name="connsiteY2" fmla="*/ 0 h 585788"/>
              <a:gd name="connsiteX3" fmla="*/ 762000 w 2914650"/>
              <a:gd name="connsiteY3" fmla="*/ 0 h 585788"/>
              <a:gd name="connsiteX4" fmla="*/ 762000 w 2914650"/>
              <a:gd name="connsiteY4" fmla="*/ 104775 h 585788"/>
              <a:gd name="connsiteX5" fmla="*/ 1100138 w 2914650"/>
              <a:gd name="connsiteY5" fmla="*/ 104775 h 585788"/>
              <a:gd name="connsiteX6" fmla="*/ 1100138 w 2914650"/>
              <a:gd name="connsiteY6" fmla="*/ 252413 h 585788"/>
              <a:gd name="connsiteX7" fmla="*/ 1471613 w 2914650"/>
              <a:gd name="connsiteY7" fmla="*/ 252413 h 585788"/>
              <a:gd name="connsiteX8" fmla="*/ 1471613 w 2914650"/>
              <a:gd name="connsiteY8" fmla="*/ 433388 h 585788"/>
              <a:gd name="connsiteX9" fmla="*/ 1828800 w 2914650"/>
              <a:gd name="connsiteY9" fmla="*/ 433388 h 585788"/>
              <a:gd name="connsiteX10" fmla="*/ 1828800 w 2914650"/>
              <a:gd name="connsiteY10" fmla="*/ 585788 h 585788"/>
              <a:gd name="connsiteX11" fmla="*/ 2200275 w 2914650"/>
              <a:gd name="connsiteY11" fmla="*/ 585788 h 585788"/>
              <a:gd name="connsiteX12" fmla="*/ 2200275 w 2914650"/>
              <a:gd name="connsiteY12" fmla="*/ 519113 h 585788"/>
              <a:gd name="connsiteX13" fmla="*/ 2566988 w 2914650"/>
              <a:gd name="connsiteY13" fmla="*/ 519113 h 585788"/>
              <a:gd name="connsiteX14" fmla="*/ 2566988 w 2914650"/>
              <a:gd name="connsiteY14" fmla="*/ 471488 h 585788"/>
              <a:gd name="connsiteX15" fmla="*/ 2914650 w 2914650"/>
              <a:gd name="connsiteY15" fmla="*/ 471488 h 58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14650" h="585788">
                <a:moveTo>
                  <a:pt x="0" y="90488"/>
                </a:moveTo>
                <a:lnTo>
                  <a:pt x="371475" y="114300"/>
                </a:lnTo>
                <a:lnTo>
                  <a:pt x="390525" y="0"/>
                </a:lnTo>
                <a:lnTo>
                  <a:pt x="762000" y="0"/>
                </a:lnTo>
                <a:lnTo>
                  <a:pt x="762000" y="104775"/>
                </a:lnTo>
                <a:lnTo>
                  <a:pt x="1100138" y="104775"/>
                </a:lnTo>
                <a:lnTo>
                  <a:pt x="1100138" y="252413"/>
                </a:lnTo>
                <a:lnTo>
                  <a:pt x="1471613" y="252413"/>
                </a:lnTo>
                <a:lnTo>
                  <a:pt x="1471613" y="433388"/>
                </a:lnTo>
                <a:lnTo>
                  <a:pt x="1828800" y="433388"/>
                </a:lnTo>
                <a:lnTo>
                  <a:pt x="1828800" y="585788"/>
                </a:lnTo>
                <a:lnTo>
                  <a:pt x="2200275" y="585788"/>
                </a:lnTo>
                <a:lnTo>
                  <a:pt x="2200275" y="519113"/>
                </a:lnTo>
                <a:lnTo>
                  <a:pt x="2566988" y="519113"/>
                </a:lnTo>
                <a:lnTo>
                  <a:pt x="2566988" y="471488"/>
                </a:lnTo>
                <a:lnTo>
                  <a:pt x="2914650" y="471488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5941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Locally parametric approximations</a:t>
            </a:r>
          </a:p>
        </p:txBody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799" y="1143000"/>
            <a:ext cx="5207001" cy="4953000"/>
          </a:xfrm>
        </p:spPr>
        <p:txBody>
          <a:bodyPr/>
          <a:lstStyle/>
          <a:p>
            <a:r>
              <a:rPr lang="en-US" sz="2000" dirty="0" err="1"/>
              <a:t>Dirichlet</a:t>
            </a:r>
            <a:r>
              <a:rPr lang="en-US" sz="2000" dirty="0"/>
              <a:t> process mixtures of generalized linear regression models</a:t>
            </a:r>
            <a:r>
              <a:rPr lang="en-US" sz="1800" dirty="0"/>
              <a:t> (</a:t>
            </a:r>
            <a:r>
              <a:rPr lang="en-US" sz="2000" dirty="0"/>
              <a:t>Hannah, </a:t>
            </a:r>
            <a:r>
              <a:rPr lang="en-US" sz="2000" dirty="0" err="1"/>
              <a:t>Blei</a:t>
            </a:r>
            <a:r>
              <a:rPr lang="en-US" sz="2000" dirty="0"/>
              <a:t> and WBP, 2011</a:t>
            </a:r>
            <a:r>
              <a:rPr lang="en-US" sz="1800" dirty="0"/>
              <a:t>).</a:t>
            </a:r>
            <a:endParaRPr lang="en-US" sz="2000" dirty="0"/>
          </a:p>
          <a:p>
            <a:pPr lvl="1"/>
            <a:r>
              <a:rPr lang="en-US" sz="1800" dirty="0"/>
              <a:t>Very general, but very slow.</a:t>
            </a:r>
          </a:p>
          <a:p>
            <a:pPr lvl="1"/>
            <a:r>
              <a:rPr lang="en-US" sz="2000" dirty="0"/>
              <a:t>Cannot be implemented recursively.</a:t>
            </a:r>
          </a:p>
          <a:p>
            <a:pPr lvl="1"/>
            <a:endParaRPr lang="en-US" sz="1800" dirty="0"/>
          </a:p>
          <a:p>
            <a:pPr lvl="1"/>
            <a:endParaRPr lang="en-US" sz="2000" dirty="0"/>
          </a:p>
          <a:p>
            <a:pPr lvl="1"/>
            <a:endParaRPr lang="en-US" sz="1800" dirty="0"/>
          </a:p>
          <a:p>
            <a:r>
              <a:rPr lang="en-US" sz="2000" dirty="0" err="1"/>
              <a:t>Dirichlet</a:t>
            </a:r>
            <a:r>
              <a:rPr lang="en-US" sz="2000" dirty="0"/>
              <a:t> clouds using radial basis functions (</a:t>
            </a:r>
            <a:r>
              <a:rPr lang="en-US" sz="2000" dirty="0" err="1"/>
              <a:t>Jamshidi</a:t>
            </a:r>
            <a:r>
              <a:rPr lang="en-US" sz="2000" dirty="0"/>
              <a:t> and WBP, 2012)</a:t>
            </a:r>
          </a:p>
          <a:p>
            <a:pPr lvl="1"/>
            <a:r>
              <a:rPr lang="en-US" sz="1800" dirty="0"/>
              <a:t>Local parametric approximations.</a:t>
            </a:r>
          </a:p>
          <a:p>
            <a:pPr lvl="1"/>
            <a:r>
              <a:rPr lang="en-US" sz="1800" dirty="0"/>
              <a:t> Produces variable order approximation that adapts to the function.</a:t>
            </a:r>
          </a:p>
        </p:txBody>
      </p:sp>
      <p:pic>
        <p:nvPicPr>
          <p:cNvPr id="78853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8"/>
          <a:stretch>
            <a:fillRect/>
          </a:stretch>
        </p:blipFill>
        <p:spPr bwMode="auto">
          <a:xfrm>
            <a:off x="5588000" y="1090284"/>
            <a:ext cx="3575285" cy="290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629" y="4249562"/>
            <a:ext cx="3347926" cy="187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0142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Locally parametric approximations</a:t>
            </a:r>
          </a:p>
        </p:txBody>
      </p:sp>
      <p:pic>
        <p:nvPicPr>
          <p:cNvPr id="5" name="nv_linear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1715" y="1227221"/>
            <a:ext cx="6604000" cy="4953000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45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Nonparametric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Discussion:</a:t>
            </a:r>
          </a:p>
          <a:p>
            <a:pPr lvl="1"/>
            <a:r>
              <a:rPr lang="en-US" dirty="0"/>
              <a:t>Local smoothing methods struggle with curse of dimensionality.  In high dimensions, no two data points are ever “close.”</a:t>
            </a:r>
          </a:p>
          <a:p>
            <a:pPr lvl="1"/>
            <a:r>
              <a:rPr lang="en-US" dirty="0"/>
              <a:t>Nonparametric representations are very high-dimensional, which makes it hard to “store” a model.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0959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Nonparametric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advanced methods</a:t>
            </a:r>
          </a:p>
          <a:p>
            <a:pPr lvl="1"/>
            <a:r>
              <a:rPr lang="en-US" dirty="0"/>
              <a:t>Deep neural networks</a:t>
            </a:r>
          </a:p>
          <a:p>
            <a:pPr lvl="2"/>
            <a:r>
              <a:rPr lang="en-US" dirty="0"/>
              <a:t>Before, we described neural networks as a nonlinear parametric model.  </a:t>
            </a:r>
          </a:p>
          <a:p>
            <a:pPr lvl="2"/>
            <a:r>
              <a:rPr lang="en-US" dirty="0"/>
              <a:t>Deep neural networks, which have the property of being able to approximate any function, are classified as nonparametric.</a:t>
            </a:r>
          </a:p>
          <a:p>
            <a:pPr lvl="2"/>
            <a:r>
              <a:rPr lang="en-US" dirty="0"/>
              <a:t>These have proven to be very powerful on image processing and voice recognition, but not in stochastic optimization.</a:t>
            </a:r>
          </a:p>
          <a:p>
            <a:pPr lvl="1"/>
            <a:r>
              <a:rPr lang="en-US" dirty="0"/>
              <a:t>Support vector machines (classification)</a:t>
            </a:r>
          </a:p>
          <a:p>
            <a:pPr lvl="1"/>
            <a:r>
              <a:rPr lang="en-US" dirty="0"/>
              <a:t>Support vector regression (continuous)</a:t>
            </a:r>
          </a:p>
          <a:p>
            <a:pPr lvl="2"/>
            <a:r>
              <a:rPr lang="en-US" dirty="0"/>
              <a:t>We have had surprising but limited success with SVM, but considerably more empirical research </a:t>
            </a:r>
            <a:r>
              <a:rPr lang="en-US"/>
              <a:t>is needed.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727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Approximating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4873043" cy="4953000"/>
          </a:xfrm>
        </p:spPr>
        <p:txBody>
          <a:bodyPr/>
          <a:lstStyle/>
          <a:p>
            <a:r>
              <a:rPr lang="en-US" dirty="0"/>
              <a:t>Parametric models</a:t>
            </a:r>
          </a:p>
          <a:p>
            <a:pPr lvl="1"/>
            <a:r>
              <a:rPr lang="en-US" dirty="0"/>
              <a:t>Linear models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r>
              <a:rPr lang="en-US" dirty="0"/>
              <a:t>Might include sparse-additive, where many parameters are zero.</a:t>
            </a:r>
          </a:p>
          <a:p>
            <a:pPr lvl="1"/>
            <a:r>
              <a:rPr lang="en-US" dirty="0"/>
              <a:t>Nonlinear models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r>
              <a:rPr lang="en-US" dirty="0"/>
              <a:t>(Shallow) Neural networks, …</a:t>
            </a:r>
          </a:p>
          <a:p>
            <a:pPr marL="457200" lvl="1" indent="0">
              <a:buNone/>
            </a:pP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1862199" y="1963248"/>
          <a:ext cx="2238375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3" imgW="1371600" imgH="444240" progId="Equation.DSMT4">
                  <p:embed/>
                </p:oleObj>
              </mc:Choice>
              <mc:Fallback>
                <p:oleObj name="Equation" r:id="rId3" imgW="1371600" imgH="44424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62199" y="1963248"/>
                        <a:ext cx="2238375" cy="725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5660571" y="1818935"/>
            <a:ext cx="3020291" cy="1090535"/>
            <a:chOff x="5660571" y="2982686"/>
            <a:chExt cx="2474499" cy="762000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 flipV="1">
              <a:off x="5660571" y="2982686"/>
              <a:ext cx="0" cy="7620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>
              <a:off x="5660577" y="3733806"/>
              <a:ext cx="2474493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13" name="Straight Connector 12"/>
          <p:cNvCxnSpPr/>
          <p:nvPr/>
        </p:nvCxnSpPr>
        <p:spPr bwMode="auto">
          <a:xfrm>
            <a:off x="5823857" y="1971336"/>
            <a:ext cx="2617488" cy="6698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5823857" y="2156394"/>
            <a:ext cx="2617488" cy="32716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5976257" y="1818936"/>
            <a:ext cx="1900004" cy="98148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1745747" y="3718794"/>
          <a:ext cx="2749432" cy="762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5" imgW="1511280" imgH="419040" progId="Equation.DSMT4">
                  <p:embed/>
                </p:oleObj>
              </mc:Choice>
              <mc:Fallback>
                <p:oleObj name="Equation" r:id="rId5" imgW="1511280" imgH="41904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5747" y="3718794"/>
                        <a:ext cx="2749432" cy="7625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/>
          </p:nvPr>
        </p:nvGraphicFramePr>
        <p:xfrm>
          <a:off x="1702114" y="4496984"/>
          <a:ext cx="3462176" cy="1003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7" imgW="2539800" imgH="736560" progId="Equation.DSMT4">
                  <p:embed/>
                </p:oleObj>
              </mc:Choice>
              <mc:Fallback>
                <p:oleObj name="Equation" r:id="rId7" imgW="2539800" imgH="73656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2114" y="4496984"/>
                        <a:ext cx="3462176" cy="10037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014" y="3381723"/>
            <a:ext cx="3020284" cy="123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5823857" y="4618736"/>
            <a:ext cx="3020291" cy="1090535"/>
            <a:chOff x="5660571" y="2982686"/>
            <a:chExt cx="2474499" cy="762000"/>
          </a:xfrm>
        </p:grpSpPr>
        <p:cxnSp>
          <p:nvCxnSpPr>
            <p:cNvPr id="24" name="Straight Arrow Connector 23"/>
            <p:cNvCxnSpPr/>
            <p:nvPr/>
          </p:nvCxnSpPr>
          <p:spPr bwMode="auto">
            <a:xfrm flipV="1">
              <a:off x="5660571" y="2982686"/>
              <a:ext cx="0" cy="7620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>
              <a:off x="5660577" y="3393611"/>
              <a:ext cx="2474493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7" name="Freeform 26"/>
          <p:cNvSpPr/>
          <p:nvPr/>
        </p:nvSpPr>
        <p:spPr bwMode="auto">
          <a:xfrm>
            <a:off x="5997039" y="4756474"/>
            <a:ext cx="2291938" cy="831273"/>
          </a:xfrm>
          <a:custGeom>
            <a:avLst/>
            <a:gdLst>
              <a:gd name="connsiteX0" fmla="*/ 0 w 2291938"/>
              <a:gd name="connsiteY0" fmla="*/ 831273 h 831273"/>
              <a:gd name="connsiteX1" fmla="*/ 807522 w 2291938"/>
              <a:gd name="connsiteY1" fmla="*/ 831273 h 831273"/>
              <a:gd name="connsiteX2" fmla="*/ 807522 w 2291938"/>
              <a:gd name="connsiteY2" fmla="*/ 0 h 831273"/>
              <a:gd name="connsiteX3" fmla="*/ 2291938 w 2291938"/>
              <a:gd name="connsiteY3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1938" h="831273">
                <a:moveTo>
                  <a:pt x="0" y="831273"/>
                </a:moveTo>
                <a:lnTo>
                  <a:pt x="807522" y="831273"/>
                </a:lnTo>
                <a:lnTo>
                  <a:pt x="807522" y="0"/>
                </a:lnTo>
                <a:lnTo>
                  <a:pt x="2291938" y="0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22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Approximating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4873043" cy="4953000"/>
          </a:xfrm>
        </p:spPr>
        <p:txBody>
          <a:bodyPr/>
          <a:lstStyle/>
          <a:p>
            <a:r>
              <a:rPr lang="en-US" dirty="0"/>
              <a:t>Nonparametric models</a:t>
            </a:r>
          </a:p>
          <a:p>
            <a:pPr lvl="1"/>
            <a:r>
              <a:rPr lang="en-US" dirty="0"/>
              <a:t>Kernel regression</a:t>
            </a:r>
          </a:p>
          <a:p>
            <a:pPr lvl="2"/>
            <a:r>
              <a:rPr lang="en-US" dirty="0"/>
              <a:t>Weighted average of neighboring points</a:t>
            </a:r>
          </a:p>
          <a:p>
            <a:pPr lvl="2"/>
            <a:r>
              <a:rPr lang="en-US" dirty="0"/>
              <a:t>Limited to low dimensional problems</a:t>
            </a:r>
          </a:p>
          <a:p>
            <a:pPr lvl="1"/>
            <a:r>
              <a:rPr lang="en-US" dirty="0"/>
              <a:t>Locally linear methods</a:t>
            </a:r>
          </a:p>
          <a:p>
            <a:pPr lvl="2"/>
            <a:r>
              <a:rPr lang="en-US" dirty="0" err="1"/>
              <a:t>Dirichlet</a:t>
            </a:r>
            <a:r>
              <a:rPr lang="en-US" dirty="0"/>
              <a:t> process mixtures</a:t>
            </a:r>
          </a:p>
          <a:p>
            <a:pPr lvl="2"/>
            <a:r>
              <a:rPr lang="en-US" dirty="0"/>
              <a:t>Radial basis functions</a:t>
            </a:r>
          </a:p>
          <a:p>
            <a:pPr lvl="1"/>
            <a:r>
              <a:rPr lang="en-US" dirty="0"/>
              <a:t>Splines</a:t>
            </a:r>
          </a:p>
          <a:p>
            <a:pPr lvl="1"/>
            <a:r>
              <a:rPr lang="en-US" dirty="0"/>
              <a:t>Support vector machines</a:t>
            </a:r>
          </a:p>
          <a:p>
            <a:pPr lvl="1"/>
            <a:r>
              <a:rPr lang="en-US" dirty="0"/>
              <a:t>Deep neural networks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1545440"/>
            <a:ext cx="2863850" cy="140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8" b="35250"/>
          <a:stretch/>
        </p:blipFill>
        <p:spPr bwMode="auto">
          <a:xfrm>
            <a:off x="5410082" y="2948142"/>
            <a:ext cx="3575285" cy="134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5453299" y="4443940"/>
            <a:ext cx="3176351" cy="2008205"/>
            <a:chOff x="1740276" y="4490977"/>
            <a:chExt cx="3176351" cy="2008205"/>
          </a:xfrm>
        </p:grpSpPr>
        <p:pic>
          <p:nvPicPr>
            <p:cNvPr id="2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8179" y="4490977"/>
              <a:ext cx="2527976" cy="2008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/>
            <p:cNvSpPr/>
            <p:nvPr/>
          </p:nvSpPr>
          <p:spPr bwMode="auto">
            <a:xfrm>
              <a:off x="1938179" y="4490977"/>
              <a:ext cx="318884" cy="2008205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aphicFrame>
          <p:nvGraphicFramePr>
            <p:cNvPr id="23" name="Object 22"/>
            <p:cNvGraphicFramePr>
              <a:graphicFrameLocks noChangeAspect="1"/>
            </p:cNvGraphicFramePr>
            <p:nvPr>
              <p:extLst/>
            </p:nvPr>
          </p:nvGraphicFramePr>
          <p:xfrm>
            <a:off x="1740276" y="5116514"/>
            <a:ext cx="395805" cy="5397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4" name="Equation" r:id="rId6" imgW="139680" imgH="190440" progId="Equation.DSMT4">
                    <p:embed/>
                  </p:oleObj>
                </mc:Choice>
                <mc:Fallback>
                  <p:oleObj name="Equation" r:id="rId6" imgW="139680" imgH="190440" progId="Equation.DSMT4">
                    <p:embed/>
                    <p:pic>
                      <p:nvPicPr>
                        <p:cNvPr id="23" name="Object 22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740276" y="5116514"/>
                          <a:ext cx="395805" cy="53973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/>
            </p:nvPr>
          </p:nvGraphicFramePr>
          <p:xfrm>
            <a:off x="4519752" y="5225204"/>
            <a:ext cx="396875" cy="539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5" name="Equation" r:id="rId8" imgW="139680" imgH="190440" progId="Equation.DSMT4">
                    <p:embed/>
                  </p:oleObj>
                </mc:Choice>
                <mc:Fallback>
                  <p:oleObj name="Equation" r:id="rId8" imgW="139680" imgH="190440" progId="Equation.DSMT4">
                    <p:embed/>
                    <p:pic>
                      <p:nvPicPr>
                        <p:cNvPr id="24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9752" y="5225204"/>
                          <a:ext cx="396875" cy="539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5" name="Straight Arrow Connector 24"/>
            <p:cNvCxnSpPr/>
            <p:nvPr/>
          </p:nvCxnSpPr>
          <p:spPr bwMode="auto">
            <a:xfrm>
              <a:off x="2257063" y="4664453"/>
              <a:ext cx="196770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Straight Arrow Connector 26"/>
            <p:cNvCxnSpPr/>
            <p:nvPr/>
          </p:nvCxnSpPr>
          <p:spPr bwMode="auto">
            <a:xfrm>
              <a:off x="2260873" y="4950203"/>
              <a:ext cx="196770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2253253" y="5232143"/>
              <a:ext cx="196770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Arrow Connector 29"/>
            <p:cNvCxnSpPr/>
            <p:nvPr/>
          </p:nvCxnSpPr>
          <p:spPr bwMode="auto">
            <a:xfrm>
              <a:off x="2253253" y="5506509"/>
              <a:ext cx="196770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Straight Arrow Connector 30"/>
            <p:cNvCxnSpPr/>
            <p:nvPr/>
          </p:nvCxnSpPr>
          <p:spPr bwMode="auto">
            <a:xfrm>
              <a:off x="2257063" y="5792259"/>
              <a:ext cx="196770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2249443" y="6066579"/>
              <a:ext cx="196770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Arrow Connector 32"/>
            <p:cNvCxnSpPr/>
            <p:nvPr/>
          </p:nvCxnSpPr>
          <p:spPr bwMode="auto">
            <a:xfrm>
              <a:off x="2253253" y="6352329"/>
              <a:ext cx="196770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4318273" y="5506509"/>
              <a:ext cx="196770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918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Lookup tables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Frequentist</a:t>
            </a:r>
          </a:p>
          <a:p>
            <a:r>
              <a:rPr lang="en-US" dirty="0"/>
              <a:t>Bayesian – Independent</a:t>
            </a:r>
          </a:p>
          <a:p>
            <a:r>
              <a:rPr lang="en-US" dirty="0"/>
              <a:t>Bayesian - correlated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6AA0165E-294E-4057-A6C5-8F6B42A2F28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97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Lookup tables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Frequentist updating - Batch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395" y="1627792"/>
            <a:ext cx="6155642" cy="3164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55669"/>
          <a:stretch/>
        </p:blipFill>
        <p:spPr>
          <a:xfrm>
            <a:off x="1097011" y="4769907"/>
            <a:ext cx="6218459" cy="2162115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338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Lookup tables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Frequentist updating - Recursive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840" y="1695782"/>
            <a:ext cx="6218459" cy="4877223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42113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905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472052</TotalTime>
  <Words>1210</Words>
  <Application>Microsoft Office PowerPoint</Application>
  <PresentationFormat>On-screen Show (4:3)</PresentationFormat>
  <Paragraphs>301</Paragraphs>
  <Slides>43</Slides>
  <Notes>11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Cambria Math</vt:lpstr>
      <vt:lpstr>Times New Roman</vt:lpstr>
      <vt:lpstr>Wingdings</vt:lpstr>
      <vt:lpstr>Default Design</vt:lpstr>
      <vt:lpstr>Equation</vt:lpstr>
      <vt:lpstr>PowerPoint Presentation</vt:lpstr>
      <vt:lpstr>Week 1 - Wednesday</vt:lpstr>
      <vt:lpstr>PowerPoint Presentation</vt:lpstr>
      <vt:lpstr>Approximating strategies</vt:lpstr>
      <vt:lpstr>Approximating strategies</vt:lpstr>
      <vt:lpstr>Approximating strategies</vt:lpstr>
      <vt:lpstr>Lookup tables</vt:lpstr>
      <vt:lpstr>Lookup tables</vt:lpstr>
      <vt:lpstr>Lookup tables</vt:lpstr>
      <vt:lpstr>Lookup tables</vt:lpstr>
      <vt:lpstr>Lookup tables</vt:lpstr>
      <vt:lpstr>Lookup tables</vt:lpstr>
      <vt:lpstr>Lookup tables</vt:lpstr>
      <vt:lpstr>Lookup tables</vt:lpstr>
      <vt:lpstr>Lookup tables</vt:lpstr>
      <vt:lpstr>Lookup tables</vt:lpstr>
      <vt:lpstr>Correlated beliefs</vt:lpstr>
      <vt:lpstr>Correlated beliefs</vt:lpstr>
      <vt:lpstr>Correlated beliefs</vt:lpstr>
      <vt:lpstr>Linear models</vt:lpstr>
      <vt:lpstr>Linear models</vt:lpstr>
      <vt:lpstr>Linear models</vt:lpstr>
      <vt:lpstr>Linear models</vt:lpstr>
      <vt:lpstr>Linear models</vt:lpstr>
      <vt:lpstr>Nonlinear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with a sampled belief model</vt:lpstr>
      <vt:lpstr>Learning with a sampled belief model</vt:lpstr>
      <vt:lpstr>Learning with a sampled belief model</vt:lpstr>
      <vt:lpstr>Learning with a sampled belief model</vt:lpstr>
      <vt:lpstr>Nonparametric models</vt:lpstr>
      <vt:lpstr>Nonparametric methods</vt:lpstr>
      <vt:lpstr>Nonparametric methods</vt:lpstr>
      <vt:lpstr>Approximating a function</vt:lpstr>
      <vt:lpstr>Nonparametric methods</vt:lpstr>
      <vt:lpstr>Locally parametric approximations</vt:lpstr>
      <vt:lpstr>Locally parametric approximations</vt:lpstr>
      <vt:lpstr>Nonparametric methods</vt:lpstr>
      <vt:lpstr>Nonparametric methods</vt:lpstr>
    </vt:vector>
  </TitlesOfParts>
  <Company>Princeton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</dc:title>
  <dc:creator>Civil Engineering and Operations Research</dc:creator>
  <cp:lastModifiedBy>Warren B. Powell</cp:lastModifiedBy>
  <cp:revision>2017</cp:revision>
  <cp:lastPrinted>2018-04-09T18:54:05Z</cp:lastPrinted>
  <dcterms:created xsi:type="dcterms:W3CDTF">1998-07-09T00:32:24Z</dcterms:created>
  <dcterms:modified xsi:type="dcterms:W3CDTF">2020-03-28T14:12:28Z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2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3</vt:i4>
  </property>
  <property fmtid="{D5CDD505-2E9C-101B-9397-08002B2CF9AE}" pid="6" name="ScreenUsage">
    <vt:i4>2</vt:i4>
  </property>
  <property fmtid="{D5CDD505-2E9C-101B-9397-08002B2CF9AE}" pid="7" name="MailAddress">
    <vt:lpwstr/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C:\My documents\Web pages\orf411_99\ORF411_Lectures</vt:lpwstr>
  </property>
</Properties>
</file>