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5"/>
  </p:notesMasterIdLst>
  <p:handoutMasterIdLst>
    <p:handoutMasterId r:id="rId106"/>
  </p:handoutMasterIdLst>
  <p:sldIdLst>
    <p:sldId id="407" r:id="rId2"/>
    <p:sldId id="7572" r:id="rId3"/>
    <p:sldId id="7577" r:id="rId4"/>
    <p:sldId id="7580" r:id="rId5"/>
    <p:sldId id="7581" r:id="rId6"/>
    <p:sldId id="7582" r:id="rId7"/>
    <p:sldId id="7583" r:id="rId8"/>
    <p:sldId id="7573" r:id="rId9"/>
    <p:sldId id="7695" r:id="rId10"/>
    <p:sldId id="7702" r:id="rId11"/>
    <p:sldId id="7701" r:id="rId12"/>
    <p:sldId id="7699" r:id="rId13"/>
    <p:sldId id="7700" r:id="rId14"/>
    <p:sldId id="7703" r:id="rId15"/>
    <p:sldId id="7584" r:id="rId16"/>
    <p:sldId id="7697" r:id="rId17"/>
    <p:sldId id="7696" r:id="rId18"/>
    <p:sldId id="7574" r:id="rId19"/>
    <p:sldId id="7585" r:id="rId20"/>
    <p:sldId id="7586" r:id="rId21"/>
    <p:sldId id="7589" r:id="rId22"/>
    <p:sldId id="7591" r:id="rId23"/>
    <p:sldId id="7592" r:id="rId24"/>
    <p:sldId id="7593" r:id="rId25"/>
    <p:sldId id="7594" r:id="rId26"/>
    <p:sldId id="7614" r:id="rId27"/>
    <p:sldId id="7615" r:id="rId28"/>
    <p:sldId id="7595" r:id="rId29"/>
    <p:sldId id="7425" r:id="rId30"/>
    <p:sldId id="7607" r:id="rId31"/>
    <p:sldId id="7597" r:id="rId32"/>
    <p:sldId id="7690" r:id="rId33"/>
    <p:sldId id="7598" r:id="rId34"/>
    <p:sldId id="7599" r:id="rId35"/>
    <p:sldId id="7600" r:id="rId36"/>
    <p:sldId id="7601" r:id="rId37"/>
    <p:sldId id="7602" r:id="rId38"/>
    <p:sldId id="7605" r:id="rId39"/>
    <p:sldId id="7606" r:id="rId40"/>
    <p:sldId id="7611" r:id="rId41"/>
    <p:sldId id="7603" r:id="rId42"/>
    <p:sldId id="7604" r:id="rId43"/>
    <p:sldId id="7609" r:id="rId44"/>
    <p:sldId id="7616" r:id="rId45"/>
    <p:sldId id="7613" r:id="rId46"/>
    <p:sldId id="7689" r:id="rId47"/>
    <p:sldId id="7575" r:id="rId48"/>
    <p:sldId id="7694" r:id="rId49"/>
    <p:sldId id="7682" r:id="rId50"/>
    <p:sldId id="7683" r:id="rId51"/>
    <p:sldId id="7684" r:id="rId52"/>
    <p:sldId id="7691" r:id="rId53"/>
    <p:sldId id="7686" r:id="rId54"/>
    <p:sldId id="7641" r:id="rId55"/>
    <p:sldId id="7642" r:id="rId56"/>
    <p:sldId id="7687" r:id="rId57"/>
    <p:sldId id="7688" r:id="rId58"/>
    <p:sldId id="7644" r:id="rId59"/>
    <p:sldId id="7645" r:id="rId60"/>
    <p:sldId id="7646" r:id="rId61"/>
    <p:sldId id="7647" r:id="rId62"/>
    <p:sldId id="7650" r:id="rId63"/>
    <p:sldId id="7651" r:id="rId64"/>
    <p:sldId id="7652" r:id="rId65"/>
    <p:sldId id="7618" r:id="rId66"/>
    <p:sldId id="7619" r:id="rId67"/>
    <p:sldId id="7620" r:id="rId68"/>
    <p:sldId id="7621" r:id="rId69"/>
    <p:sldId id="7622" r:id="rId70"/>
    <p:sldId id="7623" r:id="rId71"/>
    <p:sldId id="7626" r:id="rId72"/>
    <p:sldId id="7628" r:id="rId73"/>
    <p:sldId id="7693" r:id="rId74"/>
    <p:sldId id="7692" r:id="rId75"/>
    <p:sldId id="7629" r:id="rId76"/>
    <p:sldId id="7630" r:id="rId77"/>
    <p:sldId id="7637" r:id="rId78"/>
    <p:sldId id="7665" r:id="rId79"/>
    <p:sldId id="7666" r:id="rId80"/>
    <p:sldId id="7676" r:id="rId81"/>
    <p:sldId id="7667" r:id="rId82"/>
    <p:sldId id="7668" r:id="rId83"/>
    <p:sldId id="7669" r:id="rId84"/>
    <p:sldId id="7670" r:id="rId85"/>
    <p:sldId id="7671" r:id="rId86"/>
    <p:sldId id="7672" r:id="rId87"/>
    <p:sldId id="7673" r:id="rId88"/>
    <p:sldId id="7677" r:id="rId89"/>
    <p:sldId id="7678" r:id="rId90"/>
    <p:sldId id="7679" r:id="rId91"/>
    <p:sldId id="7680" r:id="rId92"/>
    <p:sldId id="7681" r:id="rId93"/>
    <p:sldId id="7639" r:id="rId94"/>
    <p:sldId id="7640" r:id="rId95"/>
    <p:sldId id="7654" r:id="rId96"/>
    <p:sldId id="7655" r:id="rId97"/>
    <p:sldId id="7656" r:id="rId98"/>
    <p:sldId id="7657" r:id="rId99"/>
    <p:sldId id="7658" r:id="rId100"/>
    <p:sldId id="7659" r:id="rId101"/>
    <p:sldId id="7660" r:id="rId102"/>
    <p:sldId id="7661" r:id="rId103"/>
    <p:sldId id="7662" r:id="rId104"/>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Default Section" id="{BCBCFD0A-44C4-4A0A-AADC-5D86030452A7}">
          <p14:sldIdLst>
            <p14:sldId id="407"/>
            <p14:sldId id="7572"/>
            <p14:sldId id="7577"/>
            <p14:sldId id="7580"/>
            <p14:sldId id="7581"/>
            <p14:sldId id="7582"/>
            <p14:sldId id="7583"/>
            <p14:sldId id="7573"/>
            <p14:sldId id="7695"/>
            <p14:sldId id="7702"/>
            <p14:sldId id="7701"/>
            <p14:sldId id="7699"/>
            <p14:sldId id="7700"/>
            <p14:sldId id="7703"/>
            <p14:sldId id="7584"/>
            <p14:sldId id="7697"/>
            <p14:sldId id="7696"/>
            <p14:sldId id="7574"/>
            <p14:sldId id="7585"/>
            <p14:sldId id="7586"/>
            <p14:sldId id="7589"/>
            <p14:sldId id="7591"/>
            <p14:sldId id="7592"/>
            <p14:sldId id="7593"/>
            <p14:sldId id="7594"/>
            <p14:sldId id="7614"/>
            <p14:sldId id="7615"/>
            <p14:sldId id="7595"/>
            <p14:sldId id="7425"/>
            <p14:sldId id="7607"/>
            <p14:sldId id="7597"/>
            <p14:sldId id="7690"/>
            <p14:sldId id="7598"/>
            <p14:sldId id="7599"/>
            <p14:sldId id="7600"/>
            <p14:sldId id="7601"/>
            <p14:sldId id="7602"/>
            <p14:sldId id="7605"/>
            <p14:sldId id="7606"/>
            <p14:sldId id="7611"/>
            <p14:sldId id="7603"/>
            <p14:sldId id="7604"/>
            <p14:sldId id="7609"/>
            <p14:sldId id="7616"/>
            <p14:sldId id="7613"/>
            <p14:sldId id="7689"/>
            <p14:sldId id="7575"/>
            <p14:sldId id="7694"/>
            <p14:sldId id="7682"/>
            <p14:sldId id="7683"/>
            <p14:sldId id="7684"/>
            <p14:sldId id="7691"/>
            <p14:sldId id="7686"/>
            <p14:sldId id="7641"/>
            <p14:sldId id="7642"/>
            <p14:sldId id="7687"/>
            <p14:sldId id="7688"/>
            <p14:sldId id="7644"/>
            <p14:sldId id="7645"/>
            <p14:sldId id="7646"/>
            <p14:sldId id="7647"/>
            <p14:sldId id="7650"/>
            <p14:sldId id="7651"/>
            <p14:sldId id="7652"/>
            <p14:sldId id="7618"/>
            <p14:sldId id="7619"/>
            <p14:sldId id="7620"/>
            <p14:sldId id="7621"/>
            <p14:sldId id="7622"/>
            <p14:sldId id="7623"/>
            <p14:sldId id="7626"/>
            <p14:sldId id="7628"/>
            <p14:sldId id="7693"/>
            <p14:sldId id="7692"/>
            <p14:sldId id="7629"/>
            <p14:sldId id="7630"/>
            <p14:sldId id="7637"/>
            <p14:sldId id="7665"/>
            <p14:sldId id="7666"/>
            <p14:sldId id="7676"/>
            <p14:sldId id="7667"/>
            <p14:sldId id="7668"/>
            <p14:sldId id="7669"/>
            <p14:sldId id="7670"/>
            <p14:sldId id="7671"/>
            <p14:sldId id="7672"/>
            <p14:sldId id="7673"/>
            <p14:sldId id="7677"/>
            <p14:sldId id="7678"/>
            <p14:sldId id="7679"/>
            <p14:sldId id="7680"/>
            <p14:sldId id="7681"/>
            <p14:sldId id="7639"/>
            <p14:sldId id="7640"/>
            <p14:sldId id="7654"/>
            <p14:sldId id="7655"/>
            <p14:sldId id="7656"/>
            <p14:sldId id="7657"/>
            <p14:sldId id="7658"/>
            <p14:sldId id="7659"/>
            <p14:sldId id="7660"/>
            <p14:sldId id="7661"/>
            <p14:sldId id="766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DDDDDD"/>
    <a:srgbClr val="EAEAEA"/>
    <a:srgbClr val="00CC00"/>
    <a:srgbClr val="33CC33"/>
    <a:srgbClr val="666699"/>
    <a:srgbClr val="996633"/>
    <a:srgbClr val="CC99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503" autoAdjust="0"/>
    <p:restoredTop sz="95332" autoAdjust="0"/>
  </p:normalViewPr>
  <p:slideViewPr>
    <p:cSldViewPr snapToGrid="0">
      <p:cViewPr varScale="1">
        <p:scale>
          <a:sx n="51" d="100"/>
          <a:sy n="51" d="100"/>
        </p:scale>
        <p:origin x="1290" y="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92"/>
    </p:cViewPr>
  </p:sorterViewPr>
  <p:notesViewPr>
    <p:cSldViewPr snapToGrid="0">
      <p:cViewPr varScale="1">
        <p:scale>
          <a:sx n="67" d="100"/>
          <a:sy n="67" d="100"/>
        </p:scale>
        <p:origin x="-1284" y="-90"/>
      </p:cViewPr>
      <p:guideLst>
        <p:guide orient="horz" pos="2928"/>
        <p:guide pos="2209"/>
      </p:guideLst>
    </p:cSldViewPr>
  </p:notes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image" Target="../media/image11.wmf"/><Relationship Id="rId7" Type="http://schemas.openxmlformats.org/officeDocument/2006/relationships/image" Target="../media/image15.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11" Type="http://schemas.openxmlformats.org/officeDocument/2006/relationships/image" Target="../media/image19.wmf"/><Relationship Id="rId5" Type="http://schemas.openxmlformats.org/officeDocument/2006/relationships/image" Target="../media/image13.wmf"/><Relationship Id="rId10" Type="http://schemas.openxmlformats.org/officeDocument/2006/relationships/image" Target="../media/image18.wmf"/><Relationship Id="rId4" Type="http://schemas.openxmlformats.org/officeDocument/2006/relationships/image" Target="../media/image12.wmf"/><Relationship Id="rId9" Type="http://schemas.openxmlformats.org/officeDocument/2006/relationships/image" Target="../media/image1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image" Target="../media/image71.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image" Target="../media/image77.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78.wmf"/><Relationship Id="rId1" Type="http://schemas.openxmlformats.org/officeDocument/2006/relationships/image" Target="../media/image86.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5.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wmf"/><Relationship Id="rId1" Type="http://schemas.openxmlformats.org/officeDocument/2006/relationships/image" Target="../media/image117.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20.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21.wmf"/><Relationship Id="rId1" Type="http://schemas.openxmlformats.org/officeDocument/2006/relationships/image" Target="../media/image116.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24.wmf"/><Relationship Id="rId7" Type="http://schemas.openxmlformats.org/officeDocument/2006/relationships/image" Target="../media/image128.wmf"/><Relationship Id="rId2" Type="http://schemas.openxmlformats.org/officeDocument/2006/relationships/image" Target="../media/image123.wmf"/><Relationship Id="rId1" Type="http://schemas.openxmlformats.org/officeDocument/2006/relationships/image" Target="../media/image122.wmf"/><Relationship Id="rId6" Type="http://schemas.openxmlformats.org/officeDocument/2006/relationships/image" Target="../media/image127.wmf"/><Relationship Id="rId5" Type="http://schemas.openxmlformats.org/officeDocument/2006/relationships/image" Target="../media/image126.wmf"/><Relationship Id="rId4" Type="http://schemas.openxmlformats.org/officeDocument/2006/relationships/image" Target="../media/image125.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image" Target="../media/image130.wmf"/><Relationship Id="rId1" Type="http://schemas.openxmlformats.org/officeDocument/2006/relationships/image" Target="../media/image129.wmf"/><Relationship Id="rId5" Type="http://schemas.openxmlformats.org/officeDocument/2006/relationships/image" Target="../media/image133.wmf"/><Relationship Id="rId4" Type="http://schemas.openxmlformats.org/officeDocument/2006/relationships/image" Target="../media/image132.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41.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image" Target="../media/image144.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147.wmf"/><Relationship Id="rId1" Type="http://schemas.openxmlformats.org/officeDocument/2006/relationships/image" Target="../media/image14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5.wmf"/><Relationship Id="rId1" Type="http://schemas.openxmlformats.org/officeDocument/2006/relationships/image" Target="../media/image49.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149.wmf"/><Relationship Id="rId1" Type="http://schemas.openxmlformats.org/officeDocument/2006/relationships/image" Target="../media/image148.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55.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61.wmf"/><Relationship Id="rId1" Type="http://schemas.openxmlformats.org/officeDocument/2006/relationships/image" Target="../media/image16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4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4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4.wmf"/><Relationship Id="rId5" Type="http://schemas.openxmlformats.org/officeDocument/2006/relationships/image" Target="../media/image59.wmf"/><Relationship Id="rId4" Type="http://schemas.openxmlformats.org/officeDocument/2006/relationships/image" Target="../media/image5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hdr" sz="quarter"/>
          </p:nvPr>
        </p:nvSpPr>
        <p:spPr bwMode="auto">
          <a:xfrm>
            <a:off x="1" y="0"/>
            <a:ext cx="3056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0" tIns="46045" rIns="92090" bIns="46045" numCol="1" anchor="t" anchorCtr="0" compatLnSpc="1">
            <a:prstTxWarp prst="textNoShape">
              <a:avLst/>
            </a:prstTxWarp>
          </a:bodyPr>
          <a:lstStyle>
            <a:lvl1pPr>
              <a:defRPr sz="1300"/>
            </a:lvl1pPr>
          </a:lstStyle>
          <a:p>
            <a:pPr>
              <a:defRPr/>
            </a:pPr>
            <a:endParaRPr lang="en-US"/>
          </a:p>
        </p:txBody>
      </p:sp>
      <p:sp>
        <p:nvSpPr>
          <p:cNvPr id="289795" name="Rectangle 3"/>
          <p:cNvSpPr>
            <a:spLocks noGrp="1" noChangeArrowheads="1"/>
          </p:cNvSpPr>
          <p:nvPr>
            <p:ph type="dt" sz="quarter" idx="1"/>
          </p:nvPr>
        </p:nvSpPr>
        <p:spPr bwMode="auto">
          <a:xfrm>
            <a:off x="3973379" y="0"/>
            <a:ext cx="3056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0" tIns="46045" rIns="92090" bIns="46045" numCol="1" anchor="t" anchorCtr="0" compatLnSpc="1">
            <a:prstTxWarp prst="textNoShape">
              <a:avLst/>
            </a:prstTxWarp>
          </a:bodyPr>
          <a:lstStyle>
            <a:lvl1pPr algn="r">
              <a:defRPr sz="1300"/>
            </a:lvl1pPr>
          </a:lstStyle>
          <a:p>
            <a:pPr>
              <a:defRPr/>
            </a:pPr>
            <a:endParaRPr lang="en-US"/>
          </a:p>
        </p:txBody>
      </p:sp>
      <p:sp>
        <p:nvSpPr>
          <p:cNvPr id="289796" name="Rectangle 4"/>
          <p:cNvSpPr>
            <a:spLocks noGrp="1" noChangeArrowheads="1"/>
          </p:cNvSpPr>
          <p:nvPr>
            <p:ph type="ftr" sz="quarter" idx="2"/>
          </p:nvPr>
        </p:nvSpPr>
        <p:spPr bwMode="auto">
          <a:xfrm>
            <a:off x="1" y="8855076"/>
            <a:ext cx="3056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0" tIns="46045" rIns="92090" bIns="46045" numCol="1" anchor="b" anchorCtr="0" compatLnSpc="1">
            <a:prstTxWarp prst="textNoShape">
              <a:avLst/>
            </a:prstTxWarp>
          </a:bodyPr>
          <a:lstStyle>
            <a:lvl1pPr>
              <a:defRPr sz="1300"/>
            </a:lvl1pPr>
          </a:lstStyle>
          <a:p>
            <a:pPr>
              <a:defRPr/>
            </a:pPr>
            <a:endParaRPr lang="en-US"/>
          </a:p>
        </p:txBody>
      </p:sp>
      <p:sp>
        <p:nvSpPr>
          <p:cNvPr id="289797" name="Rectangle 5"/>
          <p:cNvSpPr>
            <a:spLocks noGrp="1" noChangeArrowheads="1"/>
          </p:cNvSpPr>
          <p:nvPr>
            <p:ph type="sldNum" sz="quarter" idx="3"/>
          </p:nvPr>
        </p:nvSpPr>
        <p:spPr bwMode="auto">
          <a:xfrm>
            <a:off x="3973379" y="8855076"/>
            <a:ext cx="3056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0" tIns="46045" rIns="92090" bIns="46045" numCol="1" anchor="b" anchorCtr="0" compatLnSpc="1">
            <a:prstTxWarp prst="textNoShape">
              <a:avLst/>
            </a:prstTxWarp>
          </a:bodyPr>
          <a:lstStyle>
            <a:lvl1pPr algn="r">
              <a:defRPr sz="1300"/>
            </a:lvl1pPr>
          </a:lstStyle>
          <a:p>
            <a:pPr>
              <a:defRPr/>
            </a:pPr>
            <a:fld id="{F6A58309-D1B0-46E0-A631-EC6506EA40EA}" type="slidenum">
              <a:rPr lang="en-US"/>
              <a:pPr>
                <a:defRPr/>
              </a:pPr>
              <a:t>‹#›</a:t>
            </a:fld>
            <a:endParaRPr lang="en-US"/>
          </a:p>
        </p:txBody>
      </p:sp>
    </p:spTree>
    <p:extLst>
      <p:ext uri="{BB962C8B-B14F-4D97-AF65-F5344CB8AC3E}">
        <p14:creationId xmlns:p14="http://schemas.microsoft.com/office/powerpoint/2010/main" val="929346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11" y="0"/>
            <a:ext cx="3037031"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38" tIns="46819" rIns="93638" bIns="46819" numCol="1" anchor="t" anchorCtr="0" compatLnSpc="1">
            <a:prstTxWarp prst="textNoShape">
              <a:avLst/>
            </a:prstTxWarp>
          </a:bodyPr>
          <a:lstStyle>
            <a:lvl1pPr defTabSz="936484">
              <a:defRPr sz="1300"/>
            </a:lvl1pPr>
          </a:lstStyle>
          <a:p>
            <a:pPr>
              <a:defRPr/>
            </a:pPr>
            <a:endParaRPr lang="en-US"/>
          </a:p>
        </p:txBody>
      </p:sp>
      <p:sp>
        <p:nvSpPr>
          <p:cNvPr id="112643" name="Rectangle 3"/>
          <p:cNvSpPr>
            <a:spLocks noGrp="1" noChangeArrowheads="1"/>
          </p:cNvSpPr>
          <p:nvPr>
            <p:ph type="dt" idx="1"/>
          </p:nvPr>
        </p:nvSpPr>
        <p:spPr bwMode="auto">
          <a:xfrm>
            <a:off x="3973379" y="0"/>
            <a:ext cx="3037031"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38" tIns="46819" rIns="93638" bIns="46819" numCol="1" anchor="t" anchorCtr="0" compatLnSpc="1">
            <a:prstTxWarp prst="textNoShape">
              <a:avLst/>
            </a:prstTxWarp>
          </a:bodyPr>
          <a:lstStyle>
            <a:lvl1pPr algn="r" defTabSz="936484">
              <a:defRPr sz="1300"/>
            </a:lvl1pPr>
          </a:lstStyle>
          <a:p>
            <a:pPr>
              <a:defRPr/>
            </a:pPr>
            <a:endParaRPr lang="en-US"/>
          </a:p>
        </p:txBody>
      </p:sp>
      <p:sp>
        <p:nvSpPr>
          <p:cNvPr id="618500" name="Rectangle 4"/>
          <p:cNvSpPr>
            <a:spLocks noGrp="1" noRot="1" noChangeAspect="1" noChangeArrowheads="1" noTextEdit="1"/>
          </p:cNvSpPr>
          <p:nvPr>
            <p:ph type="sldImg" idx="2"/>
          </p:nvPr>
        </p:nvSpPr>
        <p:spPr bwMode="auto">
          <a:xfrm>
            <a:off x="1182688" y="696913"/>
            <a:ext cx="4648200" cy="34877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45" name="Rectangle 5"/>
          <p:cNvSpPr>
            <a:spLocks noGrp="1" noChangeArrowheads="1"/>
          </p:cNvSpPr>
          <p:nvPr>
            <p:ph type="body" sz="quarter" idx="3"/>
          </p:nvPr>
        </p:nvSpPr>
        <p:spPr bwMode="auto">
          <a:xfrm>
            <a:off x="934721" y="4416436"/>
            <a:ext cx="514096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38" tIns="46819" rIns="93638" bIns="4681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646" name="Rectangle 6"/>
          <p:cNvSpPr>
            <a:spLocks noGrp="1" noChangeArrowheads="1"/>
          </p:cNvSpPr>
          <p:nvPr>
            <p:ph type="ftr" sz="quarter" idx="4"/>
          </p:nvPr>
        </p:nvSpPr>
        <p:spPr bwMode="auto">
          <a:xfrm>
            <a:off x="11" y="8832850"/>
            <a:ext cx="3037031"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38" tIns="46819" rIns="93638" bIns="46819" numCol="1" anchor="b" anchorCtr="0" compatLnSpc="1">
            <a:prstTxWarp prst="textNoShape">
              <a:avLst/>
            </a:prstTxWarp>
          </a:bodyPr>
          <a:lstStyle>
            <a:lvl1pPr defTabSz="936484">
              <a:defRPr sz="1300"/>
            </a:lvl1pPr>
          </a:lstStyle>
          <a:p>
            <a:pPr>
              <a:defRPr/>
            </a:pPr>
            <a:endParaRPr lang="en-US"/>
          </a:p>
        </p:txBody>
      </p:sp>
      <p:sp>
        <p:nvSpPr>
          <p:cNvPr id="112647" name="Rectangle 7"/>
          <p:cNvSpPr>
            <a:spLocks noGrp="1" noChangeArrowheads="1"/>
          </p:cNvSpPr>
          <p:nvPr>
            <p:ph type="sldNum" sz="quarter" idx="5"/>
          </p:nvPr>
        </p:nvSpPr>
        <p:spPr bwMode="auto">
          <a:xfrm>
            <a:off x="3973379" y="8832850"/>
            <a:ext cx="3037031"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38" tIns="46819" rIns="93638" bIns="46819" numCol="1" anchor="b" anchorCtr="0" compatLnSpc="1">
            <a:prstTxWarp prst="textNoShape">
              <a:avLst/>
            </a:prstTxWarp>
          </a:bodyPr>
          <a:lstStyle>
            <a:lvl1pPr algn="r" defTabSz="936484">
              <a:defRPr sz="1300"/>
            </a:lvl1pPr>
          </a:lstStyle>
          <a:p>
            <a:pPr>
              <a:defRPr/>
            </a:pPr>
            <a:fld id="{BAFA802B-FC56-480F-BD85-8E983C4696EE}" type="slidenum">
              <a:rPr lang="en-US"/>
              <a:pPr>
                <a:defRPr/>
              </a:pPr>
              <a:t>‹#›</a:t>
            </a:fld>
            <a:endParaRPr lang="en-US"/>
          </a:p>
        </p:txBody>
      </p:sp>
    </p:spTree>
    <p:extLst>
      <p:ext uri="{BB962C8B-B14F-4D97-AF65-F5344CB8AC3E}">
        <p14:creationId xmlns:p14="http://schemas.microsoft.com/office/powerpoint/2010/main" val="728315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7"/>
          <p:cNvSpPr>
            <a:spLocks noGrp="1" noChangeArrowheads="1"/>
          </p:cNvSpPr>
          <p:nvPr>
            <p:ph type="sldNum" sz="quarter" idx="5"/>
          </p:nvPr>
        </p:nvSpPr>
        <p:spPr>
          <a:noFill/>
        </p:spPr>
        <p:txBody>
          <a:bodyPr/>
          <a:lstStyle>
            <a:lvl1pPr defTabSz="936484">
              <a:defRPr sz="2400">
                <a:solidFill>
                  <a:schemeClr val="tx1"/>
                </a:solidFill>
                <a:latin typeface="Times New Roman" pitchFamily="18" charset="0"/>
              </a:defRPr>
            </a:lvl1pPr>
            <a:lvl2pPr marL="747908" indent="-287657" defTabSz="936484">
              <a:defRPr sz="2400">
                <a:solidFill>
                  <a:schemeClr val="tx1"/>
                </a:solidFill>
                <a:latin typeface="Times New Roman" pitchFamily="18" charset="0"/>
              </a:defRPr>
            </a:lvl2pPr>
            <a:lvl3pPr marL="1150627" indent="-230124" defTabSz="936484">
              <a:defRPr sz="2400">
                <a:solidFill>
                  <a:schemeClr val="tx1"/>
                </a:solidFill>
                <a:latin typeface="Times New Roman" pitchFamily="18" charset="0"/>
              </a:defRPr>
            </a:lvl3pPr>
            <a:lvl4pPr marL="1610878" indent="-230124" defTabSz="936484">
              <a:defRPr sz="2400">
                <a:solidFill>
                  <a:schemeClr val="tx1"/>
                </a:solidFill>
                <a:latin typeface="Times New Roman" pitchFamily="18" charset="0"/>
              </a:defRPr>
            </a:lvl4pPr>
            <a:lvl5pPr marL="2071128" indent="-230124" defTabSz="936484">
              <a:defRPr sz="2400">
                <a:solidFill>
                  <a:schemeClr val="tx1"/>
                </a:solidFill>
                <a:latin typeface="Times New Roman" pitchFamily="18" charset="0"/>
              </a:defRPr>
            </a:lvl5pPr>
            <a:lvl6pPr marL="2531378" indent="-230124" defTabSz="936484" eaLnBrk="0" fontAlgn="base" hangingPunct="0">
              <a:spcBef>
                <a:spcPct val="0"/>
              </a:spcBef>
              <a:spcAft>
                <a:spcPct val="0"/>
              </a:spcAft>
              <a:defRPr sz="2400">
                <a:solidFill>
                  <a:schemeClr val="tx1"/>
                </a:solidFill>
                <a:latin typeface="Times New Roman" pitchFamily="18" charset="0"/>
              </a:defRPr>
            </a:lvl6pPr>
            <a:lvl7pPr marL="2991631" indent="-230124" defTabSz="936484" eaLnBrk="0" fontAlgn="base" hangingPunct="0">
              <a:spcBef>
                <a:spcPct val="0"/>
              </a:spcBef>
              <a:spcAft>
                <a:spcPct val="0"/>
              </a:spcAft>
              <a:defRPr sz="2400">
                <a:solidFill>
                  <a:schemeClr val="tx1"/>
                </a:solidFill>
                <a:latin typeface="Times New Roman" pitchFamily="18" charset="0"/>
              </a:defRPr>
            </a:lvl7pPr>
            <a:lvl8pPr marL="3451878" indent="-230124" defTabSz="936484" eaLnBrk="0" fontAlgn="base" hangingPunct="0">
              <a:spcBef>
                <a:spcPct val="0"/>
              </a:spcBef>
              <a:spcAft>
                <a:spcPct val="0"/>
              </a:spcAft>
              <a:defRPr sz="2400">
                <a:solidFill>
                  <a:schemeClr val="tx1"/>
                </a:solidFill>
                <a:latin typeface="Times New Roman" pitchFamily="18" charset="0"/>
              </a:defRPr>
            </a:lvl8pPr>
            <a:lvl9pPr marL="3912133" indent="-230124" defTabSz="936484" eaLnBrk="0" fontAlgn="base" hangingPunct="0">
              <a:spcBef>
                <a:spcPct val="0"/>
              </a:spcBef>
              <a:spcAft>
                <a:spcPct val="0"/>
              </a:spcAft>
              <a:defRPr sz="2400">
                <a:solidFill>
                  <a:schemeClr val="tx1"/>
                </a:solidFill>
                <a:latin typeface="Times New Roman" pitchFamily="18" charset="0"/>
              </a:defRPr>
            </a:lvl9pPr>
          </a:lstStyle>
          <a:p>
            <a:fld id="{DCBCAAA3-AB45-4D6C-B0AA-BF75E0647B32}" type="slidenum">
              <a:rPr lang="en-US" sz="1300"/>
              <a:pPr/>
              <a:t>1</a:t>
            </a:fld>
            <a:endParaRPr lang="en-US" sz="1300"/>
          </a:p>
        </p:txBody>
      </p:sp>
      <p:sp>
        <p:nvSpPr>
          <p:cNvPr id="619523" name="Rectangle 2"/>
          <p:cNvSpPr>
            <a:spLocks noGrp="1" noRot="1" noChangeAspect="1" noChangeArrowheads="1" noTextEdit="1"/>
          </p:cNvSpPr>
          <p:nvPr>
            <p:ph type="sldImg"/>
          </p:nvPr>
        </p:nvSpPr>
        <p:spPr>
          <a:ln/>
        </p:spPr>
      </p:sp>
      <p:sp>
        <p:nvSpPr>
          <p:cNvPr id="619524"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Clearing the Jungle of Stochastic optimization – Professor Warren Powell in the Department</a:t>
            </a:r>
            <a:r>
              <a:rPr lang="en-US" baseline="0" dirty="0"/>
              <a:t> of Operations Research and Financial Engineering has developed a unified framework for modeling virtually every problem involving optimization under uncertainty.  More than just a purely theoretical characterization, he has identified four (meta)classes of policies which provide a clear path to computation (although there is still a lot of work to do for most problems).  The framework has identified new problem classes, as well as novel computational strategies.  For example, modeling and algorithmic strategies that have long been viewed as competitive (for example, dynamic programming versus stochastic programming) are actually complementary.  By building on this integrated framework, we can spend less time focusing on optimizing (making decisions), and more time on an overlooked dimension of stochastic optimization, which is modeling uncertainty.  </a:t>
            </a:r>
            <a:endParaRPr lang="en-US" dirty="0"/>
          </a:p>
        </p:txBody>
      </p:sp>
      <p:sp>
        <p:nvSpPr>
          <p:cNvPr id="4" name="Slide Number Placeholder 3"/>
          <p:cNvSpPr>
            <a:spLocks noGrp="1"/>
          </p:cNvSpPr>
          <p:nvPr>
            <p:ph type="sldNum" sz="quarter" idx="10"/>
          </p:nvPr>
        </p:nvSpPr>
        <p:spPr/>
        <p:txBody>
          <a:bodyPr/>
          <a:lstStyle/>
          <a:p>
            <a:fld id="{50396C17-8535-4034-B208-78CD2BBD0E4D}" type="slidenum">
              <a:rPr lang="en-US" smtClean="0"/>
              <a:t>15</a:t>
            </a:fld>
            <a:endParaRPr lang="en-US"/>
          </a:p>
        </p:txBody>
      </p:sp>
    </p:spTree>
    <p:extLst>
      <p:ext uri="{BB962C8B-B14F-4D97-AF65-F5344CB8AC3E}">
        <p14:creationId xmlns:p14="http://schemas.microsoft.com/office/powerpoint/2010/main" val="2552515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A0A017-4FFE-4F5C-9DDA-FDF2102B09C6}" type="slidenum">
              <a:rPr lang="en-US" smtClean="0"/>
              <a:pPr/>
              <a:t>19</a:t>
            </a:fld>
            <a:endParaRPr lang="en-US"/>
          </a:p>
        </p:txBody>
      </p:sp>
    </p:spTree>
    <p:extLst>
      <p:ext uri="{BB962C8B-B14F-4D97-AF65-F5344CB8AC3E}">
        <p14:creationId xmlns:p14="http://schemas.microsoft.com/office/powerpoint/2010/main" val="2812844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txBox="1">
            <a:spLocks noGrp="1" noChangeArrowheads="1"/>
          </p:cNvSpPr>
          <p:nvPr/>
        </p:nvSpPr>
        <p:spPr bwMode="auto">
          <a:xfrm>
            <a:off x="4105275" y="9109076"/>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900" tIns="50449" rIns="100900" bIns="50449"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7319C55D-1D1A-4EBB-A2D5-1D6409430FB0}" type="slidenum">
              <a:rPr lang="en-US" sz="1400" i="0"/>
              <a:pPr algn="r"/>
              <a:t>20</a:t>
            </a:fld>
            <a:endParaRPr lang="en-US" sz="1400" i="0"/>
          </a:p>
        </p:txBody>
      </p:sp>
      <p:sp>
        <p:nvSpPr>
          <p:cNvPr id="532483" name="Rectangle 2"/>
          <p:cNvSpPr>
            <a:spLocks noGrp="1" noRot="1" noChangeAspect="1" noChangeArrowheads="1" noTextEdit="1"/>
          </p:cNvSpPr>
          <p:nvPr>
            <p:ph type="sldImg"/>
          </p:nvPr>
        </p:nvSpPr>
        <p:spPr>
          <a:ln/>
        </p:spPr>
      </p:sp>
      <p:sp>
        <p:nvSpPr>
          <p:cNvPr id="53248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4140616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txBox="1">
            <a:spLocks noGrp="1" noChangeArrowheads="1"/>
          </p:cNvSpPr>
          <p:nvPr/>
        </p:nvSpPr>
        <p:spPr bwMode="auto">
          <a:xfrm>
            <a:off x="4105275" y="9109076"/>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900" tIns="50449" rIns="100900" bIns="50449"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C1501A62-29A4-484A-94EF-8C9264949D2E}" type="slidenum">
              <a:rPr lang="en-US" sz="1400" i="0"/>
              <a:pPr algn="r"/>
              <a:t>21</a:t>
            </a:fld>
            <a:endParaRPr lang="en-US" sz="1400" i="0"/>
          </a:p>
        </p:txBody>
      </p:sp>
      <p:sp>
        <p:nvSpPr>
          <p:cNvPr id="534531" name="Rectangle 2"/>
          <p:cNvSpPr>
            <a:spLocks noGrp="1" noRot="1" noChangeAspect="1" noChangeArrowheads="1" noTextEdit="1"/>
          </p:cNvSpPr>
          <p:nvPr>
            <p:ph type="sldImg"/>
          </p:nvPr>
        </p:nvSpPr>
        <p:spPr>
          <a:ln/>
        </p:spPr>
      </p:sp>
      <p:sp>
        <p:nvSpPr>
          <p:cNvPr id="53453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2076546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txBox="1">
            <a:spLocks noGrp="1" noChangeArrowheads="1"/>
          </p:cNvSpPr>
          <p:nvPr/>
        </p:nvSpPr>
        <p:spPr bwMode="auto">
          <a:xfrm>
            <a:off x="4105275" y="9109076"/>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900" tIns="50449" rIns="100900" bIns="50449"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79DA9D5A-2258-4D2D-8529-72D2E57FDF3B}" type="slidenum">
              <a:rPr lang="en-US" sz="1400" i="0"/>
              <a:pPr algn="r"/>
              <a:t>22</a:t>
            </a:fld>
            <a:endParaRPr lang="en-US" sz="1400" i="0"/>
          </a:p>
        </p:txBody>
      </p:sp>
      <p:sp>
        <p:nvSpPr>
          <p:cNvPr id="536579" name="Rectangle 2"/>
          <p:cNvSpPr>
            <a:spLocks noGrp="1" noRot="1" noChangeAspect="1" noChangeArrowheads="1" noTextEdit="1"/>
          </p:cNvSpPr>
          <p:nvPr>
            <p:ph type="sldImg"/>
          </p:nvPr>
        </p:nvSpPr>
        <p:spPr>
          <a:ln/>
        </p:spPr>
      </p:sp>
      <p:sp>
        <p:nvSpPr>
          <p:cNvPr id="53658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992732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p:cNvSpPr txBox="1">
            <a:spLocks noGrp="1" noChangeArrowheads="1"/>
          </p:cNvSpPr>
          <p:nvPr/>
        </p:nvSpPr>
        <p:spPr bwMode="auto">
          <a:xfrm>
            <a:off x="4105275" y="9109076"/>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900" tIns="50449" rIns="100900" bIns="50449"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6A81A30D-3AF3-4E86-B9EE-5E1CB8CAA44F}" type="slidenum">
              <a:rPr lang="en-US" sz="1400" i="0"/>
              <a:pPr algn="r"/>
              <a:t>23</a:t>
            </a:fld>
            <a:endParaRPr lang="en-US" sz="1400" i="0"/>
          </a:p>
        </p:txBody>
      </p:sp>
      <p:sp>
        <p:nvSpPr>
          <p:cNvPr id="538627" name="Rectangle 2"/>
          <p:cNvSpPr>
            <a:spLocks noGrp="1" noRot="1" noChangeAspect="1" noChangeArrowheads="1" noTextEdit="1"/>
          </p:cNvSpPr>
          <p:nvPr>
            <p:ph type="sldImg"/>
          </p:nvPr>
        </p:nvSpPr>
        <p:spPr>
          <a:ln/>
        </p:spPr>
      </p:sp>
      <p:sp>
        <p:nvSpPr>
          <p:cNvPr id="53862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1919571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dirty="0"/>
          </a:p>
        </p:txBody>
      </p:sp>
    </p:spTree>
    <p:extLst>
      <p:ext uri="{BB962C8B-B14F-4D97-AF65-F5344CB8AC3E}">
        <p14:creationId xmlns:p14="http://schemas.microsoft.com/office/powerpoint/2010/main" val="709706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dirty="0"/>
          </a:p>
        </p:txBody>
      </p:sp>
    </p:spTree>
    <p:extLst>
      <p:ext uri="{BB962C8B-B14F-4D97-AF65-F5344CB8AC3E}">
        <p14:creationId xmlns:p14="http://schemas.microsoft.com/office/powerpoint/2010/main" val="2542208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033">
              <a:defRPr sz="2400">
                <a:solidFill>
                  <a:schemeClr val="tx1"/>
                </a:solidFill>
                <a:latin typeface="Times New Roman" pitchFamily="18" charset="0"/>
              </a:defRPr>
            </a:lvl1pPr>
            <a:lvl2pPr marL="748348" indent="-287825" defTabSz="937033">
              <a:defRPr sz="2400">
                <a:solidFill>
                  <a:schemeClr val="tx1"/>
                </a:solidFill>
                <a:latin typeface="Times New Roman" pitchFamily="18" charset="0"/>
              </a:defRPr>
            </a:lvl2pPr>
            <a:lvl3pPr marL="1151301" indent="-230259" defTabSz="937033">
              <a:defRPr sz="2400">
                <a:solidFill>
                  <a:schemeClr val="tx1"/>
                </a:solidFill>
                <a:latin typeface="Times New Roman" pitchFamily="18" charset="0"/>
              </a:defRPr>
            </a:lvl3pPr>
            <a:lvl4pPr marL="1611822" indent="-230259" defTabSz="937033">
              <a:defRPr sz="2400">
                <a:solidFill>
                  <a:schemeClr val="tx1"/>
                </a:solidFill>
                <a:latin typeface="Times New Roman" pitchFamily="18" charset="0"/>
              </a:defRPr>
            </a:lvl4pPr>
            <a:lvl5pPr marL="2072343" indent="-230259" defTabSz="937033">
              <a:defRPr sz="2400">
                <a:solidFill>
                  <a:schemeClr val="tx1"/>
                </a:solidFill>
                <a:latin typeface="Times New Roman" pitchFamily="18" charset="0"/>
              </a:defRPr>
            </a:lvl5pPr>
            <a:lvl6pPr marL="2532862" indent="-230259" defTabSz="937033" eaLnBrk="0" fontAlgn="base" hangingPunct="0">
              <a:spcBef>
                <a:spcPct val="0"/>
              </a:spcBef>
              <a:spcAft>
                <a:spcPct val="0"/>
              </a:spcAft>
              <a:defRPr sz="2400">
                <a:solidFill>
                  <a:schemeClr val="tx1"/>
                </a:solidFill>
                <a:latin typeface="Times New Roman" pitchFamily="18" charset="0"/>
              </a:defRPr>
            </a:lvl6pPr>
            <a:lvl7pPr marL="2993385" indent="-230259" defTabSz="937033" eaLnBrk="0" fontAlgn="base" hangingPunct="0">
              <a:spcBef>
                <a:spcPct val="0"/>
              </a:spcBef>
              <a:spcAft>
                <a:spcPct val="0"/>
              </a:spcAft>
              <a:defRPr sz="2400">
                <a:solidFill>
                  <a:schemeClr val="tx1"/>
                </a:solidFill>
                <a:latin typeface="Times New Roman" pitchFamily="18" charset="0"/>
              </a:defRPr>
            </a:lvl7pPr>
            <a:lvl8pPr marL="3453902" indent="-230259" defTabSz="937033" eaLnBrk="0" fontAlgn="base" hangingPunct="0">
              <a:spcBef>
                <a:spcPct val="0"/>
              </a:spcBef>
              <a:spcAft>
                <a:spcPct val="0"/>
              </a:spcAft>
              <a:defRPr sz="2400">
                <a:solidFill>
                  <a:schemeClr val="tx1"/>
                </a:solidFill>
                <a:latin typeface="Times New Roman" pitchFamily="18" charset="0"/>
              </a:defRPr>
            </a:lvl8pPr>
            <a:lvl9pPr marL="3914427" indent="-230259" defTabSz="937033"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30</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396653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9DB4F2A-095C-4C46-9AD2-69A2C34A43EE}" type="slidenum">
              <a:rPr lang="en-US" smtClean="0"/>
              <a:pPr>
                <a:defRPr/>
              </a:pPr>
              <a:t>31</a:t>
            </a:fld>
            <a:endParaRPr lang="en-US"/>
          </a:p>
        </p:txBody>
      </p:sp>
    </p:spTree>
    <p:extLst>
      <p:ext uri="{BB962C8B-B14F-4D97-AF65-F5344CB8AC3E}">
        <p14:creationId xmlns:p14="http://schemas.microsoft.com/office/powerpoint/2010/main" val="2564340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033">
              <a:defRPr sz="2400">
                <a:solidFill>
                  <a:schemeClr val="tx1"/>
                </a:solidFill>
                <a:latin typeface="Times New Roman" pitchFamily="18" charset="0"/>
              </a:defRPr>
            </a:lvl1pPr>
            <a:lvl2pPr marL="748348" indent="-287825" defTabSz="937033">
              <a:defRPr sz="2400">
                <a:solidFill>
                  <a:schemeClr val="tx1"/>
                </a:solidFill>
                <a:latin typeface="Times New Roman" pitchFamily="18" charset="0"/>
              </a:defRPr>
            </a:lvl2pPr>
            <a:lvl3pPr marL="1151301" indent="-230259" defTabSz="937033">
              <a:defRPr sz="2400">
                <a:solidFill>
                  <a:schemeClr val="tx1"/>
                </a:solidFill>
                <a:latin typeface="Times New Roman" pitchFamily="18" charset="0"/>
              </a:defRPr>
            </a:lvl3pPr>
            <a:lvl4pPr marL="1611822" indent="-230259" defTabSz="937033">
              <a:defRPr sz="2400">
                <a:solidFill>
                  <a:schemeClr val="tx1"/>
                </a:solidFill>
                <a:latin typeface="Times New Roman" pitchFamily="18" charset="0"/>
              </a:defRPr>
            </a:lvl4pPr>
            <a:lvl5pPr marL="2072343" indent="-230259" defTabSz="937033">
              <a:defRPr sz="2400">
                <a:solidFill>
                  <a:schemeClr val="tx1"/>
                </a:solidFill>
                <a:latin typeface="Times New Roman" pitchFamily="18" charset="0"/>
              </a:defRPr>
            </a:lvl5pPr>
            <a:lvl6pPr marL="2532862" indent="-230259" defTabSz="937033" eaLnBrk="0" fontAlgn="base" hangingPunct="0">
              <a:spcBef>
                <a:spcPct val="0"/>
              </a:spcBef>
              <a:spcAft>
                <a:spcPct val="0"/>
              </a:spcAft>
              <a:defRPr sz="2400">
                <a:solidFill>
                  <a:schemeClr val="tx1"/>
                </a:solidFill>
                <a:latin typeface="Times New Roman" pitchFamily="18" charset="0"/>
              </a:defRPr>
            </a:lvl6pPr>
            <a:lvl7pPr marL="2993385" indent="-230259" defTabSz="937033" eaLnBrk="0" fontAlgn="base" hangingPunct="0">
              <a:spcBef>
                <a:spcPct val="0"/>
              </a:spcBef>
              <a:spcAft>
                <a:spcPct val="0"/>
              </a:spcAft>
              <a:defRPr sz="2400">
                <a:solidFill>
                  <a:schemeClr val="tx1"/>
                </a:solidFill>
                <a:latin typeface="Times New Roman" pitchFamily="18" charset="0"/>
              </a:defRPr>
            </a:lvl7pPr>
            <a:lvl8pPr marL="3453902" indent="-230259" defTabSz="937033" eaLnBrk="0" fontAlgn="base" hangingPunct="0">
              <a:spcBef>
                <a:spcPct val="0"/>
              </a:spcBef>
              <a:spcAft>
                <a:spcPct val="0"/>
              </a:spcAft>
              <a:defRPr sz="2400">
                <a:solidFill>
                  <a:schemeClr val="tx1"/>
                </a:solidFill>
                <a:latin typeface="Times New Roman" pitchFamily="18" charset="0"/>
              </a:defRPr>
            </a:lvl8pPr>
            <a:lvl9pPr marL="3914427" indent="-230259" defTabSz="937033"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2</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702854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033">
              <a:defRPr sz="2400">
                <a:solidFill>
                  <a:schemeClr val="tx1"/>
                </a:solidFill>
                <a:latin typeface="Times New Roman" pitchFamily="18" charset="0"/>
              </a:defRPr>
            </a:lvl1pPr>
            <a:lvl2pPr marL="748348" indent="-287825" defTabSz="937033">
              <a:defRPr sz="2400">
                <a:solidFill>
                  <a:schemeClr val="tx1"/>
                </a:solidFill>
                <a:latin typeface="Times New Roman" pitchFamily="18" charset="0"/>
              </a:defRPr>
            </a:lvl2pPr>
            <a:lvl3pPr marL="1151301" indent="-230259" defTabSz="937033">
              <a:defRPr sz="2400">
                <a:solidFill>
                  <a:schemeClr val="tx1"/>
                </a:solidFill>
                <a:latin typeface="Times New Roman" pitchFamily="18" charset="0"/>
              </a:defRPr>
            </a:lvl3pPr>
            <a:lvl4pPr marL="1611822" indent="-230259" defTabSz="937033">
              <a:defRPr sz="2400">
                <a:solidFill>
                  <a:schemeClr val="tx1"/>
                </a:solidFill>
                <a:latin typeface="Times New Roman" pitchFamily="18" charset="0"/>
              </a:defRPr>
            </a:lvl4pPr>
            <a:lvl5pPr marL="2072343" indent="-230259" defTabSz="937033">
              <a:defRPr sz="2400">
                <a:solidFill>
                  <a:schemeClr val="tx1"/>
                </a:solidFill>
                <a:latin typeface="Times New Roman" pitchFamily="18" charset="0"/>
              </a:defRPr>
            </a:lvl5pPr>
            <a:lvl6pPr marL="2532862" indent="-230259" defTabSz="937033" eaLnBrk="0" fontAlgn="base" hangingPunct="0">
              <a:spcBef>
                <a:spcPct val="0"/>
              </a:spcBef>
              <a:spcAft>
                <a:spcPct val="0"/>
              </a:spcAft>
              <a:defRPr sz="2400">
                <a:solidFill>
                  <a:schemeClr val="tx1"/>
                </a:solidFill>
                <a:latin typeface="Times New Roman" pitchFamily="18" charset="0"/>
              </a:defRPr>
            </a:lvl6pPr>
            <a:lvl7pPr marL="2993385" indent="-230259" defTabSz="937033" eaLnBrk="0" fontAlgn="base" hangingPunct="0">
              <a:spcBef>
                <a:spcPct val="0"/>
              </a:spcBef>
              <a:spcAft>
                <a:spcPct val="0"/>
              </a:spcAft>
              <a:defRPr sz="2400">
                <a:solidFill>
                  <a:schemeClr val="tx1"/>
                </a:solidFill>
                <a:latin typeface="Times New Roman" pitchFamily="18" charset="0"/>
              </a:defRPr>
            </a:lvl7pPr>
            <a:lvl8pPr marL="3453902" indent="-230259" defTabSz="937033" eaLnBrk="0" fontAlgn="base" hangingPunct="0">
              <a:spcBef>
                <a:spcPct val="0"/>
              </a:spcBef>
              <a:spcAft>
                <a:spcPct val="0"/>
              </a:spcAft>
              <a:defRPr sz="2400">
                <a:solidFill>
                  <a:schemeClr val="tx1"/>
                </a:solidFill>
                <a:latin typeface="Times New Roman" pitchFamily="18" charset="0"/>
              </a:defRPr>
            </a:lvl8pPr>
            <a:lvl9pPr marL="3914427" indent="-230259" defTabSz="937033"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40</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706224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033">
              <a:defRPr sz="2400">
                <a:solidFill>
                  <a:schemeClr val="tx1"/>
                </a:solidFill>
                <a:latin typeface="Times New Roman" pitchFamily="18" charset="0"/>
              </a:defRPr>
            </a:lvl1pPr>
            <a:lvl2pPr marL="748348" indent="-287825" defTabSz="937033">
              <a:defRPr sz="2400">
                <a:solidFill>
                  <a:schemeClr val="tx1"/>
                </a:solidFill>
                <a:latin typeface="Times New Roman" pitchFamily="18" charset="0"/>
              </a:defRPr>
            </a:lvl2pPr>
            <a:lvl3pPr marL="1151301" indent="-230259" defTabSz="937033">
              <a:defRPr sz="2400">
                <a:solidFill>
                  <a:schemeClr val="tx1"/>
                </a:solidFill>
                <a:latin typeface="Times New Roman" pitchFamily="18" charset="0"/>
              </a:defRPr>
            </a:lvl3pPr>
            <a:lvl4pPr marL="1611822" indent="-230259" defTabSz="937033">
              <a:defRPr sz="2400">
                <a:solidFill>
                  <a:schemeClr val="tx1"/>
                </a:solidFill>
                <a:latin typeface="Times New Roman" pitchFamily="18" charset="0"/>
              </a:defRPr>
            </a:lvl4pPr>
            <a:lvl5pPr marL="2072343" indent="-230259" defTabSz="937033">
              <a:defRPr sz="2400">
                <a:solidFill>
                  <a:schemeClr val="tx1"/>
                </a:solidFill>
                <a:latin typeface="Times New Roman" pitchFamily="18" charset="0"/>
              </a:defRPr>
            </a:lvl5pPr>
            <a:lvl6pPr marL="2532862" indent="-230259" defTabSz="937033" eaLnBrk="0" fontAlgn="base" hangingPunct="0">
              <a:spcBef>
                <a:spcPct val="0"/>
              </a:spcBef>
              <a:spcAft>
                <a:spcPct val="0"/>
              </a:spcAft>
              <a:defRPr sz="2400">
                <a:solidFill>
                  <a:schemeClr val="tx1"/>
                </a:solidFill>
                <a:latin typeface="Times New Roman" pitchFamily="18" charset="0"/>
              </a:defRPr>
            </a:lvl6pPr>
            <a:lvl7pPr marL="2993385" indent="-230259" defTabSz="937033" eaLnBrk="0" fontAlgn="base" hangingPunct="0">
              <a:spcBef>
                <a:spcPct val="0"/>
              </a:spcBef>
              <a:spcAft>
                <a:spcPct val="0"/>
              </a:spcAft>
              <a:defRPr sz="2400">
                <a:solidFill>
                  <a:schemeClr val="tx1"/>
                </a:solidFill>
                <a:latin typeface="Times New Roman" pitchFamily="18" charset="0"/>
              </a:defRPr>
            </a:lvl7pPr>
            <a:lvl8pPr marL="3453902" indent="-230259" defTabSz="937033" eaLnBrk="0" fontAlgn="base" hangingPunct="0">
              <a:spcBef>
                <a:spcPct val="0"/>
              </a:spcBef>
              <a:spcAft>
                <a:spcPct val="0"/>
              </a:spcAft>
              <a:defRPr sz="2400">
                <a:solidFill>
                  <a:schemeClr val="tx1"/>
                </a:solidFill>
                <a:latin typeface="Times New Roman" pitchFamily="18" charset="0"/>
              </a:defRPr>
            </a:lvl8pPr>
            <a:lvl9pPr marL="3914427" indent="-230259" defTabSz="937033"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44</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785741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033">
              <a:defRPr sz="2400">
                <a:solidFill>
                  <a:schemeClr val="tx1"/>
                </a:solidFill>
                <a:latin typeface="Times New Roman" pitchFamily="18" charset="0"/>
              </a:defRPr>
            </a:lvl1pPr>
            <a:lvl2pPr marL="748348" indent="-287825" defTabSz="937033">
              <a:defRPr sz="2400">
                <a:solidFill>
                  <a:schemeClr val="tx1"/>
                </a:solidFill>
                <a:latin typeface="Times New Roman" pitchFamily="18" charset="0"/>
              </a:defRPr>
            </a:lvl2pPr>
            <a:lvl3pPr marL="1151301" indent="-230259" defTabSz="937033">
              <a:defRPr sz="2400">
                <a:solidFill>
                  <a:schemeClr val="tx1"/>
                </a:solidFill>
                <a:latin typeface="Times New Roman" pitchFamily="18" charset="0"/>
              </a:defRPr>
            </a:lvl3pPr>
            <a:lvl4pPr marL="1611822" indent="-230259" defTabSz="937033">
              <a:defRPr sz="2400">
                <a:solidFill>
                  <a:schemeClr val="tx1"/>
                </a:solidFill>
                <a:latin typeface="Times New Roman" pitchFamily="18" charset="0"/>
              </a:defRPr>
            </a:lvl4pPr>
            <a:lvl5pPr marL="2072343" indent="-230259" defTabSz="937033">
              <a:defRPr sz="2400">
                <a:solidFill>
                  <a:schemeClr val="tx1"/>
                </a:solidFill>
                <a:latin typeface="Times New Roman" pitchFamily="18" charset="0"/>
              </a:defRPr>
            </a:lvl5pPr>
            <a:lvl6pPr marL="2532862" indent="-230259" defTabSz="937033" eaLnBrk="0" fontAlgn="base" hangingPunct="0">
              <a:spcBef>
                <a:spcPct val="0"/>
              </a:spcBef>
              <a:spcAft>
                <a:spcPct val="0"/>
              </a:spcAft>
              <a:defRPr sz="2400">
                <a:solidFill>
                  <a:schemeClr val="tx1"/>
                </a:solidFill>
                <a:latin typeface="Times New Roman" pitchFamily="18" charset="0"/>
              </a:defRPr>
            </a:lvl6pPr>
            <a:lvl7pPr marL="2993385" indent="-230259" defTabSz="937033" eaLnBrk="0" fontAlgn="base" hangingPunct="0">
              <a:spcBef>
                <a:spcPct val="0"/>
              </a:spcBef>
              <a:spcAft>
                <a:spcPct val="0"/>
              </a:spcAft>
              <a:defRPr sz="2400">
                <a:solidFill>
                  <a:schemeClr val="tx1"/>
                </a:solidFill>
                <a:latin typeface="Times New Roman" pitchFamily="18" charset="0"/>
              </a:defRPr>
            </a:lvl7pPr>
            <a:lvl8pPr marL="3453902" indent="-230259" defTabSz="937033" eaLnBrk="0" fontAlgn="base" hangingPunct="0">
              <a:spcBef>
                <a:spcPct val="0"/>
              </a:spcBef>
              <a:spcAft>
                <a:spcPct val="0"/>
              </a:spcAft>
              <a:defRPr sz="2400">
                <a:solidFill>
                  <a:schemeClr val="tx1"/>
                </a:solidFill>
                <a:latin typeface="Times New Roman" pitchFamily="18" charset="0"/>
              </a:defRPr>
            </a:lvl8pPr>
            <a:lvl9pPr marL="3914427" indent="-230259" defTabSz="937033"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49</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905824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51</a:t>
            </a:fld>
            <a:endParaRPr lang="en-US"/>
          </a:p>
        </p:txBody>
      </p:sp>
    </p:spTree>
    <p:extLst>
      <p:ext uri="{BB962C8B-B14F-4D97-AF65-F5344CB8AC3E}">
        <p14:creationId xmlns:p14="http://schemas.microsoft.com/office/powerpoint/2010/main" val="3759626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033">
              <a:defRPr sz="2400">
                <a:solidFill>
                  <a:schemeClr val="tx1"/>
                </a:solidFill>
                <a:latin typeface="Times New Roman" pitchFamily="18" charset="0"/>
              </a:defRPr>
            </a:lvl1pPr>
            <a:lvl2pPr marL="748348" indent="-287825" defTabSz="937033">
              <a:defRPr sz="2400">
                <a:solidFill>
                  <a:schemeClr val="tx1"/>
                </a:solidFill>
                <a:latin typeface="Times New Roman" pitchFamily="18" charset="0"/>
              </a:defRPr>
            </a:lvl2pPr>
            <a:lvl3pPr marL="1151301" indent="-230259" defTabSz="937033">
              <a:defRPr sz="2400">
                <a:solidFill>
                  <a:schemeClr val="tx1"/>
                </a:solidFill>
                <a:latin typeface="Times New Roman" pitchFamily="18" charset="0"/>
              </a:defRPr>
            </a:lvl3pPr>
            <a:lvl4pPr marL="1611822" indent="-230259" defTabSz="937033">
              <a:defRPr sz="2400">
                <a:solidFill>
                  <a:schemeClr val="tx1"/>
                </a:solidFill>
                <a:latin typeface="Times New Roman" pitchFamily="18" charset="0"/>
              </a:defRPr>
            </a:lvl4pPr>
            <a:lvl5pPr marL="2072343" indent="-230259" defTabSz="937033">
              <a:defRPr sz="2400">
                <a:solidFill>
                  <a:schemeClr val="tx1"/>
                </a:solidFill>
                <a:latin typeface="Times New Roman" pitchFamily="18" charset="0"/>
              </a:defRPr>
            </a:lvl5pPr>
            <a:lvl6pPr marL="2532862" indent="-230259" defTabSz="937033" eaLnBrk="0" fontAlgn="base" hangingPunct="0">
              <a:spcBef>
                <a:spcPct val="0"/>
              </a:spcBef>
              <a:spcAft>
                <a:spcPct val="0"/>
              </a:spcAft>
              <a:defRPr sz="2400">
                <a:solidFill>
                  <a:schemeClr val="tx1"/>
                </a:solidFill>
                <a:latin typeface="Times New Roman" pitchFamily="18" charset="0"/>
              </a:defRPr>
            </a:lvl6pPr>
            <a:lvl7pPr marL="2993385" indent="-230259" defTabSz="937033" eaLnBrk="0" fontAlgn="base" hangingPunct="0">
              <a:spcBef>
                <a:spcPct val="0"/>
              </a:spcBef>
              <a:spcAft>
                <a:spcPct val="0"/>
              </a:spcAft>
              <a:defRPr sz="2400">
                <a:solidFill>
                  <a:schemeClr val="tx1"/>
                </a:solidFill>
                <a:latin typeface="Times New Roman" pitchFamily="18" charset="0"/>
              </a:defRPr>
            </a:lvl7pPr>
            <a:lvl8pPr marL="3453902" indent="-230259" defTabSz="937033" eaLnBrk="0" fontAlgn="base" hangingPunct="0">
              <a:spcBef>
                <a:spcPct val="0"/>
              </a:spcBef>
              <a:spcAft>
                <a:spcPct val="0"/>
              </a:spcAft>
              <a:defRPr sz="2400">
                <a:solidFill>
                  <a:schemeClr val="tx1"/>
                </a:solidFill>
                <a:latin typeface="Times New Roman" pitchFamily="18" charset="0"/>
              </a:defRPr>
            </a:lvl8pPr>
            <a:lvl9pPr marL="3914427" indent="-230259" defTabSz="937033"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54</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848133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B1DD64-5A2C-4A0B-8DE4-EFA02A37E0A9}" type="slidenum">
              <a:rPr lang="en-US" smtClean="0"/>
              <a:pPr/>
              <a:t>59</a:t>
            </a:fld>
            <a:endParaRPr lang="en-US"/>
          </a:p>
        </p:txBody>
      </p:sp>
    </p:spTree>
    <p:extLst>
      <p:ext uri="{BB962C8B-B14F-4D97-AF65-F5344CB8AC3E}">
        <p14:creationId xmlns:p14="http://schemas.microsoft.com/office/powerpoint/2010/main" val="654844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033">
              <a:defRPr sz="2400">
                <a:solidFill>
                  <a:schemeClr val="tx1"/>
                </a:solidFill>
                <a:latin typeface="Times New Roman" pitchFamily="18" charset="0"/>
              </a:defRPr>
            </a:lvl1pPr>
            <a:lvl2pPr marL="748348" indent="-287825" defTabSz="937033">
              <a:defRPr sz="2400">
                <a:solidFill>
                  <a:schemeClr val="tx1"/>
                </a:solidFill>
                <a:latin typeface="Times New Roman" pitchFamily="18" charset="0"/>
              </a:defRPr>
            </a:lvl2pPr>
            <a:lvl3pPr marL="1151301" indent="-230259" defTabSz="937033">
              <a:defRPr sz="2400">
                <a:solidFill>
                  <a:schemeClr val="tx1"/>
                </a:solidFill>
                <a:latin typeface="Times New Roman" pitchFamily="18" charset="0"/>
              </a:defRPr>
            </a:lvl3pPr>
            <a:lvl4pPr marL="1611822" indent="-230259" defTabSz="937033">
              <a:defRPr sz="2400">
                <a:solidFill>
                  <a:schemeClr val="tx1"/>
                </a:solidFill>
                <a:latin typeface="Times New Roman" pitchFamily="18" charset="0"/>
              </a:defRPr>
            </a:lvl4pPr>
            <a:lvl5pPr marL="2072343" indent="-230259" defTabSz="937033">
              <a:defRPr sz="2400">
                <a:solidFill>
                  <a:schemeClr val="tx1"/>
                </a:solidFill>
                <a:latin typeface="Times New Roman" pitchFamily="18" charset="0"/>
              </a:defRPr>
            </a:lvl5pPr>
            <a:lvl6pPr marL="2532862" indent="-230259" defTabSz="937033" eaLnBrk="0" fontAlgn="base" hangingPunct="0">
              <a:spcBef>
                <a:spcPct val="0"/>
              </a:spcBef>
              <a:spcAft>
                <a:spcPct val="0"/>
              </a:spcAft>
              <a:defRPr sz="2400">
                <a:solidFill>
                  <a:schemeClr val="tx1"/>
                </a:solidFill>
                <a:latin typeface="Times New Roman" pitchFamily="18" charset="0"/>
              </a:defRPr>
            </a:lvl6pPr>
            <a:lvl7pPr marL="2993385" indent="-230259" defTabSz="937033" eaLnBrk="0" fontAlgn="base" hangingPunct="0">
              <a:spcBef>
                <a:spcPct val="0"/>
              </a:spcBef>
              <a:spcAft>
                <a:spcPct val="0"/>
              </a:spcAft>
              <a:defRPr sz="2400">
                <a:solidFill>
                  <a:schemeClr val="tx1"/>
                </a:solidFill>
                <a:latin typeface="Times New Roman" pitchFamily="18" charset="0"/>
              </a:defRPr>
            </a:lvl7pPr>
            <a:lvl8pPr marL="3453902" indent="-230259" defTabSz="937033" eaLnBrk="0" fontAlgn="base" hangingPunct="0">
              <a:spcBef>
                <a:spcPct val="0"/>
              </a:spcBef>
              <a:spcAft>
                <a:spcPct val="0"/>
              </a:spcAft>
              <a:defRPr sz="2400">
                <a:solidFill>
                  <a:schemeClr val="tx1"/>
                </a:solidFill>
                <a:latin typeface="Times New Roman" pitchFamily="18" charset="0"/>
              </a:defRPr>
            </a:lvl8pPr>
            <a:lvl9pPr marL="3914427" indent="-230259" defTabSz="937033"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65</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924647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126BDF-6F7A-491A-A384-EA31AA8D7E67}" type="slidenum">
              <a:rPr lang="en-US"/>
              <a:pPr/>
              <a:t>76</a:t>
            </a:fld>
            <a:endParaRPr lang="en-US"/>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19844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033">
              <a:defRPr sz="2400">
                <a:solidFill>
                  <a:schemeClr val="tx1"/>
                </a:solidFill>
                <a:latin typeface="Times New Roman" pitchFamily="18" charset="0"/>
              </a:defRPr>
            </a:lvl1pPr>
            <a:lvl2pPr marL="748348" indent="-287825" defTabSz="937033">
              <a:defRPr sz="2400">
                <a:solidFill>
                  <a:schemeClr val="tx1"/>
                </a:solidFill>
                <a:latin typeface="Times New Roman" pitchFamily="18" charset="0"/>
              </a:defRPr>
            </a:lvl2pPr>
            <a:lvl3pPr marL="1151301" indent="-230259" defTabSz="937033">
              <a:defRPr sz="2400">
                <a:solidFill>
                  <a:schemeClr val="tx1"/>
                </a:solidFill>
                <a:latin typeface="Times New Roman" pitchFamily="18" charset="0"/>
              </a:defRPr>
            </a:lvl3pPr>
            <a:lvl4pPr marL="1611822" indent="-230259" defTabSz="937033">
              <a:defRPr sz="2400">
                <a:solidFill>
                  <a:schemeClr val="tx1"/>
                </a:solidFill>
                <a:latin typeface="Times New Roman" pitchFamily="18" charset="0"/>
              </a:defRPr>
            </a:lvl4pPr>
            <a:lvl5pPr marL="2072343" indent="-230259" defTabSz="937033">
              <a:defRPr sz="2400">
                <a:solidFill>
                  <a:schemeClr val="tx1"/>
                </a:solidFill>
                <a:latin typeface="Times New Roman" pitchFamily="18" charset="0"/>
              </a:defRPr>
            </a:lvl5pPr>
            <a:lvl6pPr marL="2532862" indent="-230259" defTabSz="937033" eaLnBrk="0" fontAlgn="base" hangingPunct="0">
              <a:spcBef>
                <a:spcPct val="0"/>
              </a:spcBef>
              <a:spcAft>
                <a:spcPct val="0"/>
              </a:spcAft>
              <a:defRPr sz="2400">
                <a:solidFill>
                  <a:schemeClr val="tx1"/>
                </a:solidFill>
                <a:latin typeface="Times New Roman" pitchFamily="18" charset="0"/>
              </a:defRPr>
            </a:lvl6pPr>
            <a:lvl7pPr marL="2993385" indent="-230259" defTabSz="937033" eaLnBrk="0" fontAlgn="base" hangingPunct="0">
              <a:spcBef>
                <a:spcPct val="0"/>
              </a:spcBef>
              <a:spcAft>
                <a:spcPct val="0"/>
              </a:spcAft>
              <a:defRPr sz="2400">
                <a:solidFill>
                  <a:schemeClr val="tx1"/>
                </a:solidFill>
                <a:latin typeface="Times New Roman" pitchFamily="18" charset="0"/>
              </a:defRPr>
            </a:lvl7pPr>
            <a:lvl8pPr marL="3453902" indent="-230259" defTabSz="937033" eaLnBrk="0" fontAlgn="base" hangingPunct="0">
              <a:spcBef>
                <a:spcPct val="0"/>
              </a:spcBef>
              <a:spcAft>
                <a:spcPct val="0"/>
              </a:spcAft>
              <a:defRPr sz="2400">
                <a:solidFill>
                  <a:schemeClr val="tx1"/>
                </a:solidFill>
                <a:latin typeface="Times New Roman" pitchFamily="18" charset="0"/>
              </a:defRPr>
            </a:lvl8pPr>
            <a:lvl9pPr marL="3914427" indent="-230259" defTabSz="937033"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78</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088930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033">
              <a:defRPr sz="2400">
                <a:solidFill>
                  <a:schemeClr val="tx1"/>
                </a:solidFill>
                <a:latin typeface="Times New Roman" pitchFamily="18" charset="0"/>
              </a:defRPr>
            </a:lvl1pPr>
            <a:lvl2pPr marL="748348" indent="-287825" defTabSz="937033">
              <a:defRPr sz="2400">
                <a:solidFill>
                  <a:schemeClr val="tx1"/>
                </a:solidFill>
                <a:latin typeface="Times New Roman" pitchFamily="18" charset="0"/>
              </a:defRPr>
            </a:lvl2pPr>
            <a:lvl3pPr marL="1151301" indent="-230259" defTabSz="937033">
              <a:defRPr sz="2400">
                <a:solidFill>
                  <a:schemeClr val="tx1"/>
                </a:solidFill>
                <a:latin typeface="Times New Roman" pitchFamily="18" charset="0"/>
              </a:defRPr>
            </a:lvl3pPr>
            <a:lvl4pPr marL="1611822" indent="-230259" defTabSz="937033">
              <a:defRPr sz="2400">
                <a:solidFill>
                  <a:schemeClr val="tx1"/>
                </a:solidFill>
                <a:latin typeface="Times New Roman" pitchFamily="18" charset="0"/>
              </a:defRPr>
            </a:lvl4pPr>
            <a:lvl5pPr marL="2072343" indent="-230259" defTabSz="937033">
              <a:defRPr sz="2400">
                <a:solidFill>
                  <a:schemeClr val="tx1"/>
                </a:solidFill>
                <a:latin typeface="Times New Roman" pitchFamily="18" charset="0"/>
              </a:defRPr>
            </a:lvl5pPr>
            <a:lvl6pPr marL="2532862" indent="-230259" defTabSz="937033" eaLnBrk="0" fontAlgn="base" hangingPunct="0">
              <a:spcBef>
                <a:spcPct val="0"/>
              </a:spcBef>
              <a:spcAft>
                <a:spcPct val="0"/>
              </a:spcAft>
              <a:defRPr sz="2400">
                <a:solidFill>
                  <a:schemeClr val="tx1"/>
                </a:solidFill>
                <a:latin typeface="Times New Roman" pitchFamily="18" charset="0"/>
              </a:defRPr>
            </a:lvl6pPr>
            <a:lvl7pPr marL="2993385" indent="-230259" defTabSz="937033" eaLnBrk="0" fontAlgn="base" hangingPunct="0">
              <a:spcBef>
                <a:spcPct val="0"/>
              </a:spcBef>
              <a:spcAft>
                <a:spcPct val="0"/>
              </a:spcAft>
              <a:defRPr sz="2400">
                <a:solidFill>
                  <a:schemeClr val="tx1"/>
                </a:solidFill>
                <a:latin typeface="Times New Roman" pitchFamily="18" charset="0"/>
              </a:defRPr>
            </a:lvl7pPr>
            <a:lvl8pPr marL="3453902" indent="-230259" defTabSz="937033" eaLnBrk="0" fontAlgn="base" hangingPunct="0">
              <a:spcBef>
                <a:spcPct val="0"/>
              </a:spcBef>
              <a:spcAft>
                <a:spcPct val="0"/>
              </a:spcAft>
              <a:defRPr sz="2400">
                <a:solidFill>
                  <a:schemeClr val="tx1"/>
                </a:solidFill>
                <a:latin typeface="Times New Roman" pitchFamily="18" charset="0"/>
              </a:defRPr>
            </a:lvl8pPr>
            <a:lvl9pPr marL="3914427" indent="-230259" defTabSz="937033"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88</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437535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98F24-1F84-4031-8635-B73CBECFEB13}" type="slidenum">
              <a:rPr lang="en-US"/>
              <a:pPr/>
              <a:t>4</a:t>
            </a:fld>
            <a:endParaRPr lang="en-US"/>
          </a:p>
        </p:txBody>
      </p:sp>
      <p:sp>
        <p:nvSpPr>
          <p:cNvPr id="3855362" name="Rectangle 2"/>
          <p:cNvSpPr>
            <a:spLocks noGrp="1" noRot="1" noChangeAspect="1" noChangeArrowheads="1" noTextEdit="1"/>
          </p:cNvSpPr>
          <p:nvPr>
            <p:ph type="sldImg"/>
          </p:nvPr>
        </p:nvSpPr>
        <p:spPr>
          <a:ln/>
        </p:spPr>
      </p:sp>
      <p:sp>
        <p:nvSpPr>
          <p:cNvPr id="3855363" name="Rectangle 3"/>
          <p:cNvSpPr>
            <a:spLocks noGrp="1" noChangeArrowheads="1"/>
          </p:cNvSpPr>
          <p:nvPr>
            <p:ph type="body" idx="1"/>
          </p:nvPr>
        </p:nvSpPr>
        <p:spPr/>
        <p:txBody>
          <a:bodyPr/>
          <a:lstStyle/>
          <a:p>
            <a:r>
              <a:rPr lang="en-US"/>
              <a:t>… to tasks (loads, trains, flights).</a:t>
            </a:r>
          </a:p>
        </p:txBody>
      </p:sp>
    </p:spTree>
    <p:extLst>
      <p:ext uri="{BB962C8B-B14F-4D97-AF65-F5344CB8AC3E}">
        <p14:creationId xmlns:p14="http://schemas.microsoft.com/office/powerpoint/2010/main" val="1850389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033">
              <a:defRPr sz="2400">
                <a:solidFill>
                  <a:schemeClr val="tx1"/>
                </a:solidFill>
                <a:latin typeface="Times New Roman" pitchFamily="18" charset="0"/>
              </a:defRPr>
            </a:lvl1pPr>
            <a:lvl2pPr marL="748348" indent="-287825" defTabSz="937033">
              <a:defRPr sz="2400">
                <a:solidFill>
                  <a:schemeClr val="tx1"/>
                </a:solidFill>
                <a:latin typeface="Times New Roman" pitchFamily="18" charset="0"/>
              </a:defRPr>
            </a:lvl2pPr>
            <a:lvl3pPr marL="1151301" indent="-230259" defTabSz="937033">
              <a:defRPr sz="2400">
                <a:solidFill>
                  <a:schemeClr val="tx1"/>
                </a:solidFill>
                <a:latin typeface="Times New Roman" pitchFamily="18" charset="0"/>
              </a:defRPr>
            </a:lvl3pPr>
            <a:lvl4pPr marL="1611822" indent="-230259" defTabSz="937033">
              <a:defRPr sz="2400">
                <a:solidFill>
                  <a:schemeClr val="tx1"/>
                </a:solidFill>
                <a:latin typeface="Times New Roman" pitchFamily="18" charset="0"/>
              </a:defRPr>
            </a:lvl4pPr>
            <a:lvl5pPr marL="2072343" indent="-230259" defTabSz="937033">
              <a:defRPr sz="2400">
                <a:solidFill>
                  <a:schemeClr val="tx1"/>
                </a:solidFill>
                <a:latin typeface="Times New Roman" pitchFamily="18" charset="0"/>
              </a:defRPr>
            </a:lvl5pPr>
            <a:lvl6pPr marL="2532862" indent="-230259" defTabSz="937033" eaLnBrk="0" fontAlgn="base" hangingPunct="0">
              <a:spcBef>
                <a:spcPct val="0"/>
              </a:spcBef>
              <a:spcAft>
                <a:spcPct val="0"/>
              </a:spcAft>
              <a:defRPr sz="2400">
                <a:solidFill>
                  <a:schemeClr val="tx1"/>
                </a:solidFill>
                <a:latin typeface="Times New Roman" pitchFamily="18" charset="0"/>
              </a:defRPr>
            </a:lvl6pPr>
            <a:lvl7pPr marL="2993385" indent="-230259" defTabSz="937033" eaLnBrk="0" fontAlgn="base" hangingPunct="0">
              <a:spcBef>
                <a:spcPct val="0"/>
              </a:spcBef>
              <a:spcAft>
                <a:spcPct val="0"/>
              </a:spcAft>
              <a:defRPr sz="2400">
                <a:solidFill>
                  <a:schemeClr val="tx1"/>
                </a:solidFill>
                <a:latin typeface="Times New Roman" pitchFamily="18" charset="0"/>
              </a:defRPr>
            </a:lvl7pPr>
            <a:lvl8pPr marL="3453902" indent="-230259" defTabSz="937033" eaLnBrk="0" fontAlgn="base" hangingPunct="0">
              <a:spcBef>
                <a:spcPct val="0"/>
              </a:spcBef>
              <a:spcAft>
                <a:spcPct val="0"/>
              </a:spcAft>
              <a:defRPr sz="2400">
                <a:solidFill>
                  <a:schemeClr val="tx1"/>
                </a:solidFill>
                <a:latin typeface="Times New Roman" pitchFamily="18" charset="0"/>
              </a:defRPr>
            </a:lvl8pPr>
            <a:lvl9pPr marL="3914427" indent="-230259" defTabSz="937033"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93</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482473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7"/>
          <p:cNvSpPr txBox="1">
            <a:spLocks noGrp="1" noChangeArrowheads="1"/>
          </p:cNvSpPr>
          <p:nvPr/>
        </p:nvSpPr>
        <p:spPr bwMode="auto">
          <a:xfrm>
            <a:off x="4144965" y="9121776"/>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3" tIns="48307" rIns="96613" bIns="48307" anchor="b"/>
          <a:lstStyle>
            <a:lvl1pPr defTabSz="966788">
              <a:defRPr i="1">
                <a:solidFill>
                  <a:schemeClr val="tx1"/>
                </a:solidFill>
                <a:latin typeface="Times New Roman" pitchFamily="18" charset="0"/>
              </a:defRPr>
            </a:lvl1pPr>
            <a:lvl2pPr marL="742950" indent="-285750" defTabSz="966788">
              <a:defRPr i="1">
                <a:solidFill>
                  <a:schemeClr val="tx1"/>
                </a:solidFill>
                <a:latin typeface="Times New Roman" pitchFamily="18" charset="0"/>
              </a:defRPr>
            </a:lvl2pPr>
            <a:lvl3pPr marL="1143000" indent="-228600" defTabSz="966788">
              <a:defRPr i="1">
                <a:solidFill>
                  <a:schemeClr val="tx1"/>
                </a:solidFill>
                <a:latin typeface="Times New Roman" pitchFamily="18" charset="0"/>
              </a:defRPr>
            </a:lvl3pPr>
            <a:lvl4pPr marL="1600200" indent="-228600" defTabSz="966788">
              <a:defRPr i="1">
                <a:solidFill>
                  <a:schemeClr val="tx1"/>
                </a:solidFill>
                <a:latin typeface="Times New Roman" pitchFamily="18" charset="0"/>
              </a:defRPr>
            </a:lvl4pPr>
            <a:lvl5pPr marL="2057400" indent="-228600" defTabSz="966788">
              <a:defRPr i="1">
                <a:solidFill>
                  <a:schemeClr val="tx1"/>
                </a:solidFill>
                <a:latin typeface="Times New Roman" pitchFamily="18" charset="0"/>
              </a:defRPr>
            </a:lvl5pPr>
            <a:lvl6pPr marL="2514600" indent="-228600" algn="ctr" defTabSz="966788" eaLnBrk="0" fontAlgn="base" hangingPunct="0">
              <a:spcBef>
                <a:spcPct val="0"/>
              </a:spcBef>
              <a:spcAft>
                <a:spcPct val="0"/>
              </a:spcAft>
              <a:defRPr i="1">
                <a:solidFill>
                  <a:schemeClr val="tx1"/>
                </a:solidFill>
                <a:latin typeface="Times New Roman" pitchFamily="18" charset="0"/>
              </a:defRPr>
            </a:lvl6pPr>
            <a:lvl7pPr marL="2971800" indent="-228600" algn="ctr" defTabSz="966788" eaLnBrk="0" fontAlgn="base" hangingPunct="0">
              <a:spcBef>
                <a:spcPct val="0"/>
              </a:spcBef>
              <a:spcAft>
                <a:spcPct val="0"/>
              </a:spcAft>
              <a:defRPr i="1">
                <a:solidFill>
                  <a:schemeClr val="tx1"/>
                </a:solidFill>
                <a:latin typeface="Times New Roman" pitchFamily="18" charset="0"/>
              </a:defRPr>
            </a:lvl7pPr>
            <a:lvl8pPr marL="3429000" indent="-228600" algn="ctr" defTabSz="966788" eaLnBrk="0" fontAlgn="base" hangingPunct="0">
              <a:spcBef>
                <a:spcPct val="0"/>
              </a:spcBef>
              <a:spcAft>
                <a:spcPct val="0"/>
              </a:spcAft>
              <a:defRPr i="1">
                <a:solidFill>
                  <a:schemeClr val="tx1"/>
                </a:solidFill>
                <a:latin typeface="Times New Roman" pitchFamily="18" charset="0"/>
              </a:defRPr>
            </a:lvl8pPr>
            <a:lvl9pPr marL="3886200" indent="-228600" algn="ctr" defTabSz="966788" eaLnBrk="0" fontAlgn="base" hangingPunct="0">
              <a:spcBef>
                <a:spcPct val="0"/>
              </a:spcBef>
              <a:spcAft>
                <a:spcPct val="0"/>
              </a:spcAft>
              <a:defRPr i="1">
                <a:solidFill>
                  <a:schemeClr val="tx1"/>
                </a:solidFill>
                <a:latin typeface="Times New Roman" pitchFamily="18" charset="0"/>
              </a:defRPr>
            </a:lvl9pPr>
          </a:lstStyle>
          <a:p>
            <a:pPr algn="r"/>
            <a:fld id="{BA148CFA-8B1E-4B60-B013-118D7761A606}" type="slidenum">
              <a:rPr lang="en-US" sz="1200" i="0"/>
              <a:pPr algn="r"/>
              <a:t>95</a:t>
            </a:fld>
            <a:endParaRPr lang="en-US" sz="1200" i="0"/>
          </a:p>
        </p:txBody>
      </p:sp>
      <p:sp>
        <p:nvSpPr>
          <p:cNvPr id="822275" name="Rectangle 2"/>
          <p:cNvSpPr>
            <a:spLocks noGrp="1" noRot="1" noChangeAspect="1" noChangeArrowheads="1" noTextEdit="1"/>
          </p:cNvSpPr>
          <p:nvPr>
            <p:ph type="sldImg"/>
          </p:nvPr>
        </p:nvSpPr>
        <p:spPr>
          <a:xfrm>
            <a:off x="1257300" y="719138"/>
            <a:ext cx="4802188" cy="3602037"/>
          </a:xfrm>
          <a:ln/>
        </p:spPr>
      </p:sp>
      <p:sp>
        <p:nvSpPr>
          <p:cNvPr id="822276" name="Rectangle 3"/>
          <p:cNvSpPr>
            <a:spLocks noGrp="1" noChangeArrowheads="1"/>
          </p:cNvSpPr>
          <p:nvPr>
            <p:ph type="body" idx="1"/>
          </p:nvPr>
        </p:nvSpPr>
        <p:spPr>
          <a:xfrm>
            <a:off x="976314" y="4560890"/>
            <a:ext cx="5362575" cy="43211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96613" tIns="48307" rIns="96613" bIns="48307"/>
          <a:lstStyle/>
          <a:p>
            <a:endParaRPr lang="en-US"/>
          </a:p>
        </p:txBody>
      </p:sp>
    </p:spTree>
    <p:extLst>
      <p:ext uri="{BB962C8B-B14F-4D97-AF65-F5344CB8AC3E}">
        <p14:creationId xmlns:p14="http://schemas.microsoft.com/office/powerpoint/2010/main" val="3053715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1D7D62-DDF3-4D31-97C1-79BEF3DE8B20}" type="slidenum">
              <a:rPr lang="en-US" altLang="en-US"/>
              <a:pPr/>
              <a:t>5</a:t>
            </a:fld>
            <a:endParaRPr lang="en-US" altLang="en-US"/>
          </a:p>
        </p:txBody>
      </p:sp>
      <p:sp>
        <p:nvSpPr>
          <p:cNvPr id="2545666" name="Rectangle 2"/>
          <p:cNvSpPr>
            <a:spLocks noGrp="1" noRot="1" noChangeAspect="1" noChangeArrowheads="1" noTextEdit="1"/>
          </p:cNvSpPr>
          <p:nvPr>
            <p:ph type="sldImg"/>
          </p:nvPr>
        </p:nvSpPr>
        <p:spPr>
          <a:ln/>
        </p:spPr>
      </p:sp>
      <p:sp>
        <p:nvSpPr>
          <p:cNvPr id="25456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64672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BD6807-CE21-474C-A878-8D7F8D099B39}" type="slidenum">
              <a:rPr lang="en-US" altLang="en-US"/>
              <a:pPr/>
              <a:t>6</a:t>
            </a:fld>
            <a:endParaRPr lang="en-US" altLang="en-US"/>
          </a:p>
        </p:txBody>
      </p:sp>
      <p:sp>
        <p:nvSpPr>
          <p:cNvPr id="2771970" name="Rectangle 2"/>
          <p:cNvSpPr>
            <a:spLocks noGrp="1" noRot="1" noChangeAspect="1" noChangeArrowheads="1" noTextEdit="1"/>
          </p:cNvSpPr>
          <p:nvPr>
            <p:ph type="sldImg"/>
          </p:nvPr>
        </p:nvSpPr>
        <p:spPr>
          <a:ln/>
        </p:spPr>
      </p:sp>
      <p:sp>
        <p:nvSpPr>
          <p:cNvPr id="27719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32197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BD6807-CE21-474C-A878-8D7F8D099B39}" type="slidenum">
              <a:rPr lang="en-US" altLang="en-US"/>
              <a:pPr/>
              <a:t>7</a:t>
            </a:fld>
            <a:endParaRPr lang="en-US" altLang="en-US"/>
          </a:p>
        </p:txBody>
      </p:sp>
      <p:sp>
        <p:nvSpPr>
          <p:cNvPr id="2771970" name="Rectangle 2"/>
          <p:cNvSpPr>
            <a:spLocks noGrp="1" noRot="1" noChangeAspect="1" noChangeArrowheads="1" noTextEdit="1"/>
          </p:cNvSpPr>
          <p:nvPr>
            <p:ph type="sldImg"/>
          </p:nvPr>
        </p:nvSpPr>
        <p:spPr>
          <a:ln/>
        </p:spPr>
      </p:sp>
      <p:sp>
        <p:nvSpPr>
          <p:cNvPr id="27719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94712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1D7D62-DDF3-4D31-97C1-79BEF3DE8B20}" type="slidenum">
              <a:rPr lang="en-US" altLang="en-US"/>
              <a:pPr/>
              <a:t>10</a:t>
            </a:fld>
            <a:endParaRPr lang="en-US" altLang="en-US"/>
          </a:p>
        </p:txBody>
      </p:sp>
      <p:sp>
        <p:nvSpPr>
          <p:cNvPr id="2545666" name="Rectangle 2"/>
          <p:cNvSpPr>
            <a:spLocks noGrp="1" noRot="1" noChangeAspect="1" noChangeArrowheads="1" noTextEdit="1"/>
          </p:cNvSpPr>
          <p:nvPr>
            <p:ph type="sldImg"/>
          </p:nvPr>
        </p:nvSpPr>
        <p:spPr>
          <a:ln/>
        </p:spPr>
      </p:sp>
      <p:sp>
        <p:nvSpPr>
          <p:cNvPr id="25456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72918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3AB944-C4EA-4373-9709-B19E2B3C4869}" type="slidenum">
              <a:rPr lang="en-US" altLang="en-US"/>
              <a:pPr/>
              <a:t>11</a:t>
            </a:fld>
            <a:endParaRPr lang="en-US" altLang="en-US"/>
          </a:p>
        </p:txBody>
      </p:sp>
      <p:sp>
        <p:nvSpPr>
          <p:cNvPr id="2759682" name="Rectangle 2"/>
          <p:cNvSpPr>
            <a:spLocks noGrp="1" noRot="1" noChangeAspect="1" noChangeArrowheads="1" noTextEdit="1"/>
          </p:cNvSpPr>
          <p:nvPr>
            <p:ph type="sldImg"/>
          </p:nvPr>
        </p:nvSpPr>
        <p:spPr>
          <a:ln/>
        </p:spPr>
      </p:sp>
      <p:sp>
        <p:nvSpPr>
          <p:cNvPr id="27596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97483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2353935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Footer Placeholder 4"/>
          <p:cNvSpPr>
            <a:spLocks noGrp="1"/>
          </p:cNvSpPr>
          <p:nvPr>
            <p:ph type="ftr" sz="quarter" idx="11"/>
          </p:nvPr>
        </p:nvSpPr>
        <p:spPr/>
        <p:txBody>
          <a:bodyPr/>
          <a:lstStyle>
            <a:lvl1pPr>
              <a:defRPr/>
            </a:lvl1pPr>
          </a:lstStyle>
          <a:p>
            <a:pPr>
              <a:defRPr/>
            </a:pPr>
            <a:r>
              <a:rPr lang="en-US"/>
              <a:t>© 2017 Warren B. Powell</a:t>
            </a:r>
          </a:p>
        </p:txBody>
      </p:sp>
      <p:sp>
        <p:nvSpPr>
          <p:cNvPr id="6" name="Slide Number Placeholder 5"/>
          <p:cNvSpPr>
            <a:spLocks noGrp="1"/>
          </p:cNvSpPr>
          <p:nvPr>
            <p:ph type="sldNum" sz="quarter" idx="12"/>
          </p:nvPr>
        </p:nvSpPr>
        <p:spPr/>
        <p:txBody>
          <a:bodyPr/>
          <a:lstStyle>
            <a:lvl1pPr>
              <a:defRPr/>
            </a:lvl1pPr>
          </a:lstStyle>
          <a:p>
            <a:pPr>
              <a:defRPr/>
            </a:pPr>
            <a:fld id="{1655371B-0A8B-48EE-B0B9-9A5278808416}" type="slidenum">
              <a:rPr lang="en-US"/>
              <a:pPr>
                <a:defRPr/>
              </a:pPr>
              <a:t>‹#›</a:t>
            </a:fld>
            <a:endParaRPr lang="en-US"/>
          </a:p>
        </p:txBody>
      </p:sp>
    </p:spTree>
    <p:extLst>
      <p:ext uri="{BB962C8B-B14F-4D97-AF65-F5344CB8AC3E}">
        <p14:creationId xmlns:p14="http://schemas.microsoft.com/office/powerpoint/2010/main" val="125332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6" name="Rectangle 6"/>
          <p:cNvSpPr>
            <a:spLocks noGrp="1" noChangeArrowheads="1"/>
          </p:cNvSpPr>
          <p:nvPr>
            <p:ph type="sldNum" sz="quarter" idx="12"/>
          </p:nvPr>
        </p:nvSpPr>
        <p:spPr>
          <a:ln/>
        </p:spPr>
        <p:txBody>
          <a:bodyPr/>
          <a:lstStyle>
            <a:lvl1pPr>
              <a:defRPr/>
            </a:lvl1pPr>
          </a:lstStyle>
          <a:p>
            <a:pPr>
              <a:defRPr/>
            </a:pPr>
            <a:fld id="{6498DD5D-1BCE-462D-B743-79333EBAB59B}" type="slidenum">
              <a:rPr lang="en-US"/>
              <a:pPr>
                <a:defRPr/>
              </a:pPr>
              <a:t>‹#›</a:t>
            </a:fld>
            <a:endParaRPr lang="en-US"/>
          </a:p>
        </p:txBody>
      </p:sp>
    </p:spTree>
    <p:extLst>
      <p:ext uri="{BB962C8B-B14F-4D97-AF65-F5344CB8AC3E}">
        <p14:creationId xmlns:p14="http://schemas.microsoft.com/office/powerpoint/2010/main" val="233790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6" name="Rectangle 6"/>
          <p:cNvSpPr>
            <a:spLocks noGrp="1" noChangeArrowheads="1"/>
          </p:cNvSpPr>
          <p:nvPr>
            <p:ph type="sldNum" sz="quarter" idx="12"/>
          </p:nvPr>
        </p:nvSpPr>
        <p:spPr>
          <a:ln/>
        </p:spPr>
        <p:txBody>
          <a:bodyPr/>
          <a:lstStyle>
            <a:lvl1pPr>
              <a:defRPr/>
            </a:lvl1pPr>
          </a:lstStyle>
          <a:p>
            <a:pPr>
              <a:defRPr/>
            </a:pPr>
            <a:fld id="{9A29BCBA-9DCF-45E7-96C3-C16EC100C2CF}" type="slidenum">
              <a:rPr lang="en-US"/>
              <a:pPr>
                <a:defRPr/>
              </a:pPr>
              <a:t>‹#›</a:t>
            </a:fld>
            <a:endParaRPr lang="en-US"/>
          </a:p>
        </p:txBody>
      </p:sp>
    </p:spTree>
    <p:extLst>
      <p:ext uri="{BB962C8B-B14F-4D97-AF65-F5344CB8AC3E}">
        <p14:creationId xmlns:p14="http://schemas.microsoft.com/office/powerpoint/2010/main" val="317014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381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7" name="Rectangle 6"/>
          <p:cNvSpPr>
            <a:spLocks noGrp="1" noChangeArrowheads="1"/>
          </p:cNvSpPr>
          <p:nvPr>
            <p:ph type="sldNum" sz="quarter" idx="12"/>
          </p:nvPr>
        </p:nvSpPr>
        <p:spPr>
          <a:ln/>
        </p:spPr>
        <p:txBody>
          <a:bodyPr/>
          <a:lstStyle>
            <a:lvl1pPr>
              <a:defRPr/>
            </a:lvl1pPr>
          </a:lstStyle>
          <a:p>
            <a:pPr>
              <a:defRPr/>
            </a:pPr>
            <a:fld id="{FD58FD04-59A8-4BA2-BC9A-C72897BFB576}" type="slidenum">
              <a:rPr lang="en-US"/>
              <a:pPr>
                <a:defRPr/>
              </a:pPr>
              <a:t>‹#›</a:t>
            </a:fld>
            <a:endParaRPr lang="en-US"/>
          </a:p>
        </p:txBody>
      </p:sp>
    </p:spTree>
    <p:extLst>
      <p:ext uri="{BB962C8B-B14F-4D97-AF65-F5344CB8AC3E}">
        <p14:creationId xmlns:p14="http://schemas.microsoft.com/office/powerpoint/2010/main" val="3179825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6" name="Rectangle 6"/>
          <p:cNvSpPr>
            <a:spLocks noGrp="1" noChangeArrowheads="1"/>
          </p:cNvSpPr>
          <p:nvPr>
            <p:ph type="sldNum" sz="quarter" idx="12"/>
          </p:nvPr>
        </p:nvSpPr>
        <p:spPr>
          <a:ln/>
        </p:spPr>
        <p:txBody>
          <a:bodyPr/>
          <a:lstStyle>
            <a:lvl1pPr>
              <a:defRPr/>
            </a:lvl1pPr>
          </a:lstStyle>
          <a:p>
            <a:pPr>
              <a:defRPr/>
            </a:pPr>
            <a:fld id="{92D0F0A5-88A2-400D-91DB-1B6C935589C9}" type="slidenum">
              <a:rPr lang="en-US"/>
              <a:pPr>
                <a:defRPr/>
              </a:pPr>
              <a:t>‹#›</a:t>
            </a:fld>
            <a:endParaRPr lang="en-US"/>
          </a:p>
        </p:txBody>
      </p:sp>
    </p:spTree>
    <p:extLst>
      <p:ext uri="{BB962C8B-B14F-4D97-AF65-F5344CB8AC3E}">
        <p14:creationId xmlns:p14="http://schemas.microsoft.com/office/powerpoint/2010/main" val="922705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6" name="Rectangle 6"/>
          <p:cNvSpPr>
            <a:spLocks noGrp="1" noChangeArrowheads="1"/>
          </p:cNvSpPr>
          <p:nvPr>
            <p:ph type="sldNum" sz="quarter" idx="12"/>
          </p:nvPr>
        </p:nvSpPr>
        <p:spPr>
          <a:ln/>
        </p:spPr>
        <p:txBody>
          <a:bodyPr/>
          <a:lstStyle>
            <a:lvl1pPr>
              <a:defRPr/>
            </a:lvl1pPr>
          </a:lstStyle>
          <a:p>
            <a:pPr>
              <a:defRPr/>
            </a:pPr>
            <a:fld id="{2A080D03-DE9E-4EEB-B32F-D95DB17C2BB1}" type="slidenum">
              <a:rPr lang="en-US"/>
              <a:pPr>
                <a:defRPr/>
              </a:pPr>
              <a:t>‹#›</a:t>
            </a:fld>
            <a:endParaRPr lang="en-US"/>
          </a:p>
        </p:txBody>
      </p:sp>
    </p:spTree>
    <p:extLst>
      <p:ext uri="{BB962C8B-B14F-4D97-AF65-F5344CB8AC3E}">
        <p14:creationId xmlns:p14="http://schemas.microsoft.com/office/powerpoint/2010/main" val="1219706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7" name="Rectangle 6"/>
          <p:cNvSpPr>
            <a:spLocks noGrp="1" noChangeArrowheads="1"/>
          </p:cNvSpPr>
          <p:nvPr>
            <p:ph type="sldNum" sz="quarter" idx="12"/>
          </p:nvPr>
        </p:nvSpPr>
        <p:spPr>
          <a:ln/>
        </p:spPr>
        <p:txBody>
          <a:bodyPr/>
          <a:lstStyle>
            <a:lvl1pPr>
              <a:defRPr/>
            </a:lvl1pPr>
          </a:lstStyle>
          <a:p>
            <a:pPr>
              <a:defRPr/>
            </a:pPr>
            <a:fld id="{E5C06A3F-1911-48B4-9053-E3F3E4A774AD}" type="slidenum">
              <a:rPr lang="en-US"/>
              <a:pPr>
                <a:defRPr/>
              </a:pPr>
              <a:t>‹#›</a:t>
            </a:fld>
            <a:endParaRPr lang="en-US"/>
          </a:p>
        </p:txBody>
      </p:sp>
    </p:spTree>
    <p:extLst>
      <p:ext uri="{BB962C8B-B14F-4D97-AF65-F5344CB8AC3E}">
        <p14:creationId xmlns:p14="http://schemas.microsoft.com/office/powerpoint/2010/main" val="3497478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9" name="Rectangle 6"/>
          <p:cNvSpPr>
            <a:spLocks noGrp="1" noChangeArrowheads="1"/>
          </p:cNvSpPr>
          <p:nvPr>
            <p:ph type="sldNum" sz="quarter" idx="12"/>
          </p:nvPr>
        </p:nvSpPr>
        <p:spPr>
          <a:ln/>
        </p:spPr>
        <p:txBody>
          <a:bodyPr/>
          <a:lstStyle>
            <a:lvl1pPr>
              <a:defRPr/>
            </a:lvl1pPr>
          </a:lstStyle>
          <a:p>
            <a:pPr>
              <a:defRPr/>
            </a:pPr>
            <a:fld id="{93CAAAAD-662A-478B-9213-FED7BD0BDFFA}" type="slidenum">
              <a:rPr lang="en-US"/>
              <a:pPr>
                <a:defRPr/>
              </a:pPr>
              <a:t>‹#›</a:t>
            </a:fld>
            <a:endParaRPr lang="en-US"/>
          </a:p>
        </p:txBody>
      </p:sp>
    </p:spTree>
    <p:extLst>
      <p:ext uri="{BB962C8B-B14F-4D97-AF65-F5344CB8AC3E}">
        <p14:creationId xmlns:p14="http://schemas.microsoft.com/office/powerpoint/2010/main" val="3306583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5" name="Rectangle 6"/>
          <p:cNvSpPr>
            <a:spLocks noGrp="1" noChangeArrowheads="1"/>
          </p:cNvSpPr>
          <p:nvPr>
            <p:ph type="sldNum" sz="quarter" idx="12"/>
          </p:nvPr>
        </p:nvSpPr>
        <p:spPr>
          <a:ln/>
        </p:spPr>
        <p:txBody>
          <a:bodyPr/>
          <a:lstStyle>
            <a:lvl1pPr>
              <a:defRPr/>
            </a:lvl1pPr>
          </a:lstStyle>
          <a:p>
            <a:pPr>
              <a:defRPr/>
            </a:pPr>
            <a:fld id="{6EF8FDB9-CF0A-420A-AF2D-F4DF67B823D9}" type="slidenum">
              <a:rPr lang="en-US"/>
              <a:pPr>
                <a:defRPr/>
              </a:pPr>
              <a:t>‹#›</a:t>
            </a:fld>
            <a:endParaRPr lang="en-US"/>
          </a:p>
        </p:txBody>
      </p:sp>
    </p:spTree>
    <p:extLst>
      <p:ext uri="{BB962C8B-B14F-4D97-AF65-F5344CB8AC3E}">
        <p14:creationId xmlns:p14="http://schemas.microsoft.com/office/powerpoint/2010/main" val="589285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4" name="Rectangle 6"/>
          <p:cNvSpPr>
            <a:spLocks noGrp="1" noChangeArrowheads="1"/>
          </p:cNvSpPr>
          <p:nvPr>
            <p:ph type="sldNum" sz="quarter" idx="12"/>
          </p:nvPr>
        </p:nvSpPr>
        <p:spPr>
          <a:ln/>
        </p:spPr>
        <p:txBody>
          <a:bodyPr/>
          <a:lstStyle>
            <a:lvl1pPr>
              <a:defRPr/>
            </a:lvl1pPr>
          </a:lstStyle>
          <a:p>
            <a:pPr>
              <a:defRPr/>
            </a:pPr>
            <a:fld id="{1833C0C6-2BFE-49DE-AAA7-5EB9207CDD57}" type="slidenum">
              <a:rPr lang="en-US"/>
              <a:pPr>
                <a:defRPr/>
              </a:pPr>
              <a:t>‹#›</a:t>
            </a:fld>
            <a:endParaRPr lang="en-US"/>
          </a:p>
        </p:txBody>
      </p:sp>
    </p:spTree>
    <p:extLst>
      <p:ext uri="{BB962C8B-B14F-4D97-AF65-F5344CB8AC3E}">
        <p14:creationId xmlns:p14="http://schemas.microsoft.com/office/powerpoint/2010/main" val="2677312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7" name="Rectangle 6"/>
          <p:cNvSpPr>
            <a:spLocks noGrp="1" noChangeArrowheads="1"/>
          </p:cNvSpPr>
          <p:nvPr>
            <p:ph type="sldNum" sz="quarter" idx="12"/>
          </p:nvPr>
        </p:nvSpPr>
        <p:spPr>
          <a:ln/>
        </p:spPr>
        <p:txBody>
          <a:bodyPr/>
          <a:lstStyle>
            <a:lvl1pPr>
              <a:defRPr/>
            </a:lvl1pPr>
          </a:lstStyle>
          <a:p>
            <a:pPr>
              <a:defRPr/>
            </a:pPr>
            <a:fld id="{530130D4-F6C9-40D2-B7E4-116D1D94E9FF}" type="slidenum">
              <a:rPr lang="en-US"/>
              <a:pPr>
                <a:defRPr/>
              </a:pPr>
              <a:t>‹#›</a:t>
            </a:fld>
            <a:endParaRPr lang="en-US"/>
          </a:p>
        </p:txBody>
      </p:sp>
    </p:spTree>
    <p:extLst>
      <p:ext uri="{BB962C8B-B14F-4D97-AF65-F5344CB8AC3E}">
        <p14:creationId xmlns:p14="http://schemas.microsoft.com/office/powerpoint/2010/main" val="271209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7" name="Rectangle 6"/>
          <p:cNvSpPr>
            <a:spLocks noGrp="1" noChangeArrowheads="1"/>
          </p:cNvSpPr>
          <p:nvPr>
            <p:ph type="sldNum" sz="quarter" idx="12"/>
          </p:nvPr>
        </p:nvSpPr>
        <p:spPr>
          <a:ln/>
        </p:spPr>
        <p:txBody>
          <a:bodyPr/>
          <a:lstStyle>
            <a:lvl1pPr>
              <a:defRPr/>
            </a:lvl1pPr>
          </a:lstStyle>
          <a:p>
            <a:pPr>
              <a:defRPr/>
            </a:pPr>
            <a:fld id="{D262D715-E131-4A8B-A303-485C5266A183}" type="slidenum">
              <a:rPr lang="en-US"/>
              <a:pPr>
                <a:defRPr/>
              </a:pPr>
              <a:t>‹#›</a:t>
            </a:fld>
            <a:endParaRPr lang="en-US"/>
          </a:p>
        </p:txBody>
      </p:sp>
    </p:spTree>
    <p:extLst>
      <p:ext uri="{BB962C8B-B14F-4D97-AF65-F5344CB8AC3E}">
        <p14:creationId xmlns:p14="http://schemas.microsoft.com/office/powerpoint/2010/main" val="1535472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143000"/>
            <a:ext cx="7772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5532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t>© 2017 Warren B. Powell</a:t>
            </a:r>
          </a:p>
        </p:txBody>
      </p:sp>
      <p:sp>
        <p:nvSpPr>
          <p:cNvPr id="1030" name="Rectangle 6"/>
          <p:cNvSpPr>
            <a:spLocks noGrp="1" noChangeArrowheads="1"/>
          </p:cNvSpPr>
          <p:nvPr>
            <p:ph type="sldNum" sz="quarter" idx="4"/>
          </p:nvPr>
        </p:nvSpPr>
        <p:spPr bwMode="auto">
          <a:xfrm>
            <a:off x="6553200" y="6553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647A4E76-480E-48DB-A143-935C7E118E2B}" type="slidenum">
              <a:rPr lang="en-US"/>
              <a:pPr>
                <a:defRPr/>
              </a:pPr>
              <a:t>‹#›</a:t>
            </a:fld>
            <a:endParaRPr lang="en-US"/>
          </a:p>
        </p:txBody>
      </p:sp>
      <p:sp>
        <p:nvSpPr>
          <p:cNvPr id="1031" name="Rectangle 7"/>
          <p:cNvSpPr>
            <a:spLocks noChangeArrowheads="1"/>
          </p:cNvSpPr>
          <p:nvPr/>
        </p:nvSpPr>
        <p:spPr bwMode="auto">
          <a:xfrm>
            <a:off x="304800" y="914400"/>
            <a:ext cx="5791200" cy="152400"/>
          </a:xfrm>
          <a:prstGeom prst="rect">
            <a:avLst/>
          </a:prstGeom>
          <a:gradFill rotWithShape="0">
            <a:gsLst>
              <a:gs pos="0">
                <a:srgbClr val="291000"/>
              </a:gs>
              <a:gs pos="100000">
                <a:srgbClr val="FF6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751"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hf sldNum="0"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New Roman" pitchFamily="18" charset="0"/>
        </a:defRPr>
      </a:lvl2pPr>
      <a:lvl3pPr algn="l" rtl="0" eaLnBrk="0" fontAlgn="base" hangingPunct="0">
        <a:spcBef>
          <a:spcPct val="0"/>
        </a:spcBef>
        <a:spcAft>
          <a:spcPct val="0"/>
        </a:spcAft>
        <a:defRPr sz="3600">
          <a:solidFill>
            <a:schemeClr val="tx2"/>
          </a:solidFill>
          <a:latin typeface="Times New Roman" pitchFamily="18" charset="0"/>
        </a:defRPr>
      </a:lvl3pPr>
      <a:lvl4pPr algn="l" rtl="0" eaLnBrk="0" fontAlgn="base" hangingPunct="0">
        <a:spcBef>
          <a:spcPct val="0"/>
        </a:spcBef>
        <a:spcAft>
          <a:spcPct val="0"/>
        </a:spcAft>
        <a:defRPr sz="3600">
          <a:solidFill>
            <a:schemeClr val="tx2"/>
          </a:solidFill>
          <a:latin typeface="Times New Roman" pitchFamily="18" charset="0"/>
        </a:defRPr>
      </a:lvl4pPr>
      <a:lvl5pPr algn="l" rtl="0" eaLnBrk="0" fontAlgn="base" hangingPunct="0">
        <a:spcBef>
          <a:spcPct val="0"/>
        </a:spcBef>
        <a:spcAft>
          <a:spcPct val="0"/>
        </a:spcAft>
        <a:defRPr sz="3600">
          <a:solidFill>
            <a:schemeClr val="tx2"/>
          </a:solidFill>
          <a:latin typeface="Times New Roman" pitchFamily="18" charset="0"/>
        </a:defRPr>
      </a:lvl5pPr>
      <a:lvl6pPr marL="457200" algn="l" rtl="0" eaLnBrk="0" fontAlgn="base" hangingPunct="0">
        <a:spcBef>
          <a:spcPct val="0"/>
        </a:spcBef>
        <a:spcAft>
          <a:spcPct val="0"/>
        </a:spcAft>
        <a:defRPr sz="3600">
          <a:solidFill>
            <a:schemeClr val="tx2"/>
          </a:solidFill>
          <a:latin typeface="Times New Roman" pitchFamily="18" charset="0"/>
        </a:defRPr>
      </a:lvl6pPr>
      <a:lvl7pPr marL="914400" algn="l" rtl="0" eaLnBrk="0" fontAlgn="base" hangingPunct="0">
        <a:spcBef>
          <a:spcPct val="0"/>
        </a:spcBef>
        <a:spcAft>
          <a:spcPct val="0"/>
        </a:spcAft>
        <a:defRPr sz="3600">
          <a:solidFill>
            <a:schemeClr val="tx2"/>
          </a:solidFill>
          <a:latin typeface="Times New Roman" pitchFamily="18" charset="0"/>
        </a:defRPr>
      </a:lvl7pPr>
      <a:lvl8pPr marL="1371600" algn="l" rtl="0" eaLnBrk="0" fontAlgn="base" hangingPunct="0">
        <a:spcBef>
          <a:spcPct val="0"/>
        </a:spcBef>
        <a:spcAft>
          <a:spcPct val="0"/>
        </a:spcAft>
        <a:defRPr sz="3600">
          <a:solidFill>
            <a:schemeClr val="tx2"/>
          </a:solidFill>
          <a:latin typeface="Times New Roman" pitchFamily="18" charset="0"/>
        </a:defRPr>
      </a:lvl8pPr>
      <a:lvl9pPr marL="1828800" algn="l" rtl="0" eaLnBrk="0" fontAlgn="base" hangingPunct="0">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0"/>
        </a:spcBef>
        <a:spcAft>
          <a:spcPct val="0"/>
        </a:spcAft>
        <a:buChar char="•"/>
        <a:defRPr>
          <a:solidFill>
            <a:schemeClr val="tx1"/>
          </a:solidFill>
          <a:latin typeface="+mn-lt"/>
        </a:defRPr>
      </a:lvl3pPr>
      <a:lvl4pPr marL="1600200" indent="-228600" algn="l" rtl="0" eaLnBrk="0" fontAlgn="base" hangingPunct="0">
        <a:spcBef>
          <a:spcPct val="0"/>
        </a:spcBef>
        <a:spcAft>
          <a:spcPct val="0"/>
        </a:spcAft>
        <a:buChar char="–"/>
        <a:defRPr>
          <a:solidFill>
            <a:schemeClr val="tx1"/>
          </a:solidFill>
          <a:latin typeface="+mn-lt"/>
        </a:defRPr>
      </a:lvl4pPr>
      <a:lvl5pPr marL="2057400" indent="-228600" algn="l" rtl="0" eaLnBrk="0" fontAlgn="base" hangingPunct="0">
        <a:spcBef>
          <a:spcPct val="0"/>
        </a:spcBef>
        <a:spcAft>
          <a:spcPct val="0"/>
        </a:spcAft>
        <a:buChar char="»"/>
        <a:defRPr>
          <a:solidFill>
            <a:schemeClr val="tx1"/>
          </a:solidFill>
          <a:latin typeface="+mn-lt"/>
        </a:defRPr>
      </a:lvl5pPr>
      <a:lvl6pPr marL="2514600" indent="-228600" algn="l" rtl="0" eaLnBrk="0" fontAlgn="base" hangingPunct="0">
        <a:spcBef>
          <a:spcPct val="0"/>
        </a:spcBef>
        <a:spcAft>
          <a:spcPct val="0"/>
        </a:spcAft>
        <a:buChar char="»"/>
        <a:defRPr>
          <a:solidFill>
            <a:schemeClr val="tx1"/>
          </a:solidFill>
          <a:latin typeface="+mn-lt"/>
        </a:defRPr>
      </a:lvl6pPr>
      <a:lvl7pPr marL="2971800" indent="-228600" algn="l" rtl="0" eaLnBrk="0" fontAlgn="base" hangingPunct="0">
        <a:spcBef>
          <a:spcPct val="0"/>
        </a:spcBef>
        <a:spcAft>
          <a:spcPct val="0"/>
        </a:spcAft>
        <a:buChar char="»"/>
        <a:defRPr>
          <a:solidFill>
            <a:schemeClr val="tx1"/>
          </a:solidFill>
          <a:latin typeface="+mn-lt"/>
        </a:defRPr>
      </a:lvl7pPr>
      <a:lvl8pPr marL="3429000" indent="-228600" algn="l" rtl="0" eaLnBrk="0" fontAlgn="base" hangingPunct="0">
        <a:spcBef>
          <a:spcPct val="0"/>
        </a:spcBef>
        <a:spcAft>
          <a:spcPct val="0"/>
        </a:spcAft>
        <a:buChar char="»"/>
        <a:defRPr>
          <a:solidFill>
            <a:schemeClr val="tx1"/>
          </a:solidFill>
          <a:latin typeface="+mn-lt"/>
        </a:defRPr>
      </a:lvl8pPr>
      <a:lvl9pPr marL="3886200" indent="-228600" algn="l" rtl="0" eaLnBrk="0" fontAlgn="base" hangingPunct="0">
        <a:spcBef>
          <a:spcPct val="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3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36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3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oleObject" Target="../embeddings/oleObject5.bin"/><Relationship Id="rId18" Type="http://schemas.openxmlformats.org/officeDocument/2006/relationships/image" Target="../media/image15.wmf"/><Relationship Id="rId26" Type="http://schemas.openxmlformats.org/officeDocument/2006/relationships/image" Target="../media/image19.wmf"/><Relationship Id="rId3" Type="http://schemas.openxmlformats.org/officeDocument/2006/relationships/notesSlide" Target="../notesSlides/notesSlide8.xml"/><Relationship Id="rId21" Type="http://schemas.openxmlformats.org/officeDocument/2006/relationships/oleObject" Target="../embeddings/oleObject9.bin"/><Relationship Id="rId7" Type="http://schemas.openxmlformats.org/officeDocument/2006/relationships/oleObject" Target="../embeddings/oleObject2.bin"/><Relationship Id="rId12" Type="http://schemas.openxmlformats.org/officeDocument/2006/relationships/image" Target="../media/image12.wmf"/><Relationship Id="rId17" Type="http://schemas.openxmlformats.org/officeDocument/2006/relationships/oleObject" Target="../embeddings/oleObject7.bin"/><Relationship Id="rId25" Type="http://schemas.openxmlformats.org/officeDocument/2006/relationships/oleObject" Target="../embeddings/oleObject11.bin"/><Relationship Id="rId2" Type="http://schemas.openxmlformats.org/officeDocument/2006/relationships/slideLayout" Target="../slideLayouts/slideLayout2.xml"/><Relationship Id="rId16" Type="http://schemas.openxmlformats.org/officeDocument/2006/relationships/image" Target="../media/image14.wmf"/><Relationship Id="rId20" Type="http://schemas.openxmlformats.org/officeDocument/2006/relationships/image" Target="../media/image16.wmf"/><Relationship Id="rId1" Type="http://schemas.openxmlformats.org/officeDocument/2006/relationships/vmlDrawing" Target="../drawings/vmlDrawing1.vml"/><Relationship Id="rId6" Type="http://schemas.openxmlformats.org/officeDocument/2006/relationships/image" Target="../media/image9.wmf"/><Relationship Id="rId11" Type="http://schemas.openxmlformats.org/officeDocument/2006/relationships/oleObject" Target="../embeddings/oleObject4.bin"/><Relationship Id="rId24" Type="http://schemas.openxmlformats.org/officeDocument/2006/relationships/image" Target="../media/image18.wmf"/><Relationship Id="rId5" Type="http://schemas.openxmlformats.org/officeDocument/2006/relationships/oleObject" Target="../embeddings/oleObject1.bin"/><Relationship Id="rId15" Type="http://schemas.openxmlformats.org/officeDocument/2006/relationships/oleObject" Target="../embeddings/oleObject6.bin"/><Relationship Id="rId23" Type="http://schemas.openxmlformats.org/officeDocument/2006/relationships/oleObject" Target="../embeddings/oleObject10.bin"/><Relationship Id="rId10" Type="http://schemas.openxmlformats.org/officeDocument/2006/relationships/image" Target="../media/image11.wmf"/><Relationship Id="rId19" Type="http://schemas.openxmlformats.org/officeDocument/2006/relationships/oleObject" Target="../embeddings/oleObject8.bin"/><Relationship Id="rId4" Type="http://schemas.openxmlformats.org/officeDocument/2006/relationships/image" Target="../media/image5.png"/><Relationship Id="rId9" Type="http://schemas.openxmlformats.org/officeDocument/2006/relationships/oleObject" Target="../embeddings/oleObject3.bin"/><Relationship Id="rId14" Type="http://schemas.openxmlformats.org/officeDocument/2006/relationships/image" Target="../media/image13.wmf"/><Relationship Id="rId22" Type="http://schemas.openxmlformats.org/officeDocument/2006/relationships/image" Target="../media/image17.wmf"/></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18" Type="http://schemas.openxmlformats.org/officeDocument/2006/relationships/image" Target="../media/image38.jpeg"/><Relationship Id="rId3" Type="http://schemas.openxmlformats.org/officeDocument/2006/relationships/image" Target="../media/image24.png"/><Relationship Id="rId7" Type="http://schemas.openxmlformats.org/officeDocument/2006/relationships/image" Target="../media/image27.jpeg"/><Relationship Id="rId12" Type="http://schemas.openxmlformats.org/officeDocument/2006/relationships/image" Target="../media/image32.png"/><Relationship Id="rId17" Type="http://schemas.openxmlformats.org/officeDocument/2006/relationships/image" Target="../media/image37.jpeg"/><Relationship Id="rId2" Type="http://schemas.openxmlformats.org/officeDocument/2006/relationships/notesSlide" Target="../notesSlides/notesSlide10.xml"/><Relationship Id="rId16" Type="http://schemas.openxmlformats.org/officeDocument/2006/relationships/image" Target="../media/image36.png"/><Relationship Id="rId20" Type="http://schemas.openxmlformats.org/officeDocument/2006/relationships/image" Target="../media/image40.jpeg"/><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5" Type="http://schemas.openxmlformats.org/officeDocument/2006/relationships/image" Target="../media/image35.jpeg"/><Relationship Id="rId10" Type="http://schemas.openxmlformats.org/officeDocument/2006/relationships/image" Target="../media/image30.png"/><Relationship Id="rId19" Type="http://schemas.openxmlformats.org/officeDocument/2006/relationships/image" Target="../media/image39.jpeg"/><Relationship Id="rId4" Type="http://schemas.microsoft.com/office/2007/relationships/hdphoto" Target="../media/hdphoto1.wdp"/><Relationship Id="rId9" Type="http://schemas.openxmlformats.org/officeDocument/2006/relationships/image" Target="../media/image29.jpeg"/><Relationship Id="rId1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2.xml"/><Relationship Id="rId7" Type="http://schemas.openxmlformats.org/officeDocument/2006/relationships/image" Target="../media/image45.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13.bin"/><Relationship Id="rId5" Type="http://schemas.openxmlformats.org/officeDocument/2006/relationships/image" Target="../media/image44.wmf"/><Relationship Id="rId10" Type="http://schemas.openxmlformats.org/officeDocument/2006/relationships/image" Target="../media/image48.jpeg"/><Relationship Id="rId4" Type="http://schemas.openxmlformats.org/officeDocument/2006/relationships/oleObject" Target="../embeddings/oleObject12.bin"/><Relationship Id="rId9" Type="http://schemas.openxmlformats.org/officeDocument/2006/relationships/image" Target="../media/image47.jpe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13.xml"/><Relationship Id="rId7" Type="http://schemas.openxmlformats.org/officeDocument/2006/relationships/image" Target="../media/image45.wmf"/><Relationship Id="rId12"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15.bin"/><Relationship Id="rId11" Type="http://schemas.openxmlformats.org/officeDocument/2006/relationships/image" Target="../media/image47.jpeg"/><Relationship Id="rId5" Type="http://schemas.openxmlformats.org/officeDocument/2006/relationships/image" Target="../media/image49.wmf"/><Relationship Id="rId10" Type="http://schemas.openxmlformats.org/officeDocument/2006/relationships/image" Target="../media/image46.png"/><Relationship Id="rId4" Type="http://schemas.openxmlformats.org/officeDocument/2006/relationships/oleObject" Target="../embeddings/oleObject14.bin"/><Relationship Id="rId9" Type="http://schemas.openxmlformats.org/officeDocument/2006/relationships/image" Target="../media/image50.wmf"/></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4.xml"/><Relationship Id="rId7" Type="http://schemas.openxmlformats.org/officeDocument/2006/relationships/image" Target="../media/image51.wmf"/><Relationship Id="rId12" Type="http://schemas.openxmlformats.org/officeDocument/2006/relationships/image" Target="../media/image52.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8.bin"/><Relationship Id="rId11" Type="http://schemas.openxmlformats.org/officeDocument/2006/relationships/oleObject" Target="../embeddings/oleObject19.bin"/><Relationship Id="rId5" Type="http://schemas.openxmlformats.org/officeDocument/2006/relationships/image" Target="../media/image45.wmf"/><Relationship Id="rId10" Type="http://schemas.openxmlformats.org/officeDocument/2006/relationships/image" Target="../media/image48.jpeg"/><Relationship Id="rId4" Type="http://schemas.openxmlformats.org/officeDocument/2006/relationships/oleObject" Target="../embeddings/oleObject17.bin"/><Relationship Id="rId9" Type="http://schemas.openxmlformats.org/officeDocument/2006/relationships/image" Target="../media/image47.jpe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5.xml"/><Relationship Id="rId7" Type="http://schemas.openxmlformats.org/officeDocument/2006/relationships/image" Target="../media/image53.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21.bin"/><Relationship Id="rId5" Type="http://schemas.openxmlformats.org/officeDocument/2006/relationships/image" Target="../media/image45.wmf"/><Relationship Id="rId10" Type="http://schemas.openxmlformats.org/officeDocument/2006/relationships/image" Target="../media/image48.jpeg"/><Relationship Id="rId4" Type="http://schemas.openxmlformats.org/officeDocument/2006/relationships/oleObject" Target="../embeddings/oleObject20.bin"/><Relationship Id="rId9" Type="http://schemas.openxmlformats.org/officeDocument/2006/relationships/image" Target="../media/image47.jpeg"/></Relationships>
</file>

<file path=ppt/slides/_rels/slide24.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notesSlide" Target="../notesSlides/notesSlide16.xml"/><Relationship Id="rId7"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4.wmf"/><Relationship Id="rId5" Type="http://schemas.openxmlformats.org/officeDocument/2006/relationships/oleObject" Target="../embeddings/oleObject22.bin"/><Relationship Id="rId10" Type="http://schemas.openxmlformats.org/officeDocument/2006/relationships/image" Target="../media/image56.wmf"/><Relationship Id="rId4" Type="http://schemas.openxmlformats.org/officeDocument/2006/relationships/image" Target="../media/image644.png"/><Relationship Id="rId9" Type="http://schemas.openxmlformats.org/officeDocument/2006/relationships/oleObject" Target="../embeddings/oleObject24.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26.bin"/><Relationship Id="rId13" Type="http://schemas.openxmlformats.org/officeDocument/2006/relationships/image" Target="../media/image59.wmf"/><Relationship Id="rId3" Type="http://schemas.openxmlformats.org/officeDocument/2006/relationships/notesSlide" Target="../notesSlides/notesSlide17.xml"/><Relationship Id="rId7" Type="http://schemas.openxmlformats.org/officeDocument/2006/relationships/image" Target="../media/image57.wmf"/><Relationship Id="rId12"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25.bin"/><Relationship Id="rId11" Type="http://schemas.openxmlformats.org/officeDocument/2006/relationships/image" Target="../media/image55.wmf"/><Relationship Id="rId5" Type="http://schemas.openxmlformats.org/officeDocument/2006/relationships/image" Target="../media/image54.wmf"/><Relationship Id="rId10" Type="http://schemas.openxmlformats.org/officeDocument/2006/relationships/oleObject" Target="../embeddings/oleObject27.bin"/><Relationship Id="rId4" Type="http://schemas.openxmlformats.org/officeDocument/2006/relationships/oleObject" Target="../embeddings/oleObject22.bin"/><Relationship Id="rId9" Type="http://schemas.openxmlformats.org/officeDocument/2006/relationships/image" Target="../media/image58.wmf"/><Relationship Id="rId1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oleObject" Target="../embeddings/oleObject29.bin"/><Relationship Id="rId7"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62.wmf"/><Relationship Id="rId5" Type="http://schemas.openxmlformats.org/officeDocument/2006/relationships/oleObject" Target="../embeddings/oleObject30.bin"/><Relationship Id="rId4" Type="http://schemas.openxmlformats.org/officeDocument/2006/relationships/image" Target="../media/image61.wmf"/></Relationships>
</file>

<file path=ppt/slides/_rels/slide27.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oleObject" Target="../embeddings/oleObject32.bin"/><Relationship Id="rId7"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65.wmf"/><Relationship Id="rId5" Type="http://schemas.openxmlformats.org/officeDocument/2006/relationships/oleObject" Target="../embeddings/oleObject33.bin"/><Relationship Id="rId4" Type="http://schemas.openxmlformats.org/officeDocument/2006/relationships/image" Target="../media/image64.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69.wmf"/><Relationship Id="rId5" Type="http://schemas.openxmlformats.org/officeDocument/2006/relationships/oleObject" Target="../embeddings/oleObject35.bin"/><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37.bin"/><Relationship Id="rId5" Type="http://schemas.openxmlformats.org/officeDocument/2006/relationships/image" Target="../media/image71.wmf"/><Relationship Id="rId4" Type="http://schemas.openxmlformats.org/officeDocument/2006/relationships/oleObject" Target="../embeddings/oleObject36.bin"/></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4.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39.bin"/><Relationship Id="rId5" Type="http://schemas.openxmlformats.org/officeDocument/2006/relationships/image" Target="../media/image73.wmf"/><Relationship Id="rId4" Type="http://schemas.openxmlformats.org/officeDocument/2006/relationships/oleObject" Target="../embeddings/oleObject38.bin"/></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6.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41.bin"/><Relationship Id="rId5" Type="http://schemas.openxmlformats.org/officeDocument/2006/relationships/image" Target="../media/image75.wmf"/><Relationship Id="rId4" Type="http://schemas.openxmlformats.org/officeDocument/2006/relationships/oleObject" Target="../embeddings/oleObject40.bin"/></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oleObject" Target="../embeddings/oleObject42.bin"/><Relationship Id="rId7"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78.wmf"/><Relationship Id="rId5" Type="http://schemas.openxmlformats.org/officeDocument/2006/relationships/oleObject" Target="../embeddings/oleObject43.bin"/><Relationship Id="rId4" Type="http://schemas.openxmlformats.org/officeDocument/2006/relationships/image" Target="../media/image77.wmf"/><Relationship Id="rId9" Type="http://schemas.openxmlformats.org/officeDocument/2006/relationships/image" Target="../media/image79.w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image" Target="../media/image189.png"/><Relationship Id="rId7" Type="http://schemas.openxmlformats.org/officeDocument/2006/relationships/image" Target="../media/image81.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46.bin"/><Relationship Id="rId5" Type="http://schemas.openxmlformats.org/officeDocument/2006/relationships/image" Target="../media/image80.wmf"/><Relationship Id="rId4" Type="http://schemas.openxmlformats.org/officeDocument/2006/relationships/oleObject" Target="../embeddings/oleObject45.bin"/><Relationship Id="rId9" Type="http://schemas.openxmlformats.org/officeDocument/2006/relationships/image" Target="../media/image82.wmf"/></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image" Target="../media/image371.png"/><Relationship Id="rId7" Type="http://schemas.openxmlformats.org/officeDocument/2006/relationships/image" Target="../media/image84.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49.bin"/><Relationship Id="rId5" Type="http://schemas.openxmlformats.org/officeDocument/2006/relationships/image" Target="../media/image83.wmf"/><Relationship Id="rId4" Type="http://schemas.openxmlformats.org/officeDocument/2006/relationships/oleObject" Target="../embeddings/oleObject48.bin"/><Relationship Id="rId9" Type="http://schemas.openxmlformats.org/officeDocument/2006/relationships/image" Target="../media/image85.wm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52.bin"/><Relationship Id="rId3" Type="http://schemas.openxmlformats.org/officeDocument/2006/relationships/oleObject" Target="../embeddings/oleObject51.bin"/><Relationship Id="rId7"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78.wmf"/><Relationship Id="rId5" Type="http://schemas.openxmlformats.org/officeDocument/2006/relationships/oleObject" Target="../embeddings/oleObject43.bin"/><Relationship Id="rId4" Type="http://schemas.openxmlformats.org/officeDocument/2006/relationships/image" Target="../media/image86.wmf"/><Relationship Id="rId9" Type="http://schemas.openxmlformats.org/officeDocument/2006/relationships/image" Target="../media/image87.wmf"/></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53.bin"/><Relationship Id="rId3" Type="http://schemas.openxmlformats.org/officeDocument/2006/relationships/image" Target="../media/image189.png"/><Relationship Id="rId7" Type="http://schemas.openxmlformats.org/officeDocument/2006/relationships/image" Target="../media/image81.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46.bin"/><Relationship Id="rId5" Type="http://schemas.openxmlformats.org/officeDocument/2006/relationships/image" Target="../media/image80.wmf"/><Relationship Id="rId4" Type="http://schemas.openxmlformats.org/officeDocument/2006/relationships/oleObject" Target="../embeddings/oleObject45.bin"/><Relationship Id="rId9" Type="http://schemas.openxmlformats.org/officeDocument/2006/relationships/image" Target="../media/image82.wmf"/></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3.emf"/><Relationship Id="rId5" Type="http://schemas.openxmlformats.org/officeDocument/2006/relationships/image" Target="../media/image92.png"/><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image" Target="../media/image4720.png"/><Relationship Id="rId7" Type="http://schemas.openxmlformats.org/officeDocument/2006/relationships/oleObject" Target="../embeddings/oleObject55.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03.wmf"/><Relationship Id="rId5" Type="http://schemas.openxmlformats.org/officeDocument/2006/relationships/oleObject" Target="../embeddings/oleObject54.bin"/><Relationship Id="rId10" Type="http://schemas.openxmlformats.org/officeDocument/2006/relationships/image" Target="../media/image105.wmf"/><Relationship Id="rId4" Type="http://schemas.openxmlformats.org/officeDocument/2006/relationships/image" Target="../media/image106.png"/><Relationship Id="rId9" Type="http://schemas.openxmlformats.org/officeDocument/2006/relationships/oleObject" Target="../embeddings/oleObject56.bin"/></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116.wmf"/><Relationship Id="rId5" Type="http://schemas.openxmlformats.org/officeDocument/2006/relationships/oleObject" Target="../embeddings/oleObject58.bin"/><Relationship Id="rId4" Type="http://schemas.openxmlformats.org/officeDocument/2006/relationships/image" Target="../media/image115.wmf"/></Relationships>
</file>

<file path=ppt/slides/_rels/slide69.xml.rels><?xml version="1.0" encoding="UTF-8" standalone="yes"?>
<Relationships xmlns="http://schemas.openxmlformats.org/package/2006/relationships"><Relationship Id="rId8" Type="http://schemas.openxmlformats.org/officeDocument/2006/relationships/image" Target="../media/image119.wmf"/><Relationship Id="rId3" Type="http://schemas.openxmlformats.org/officeDocument/2006/relationships/oleObject" Target="../embeddings/oleObject59.bin"/><Relationship Id="rId7" Type="http://schemas.openxmlformats.org/officeDocument/2006/relationships/oleObject" Target="../embeddings/oleObject61.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18.wmf"/><Relationship Id="rId5" Type="http://schemas.openxmlformats.org/officeDocument/2006/relationships/oleObject" Target="../embeddings/oleObject60.bin"/><Relationship Id="rId4" Type="http://schemas.openxmlformats.org/officeDocument/2006/relationships/image" Target="../media/image117.wm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116.wmf"/><Relationship Id="rId5" Type="http://schemas.openxmlformats.org/officeDocument/2006/relationships/oleObject" Target="../embeddings/oleObject63.bin"/><Relationship Id="rId4" Type="http://schemas.openxmlformats.org/officeDocument/2006/relationships/image" Target="../media/image120.w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image" Target="../media/image116.w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121.wmf"/><Relationship Id="rId5" Type="http://schemas.openxmlformats.org/officeDocument/2006/relationships/oleObject" Target="../embeddings/oleObject66.bin"/><Relationship Id="rId4" Type="http://schemas.openxmlformats.org/officeDocument/2006/relationships/image" Target="../media/image116.w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0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oleObject" Target="../embeddings/oleObject69.bin"/><Relationship Id="rId13" Type="http://schemas.openxmlformats.org/officeDocument/2006/relationships/image" Target="../media/image126.wmf"/><Relationship Id="rId3" Type="http://schemas.openxmlformats.org/officeDocument/2006/relationships/notesSlide" Target="../notesSlides/notesSlide27.xml"/><Relationship Id="rId7" Type="http://schemas.openxmlformats.org/officeDocument/2006/relationships/image" Target="../media/image123.wmf"/><Relationship Id="rId12" Type="http://schemas.openxmlformats.org/officeDocument/2006/relationships/oleObject" Target="../embeddings/oleObject71.bin"/><Relationship Id="rId17" Type="http://schemas.openxmlformats.org/officeDocument/2006/relationships/image" Target="../media/image128.wmf"/><Relationship Id="rId2" Type="http://schemas.openxmlformats.org/officeDocument/2006/relationships/slideLayout" Target="../slideLayouts/slideLayout2.xml"/><Relationship Id="rId16" Type="http://schemas.openxmlformats.org/officeDocument/2006/relationships/oleObject" Target="../embeddings/oleObject73.bin"/><Relationship Id="rId1" Type="http://schemas.openxmlformats.org/officeDocument/2006/relationships/vmlDrawing" Target="../drawings/vmlDrawing25.vml"/><Relationship Id="rId6" Type="http://schemas.openxmlformats.org/officeDocument/2006/relationships/oleObject" Target="../embeddings/oleObject68.bin"/><Relationship Id="rId11" Type="http://schemas.openxmlformats.org/officeDocument/2006/relationships/image" Target="../media/image125.emf"/><Relationship Id="rId5" Type="http://schemas.openxmlformats.org/officeDocument/2006/relationships/image" Target="../media/image122.wmf"/><Relationship Id="rId15" Type="http://schemas.openxmlformats.org/officeDocument/2006/relationships/image" Target="../media/image127.wmf"/><Relationship Id="rId10" Type="http://schemas.openxmlformats.org/officeDocument/2006/relationships/oleObject" Target="../embeddings/oleObject70.bin"/><Relationship Id="rId4" Type="http://schemas.openxmlformats.org/officeDocument/2006/relationships/oleObject" Target="../embeddings/oleObject67.bin"/><Relationship Id="rId9" Type="http://schemas.openxmlformats.org/officeDocument/2006/relationships/image" Target="../media/image124.wmf"/><Relationship Id="rId14" Type="http://schemas.openxmlformats.org/officeDocument/2006/relationships/oleObject" Target="../embeddings/oleObject72.bin"/></Relationships>
</file>

<file path=ppt/slides/_rels/slide77.xml.rels><?xml version="1.0" encoding="UTF-8" standalone="yes"?>
<Relationships xmlns="http://schemas.openxmlformats.org/package/2006/relationships"><Relationship Id="rId8" Type="http://schemas.openxmlformats.org/officeDocument/2006/relationships/image" Target="../media/image131.wmf"/><Relationship Id="rId3" Type="http://schemas.openxmlformats.org/officeDocument/2006/relationships/oleObject" Target="../embeddings/oleObject74.bin"/><Relationship Id="rId7" Type="http://schemas.openxmlformats.org/officeDocument/2006/relationships/oleObject" Target="../embeddings/oleObject76.bin"/><Relationship Id="rId12" Type="http://schemas.openxmlformats.org/officeDocument/2006/relationships/image" Target="../media/image133.wmf"/><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30.wmf"/><Relationship Id="rId11" Type="http://schemas.openxmlformats.org/officeDocument/2006/relationships/oleObject" Target="../embeddings/oleObject78.bin"/><Relationship Id="rId5" Type="http://schemas.openxmlformats.org/officeDocument/2006/relationships/oleObject" Target="../embeddings/oleObject75.bin"/><Relationship Id="rId10" Type="http://schemas.openxmlformats.org/officeDocument/2006/relationships/image" Target="../media/image132.wmf"/><Relationship Id="rId4" Type="http://schemas.openxmlformats.org/officeDocument/2006/relationships/image" Target="../media/image129.wmf"/><Relationship Id="rId9" Type="http://schemas.openxmlformats.org/officeDocument/2006/relationships/oleObject" Target="../embeddings/oleObject77.bin"/></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8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8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slideLayout" Target="../slideLayouts/slideLayout2.xml"/><Relationship Id="rId1" Type="http://schemas.openxmlformats.org/officeDocument/2006/relationships/vmlDrawing" Target="../drawings/vmlDrawing27.vml"/><Relationship Id="rId5" Type="http://schemas.openxmlformats.org/officeDocument/2006/relationships/image" Target="../media/image141.wmf"/><Relationship Id="rId4" Type="http://schemas.openxmlformats.org/officeDocument/2006/relationships/oleObject" Target="../embeddings/oleObject79.bin"/></Relationships>
</file>

<file path=ppt/slides/_rels/slide8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615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image" Target="../media/image145.wmf"/><Relationship Id="rId5" Type="http://schemas.openxmlformats.org/officeDocument/2006/relationships/oleObject" Target="../embeddings/oleObject81.bin"/><Relationship Id="rId4" Type="http://schemas.openxmlformats.org/officeDocument/2006/relationships/image" Target="../media/image144.wmf"/></Relationships>
</file>

<file path=ppt/slides/_rels/slide86.xml.rels><?xml version="1.0" encoding="UTF-8" standalone="yes"?>
<Relationships xmlns="http://schemas.openxmlformats.org/package/2006/relationships"><Relationship Id="rId3" Type="http://schemas.openxmlformats.org/officeDocument/2006/relationships/image" Target="../media/image4640.png"/><Relationship Id="rId7" Type="http://schemas.openxmlformats.org/officeDocument/2006/relationships/image" Target="../media/image147.wmf"/><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oleObject" Target="../embeddings/oleObject83.bin"/><Relationship Id="rId5" Type="http://schemas.openxmlformats.org/officeDocument/2006/relationships/image" Target="../media/image146.wmf"/><Relationship Id="rId4" Type="http://schemas.openxmlformats.org/officeDocument/2006/relationships/oleObject" Target="../embeddings/oleObject82.bin"/></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149.wmf"/><Relationship Id="rId5" Type="http://schemas.openxmlformats.org/officeDocument/2006/relationships/oleObject" Target="../embeddings/oleObject85.bin"/><Relationship Id="rId4" Type="http://schemas.openxmlformats.org/officeDocument/2006/relationships/image" Target="../media/image148.wmf"/></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image" Target="../media/image42.gif"/><Relationship Id="rId4" Type="http://schemas.openxmlformats.org/officeDocument/2006/relationships/image" Target="../media/image153.jpeg"/></Relationships>
</file>

<file path=ppt/slides/_rels/slide9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image" Target="../media/image155.wmf"/><Relationship Id="rId5" Type="http://schemas.openxmlformats.org/officeDocument/2006/relationships/oleObject" Target="../embeddings/oleObject86.bin"/><Relationship Id="rId4" Type="http://schemas.openxmlformats.org/officeDocument/2006/relationships/image" Target="../media/image157.png"/></Relationships>
</file>

<file path=ppt/slides/_rels/slide9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161.wmf"/><Relationship Id="rId3" Type="http://schemas.openxmlformats.org/officeDocument/2006/relationships/notesSlide" Target="../notesSlides/notesSlide31.xml"/><Relationship Id="rId7" Type="http://schemas.openxmlformats.org/officeDocument/2006/relationships/oleObject" Target="../embeddings/oleObject88.bin"/><Relationship Id="rId2" Type="http://schemas.openxmlformats.org/officeDocument/2006/relationships/slideLayout" Target="../slideLayouts/slideLayout7.xml"/><Relationship Id="rId1" Type="http://schemas.openxmlformats.org/officeDocument/2006/relationships/vmlDrawing" Target="../drawings/vmlDrawing32.vml"/><Relationship Id="rId6" Type="http://schemas.openxmlformats.org/officeDocument/2006/relationships/image" Target="../media/image160.wmf"/><Relationship Id="rId5" Type="http://schemas.openxmlformats.org/officeDocument/2006/relationships/oleObject" Target="../embeddings/oleObject87.bin"/><Relationship Id="rId10" Type="http://schemas.openxmlformats.org/officeDocument/2006/relationships/image" Target="../media/image149.wmf"/><Relationship Id="rId4" Type="http://schemas.openxmlformats.org/officeDocument/2006/relationships/image" Target="../media/image162.png"/><Relationship Id="rId9" Type="http://schemas.openxmlformats.org/officeDocument/2006/relationships/oleObject" Target="../embeddings/oleObject89.bin"/></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32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33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ChangeArrowheads="1"/>
          </p:cNvSpPr>
          <p:nvPr/>
        </p:nvSpPr>
        <p:spPr bwMode="auto">
          <a:xfrm>
            <a:off x="0" y="0"/>
            <a:ext cx="9124950" cy="6838950"/>
          </a:xfrm>
          <a:prstGeom prst="rect">
            <a:avLst/>
          </a:prstGeom>
          <a:solidFill>
            <a:srgbClr val="EF91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a:t>
            </a:r>
          </a:p>
        </p:txBody>
      </p:sp>
      <p:sp>
        <p:nvSpPr>
          <p:cNvPr id="3077" name="AutoShape 3"/>
          <p:cNvSpPr>
            <a:spLocks noChangeArrowheads="1"/>
          </p:cNvSpPr>
          <p:nvPr/>
        </p:nvSpPr>
        <p:spPr bwMode="auto">
          <a:xfrm>
            <a:off x="250825" y="504825"/>
            <a:ext cx="8623300" cy="3200400"/>
          </a:xfrm>
          <a:prstGeom prst="roundRect">
            <a:avLst>
              <a:gd name="adj" fmla="val 12495"/>
            </a:avLst>
          </a:prstGeom>
          <a:gradFill rotWithShape="0">
            <a:gsLst>
              <a:gs pos="0">
                <a:srgbClr val="472B00"/>
              </a:gs>
              <a:gs pos="50000">
                <a:srgbClr val="EF9100"/>
              </a:gs>
              <a:gs pos="100000">
                <a:srgbClr val="472B00"/>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a:lnSpc>
                <a:spcPct val="88000"/>
              </a:lnSpc>
            </a:pPr>
            <a:r>
              <a:rPr lang="en-US" sz="2800" b="1" dirty="0">
                <a:solidFill>
                  <a:schemeClr val="bg1"/>
                </a:solidFill>
              </a:rPr>
              <a:t>Sequential decision analytics and modeling</a:t>
            </a:r>
          </a:p>
          <a:p>
            <a:pPr algn="ctr">
              <a:lnSpc>
                <a:spcPct val="88000"/>
              </a:lnSpc>
            </a:pPr>
            <a:r>
              <a:rPr lang="en-US" sz="2000" b="1" dirty="0">
                <a:solidFill>
                  <a:schemeClr val="bg1"/>
                </a:solidFill>
              </a:rPr>
              <a:t>ORF 411</a:t>
            </a:r>
          </a:p>
          <a:p>
            <a:pPr algn="ctr">
              <a:lnSpc>
                <a:spcPct val="88000"/>
              </a:lnSpc>
            </a:pPr>
            <a:r>
              <a:rPr lang="en-US" sz="2000" b="1" dirty="0">
                <a:solidFill>
                  <a:schemeClr val="bg1"/>
                </a:solidFill>
              </a:rPr>
              <a:t>Fall, 2018</a:t>
            </a:r>
          </a:p>
        </p:txBody>
      </p:sp>
      <p:sp>
        <p:nvSpPr>
          <p:cNvPr id="3078" name="Rectangle 4"/>
          <p:cNvSpPr>
            <a:spLocks noChangeArrowheads="1"/>
          </p:cNvSpPr>
          <p:nvPr/>
        </p:nvSpPr>
        <p:spPr bwMode="auto">
          <a:xfrm>
            <a:off x="3790950" y="4248150"/>
            <a:ext cx="4826000" cy="2146300"/>
          </a:xfrm>
          <a:prstGeom prst="rect">
            <a:avLst/>
          </a:prstGeom>
          <a:gradFill rotWithShape="0">
            <a:gsLst>
              <a:gs pos="0">
                <a:srgbClr val="EF9100"/>
              </a:gs>
              <a:gs pos="50000">
                <a:srgbClr val="000000"/>
              </a:gs>
              <a:gs pos="100000">
                <a:srgbClr val="EF91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nchorCtr="1"/>
          <a:lstStyle/>
          <a:p>
            <a:pPr algn="ctr">
              <a:lnSpc>
                <a:spcPct val="92000"/>
              </a:lnSpc>
            </a:pPr>
            <a:r>
              <a:rPr lang="en-US" b="1" dirty="0">
                <a:solidFill>
                  <a:schemeClr val="bg1"/>
                </a:solidFill>
              </a:rPr>
              <a:t>Warren Powell</a:t>
            </a:r>
          </a:p>
          <a:p>
            <a:pPr algn="ctr">
              <a:lnSpc>
                <a:spcPct val="92000"/>
              </a:lnSpc>
            </a:pPr>
            <a:r>
              <a:rPr lang="en-US" b="1" dirty="0">
                <a:solidFill>
                  <a:schemeClr val="bg1"/>
                </a:solidFill>
              </a:rPr>
              <a:t>Princeton University</a:t>
            </a:r>
          </a:p>
          <a:p>
            <a:pPr algn="ctr">
              <a:lnSpc>
                <a:spcPct val="92000"/>
              </a:lnSpc>
            </a:pPr>
            <a:r>
              <a:rPr lang="en-US" sz="2000" b="1" dirty="0">
                <a:solidFill>
                  <a:schemeClr val="bg1"/>
                </a:solidFill>
              </a:rPr>
              <a:t>http://www.castlelab.princeton.edu </a:t>
            </a:r>
            <a:endParaRPr lang="en-US" sz="2800" b="1" dirty="0">
              <a:solidFill>
                <a:schemeClr val="bg1"/>
              </a:solidFill>
            </a:endParaRPr>
          </a:p>
        </p:txBody>
      </p:sp>
      <p:pic>
        <p:nvPicPr>
          <p:cNvPr id="3079" name="Picture 5" descr="CAS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 y="3910013"/>
            <a:ext cx="278447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6"/>
          <p:cNvSpPr>
            <a:spLocks noChangeArrowheads="1"/>
          </p:cNvSpPr>
          <p:nvPr/>
        </p:nvSpPr>
        <p:spPr bwMode="auto">
          <a:xfrm>
            <a:off x="0" y="6553200"/>
            <a:ext cx="3621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i="1" dirty="0"/>
              <a:t>© 2017 Warren B. Powell, Princeton University</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57" y="1051560"/>
            <a:ext cx="8850732" cy="580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42594" name="Rectangle 2"/>
          <p:cNvSpPr>
            <a:spLocks noGrp="1" noChangeArrowheads="1"/>
          </p:cNvSpPr>
          <p:nvPr>
            <p:ph type="title"/>
          </p:nvPr>
        </p:nvSpPr>
        <p:spPr/>
        <p:txBody>
          <a:bodyPr/>
          <a:lstStyle/>
          <a:p>
            <a:pPr algn="l"/>
            <a:r>
              <a:rPr lang="en-US" altLang="en-US" dirty="0"/>
              <a:t>Driverless fleets of EVs</a:t>
            </a:r>
          </a:p>
        </p:txBody>
      </p:sp>
      <p:grpSp>
        <p:nvGrpSpPr>
          <p:cNvPr id="2542771" name="Group 179"/>
          <p:cNvGrpSpPr>
            <a:grpSpLocks/>
          </p:cNvGrpSpPr>
          <p:nvPr/>
        </p:nvGrpSpPr>
        <p:grpSpPr bwMode="auto">
          <a:xfrm>
            <a:off x="2187575" y="2755900"/>
            <a:ext cx="1511300" cy="2720975"/>
            <a:chOff x="1378" y="1736"/>
            <a:chExt cx="952" cy="1714"/>
          </a:xfrm>
        </p:grpSpPr>
        <p:sp>
          <p:nvSpPr>
            <p:cNvPr id="2542596" name="Oval 4"/>
            <p:cNvSpPr>
              <a:spLocks noChangeArrowheads="1"/>
            </p:cNvSpPr>
            <p:nvPr/>
          </p:nvSpPr>
          <p:spPr bwMode="auto">
            <a:xfrm>
              <a:off x="1392" y="1736"/>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597"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598" name="Oval 6"/>
            <p:cNvSpPr>
              <a:spLocks noChangeArrowheads="1"/>
            </p:cNvSpPr>
            <p:nvPr/>
          </p:nvSpPr>
          <p:spPr bwMode="auto">
            <a:xfrm>
              <a:off x="1385" y="2761"/>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599"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600" name="Rectangle 8"/>
            <p:cNvSpPr>
              <a:spLocks noChangeArrowheads="1"/>
            </p:cNvSpPr>
            <p:nvPr/>
          </p:nvSpPr>
          <p:spPr bwMode="auto">
            <a:xfrm>
              <a:off x="2168" y="1864"/>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601"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602" name="Rectangle 10"/>
            <p:cNvSpPr>
              <a:spLocks noChangeArrowheads="1"/>
            </p:cNvSpPr>
            <p:nvPr/>
          </p:nvSpPr>
          <p:spPr bwMode="auto">
            <a:xfrm>
              <a:off x="2170" y="3106"/>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542716" name="AutoShape 124"/>
            <p:cNvCxnSpPr>
              <a:cxnSpLocks noChangeShapeType="1"/>
              <a:stCxn id="2542596" idx="6"/>
              <a:endCxn id="2542600" idx="1"/>
            </p:cNvCxnSpPr>
            <p:nvPr/>
          </p:nvCxnSpPr>
          <p:spPr bwMode="auto">
            <a:xfrm>
              <a:off x="1550" y="1812"/>
              <a:ext cx="612" cy="13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17" name="AutoShape 125"/>
            <p:cNvCxnSpPr>
              <a:cxnSpLocks noChangeShapeType="1"/>
              <a:stCxn id="2542596" idx="6"/>
              <a:endCxn id="2542601" idx="1"/>
            </p:cNvCxnSpPr>
            <p:nvPr/>
          </p:nvCxnSpPr>
          <p:spPr bwMode="auto">
            <a:xfrm>
              <a:off x="1550" y="1812"/>
              <a:ext cx="613" cy="7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18" name="AutoShape 126"/>
            <p:cNvCxnSpPr>
              <a:cxnSpLocks noChangeShapeType="1"/>
              <a:stCxn id="2542597" idx="6"/>
              <a:endCxn id="2542600" idx="1"/>
            </p:cNvCxnSpPr>
            <p:nvPr/>
          </p:nvCxnSpPr>
          <p:spPr bwMode="auto">
            <a:xfrm flipV="1">
              <a:off x="1543" y="1944"/>
              <a:ext cx="619" cy="40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19" name="AutoShape 127"/>
            <p:cNvCxnSpPr>
              <a:cxnSpLocks noChangeShapeType="1"/>
              <a:stCxn id="2542597" idx="6"/>
              <a:endCxn id="2542601" idx="1"/>
            </p:cNvCxnSpPr>
            <p:nvPr/>
          </p:nvCxnSpPr>
          <p:spPr bwMode="auto">
            <a:xfrm>
              <a:off x="1543" y="2349"/>
              <a:ext cx="620" cy="17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20" name="AutoShape 128"/>
            <p:cNvCxnSpPr>
              <a:cxnSpLocks noChangeShapeType="1"/>
              <a:stCxn id="2542597" idx="6"/>
              <a:endCxn id="2542602" idx="1"/>
            </p:cNvCxnSpPr>
            <p:nvPr/>
          </p:nvCxnSpPr>
          <p:spPr bwMode="auto">
            <a:xfrm>
              <a:off x="1543" y="2349"/>
              <a:ext cx="621" cy="8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21" name="AutoShape 129"/>
            <p:cNvCxnSpPr>
              <a:cxnSpLocks noChangeShapeType="1"/>
              <a:stCxn id="2542598" idx="6"/>
              <a:endCxn id="2542602" idx="1"/>
            </p:cNvCxnSpPr>
            <p:nvPr/>
          </p:nvCxnSpPr>
          <p:spPr bwMode="auto">
            <a:xfrm>
              <a:off x="1543" y="2837"/>
              <a:ext cx="621" cy="3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22" name="AutoShape 130"/>
            <p:cNvCxnSpPr>
              <a:cxnSpLocks noChangeShapeType="1"/>
              <a:stCxn id="2542598" idx="6"/>
              <a:endCxn id="2542601" idx="1"/>
            </p:cNvCxnSpPr>
            <p:nvPr/>
          </p:nvCxnSpPr>
          <p:spPr bwMode="auto">
            <a:xfrm flipV="1">
              <a:off x="1543" y="2521"/>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23" name="AutoShape 131"/>
            <p:cNvCxnSpPr>
              <a:cxnSpLocks noChangeShapeType="1"/>
              <a:stCxn id="2542599" idx="6"/>
              <a:endCxn id="2542602" idx="1"/>
            </p:cNvCxnSpPr>
            <p:nvPr/>
          </p:nvCxnSpPr>
          <p:spPr bwMode="auto">
            <a:xfrm flipV="1">
              <a:off x="1536" y="3186"/>
              <a:ext cx="628" cy="18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24" name="AutoShape 132"/>
            <p:cNvCxnSpPr>
              <a:cxnSpLocks noChangeShapeType="1"/>
              <a:stCxn id="2542599" idx="6"/>
              <a:endCxn id="2542601" idx="1"/>
            </p:cNvCxnSpPr>
            <p:nvPr/>
          </p:nvCxnSpPr>
          <p:spPr bwMode="auto">
            <a:xfrm flipV="1">
              <a:off x="1536" y="2521"/>
              <a:ext cx="627" cy="85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542774" name="Text Box 182"/>
          <p:cNvSpPr txBox="1">
            <a:spLocks noChangeArrowheads="1"/>
          </p:cNvSpPr>
          <p:nvPr/>
        </p:nvSpPr>
        <p:spPr bwMode="auto">
          <a:xfrm>
            <a:off x="2819400" y="1504950"/>
            <a:ext cx="311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a:t>
            </a:r>
          </a:p>
        </p:txBody>
      </p:sp>
      <p:sp>
        <p:nvSpPr>
          <p:cNvPr id="2542775" name="Text Box 183"/>
          <p:cNvSpPr txBox="1">
            <a:spLocks noChangeArrowheads="1"/>
          </p:cNvSpPr>
          <p:nvPr/>
        </p:nvSpPr>
        <p:spPr bwMode="auto">
          <a:xfrm>
            <a:off x="4572000" y="1493838"/>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t+1</a:t>
            </a:r>
          </a:p>
        </p:txBody>
      </p:sp>
      <p:sp>
        <p:nvSpPr>
          <p:cNvPr id="2542776" name="Text Box 184"/>
          <p:cNvSpPr txBox="1">
            <a:spLocks noChangeArrowheads="1"/>
          </p:cNvSpPr>
          <p:nvPr/>
        </p:nvSpPr>
        <p:spPr bwMode="auto">
          <a:xfrm>
            <a:off x="6846888" y="1495425"/>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t+2</a:t>
            </a:r>
          </a:p>
        </p:txBody>
      </p:sp>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0366163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The value of the policy (cont’d)</a:t>
                </a:r>
              </a:p>
              <a:p>
                <a:pPr lvl="1"/>
                <a:r>
                  <a:rPr lang="en-US" dirty="0"/>
                  <a:t>To compute</a:t>
                </a:r>
              </a:p>
              <a:p>
                <a:pPr marL="457200" lvl="1"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𝐹</m:t>
                          </m:r>
                        </m:e>
                        <m:sup>
                          <m:r>
                            <a:rPr lang="en-US" i="1">
                              <a:latin typeface="Cambria Math" panose="02040503050406030204" pitchFamily="18" charset="0"/>
                            </a:rPr>
                            <m:t>𝜋</m:t>
                          </m:r>
                        </m:sup>
                      </m:sSup>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1</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𝑁</m:t>
                                  </m:r>
                                </m:sup>
                              </m:s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𝑥</m:t>
                          </m:r>
                        </m:e>
                        <m:sup>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sup>
                      </m:sSup>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r>
                        <a:rPr lang="en-US" i="1">
                          <a:latin typeface="Cambria Math" panose="02040503050406030204" pitchFamily="18" charset="0"/>
                          <a:ea typeface="Cambria Math" panose="02040503050406030204" pitchFamily="18" charset="0"/>
                        </a:rPr>
                        <m:t>)</m:t>
                      </m:r>
                    </m:oMath>
                  </m:oMathPara>
                </a14:m>
                <a:endParaRPr lang="en-US" dirty="0"/>
              </a:p>
              <a:p>
                <a:pPr lvl="1"/>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1</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𝑁</m:t>
                                </m:r>
                              </m:sup>
                            </m:s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oMath>
                </a14:m>
                <a:r>
                  <a:rPr lang="en-US" dirty="0"/>
                  <a:t>: Given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0</m:t>
                        </m:r>
                      </m:sup>
                    </m:sSup>
                  </m:oMath>
                </a14:m>
                <a:r>
                  <a:rPr lang="en-US" dirty="0"/>
                  <a:t> means picking one of the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𝜇</m:t>
                        </m:r>
                      </m:e>
                      <m:sup>
                        <m:r>
                          <a:rPr lang="en-US" b="0" i="1" smtClean="0">
                            <a:latin typeface="Cambria Math" panose="02040503050406030204" pitchFamily="18" charset="0"/>
                          </a:rPr>
                          <m:t>𝑘</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𝜇</m:t>
                                </m:r>
                              </m:e>
                              <m:sub>
                                <m:r>
                                  <a:rPr lang="en-US" b="0" i="1" smtClean="0">
                                    <a:latin typeface="Cambria Math" panose="02040503050406030204" pitchFamily="18" charset="0"/>
                                  </a:rPr>
                                  <m:t>𝑥</m:t>
                                </m:r>
                              </m:sub>
                              <m:sup>
                                <m:r>
                                  <a:rPr lang="en-US" b="0" i="1" smtClean="0">
                                    <a:latin typeface="Cambria Math" panose="02040503050406030204" pitchFamily="18" charset="0"/>
                                  </a:rPr>
                                  <m:t>𝑘</m:t>
                                </m:r>
                              </m:sup>
                            </m:sSubSup>
                          </m:e>
                        </m:d>
                      </m:e>
                      <m:sub>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𝑋</m:t>
                        </m:r>
                      </m:sub>
                    </m:sSub>
                  </m:oMath>
                </a14:m>
                <a:r>
                  <a:rPr lang="en-US" dirty="0"/>
                  <a:t> as the true truth for each drug.  Now let’s try drug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𝑛</m:t>
                        </m:r>
                      </m:sup>
                    </m:sSup>
                  </m:oMath>
                </a14:m>
                <a:r>
                  <a:rPr lang="en-US" dirty="0"/>
                  <a:t> after the nth trial, and then observe</a:t>
                </a:r>
              </a:p>
              <a:p>
                <a:pPr marL="457200" lvl="1" indent="0">
                  <a:buNone/>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𝑊</m:t>
                          </m:r>
                        </m:e>
                        <m:sub>
                          <m:r>
                            <a:rPr lang="en-US" b="0" i="1" smtClean="0">
                              <a:latin typeface="Cambria Math" panose="02040503050406030204" pitchFamily="18" charset="0"/>
                            </a:rPr>
                            <m:t>𝑥</m:t>
                          </m:r>
                        </m:sub>
                        <m:sup>
                          <m:r>
                            <a:rPr lang="en-US" b="0" i="1" smtClean="0">
                              <a:latin typeface="Cambria Math" panose="02040503050406030204" pitchFamily="18" charset="0"/>
                            </a:rPr>
                            <m:t>𝑛</m:t>
                          </m:r>
                          <m:r>
                            <a:rPr lang="en-US" b="0" i="1" smtClean="0">
                              <a:latin typeface="Cambria Math" panose="02040503050406030204" pitchFamily="18" charset="0"/>
                            </a:rPr>
                            <m:t>+1</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𝜇</m:t>
                          </m:r>
                        </m:e>
                        <m:sub>
                          <m:r>
                            <a:rPr lang="en-US" b="0" i="1" smtClean="0">
                              <a:latin typeface="Cambria Math" panose="02040503050406030204" pitchFamily="18" charset="0"/>
                            </a:rPr>
                            <m:t>𝑥</m:t>
                          </m:r>
                        </m:sub>
                        <m:sup>
                          <m:r>
                            <a:rPr lang="en-US" b="0" i="1" smtClean="0">
                              <a:latin typeface="Cambria Math" panose="02040503050406030204" pitchFamily="18" charset="0"/>
                            </a:rPr>
                            <m:t>𝑘</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𝜀</m:t>
                          </m:r>
                        </m:e>
                        <m:sub>
                          <m:r>
                            <a:rPr lang="en-US" b="0" i="1" smtClean="0">
                              <a:latin typeface="Cambria Math" panose="02040503050406030204" pitchFamily="18" charset="0"/>
                            </a:rPr>
                            <m:t>𝑥</m:t>
                          </m:r>
                        </m:sub>
                        <m:sup>
                          <m:r>
                            <a:rPr lang="en-US" b="0" i="1" smtClean="0">
                              <a:latin typeface="Cambria Math" panose="02040503050406030204" pitchFamily="18" charset="0"/>
                            </a:rPr>
                            <m:t>𝑛</m:t>
                          </m:r>
                          <m:r>
                            <a:rPr lang="en-US" b="0" i="1" smtClean="0">
                              <a:latin typeface="Cambria Math" panose="02040503050406030204" pitchFamily="18" charset="0"/>
                            </a:rPr>
                            <m:t>+1</m:t>
                          </m:r>
                        </m:sup>
                      </m:sSubSup>
                    </m:oMath>
                  </m:oMathPara>
                </a14:m>
                <a:endParaRPr lang="en-US" dirty="0"/>
              </a:p>
              <a:p>
                <a:pPr marL="457200" lvl="1" indent="0">
                  <a:buNone/>
                </a:pPr>
                <a:r>
                  <a:rPr lang="en-US" dirty="0"/>
                  <a:t>    where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𝜀</m:t>
                        </m:r>
                      </m:e>
                      <m:sub>
                        <m:r>
                          <a:rPr lang="en-US" b="0" i="1" smtClean="0">
                            <a:latin typeface="Cambria Math" panose="02040503050406030204" pitchFamily="18" charset="0"/>
                          </a:rPr>
                          <m:t>𝑥</m:t>
                        </m:r>
                      </m:sub>
                      <m:sup>
                        <m:r>
                          <a:rPr lang="en-US" b="0" i="1" smtClean="0">
                            <a:latin typeface="Cambria Math" panose="02040503050406030204" pitchFamily="18" charset="0"/>
                          </a:rPr>
                          <m:t>𝑛</m:t>
                        </m:r>
                        <m:r>
                          <a:rPr lang="en-US" b="0" i="1" smtClean="0">
                            <a:latin typeface="Cambria Math" panose="02040503050406030204" pitchFamily="18" charset="0"/>
                          </a:rPr>
                          <m:t>+1</m:t>
                        </m:r>
                      </m:sup>
                    </m:sSubSup>
                  </m:oMath>
                </a14:m>
                <a:r>
                  <a:rPr lang="en-US" dirty="0"/>
                  <a:t> is the noise in an observation.  </a:t>
                </a:r>
              </a:p>
              <a:p>
                <a:pPr lvl="1"/>
                <a:r>
                  <a:rPr lang="en-US" dirty="0"/>
                  <a:t>Let </a:t>
                </a:r>
                <a14:m>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𝑁</m:t>
                        </m:r>
                      </m:sup>
                    </m:sSup>
                    <m:r>
                      <a:rPr lang="en-US" b="0" i="1" smtClean="0">
                        <a:latin typeface="Cambria Math" panose="02040503050406030204" pitchFamily="18" charset="0"/>
                      </a:rPr>
                      <m:t>)</m:t>
                    </m:r>
                  </m:oMath>
                </a14:m>
                <a:r>
                  <a:rPr lang="en-US" dirty="0"/>
                  <a:t> be a sequence of realizations.  Again assume we have a series of samples that we will call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d>
                          <m:dPr>
                            <m:ctrlPr>
                              <a:rPr lang="en-US" b="0" i="1" smtClean="0">
                                <a:latin typeface="Cambria Math" panose="02040503050406030204" pitchFamily="18" charset="0"/>
                              </a:rPr>
                            </m:ctrlPr>
                          </m:dPr>
                          <m:e>
                            <m:r>
                              <a:rPr lang="en-US" b="0" i="1" smtClean="0">
                                <a:latin typeface="Cambria Math" panose="02040503050406030204" pitchFamily="18" charset="0"/>
                              </a:rPr>
                              <m:t>1</m:t>
                            </m:r>
                          </m:e>
                        </m:d>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d>
                          <m:dPr>
                            <m:ctrlPr>
                              <a:rPr lang="en-US" b="0" i="1" smtClean="0">
                                <a:latin typeface="Cambria Math" panose="02040503050406030204" pitchFamily="18" charset="0"/>
                              </a:rPr>
                            </m:ctrlPr>
                          </m:dPr>
                          <m:e>
                            <m:r>
                              <a:rPr lang="en-US" b="0" i="1" smtClean="0">
                                <a:latin typeface="Cambria Math" panose="02040503050406030204" pitchFamily="18" charset="0"/>
                              </a:rPr>
                              <m:t>2</m:t>
                            </m:r>
                          </m:e>
                        </m:d>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r>
                          <a:rPr lang="en-US" b="0" i="1" smtClean="0">
                            <a:latin typeface="Cambria Math" panose="02040503050406030204" pitchFamily="18" charset="0"/>
                          </a:rPr>
                          <m:t>𝑊</m:t>
                        </m:r>
                      </m:e>
                      <m:sup>
                        <m:r>
                          <a:rPr lang="en-US" b="0" i="1" smtClean="0">
                            <a:latin typeface="Cambria Math" panose="02040503050406030204" pitchFamily="18" charset="0"/>
                          </a:rPr>
                          <m:t>(ℓ)</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m:t>
                        </m:r>
                        <m:r>
                          <a:rPr lang="en-US" b="0" i="1" smtClean="0">
                            <a:latin typeface="Cambria Math" panose="02040503050406030204" pitchFamily="18" charset="0"/>
                          </a:rPr>
                          <m:t>𝐿</m:t>
                        </m:r>
                        <m:r>
                          <a:rPr lang="en-US" b="0" i="1" smtClean="0">
                            <a:latin typeface="Cambria Math" panose="02040503050406030204" pitchFamily="18" charset="0"/>
                          </a:rPr>
                          <m:t>)</m:t>
                        </m:r>
                      </m:sup>
                    </m:sSup>
                    <m:r>
                      <a:rPr lang="en-US" b="0" i="1" smtClean="0">
                        <a:latin typeface="Cambria Math" panose="02040503050406030204" pitchFamily="18" charset="0"/>
                      </a:rPr>
                      <m:t> </m:t>
                    </m:r>
                  </m:oMath>
                </a14:m>
                <a:r>
                  <a:rPr lang="en-US" dirty="0"/>
                  <a:t> a sample of all the observations (actually a sample of </a:t>
                </a:r>
                <a14:m>
                  <m:oMath xmlns:m="http://schemas.openxmlformats.org/officeDocument/2006/math">
                    <m:r>
                      <a:rPr lang="en-US" b="0" i="1" smtClean="0">
                        <a:latin typeface="Cambria Math" panose="02040503050406030204" pitchFamily="18" charset="0"/>
                      </a:rPr>
                      <m:t>𝜀</m:t>
                    </m:r>
                  </m:oMath>
                </a14:m>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r="-1961" b="-13424"/>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6465421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The value of the policy (cont’d)</a:t>
                </a:r>
              </a:p>
              <a:p>
                <a:pPr lvl="1"/>
                <a:r>
                  <a:rPr lang="en-US" dirty="0"/>
                  <a:t>To compute</a:t>
                </a:r>
              </a:p>
              <a:p>
                <a:pPr marL="457200" lvl="1"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𝐹</m:t>
                          </m:r>
                        </m:e>
                        <m:sup>
                          <m:r>
                            <a:rPr lang="en-US" i="1">
                              <a:latin typeface="Cambria Math" panose="02040503050406030204" pitchFamily="18" charset="0"/>
                            </a:rPr>
                            <m:t>𝜋</m:t>
                          </m:r>
                        </m:sup>
                      </m:sSup>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1</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𝑁</m:t>
                                  </m:r>
                                </m:sup>
                              </m:s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𝑥</m:t>
                          </m:r>
                        </m:e>
                        <m:sup>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sup>
                      </m:sSup>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r>
                        <a:rPr lang="en-US" i="1">
                          <a:latin typeface="Cambria Math" panose="02040503050406030204" pitchFamily="18" charset="0"/>
                          <a:ea typeface="Cambria Math" panose="02040503050406030204" pitchFamily="18" charset="0"/>
                        </a:rPr>
                        <m:t>)</m:t>
                      </m:r>
                    </m:oMath>
                  </m:oMathPara>
                </a14:m>
                <a:endParaRPr lang="en-US" dirty="0"/>
              </a:p>
              <a:p>
                <a:pPr lvl="1"/>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oMath>
                </a14:m>
                <a:r>
                  <a:rPr lang="en-US" dirty="0"/>
                  <a:t>: At this point we have our final design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𝑁</m:t>
                        </m:r>
                      </m:sup>
                    </m:sSup>
                  </m:oMath>
                </a14:m>
                <a:r>
                  <a:rPr lang="en-US" dirty="0"/>
                  <a:t> which depends on the truth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𝜇</m:t>
                        </m:r>
                      </m:e>
                      <m:sup>
                        <m:r>
                          <a:rPr lang="en-US" b="0" i="1" smtClean="0">
                            <a:latin typeface="Cambria Math" panose="02040503050406030204" pitchFamily="18" charset="0"/>
                          </a:rPr>
                          <m:t>𝑘</m:t>
                        </m:r>
                      </m:sup>
                    </m:sSup>
                  </m:oMath>
                </a14:m>
                <a:r>
                  <a:rPr lang="en-US" dirty="0"/>
                  <a:t> and the experimental outcomes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𝐿</m:t>
                        </m:r>
                      </m:sup>
                    </m:sSup>
                  </m:oMath>
                </a14:m>
                <a:r>
                  <a:rPr lang="en-US" dirty="0"/>
                  <a:t>. We write this as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𝜋</m:t>
                        </m:r>
                        <m:r>
                          <a:rPr lang="en-US" i="1">
                            <a:latin typeface="Cambria Math" panose="02040503050406030204" pitchFamily="18" charset="0"/>
                          </a:rPr>
                          <m:t>,</m:t>
                        </m:r>
                        <m:r>
                          <a:rPr lang="en-US" i="1">
                            <a:latin typeface="Cambria Math" panose="02040503050406030204" pitchFamily="18" charset="0"/>
                          </a:rPr>
                          <m:t>𝑁</m:t>
                        </m:r>
                      </m:sup>
                    </m:sSup>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m:t>
                    </m:r>
                  </m:oMath>
                </a14:m>
                <a:r>
                  <a:rPr lang="en-US" dirty="0"/>
                  <a:t>.</a:t>
                </a:r>
              </a:p>
              <a:p>
                <a:pPr lvl="1"/>
                <a:r>
                  <a:rPr lang="en-US" dirty="0"/>
                  <a:t>Now we have to test it by observing a new outcome </a:t>
                </a:r>
                <a14:m>
                  <m:oMath xmlns:m="http://schemas.openxmlformats.org/officeDocument/2006/math">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𝑊</m:t>
                        </m:r>
                      </m:e>
                    </m:acc>
                    <m:r>
                      <a:rPr lang="en-US" b="0" i="1" smtClean="0">
                        <a:latin typeface="Cambria Math" panose="02040503050406030204" pitchFamily="18" charset="0"/>
                        <a:ea typeface="Cambria Math" panose="02040503050406030204" pitchFamily="18" charset="0"/>
                      </a:rPr>
                      <m:t>.</m:t>
                    </m:r>
                  </m:oMath>
                </a14:m>
                <a:r>
                  <a:rPr lang="en-US" dirty="0"/>
                  <a:t> Again assume we sample this, and observe </a:t>
                </a:r>
                <a14:m>
                  <m:oMath xmlns:m="http://schemas.openxmlformats.org/officeDocument/2006/math">
                    <m:sSup>
                      <m:sSupPr>
                        <m:ctrlPr>
                          <a:rPr lang="en-US" b="0" i="1" smtClean="0">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e>
                      <m:sup>
                        <m:r>
                          <a:rPr lang="en-US" b="0" i="1" smtClean="0">
                            <a:latin typeface="Cambria Math" panose="02040503050406030204" pitchFamily="18" charset="0"/>
                            <a:ea typeface="Cambria Math" panose="02040503050406030204" pitchFamily="18" charset="0"/>
                          </a:rPr>
                          <m:t>1</m:t>
                        </m:r>
                      </m:sup>
                    </m:sSup>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e>
                      <m:sup>
                        <m:r>
                          <a:rPr lang="en-US" b="0" i="1" smtClean="0">
                            <a:latin typeface="Cambria Math" panose="02040503050406030204" pitchFamily="18" charset="0"/>
                            <a:ea typeface="Cambria Math" panose="02040503050406030204" pitchFamily="18" charset="0"/>
                          </a:rPr>
                          <m:t>𝑚</m:t>
                        </m:r>
                      </m:sup>
                    </m:sSup>
                  </m:oMath>
                </a14:m>
                <a:r>
                  <a:rPr lang="en-US" dirty="0"/>
                  <a:t>,…,</a:t>
                </a:r>
                <a:r>
                  <a:rPr lang="en-US" dirty="0">
                    <a:ea typeface="Cambria Math" panose="02040503050406030204" pitchFamily="18" charset="0"/>
                  </a:rPr>
                  <a:t> </a:t>
                </a:r>
                <a14:m>
                  <m:oMath xmlns:m="http://schemas.openxmlformats.org/officeDocument/2006/math">
                    <m:sSup>
                      <m:sSupPr>
                        <m:ctrlPr>
                          <a:rPr lang="en-US" b="0" i="1" smtClean="0">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e>
                      <m:sup>
                        <m:r>
                          <a:rPr lang="en-US" b="0" i="1" smtClean="0">
                            <a:latin typeface="Cambria Math" panose="02040503050406030204" pitchFamily="18" charset="0"/>
                            <a:ea typeface="Cambria Math" panose="02040503050406030204" pitchFamily="18" charset="0"/>
                          </a:rPr>
                          <m:t>𝑀</m:t>
                        </m:r>
                      </m:sup>
                    </m:sSup>
                  </m:oMath>
                </a14:m>
                <a:r>
                  <a:rPr lang="en-US" dirty="0"/>
                  <a:t> outcomes.</a:t>
                </a:r>
              </a:p>
              <a:p>
                <a:pPr lvl="1"/>
                <a:r>
                  <a:rPr lang="en-US" dirty="0"/>
                  <a:t>Now simulate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𝐹</m:t>
                        </m:r>
                      </m:e>
                      <m:sup>
                        <m:r>
                          <a:rPr lang="en-US" b="0" i="1" smtClean="0">
                            <a:latin typeface="Cambria Math" panose="02040503050406030204" pitchFamily="18" charset="0"/>
                          </a:rPr>
                          <m:t>𝜋</m:t>
                        </m:r>
                      </m:sup>
                    </m:sSup>
                  </m:oMath>
                </a14:m>
                <a:r>
                  <a:rPr lang="en-US" dirty="0"/>
                  <a:t> using</a:t>
                </a:r>
              </a:p>
              <a:p>
                <a:pPr marL="457200" lvl="1" indent="0">
                  <a:buNone/>
                </a:pPr>
                <a:r>
                  <a:rPr lang="en-US" b="0" dirty="0"/>
                  <a:t>        </a:t>
                </a:r>
                <a14:m>
                  <m:oMath xmlns:m="http://schemas.openxmlformats.org/officeDocument/2006/math">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p>
                        <m:r>
                          <a:rPr lang="en-US" b="0" i="1" smtClean="0">
                            <a:latin typeface="Cambria Math" panose="02040503050406030204" pitchFamily="18" charset="0"/>
                          </a:rPr>
                          <m:t>𝜋</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𝐾</m:t>
                        </m:r>
                      </m:den>
                    </m:f>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𝑘</m:t>
                        </m:r>
                        <m:r>
                          <a:rPr lang="en-US" b="0" i="1" smtClean="0">
                            <a:latin typeface="Cambria Math" panose="02040503050406030204" pitchFamily="18" charset="0"/>
                          </a:rPr>
                          <m:t>=1</m:t>
                        </m:r>
                      </m:sub>
                      <m:sup>
                        <m:r>
                          <a:rPr lang="en-US" b="0" i="1" smtClean="0">
                            <a:latin typeface="Cambria Math" panose="02040503050406030204" pitchFamily="18" charset="0"/>
                          </a:rPr>
                          <m:t>𝐾</m:t>
                        </m:r>
                      </m:sup>
                      <m:e>
                        <m:f>
                          <m:fPr>
                            <m:ctrlPr>
                              <a:rPr lang="en-US" i="1">
                                <a:latin typeface="Cambria Math" panose="02040503050406030204" pitchFamily="18" charset="0"/>
                              </a:rPr>
                            </m:ctrlPr>
                          </m:fPr>
                          <m:num>
                            <m:r>
                              <a:rPr lang="en-US" i="1">
                                <a:latin typeface="Cambria Math" panose="02040503050406030204" pitchFamily="18" charset="0"/>
                              </a:rPr>
                              <m:t>1</m:t>
                            </m:r>
                          </m:num>
                          <m:den>
                            <m:r>
                              <a:rPr lang="en-US" b="0" i="1" smtClean="0">
                                <a:latin typeface="Cambria Math" panose="02040503050406030204" pitchFamily="18" charset="0"/>
                              </a:rPr>
                              <m:t>𝐿</m:t>
                            </m:r>
                          </m:den>
                        </m:f>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𝑙</m:t>
                            </m:r>
                            <m:r>
                              <a:rPr lang="en-US" b="0" i="1" smtClean="0">
                                <a:latin typeface="Cambria Math" panose="02040503050406030204" pitchFamily="18" charset="0"/>
                              </a:rPr>
                              <m:t>=1</m:t>
                            </m:r>
                          </m:sub>
                          <m:sup>
                            <m:r>
                              <a:rPr lang="en-US" b="0" i="1" smtClean="0">
                                <a:latin typeface="Cambria Math" panose="02040503050406030204" pitchFamily="18" charset="0"/>
                              </a:rPr>
                              <m:t>𝐿</m:t>
                            </m:r>
                          </m:sup>
                          <m:e>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𝑚</m:t>
                                </m:r>
                                <m:r>
                                  <a:rPr lang="en-US" b="0" i="1" smtClean="0">
                                    <a:latin typeface="Cambria Math" panose="02040503050406030204" pitchFamily="18" charset="0"/>
                                  </a:rPr>
                                  <m:t>=1</m:t>
                                </m:r>
                              </m:sub>
                              <m:sup>
                                <m:r>
                                  <a:rPr lang="en-US" b="0" i="1" smtClean="0">
                                    <a:latin typeface="Cambria Math" panose="02040503050406030204" pitchFamily="18" charset="0"/>
                                  </a:rPr>
                                  <m:t>𝑀</m:t>
                                </m:r>
                              </m:sup>
                              <m:e>
                                <m:r>
                                  <a:rPr lang="en-US" b="0" i="1" smtClean="0">
                                    <a:latin typeface="Cambria Math" panose="02040503050406030204" pitchFamily="18" charset="0"/>
                                  </a:rPr>
                                  <m:t>𝐹</m:t>
                                </m:r>
                              </m:e>
                            </m:nary>
                          </m:e>
                        </m:nary>
                      </m:e>
                    </m:nary>
                  </m:oMath>
                </a14:m>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𝑥</m:t>
                        </m:r>
                      </m:e>
                      <m:sup>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e>
                      <m:sup>
                        <m:r>
                          <a:rPr lang="en-US" b="0" i="1" smtClean="0">
                            <a:latin typeface="Cambria Math" panose="02040503050406030204" pitchFamily="18" charset="0"/>
                            <a:ea typeface="Cambria Math" panose="02040503050406030204" pitchFamily="18" charset="0"/>
                          </a:rPr>
                          <m:t>𝑚</m:t>
                        </m:r>
                      </m:sup>
                    </m:sSup>
                    <m:r>
                      <a:rPr lang="en-US" i="1">
                        <a:latin typeface="Cambria Math" panose="02040503050406030204" pitchFamily="18" charset="0"/>
                        <a:ea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r="-3765"/>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3583028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Online (“cumulative reward”) objective</a:t>
                </a:r>
              </a:p>
              <a:p>
                <a:pPr lvl="1"/>
                <a:r>
                  <a:rPr lang="en-US" dirty="0"/>
                  <a:t>This is how we evaluated our diabetes policy.  Rather than evaluating at the end, we evaluate as we proceed, which makes the formula a bit simpler.</a:t>
                </a:r>
              </a:p>
              <a:p>
                <a:pPr lvl="1"/>
                <a:r>
                  <a:rPr lang="en-US" dirty="0"/>
                  <a:t>The expected performance of a policy would be written</a:t>
                </a:r>
              </a:p>
              <a:p>
                <a:pPr marL="457200" lvl="1" indent="0">
                  <a:buNone/>
                </a:pPr>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𝐹</m:t>
                        </m:r>
                      </m:e>
                      <m:sup>
                        <m:r>
                          <a:rPr lang="en-US" i="1">
                            <a:latin typeface="Cambria Math" panose="02040503050406030204" pitchFamily="18" charset="0"/>
                          </a:rPr>
                          <m:t>𝜋</m:t>
                        </m:r>
                      </m:sup>
                    </m:sSup>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1</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𝑁</m:t>
                                </m:r>
                              </m:sup>
                            </m:s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nary>
                      <m:naryPr>
                        <m:chr m:val="∑"/>
                        <m:ctrlPr>
                          <a:rPr lang="en-US"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=0</m:t>
                        </m:r>
                      </m:sub>
                      <m:sup>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−1</m:t>
                        </m:r>
                      </m:sup>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𝑋</m:t>
                            </m:r>
                          </m:e>
                          <m:sup>
                            <m:r>
                              <a:rPr lang="en-US" b="0" i="1" smtClean="0">
                                <a:latin typeface="Cambria Math" panose="02040503050406030204" pitchFamily="18" charset="0"/>
                                <a:ea typeface="Cambria Math" panose="02040503050406030204" pitchFamily="18" charset="0"/>
                              </a:rPr>
                              <m:t>𝜋</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𝑆</m:t>
                            </m:r>
                          </m:e>
                          <m:sup>
                            <m:r>
                              <a:rPr lang="en-US" b="0" i="1" smtClean="0">
                                <a:latin typeface="Cambria Math" panose="02040503050406030204" pitchFamily="18" charset="0"/>
                                <a:ea typeface="Cambria Math" panose="02040503050406030204" pitchFamily="18" charset="0"/>
                              </a:rPr>
                              <m:t>𝑛</m:t>
                            </m:r>
                          </m:sup>
                        </m:sSup>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𝑊</m:t>
                            </m:r>
                          </m:e>
                          <m:sub>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𝑥</m:t>
                                </m:r>
                              </m:e>
                              <m:sup>
                                <m:r>
                                  <a:rPr lang="en-US" b="0" i="1" smtClean="0">
                                    <a:latin typeface="Cambria Math" panose="02040503050406030204" pitchFamily="18" charset="0"/>
                                    <a:ea typeface="Cambria Math" panose="02040503050406030204" pitchFamily="18" charset="0"/>
                                  </a:rPr>
                                  <m:t>𝑛</m:t>
                                </m:r>
                              </m:sup>
                            </m:sSup>
                          </m:sub>
                          <m:sup>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+1</m:t>
                            </m:r>
                          </m:sup>
                        </m:sSubSup>
                        <m:r>
                          <a:rPr lang="en-US" i="1">
                            <a:latin typeface="Cambria Math" panose="02040503050406030204" pitchFamily="18" charset="0"/>
                            <a:ea typeface="Cambria Math" panose="02040503050406030204" pitchFamily="18" charset="0"/>
                          </a:rPr>
                          <m:t>)</m:t>
                        </m:r>
                      </m:e>
                    </m:nary>
                  </m:oMath>
                </a14:m>
                <a:endParaRPr lang="en-US" dirty="0"/>
              </a:p>
              <a:p>
                <a:pPr lvl="1"/>
                <a:r>
                  <a:rPr lang="en-US" dirty="0"/>
                  <a:t>Using samples to approximate the expectations is just as we did for the offline case.  The only difference is that we sum our performance, and we do not have to separate the “learning” from the “evaluating.”</a:t>
                </a:r>
              </a:p>
              <a:p>
                <a:pPr lvl="1"/>
                <a:r>
                  <a:rPr lang="en-US" dirty="0"/>
                  <a:t>A more difficult issue is how we do learning in a field situation.  This is active research!</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r="-78" b="-4064"/>
                </a:stretch>
              </a:blipFill>
            </p:spPr>
            <p:txBody>
              <a:bodyPr/>
              <a:lstStyle/>
              <a:p>
                <a:r>
                  <a:rPr lang="en-US">
                    <a:noFill/>
                  </a:rPr>
                  <a:t> </a:t>
                </a:r>
              </a:p>
            </p:txBody>
          </p:sp>
        </mc:Fallback>
      </mc:AlternateContent>
      <p:sp>
        <p:nvSpPr>
          <p:cNvPr id="6" name="Footer Placeholder 5"/>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3861306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Tuning environments</a:t>
            </a:r>
          </a:p>
          <a:p>
            <a:pPr lvl="1"/>
            <a:r>
              <a:rPr lang="en-US" dirty="0"/>
              <a:t>In a simulator</a:t>
            </a:r>
          </a:p>
          <a:p>
            <a:pPr lvl="2"/>
            <a:r>
              <a:rPr lang="en-US" dirty="0"/>
              <a:t>Requires building a mathematical model of the dynamic process and, most important, the uncertainties.</a:t>
            </a:r>
          </a:p>
          <a:p>
            <a:pPr lvl="2"/>
            <a:r>
              <a:rPr lang="en-US" dirty="0"/>
              <a:t>Your policy will only be as good as your model of uncertainty.</a:t>
            </a:r>
          </a:p>
          <a:p>
            <a:pPr lvl="2"/>
            <a:endParaRPr lang="en-US" dirty="0"/>
          </a:p>
          <a:p>
            <a:pPr lvl="1"/>
            <a:r>
              <a:rPr lang="en-US" dirty="0"/>
              <a:t>In the real world</a:t>
            </a:r>
          </a:p>
          <a:p>
            <a:pPr lvl="2"/>
            <a:r>
              <a:rPr lang="en-US" dirty="0"/>
              <a:t>No longer need a stochastic model…</a:t>
            </a:r>
          </a:p>
          <a:p>
            <a:pPr lvl="2"/>
            <a:r>
              <a:rPr lang="en-US" dirty="0"/>
              <a:t>But it takes a day to simulate a day.  This can be very slow.</a:t>
            </a:r>
          </a:p>
          <a:p>
            <a:pPr lvl="2"/>
            <a:r>
              <a:rPr lang="en-US" dirty="0"/>
              <a:t>Examples:</a:t>
            </a:r>
          </a:p>
          <a:p>
            <a:pPr lvl="3"/>
            <a:r>
              <a:rPr lang="en-US" dirty="0"/>
              <a:t>FAA</a:t>
            </a:r>
          </a:p>
          <a:p>
            <a:pPr lvl="3"/>
            <a:r>
              <a:rPr lang="en-US" dirty="0"/>
              <a:t>Grid operators</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320999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557" y="1051560"/>
            <a:ext cx="8850732" cy="580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58660" name="Oval 4"/>
          <p:cNvSpPr>
            <a:spLocks noChangeArrowheads="1"/>
          </p:cNvSpPr>
          <p:nvPr/>
        </p:nvSpPr>
        <p:spPr bwMode="auto">
          <a:xfrm>
            <a:off x="2209800" y="2755900"/>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8661" name="Oval 5"/>
          <p:cNvSpPr>
            <a:spLocks noChangeArrowheads="1"/>
          </p:cNvSpPr>
          <p:nvPr/>
        </p:nvSpPr>
        <p:spPr bwMode="auto">
          <a:xfrm>
            <a:off x="2198688" y="3608388"/>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8662" name="Oval 6"/>
          <p:cNvSpPr>
            <a:spLocks noChangeArrowheads="1"/>
          </p:cNvSpPr>
          <p:nvPr/>
        </p:nvSpPr>
        <p:spPr bwMode="auto">
          <a:xfrm>
            <a:off x="2198688" y="4383088"/>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8663" name="Oval 7"/>
          <p:cNvSpPr>
            <a:spLocks noChangeArrowheads="1"/>
          </p:cNvSpPr>
          <p:nvPr/>
        </p:nvSpPr>
        <p:spPr bwMode="auto">
          <a:xfrm>
            <a:off x="2187575" y="5235575"/>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8664" name="Rectangle 8"/>
          <p:cNvSpPr>
            <a:spLocks noChangeArrowheads="1"/>
          </p:cNvSpPr>
          <p:nvPr/>
        </p:nvSpPr>
        <p:spPr bwMode="auto">
          <a:xfrm>
            <a:off x="3441700" y="2959100"/>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8665" name="Rectangle 9"/>
          <p:cNvSpPr>
            <a:spLocks noChangeArrowheads="1"/>
          </p:cNvSpPr>
          <p:nvPr/>
        </p:nvSpPr>
        <p:spPr bwMode="auto">
          <a:xfrm>
            <a:off x="3443288" y="3875088"/>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8666" name="Rectangle 10"/>
          <p:cNvSpPr>
            <a:spLocks noChangeArrowheads="1"/>
          </p:cNvSpPr>
          <p:nvPr/>
        </p:nvSpPr>
        <p:spPr bwMode="auto">
          <a:xfrm>
            <a:off x="3444875" y="4930775"/>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758667" name="AutoShape 11"/>
          <p:cNvCxnSpPr>
            <a:cxnSpLocks noChangeShapeType="1"/>
            <a:stCxn id="2758660" idx="6"/>
            <a:endCxn id="2758664" idx="1"/>
          </p:cNvCxnSpPr>
          <p:nvPr/>
        </p:nvCxnSpPr>
        <p:spPr bwMode="auto">
          <a:xfrm>
            <a:off x="2460625" y="2876550"/>
            <a:ext cx="971550" cy="209550"/>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8668" name="AutoShape 12"/>
          <p:cNvCxnSpPr>
            <a:cxnSpLocks noChangeShapeType="1"/>
            <a:stCxn id="2758660" idx="6"/>
            <a:endCxn id="2758665" idx="1"/>
          </p:cNvCxnSpPr>
          <p:nvPr/>
        </p:nvCxnSpPr>
        <p:spPr bwMode="auto">
          <a:xfrm>
            <a:off x="2460625" y="2876550"/>
            <a:ext cx="973138" cy="1125538"/>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8669" name="AutoShape 13"/>
          <p:cNvCxnSpPr>
            <a:cxnSpLocks noChangeShapeType="1"/>
            <a:stCxn id="2758661" idx="6"/>
            <a:endCxn id="2758664" idx="1"/>
          </p:cNvCxnSpPr>
          <p:nvPr/>
        </p:nvCxnSpPr>
        <p:spPr bwMode="auto">
          <a:xfrm flipV="1">
            <a:off x="2449513" y="3086100"/>
            <a:ext cx="982662" cy="642938"/>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8670" name="AutoShape 14"/>
          <p:cNvCxnSpPr>
            <a:cxnSpLocks noChangeShapeType="1"/>
            <a:stCxn id="2758661" idx="6"/>
            <a:endCxn id="2758665" idx="1"/>
          </p:cNvCxnSpPr>
          <p:nvPr/>
        </p:nvCxnSpPr>
        <p:spPr bwMode="auto">
          <a:xfrm>
            <a:off x="2449513" y="3729038"/>
            <a:ext cx="984250" cy="273050"/>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8671" name="AutoShape 15"/>
          <p:cNvCxnSpPr>
            <a:cxnSpLocks noChangeShapeType="1"/>
            <a:stCxn id="2758661" idx="6"/>
            <a:endCxn id="2758666" idx="1"/>
          </p:cNvCxnSpPr>
          <p:nvPr/>
        </p:nvCxnSpPr>
        <p:spPr bwMode="auto">
          <a:xfrm>
            <a:off x="2449513" y="3729038"/>
            <a:ext cx="985837" cy="1328737"/>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8672" name="AutoShape 16"/>
          <p:cNvCxnSpPr>
            <a:cxnSpLocks noChangeShapeType="1"/>
            <a:stCxn id="2758662" idx="6"/>
            <a:endCxn id="2758666" idx="1"/>
          </p:cNvCxnSpPr>
          <p:nvPr/>
        </p:nvCxnSpPr>
        <p:spPr bwMode="auto">
          <a:xfrm>
            <a:off x="2449513" y="4503738"/>
            <a:ext cx="985837" cy="5540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8673" name="AutoShape 17"/>
          <p:cNvCxnSpPr>
            <a:cxnSpLocks noChangeShapeType="1"/>
            <a:stCxn id="2758662" idx="6"/>
            <a:endCxn id="2758665" idx="1"/>
          </p:cNvCxnSpPr>
          <p:nvPr/>
        </p:nvCxnSpPr>
        <p:spPr bwMode="auto">
          <a:xfrm flipV="1">
            <a:off x="2449513" y="4002088"/>
            <a:ext cx="984250" cy="501650"/>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8674" name="AutoShape 18"/>
          <p:cNvCxnSpPr>
            <a:cxnSpLocks noChangeShapeType="1"/>
            <a:stCxn id="2758663" idx="6"/>
            <a:endCxn id="2758666" idx="1"/>
          </p:cNvCxnSpPr>
          <p:nvPr/>
        </p:nvCxnSpPr>
        <p:spPr bwMode="auto">
          <a:xfrm flipV="1">
            <a:off x="2438400" y="5057775"/>
            <a:ext cx="996950" cy="298450"/>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8675" name="AutoShape 19"/>
          <p:cNvCxnSpPr>
            <a:cxnSpLocks noChangeShapeType="1"/>
            <a:stCxn id="2758663" idx="6"/>
            <a:endCxn id="2758665" idx="1"/>
          </p:cNvCxnSpPr>
          <p:nvPr/>
        </p:nvCxnSpPr>
        <p:spPr bwMode="auto">
          <a:xfrm flipV="1">
            <a:off x="2438400" y="4002088"/>
            <a:ext cx="995363" cy="1354137"/>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58679" name="Line 23"/>
          <p:cNvSpPr>
            <a:spLocks noChangeShapeType="1"/>
          </p:cNvSpPr>
          <p:nvPr/>
        </p:nvSpPr>
        <p:spPr bwMode="auto">
          <a:xfrm>
            <a:off x="2438400" y="5372100"/>
            <a:ext cx="1841500" cy="0"/>
          </a:xfrm>
          <a:prstGeom prst="line">
            <a:avLst/>
          </a:prstGeom>
          <a:noFill/>
          <a:ln w="38100">
            <a:solidFill>
              <a:schemeClr val="tx1"/>
            </a:solidFill>
            <a:prstDash val="dash"/>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8680" name="Line 24"/>
          <p:cNvSpPr>
            <a:spLocks noChangeShapeType="1"/>
          </p:cNvSpPr>
          <p:nvPr/>
        </p:nvSpPr>
        <p:spPr bwMode="auto">
          <a:xfrm>
            <a:off x="2490788" y="3722688"/>
            <a:ext cx="1778000" cy="25400"/>
          </a:xfrm>
          <a:prstGeom prst="line">
            <a:avLst/>
          </a:prstGeom>
          <a:noFill/>
          <a:ln w="12700">
            <a:solidFill>
              <a:schemeClr val="tx1"/>
            </a:solidFill>
            <a:prstDash val="dash"/>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8681" name="Line 25"/>
          <p:cNvSpPr>
            <a:spLocks noChangeShapeType="1"/>
          </p:cNvSpPr>
          <p:nvPr/>
        </p:nvSpPr>
        <p:spPr bwMode="auto">
          <a:xfrm>
            <a:off x="2441575" y="2847975"/>
            <a:ext cx="1854200" cy="12700"/>
          </a:xfrm>
          <a:prstGeom prst="line">
            <a:avLst/>
          </a:prstGeom>
          <a:noFill/>
          <a:ln w="12700">
            <a:solidFill>
              <a:schemeClr val="tx1"/>
            </a:solidFill>
            <a:prstDash val="dash"/>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758683" name="Object 27"/>
          <p:cNvGraphicFramePr>
            <a:graphicFrameLocks noChangeAspect="1"/>
          </p:cNvGraphicFramePr>
          <p:nvPr/>
        </p:nvGraphicFramePr>
        <p:xfrm>
          <a:off x="4337050" y="2595563"/>
          <a:ext cx="749300" cy="527050"/>
        </p:xfrm>
        <a:graphic>
          <a:graphicData uri="http://schemas.openxmlformats.org/presentationml/2006/ole">
            <mc:AlternateContent xmlns:mc="http://schemas.openxmlformats.org/markup-compatibility/2006">
              <mc:Choice xmlns:v="urn:schemas-microsoft-com:vml" Requires="v">
                <p:oleObj spid="_x0000_s1026" name="Equation" r:id="rId5" imgW="342720" imgH="241200" progId="Equation.DSMT4">
                  <p:embed/>
                </p:oleObj>
              </mc:Choice>
              <mc:Fallback>
                <p:oleObj name="Equation" r:id="rId5" imgW="342720" imgH="241200" progId="Equation.DSMT4">
                  <p:embed/>
                  <p:pic>
                    <p:nvPicPr>
                      <p:cNvPr id="2758683" name="Object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7050" y="2595563"/>
                        <a:ext cx="749300" cy="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58685" name="Object 29"/>
          <p:cNvGraphicFramePr>
            <a:graphicFrameLocks noChangeAspect="1"/>
          </p:cNvGraphicFramePr>
          <p:nvPr/>
        </p:nvGraphicFramePr>
        <p:xfrm>
          <a:off x="4302125" y="3436938"/>
          <a:ext cx="776288" cy="527050"/>
        </p:xfrm>
        <a:graphic>
          <a:graphicData uri="http://schemas.openxmlformats.org/presentationml/2006/ole">
            <mc:AlternateContent xmlns:mc="http://schemas.openxmlformats.org/markup-compatibility/2006">
              <mc:Choice xmlns:v="urn:schemas-microsoft-com:vml" Requires="v">
                <p:oleObj spid="_x0000_s1027" name="Equation" r:id="rId7" imgW="355320" imgH="241200" progId="Equation.DSMT4">
                  <p:embed/>
                </p:oleObj>
              </mc:Choice>
              <mc:Fallback>
                <p:oleObj name="Equation" r:id="rId7" imgW="355320" imgH="241200" progId="Equation.DSMT4">
                  <p:embed/>
                  <p:pic>
                    <p:nvPicPr>
                      <p:cNvPr id="2758685" name="Object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2125" y="3436938"/>
                        <a:ext cx="776288" cy="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58688" name="Object 32"/>
          <p:cNvGraphicFramePr>
            <a:graphicFrameLocks noChangeAspect="1"/>
          </p:cNvGraphicFramePr>
          <p:nvPr>
            <p:extLst/>
          </p:nvPr>
        </p:nvGraphicFramePr>
        <p:xfrm>
          <a:off x="4344988" y="5092700"/>
          <a:ext cx="776287" cy="527050"/>
        </p:xfrm>
        <a:graphic>
          <a:graphicData uri="http://schemas.openxmlformats.org/presentationml/2006/ole">
            <mc:AlternateContent xmlns:mc="http://schemas.openxmlformats.org/markup-compatibility/2006">
              <mc:Choice xmlns:v="urn:schemas-microsoft-com:vml" Requires="v">
                <p:oleObj spid="_x0000_s1028" name="Equation" r:id="rId9" imgW="355320" imgH="241200" progId="Equation.DSMT4">
                  <p:embed/>
                </p:oleObj>
              </mc:Choice>
              <mc:Fallback>
                <p:oleObj name="Equation" r:id="rId9" imgW="355320" imgH="241200" progId="Equation.DSMT4">
                  <p:embed/>
                  <p:pic>
                    <p:nvPicPr>
                      <p:cNvPr id="2758688" name="Object 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4988" y="5092700"/>
                        <a:ext cx="776287" cy="527050"/>
                      </a:xfrm>
                      <a:prstGeom prst="rect">
                        <a:avLst/>
                      </a:prstGeom>
                      <a:noFill/>
                      <a:ln>
                        <a:noFill/>
                      </a:ln>
                      <a:effectLst/>
                    </p:spPr>
                  </p:pic>
                </p:oleObj>
              </mc:Fallback>
            </mc:AlternateContent>
          </a:graphicData>
        </a:graphic>
      </p:graphicFrame>
      <p:graphicFrame>
        <p:nvGraphicFramePr>
          <p:cNvPr id="2758689" name="Object 33"/>
          <p:cNvGraphicFramePr>
            <a:graphicFrameLocks noChangeAspect="1"/>
          </p:cNvGraphicFramePr>
          <p:nvPr/>
        </p:nvGraphicFramePr>
        <p:xfrm>
          <a:off x="895350" y="2584450"/>
          <a:ext cx="804863" cy="527050"/>
        </p:xfrm>
        <a:graphic>
          <a:graphicData uri="http://schemas.openxmlformats.org/presentationml/2006/ole">
            <mc:AlternateContent xmlns:mc="http://schemas.openxmlformats.org/markup-compatibility/2006">
              <mc:Choice xmlns:v="urn:schemas-microsoft-com:vml" Requires="v">
                <p:oleObj spid="_x0000_s1029" name="Equation" r:id="rId11" imgW="368280" imgH="241200" progId="Equation.DSMT4">
                  <p:embed/>
                </p:oleObj>
              </mc:Choice>
              <mc:Fallback>
                <p:oleObj name="Equation" r:id="rId11" imgW="368280" imgH="241200" progId="Equation.DSMT4">
                  <p:embed/>
                  <p:pic>
                    <p:nvPicPr>
                      <p:cNvPr id="2758689"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5350" y="2584450"/>
                        <a:ext cx="804863" cy="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758698" name="Group 42"/>
          <p:cNvGrpSpPr>
            <a:grpSpLocks/>
          </p:cNvGrpSpPr>
          <p:nvPr/>
        </p:nvGrpSpPr>
        <p:grpSpPr bwMode="auto">
          <a:xfrm>
            <a:off x="1760538" y="2601913"/>
            <a:ext cx="377825" cy="3008312"/>
            <a:chOff x="1109" y="1639"/>
            <a:chExt cx="238" cy="1895"/>
          </a:xfrm>
        </p:grpSpPr>
        <p:graphicFrame>
          <p:nvGraphicFramePr>
            <p:cNvPr id="2758699" name="Object 43"/>
            <p:cNvGraphicFramePr>
              <a:graphicFrameLocks noChangeAspect="1"/>
            </p:cNvGraphicFramePr>
            <p:nvPr/>
          </p:nvGraphicFramePr>
          <p:xfrm>
            <a:off x="1120" y="1639"/>
            <a:ext cx="211" cy="316"/>
          </p:xfrm>
          <a:graphic>
            <a:graphicData uri="http://schemas.openxmlformats.org/presentationml/2006/ole">
              <mc:AlternateContent xmlns:mc="http://schemas.openxmlformats.org/markup-compatibility/2006">
                <mc:Choice xmlns:v="urn:schemas-microsoft-com:vml" Requires="v">
                  <p:oleObj spid="_x0000_s1030" name="Equation" r:id="rId13" imgW="152280" imgH="228600" progId="Equation.DSMT4">
                    <p:embed/>
                  </p:oleObj>
                </mc:Choice>
                <mc:Fallback>
                  <p:oleObj name="Equation" r:id="rId13" imgW="152280" imgH="228600" progId="Equation.DSMT4">
                    <p:embed/>
                    <p:pic>
                      <p:nvPicPr>
                        <p:cNvPr id="2758699" name="Object 4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20" y="1639"/>
                          <a:ext cx="211"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58700" name="Object 44"/>
            <p:cNvGraphicFramePr>
              <a:graphicFrameLocks noChangeAspect="1"/>
            </p:cNvGraphicFramePr>
            <p:nvPr/>
          </p:nvGraphicFramePr>
          <p:xfrm>
            <a:off x="1109" y="2184"/>
            <a:ext cx="228" cy="316"/>
          </p:xfrm>
          <a:graphic>
            <a:graphicData uri="http://schemas.openxmlformats.org/presentationml/2006/ole">
              <mc:AlternateContent xmlns:mc="http://schemas.openxmlformats.org/markup-compatibility/2006">
                <mc:Choice xmlns:v="urn:schemas-microsoft-com:vml" Requires="v">
                  <p:oleObj spid="_x0000_s1031" name="Equation" r:id="rId15" imgW="164880" imgH="228600" progId="Equation.DSMT4">
                    <p:embed/>
                  </p:oleObj>
                </mc:Choice>
                <mc:Fallback>
                  <p:oleObj name="Equation" r:id="rId15" imgW="164880" imgH="228600" progId="Equation.DSMT4">
                    <p:embed/>
                    <p:pic>
                      <p:nvPicPr>
                        <p:cNvPr id="2758700" name="Object 4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9" y="2184"/>
                          <a:ext cx="228"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58701" name="Object 45"/>
            <p:cNvGraphicFramePr>
              <a:graphicFrameLocks noChangeAspect="1"/>
            </p:cNvGraphicFramePr>
            <p:nvPr/>
          </p:nvGraphicFramePr>
          <p:xfrm>
            <a:off x="1118" y="2673"/>
            <a:ext cx="228" cy="316"/>
          </p:xfrm>
          <a:graphic>
            <a:graphicData uri="http://schemas.openxmlformats.org/presentationml/2006/ole">
              <mc:AlternateContent xmlns:mc="http://schemas.openxmlformats.org/markup-compatibility/2006">
                <mc:Choice xmlns:v="urn:schemas-microsoft-com:vml" Requires="v">
                  <p:oleObj spid="_x0000_s1032" name="Equation" r:id="rId17" imgW="164880" imgH="228600" progId="Equation.DSMT4">
                    <p:embed/>
                  </p:oleObj>
                </mc:Choice>
                <mc:Fallback>
                  <p:oleObj name="Equation" r:id="rId17" imgW="164880" imgH="228600" progId="Equation.DSMT4">
                    <p:embed/>
                    <p:pic>
                      <p:nvPicPr>
                        <p:cNvPr id="2758701" name="Object 4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18" y="2673"/>
                          <a:ext cx="228"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58702" name="Object 46"/>
            <p:cNvGraphicFramePr>
              <a:graphicFrameLocks noChangeAspect="1"/>
            </p:cNvGraphicFramePr>
            <p:nvPr/>
          </p:nvGraphicFramePr>
          <p:xfrm>
            <a:off x="1119" y="3218"/>
            <a:ext cx="228" cy="316"/>
          </p:xfrm>
          <a:graphic>
            <a:graphicData uri="http://schemas.openxmlformats.org/presentationml/2006/ole">
              <mc:AlternateContent xmlns:mc="http://schemas.openxmlformats.org/markup-compatibility/2006">
                <mc:Choice xmlns:v="urn:schemas-microsoft-com:vml" Requires="v">
                  <p:oleObj spid="_x0000_s1033" name="Equation" r:id="rId19" imgW="164880" imgH="228600" progId="Equation.DSMT4">
                    <p:embed/>
                  </p:oleObj>
                </mc:Choice>
                <mc:Fallback>
                  <p:oleObj name="Equation" r:id="rId19" imgW="164880" imgH="228600" progId="Equation.DSMT4">
                    <p:embed/>
                    <p:pic>
                      <p:nvPicPr>
                        <p:cNvPr id="2758702" name="Object 4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19" y="3218"/>
                          <a:ext cx="228"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2758703" name="Group 47"/>
          <p:cNvGrpSpPr>
            <a:grpSpLocks/>
          </p:cNvGrpSpPr>
          <p:nvPr/>
        </p:nvGrpSpPr>
        <p:grpSpPr bwMode="auto">
          <a:xfrm>
            <a:off x="3708400" y="1943100"/>
            <a:ext cx="2065338" cy="3540125"/>
            <a:chOff x="2336" y="1224"/>
            <a:chExt cx="1301" cy="2230"/>
          </a:xfrm>
        </p:grpSpPr>
        <p:sp>
          <p:nvSpPr>
            <p:cNvPr id="2758704" name="Line 48"/>
            <p:cNvSpPr>
              <a:spLocks noChangeShapeType="1"/>
            </p:cNvSpPr>
            <p:nvPr/>
          </p:nvSpPr>
          <p:spPr bwMode="auto">
            <a:xfrm flipV="1">
              <a:off x="2336" y="1224"/>
              <a:ext cx="1301" cy="704"/>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8705" name="Line 49"/>
            <p:cNvSpPr>
              <a:spLocks noChangeShapeType="1"/>
            </p:cNvSpPr>
            <p:nvPr/>
          </p:nvSpPr>
          <p:spPr bwMode="auto">
            <a:xfrm>
              <a:off x="2337" y="2521"/>
              <a:ext cx="1248" cy="190"/>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8706" name="Line 50"/>
            <p:cNvSpPr>
              <a:spLocks noChangeShapeType="1"/>
            </p:cNvSpPr>
            <p:nvPr/>
          </p:nvSpPr>
          <p:spPr bwMode="auto">
            <a:xfrm>
              <a:off x="2346" y="3194"/>
              <a:ext cx="1200" cy="260"/>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58707" name="Group 51"/>
          <p:cNvGrpSpPr>
            <a:grpSpLocks/>
          </p:cNvGrpSpPr>
          <p:nvPr/>
        </p:nvGrpSpPr>
        <p:grpSpPr bwMode="auto">
          <a:xfrm>
            <a:off x="5649913" y="1644650"/>
            <a:ext cx="900112" cy="4113213"/>
            <a:chOff x="3559" y="1036"/>
            <a:chExt cx="567" cy="2591"/>
          </a:xfrm>
        </p:grpSpPr>
        <p:graphicFrame>
          <p:nvGraphicFramePr>
            <p:cNvPr id="2758708" name="Object 52"/>
            <p:cNvGraphicFramePr>
              <a:graphicFrameLocks noChangeAspect="1"/>
            </p:cNvGraphicFramePr>
            <p:nvPr/>
          </p:nvGraphicFramePr>
          <p:xfrm>
            <a:off x="3636" y="1036"/>
            <a:ext cx="490" cy="332"/>
          </p:xfrm>
          <a:graphic>
            <a:graphicData uri="http://schemas.openxmlformats.org/presentationml/2006/ole">
              <mc:AlternateContent xmlns:mc="http://schemas.openxmlformats.org/markup-compatibility/2006">
                <mc:Choice xmlns:v="urn:schemas-microsoft-com:vml" Requires="v">
                  <p:oleObj spid="_x0000_s1034" name="Equation" r:id="rId21" imgW="355320" imgH="241200" progId="Equation.DSMT4">
                    <p:embed/>
                  </p:oleObj>
                </mc:Choice>
                <mc:Fallback>
                  <p:oleObj name="Equation" r:id="rId21" imgW="355320" imgH="241200" progId="Equation.DSMT4">
                    <p:embed/>
                    <p:pic>
                      <p:nvPicPr>
                        <p:cNvPr id="2758708" name="Object 5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636" y="1036"/>
                          <a:ext cx="490" cy="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58709" name="Object 53"/>
            <p:cNvGraphicFramePr>
              <a:graphicFrameLocks noChangeAspect="1"/>
            </p:cNvGraphicFramePr>
            <p:nvPr/>
          </p:nvGraphicFramePr>
          <p:xfrm>
            <a:off x="3566" y="2526"/>
            <a:ext cx="490" cy="332"/>
          </p:xfrm>
          <a:graphic>
            <a:graphicData uri="http://schemas.openxmlformats.org/presentationml/2006/ole">
              <mc:AlternateContent xmlns:mc="http://schemas.openxmlformats.org/markup-compatibility/2006">
                <mc:Choice xmlns:v="urn:schemas-microsoft-com:vml" Requires="v">
                  <p:oleObj spid="_x0000_s1035" name="Equation" r:id="rId23" imgW="355320" imgH="241200" progId="Equation.DSMT4">
                    <p:embed/>
                  </p:oleObj>
                </mc:Choice>
                <mc:Fallback>
                  <p:oleObj name="Equation" r:id="rId23" imgW="355320" imgH="241200" progId="Equation.DSMT4">
                    <p:embed/>
                    <p:pic>
                      <p:nvPicPr>
                        <p:cNvPr id="2758709" name="Object 5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566" y="2526"/>
                          <a:ext cx="490" cy="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58710" name="Object 54"/>
            <p:cNvGraphicFramePr>
              <a:graphicFrameLocks noChangeAspect="1"/>
            </p:cNvGraphicFramePr>
            <p:nvPr/>
          </p:nvGraphicFramePr>
          <p:xfrm>
            <a:off x="3559" y="3295"/>
            <a:ext cx="490" cy="332"/>
          </p:xfrm>
          <a:graphic>
            <a:graphicData uri="http://schemas.openxmlformats.org/presentationml/2006/ole">
              <mc:AlternateContent xmlns:mc="http://schemas.openxmlformats.org/markup-compatibility/2006">
                <mc:Choice xmlns:v="urn:schemas-microsoft-com:vml" Requires="v">
                  <p:oleObj spid="_x0000_s1036" name="Equation" r:id="rId25" imgW="355320" imgH="241200" progId="Equation.DSMT4">
                    <p:embed/>
                  </p:oleObj>
                </mc:Choice>
                <mc:Fallback>
                  <p:oleObj name="Equation" r:id="rId25" imgW="355320" imgH="241200" progId="Equation.DSMT4">
                    <p:embed/>
                    <p:pic>
                      <p:nvPicPr>
                        <p:cNvPr id="2758710" name="Object 5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559" y="3295"/>
                          <a:ext cx="490" cy="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1" name="Rectangle 2"/>
          <p:cNvSpPr>
            <a:spLocks noGrp="1" noChangeArrowheads="1"/>
          </p:cNvSpPr>
          <p:nvPr>
            <p:ph type="title"/>
          </p:nvPr>
        </p:nvSpPr>
        <p:spPr>
          <a:xfrm>
            <a:off x="356801" y="152400"/>
            <a:ext cx="6526213" cy="749300"/>
          </a:xfrm>
        </p:spPr>
        <p:txBody>
          <a:bodyPr/>
          <a:lstStyle/>
          <a:p>
            <a:r>
              <a:rPr lang="en-US" altLang="en-US" dirty="0"/>
              <a:t>Driverless fleets of EVs</a:t>
            </a:r>
            <a:endParaRPr lang="en-US" altLang="en-US" b="1" dirty="0"/>
          </a:p>
        </p:txBody>
      </p:sp>
    </p:spTree>
    <p:extLst>
      <p:ext uri="{BB962C8B-B14F-4D97-AF65-F5344CB8AC3E}">
        <p14:creationId xmlns:p14="http://schemas.microsoft.com/office/powerpoint/2010/main" val="927024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912" y="2686070"/>
            <a:ext cx="5280263" cy="3748452"/>
          </a:xfrm>
          <a:prstGeom prst="rect">
            <a:avLst/>
          </a:prstGeom>
        </p:spPr>
      </p:pic>
      <p:sp>
        <p:nvSpPr>
          <p:cNvPr id="6" name="TextBox 5"/>
          <p:cNvSpPr txBox="1"/>
          <p:nvPr/>
        </p:nvSpPr>
        <p:spPr>
          <a:xfrm rot="1445653">
            <a:off x="2333476" y="5820816"/>
            <a:ext cx="1358064" cy="646331"/>
          </a:xfrm>
          <a:prstGeom prst="rect">
            <a:avLst/>
          </a:prstGeom>
          <a:solidFill>
            <a:schemeClr val="bg1"/>
          </a:solidFill>
        </p:spPr>
        <p:txBody>
          <a:bodyPr wrap="none" rtlCol="0">
            <a:spAutoFit/>
          </a:bodyPr>
          <a:lstStyle/>
          <a:p>
            <a:r>
              <a:rPr lang="en-US" dirty="0"/>
              <a:t>Battery level</a:t>
            </a:r>
          </a:p>
          <a:p>
            <a:endParaRPr lang="en-US" dirty="0"/>
          </a:p>
        </p:txBody>
      </p:sp>
      <p:sp>
        <p:nvSpPr>
          <p:cNvPr id="7" name="TextBox 6"/>
          <p:cNvSpPr txBox="1"/>
          <p:nvPr/>
        </p:nvSpPr>
        <p:spPr>
          <a:xfrm rot="16200000">
            <a:off x="1178512" y="4351366"/>
            <a:ext cx="1571136" cy="369332"/>
          </a:xfrm>
          <a:prstGeom prst="rect">
            <a:avLst/>
          </a:prstGeom>
          <a:solidFill>
            <a:schemeClr val="bg1"/>
          </a:solidFill>
        </p:spPr>
        <p:txBody>
          <a:bodyPr wrap="none" rtlCol="0">
            <a:spAutoFit/>
          </a:bodyPr>
          <a:lstStyle/>
          <a:p>
            <a:r>
              <a:rPr lang="en-US" dirty="0"/>
              <a:t>Marginal value</a:t>
            </a:r>
          </a:p>
        </p:txBody>
      </p:sp>
      <p:sp>
        <p:nvSpPr>
          <p:cNvPr id="8" name="TextBox 7"/>
          <p:cNvSpPr txBox="1"/>
          <p:nvPr/>
        </p:nvSpPr>
        <p:spPr>
          <a:xfrm rot="20852161">
            <a:off x="5441384" y="6071455"/>
            <a:ext cx="1005907" cy="646331"/>
          </a:xfrm>
          <a:prstGeom prst="rect">
            <a:avLst/>
          </a:prstGeom>
          <a:solidFill>
            <a:schemeClr val="bg1"/>
          </a:solidFill>
        </p:spPr>
        <p:txBody>
          <a:bodyPr wrap="square" rtlCol="0">
            <a:spAutoFit/>
          </a:bodyPr>
          <a:lstStyle/>
          <a:p>
            <a:r>
              <a:rPr lang="en-US" dirty="0"/>
              <a:t>Time     </a:t>
            </a:r>
          </a:p>
          <a:p>
            <a:endParaRPr lang="en-US" dirty="0"/>
          </a:p>
        </p:txBody>
      </p:sp>
      <p:sp>
        <p:nvSpPr>
          <p:cNvPr id="2" name="Title 1"/>
          <p:cNvSpPr>
            <a:spLocks noGrp="1"/>
          </p:cNvSpPr>
          <p:nvPr>
            <p:ph type="title"/>
          </p:nvPr>
        </p:nvSpPr>
        <p:spPr/>
        <p:txBody>
          <a:bodyPr/>
          <a:lstStyle/>
          <a:p>
            <a:r>
              <a:rPr lang="en-US" dirty="0"/>
              <a:t>Driverless fleets of EVs using ADP</a:t>
            </a:r>
          </a:p>
        </p:txBody>
      </p:sp>
      <p:sp>
        <p:nvSpPr>
          <p:cNvPr id="3" name="Content Placeholder 2"/>
          <p:cNvSpPr>
            <a:spLocks noGrp="1"/>
          </p:cNvSpPr>
          <p:nvPr>
            <p:ph idx="1"/>
          </p:nvPr>
        </p:nvSpPr>
        <p:spPr>
          <a:xfrm>
            <a:off x="685799" y="1143000"/>
            <a:ext cx="8195441" cy="4953000"/>
          </a:xfrm>
        </p:spPr>
        <p:txBody>
          <a:bodyPr/>
          <a:lstStyle/>
          <a:p>
            <a:r>
              <a:rPr lang="en-US" dirty="0"/>
              <a:t>The value of a vehicle in the future</a:t>
            </a:r>
          </a:p>
          <a:p>
            <a:pPr lvl="1"/>
            <a:r>
              <a:rPr lang="en-US" dirty="0"/>
              <a:t>Value function approximation captures charge level, as well as time and location.</a:t>
            </a:r>
          </a:p>
          <a:p>
            <a:pPr lvl="1"/>
            <a:r>
              <a:rPr lang="en-US" dirty="0"/>
              <a:t>Hierarchical aggregation accelerated the learning process</a:t>
            </a:r>
          </a:p>
        </p:txBody>
      </p:sp>
    </p:spTree>
    <p:extLst>
      <p:ext uri="{BB962C8B-B14F-4D97-AF65-F5344CB8AC3E}">
        <p14:creationId xmlns:p14="http://schemas.microsoft.com/office/powerpoint/2010/main" val="1525293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3458" y="2606563"/>
            <a:ext cx="4454758" cy="334106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5" y="2629779"/>
            <a:ext cx="4484864" cy="3363648"/>
          </a:xfrm>
          <a:prstGeom prst="rect">
            <a:avLst/>
          </a:prstGeom>
        </p:spPr>
      </p:pic>
      <p:sp>
        <p:nvSpPr>
          <p:cNvPr id="2" name="Title 1"/>
          <p:cNvSpPr>
            <a:spLocks noGrp="1"/>
          </p:cNvSpPr>
          <p:nvPr>
            <p:ph type="title"/>
          </p:nvPr>
        </p:nvSpPr>
        <p:spPr/>
        <p:txBody>
          <a:bodyPr/>
          <a:lstStyle/>
          <a:p>
            <a:r>
              <a:rPr lang="en-US" dirty="0"/>
              <a:t>Driverless fleets of EVs using ADP</a:t>
            </a:r>
          </a:p>
        </p:txBody>
      </p:sp>
      <p:sp>
        <p:nvSpPr>
          <p:cNvPr id="3" name="Content Placeholder 2"/>
          <p:cNvSpPr>
            <a:spLocks noGrp="1"/>
          </p:cNvSpPr>
          <p:nvPr>
            <p:ph idx="1"/>
          </p:nvPr>
        </p:nvSpPr>
        <p:spPr/>
        <p:txBody>
          <a:bodyPr/>
          <a:lstStyle/>
          <a:p>
            <a:r>
              <a:rPr lang="en-US" dirty="0"/>
              <a:t>Heuristic dispatch vs. ADP-based policies</a:t>
            </a:r>
          </a:p>
          <a:p>
            <a:pPr lvl="1"/>
            <a:r>
              <a:rPr lang="en-US" dirty="0"/>
              <a:t>Effect of value function approximations on recharging</a:t>
            </a:r>
          </a:p>
        </p:txBody>
      </p:sp>
      <p:sp>
        <p:nvSpPr>
          <p:cNvPr id="13" name="TextBox 12"/>
          <p:cNvSpPr txBox="1"/>
          <p:nvPr/>
        </p:nvSpPr>
        <p:spPr>
          <a:xfrm>
            <a:off x="1602686" y="5275987"/>
            <a:ext cx="2023887" cy="369332"/>
          </a:xfrm>
          <a:prstGeom prst="rect">
            <a:avLst/>
          </a:prstGeom>
          <a:noFill/>
        </p:spPr>
        <p:txBody>
          <a:bodyPr wrap="none" rtlCol="0">
            <a:spAutoFit/>
          </a:bodyPr>
          <a:lstStyle/>
          <a:p>
            <a:pPr algn="l"/>
            <a:r>
              <a:rPr lang="en-US" i="0" dirty="0">
                <a:solidFill>
                  <a:srgbClr val="FF0000"/>
                </a:solidFill>
              </a:rPr>
              <a:t>Total battery charge</a:t>
            </a:r>
          </a:p>
        </p:txBody>
      </p:sp>
      <p:sp>
        <p:nvSpPr>
          <p:cNvPr id="14" name="TextBox 13"/>
          <p:cNvSpPr txBox="1"/>
          <p:nvPr/>
        </p:nvSpPr>
        <p:spPr>
          <a:xfrm>
            <a:off x="5840961" y="2932498"/>
            <a:ext cx="1257845" cy="338554"/>
          </a:xfrm>
          <a:prstGeom prst="rect">
            <a:avLst/>
          </a:prstGeom>
          <a:noFill/>
        </p:spPr>
        <p:txBody>
          <a:bodyPr wrap="none" rtlCol="0">
            <a:spAutoFit/>
          </a:bodyPr>
          <a:lstStyle/>
          <a:p>
            <a:pPr algn="l"/>
            <a:r>
              <a:rPr lang="en-US" sz="1600" i="0" dirty="0">
                <a:solidFill>
                  <a:srgbClr val="0033CC"/>
                </a:solidFill>
              </a:rPr>
              <a:t>Trip requests</a:t>
            </a:r>
          </a:p>
        </p:txBody>
      </p:sp>
      <p:sp>
        <p:nvSpPr>
          <p:cNvPr id="15" name="Rectangle 14"/>
          <p:cNvSpPr/>
          <p:nvPr/>
        </p:nvSpPr>
        <p:spPr bwMode="auto">
          <a:xfrm>
            <a:off x="3178454" y="4745652"/>
            <a:ext cx="62694" cy="515437"/>
          </a:xfrm>
          <a:prstGeom prst="rect">
            <a:avLst/>
          </a:prstGeom>
          <a:solidFill>
            <a:schemeClr val="bg1"/>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6" name="TextBox 15"/>
          <p:cNvSpPr txBox="1"/>
          <p:nvPr/>
        </p:nvSpPr>
        <p:spPr>
          <a:xfrm>
            <a:off x="5947529" y="5003370"/>
            <a:ext cx="1151277" cy="338554"/>
          </a:xfrm>
          <a:prstGeom prst="rect">
            <a:avLst/>
          </a:prstGeom>
          <a:solidFill>
            <a:schemeClr val="bg1"/>
          </a:solidFill>
        </p:spPr>
        <p:txBody>
          <a:bodyPr wrap="none" rtlCol="0">
            <a:spAutoFit/>
          </a:bodyPr>
          <a:lstStyle/>
          <a:p>
            <a:pPr algn="l"/>
            <a:r>
              <a:rPr lang="en-US" sz="1600" i="0" dirty="0">
                <a:solidFill>
                  <a:srgbClr val="00B050"/>
                </a:solidFill>
              </a:rPr>
              <a:t>Actual trips</a:t>
            </a:r>
          </a:p>
        </p:txBody>
      </p:sp>
      <p:sp>
        <p:nvSpPr>
          <p:cNvPr id="6" name="TextBox 5"/>
          <p:cNvSpPr txBox="1"/>
          <p:nvPr/>
        </p:nvSpPr>
        <p:spPr>
          <a:xfrm>
            <a:off x="903889" y="2396354"/>
            <a:ext cx="2591415" cy="369332"/>
          </a:xfrm>
          <a:prstGeom prst="rect">
            <a:avLst/>
          </a:prstGeom>
          <a:noFill/>
        </p:spPr>
        <p:txBody>
          <a:bodyPr wrap="none" rtlCol="0">
            <a:spAutoFit/>
          </a:bodyPr>
          <a:lstStyle/>
          <a:p>
            <a:pPr algn="l"/>
            <a:r>
              <a:rPr lang="en-US" i="0" dirty="0"/>
              <a:t>Heuristic recharging logic</a:t>
            </a:r>
          </a:p>
        </p:txBody>
      </p:sp>
      <p:grpSp>
        <p:nvGrpSpPr>
          <p:cNvPr id="18" name="Group 17"/>
          <p:cNvGrpSpPr/>
          <p:nvPr/>
        </p:nvGrpSpPr>
        <p:grpSpPr>
          <a:xfrm>
            <a:off x="425707" y="4645570"/>
            <a:ext cx="3046668" cy="1995809"/>
            <a:chOff x="425707" y="4393325"/>
            <a:chExt cx="3046668" cy="1995809"/>
          </a:xfrm>
        </p:grpSpPr>
        <p:sp>
          <p:nvSpPr>
            <p:cNvPr id="5" name="Oval 4"/>
            <p:cNvSpPr/>
            <p:nvPr/>
          </p:nvSpPr>
          <p:spPr bwMode="auto">
            <a:xfrm>
              <a:off x="2434853" y="4393325"/>
              <a:ext cx="806295" cy="675334"/>
            </a:xfrm>
            <a:prstGeom prst="ellipse">
              <a:avLst/>
            </a:prstGeom>
            <a:noFill/>
            <a:ln w="19050" cap="flat" cmpd="sng" algn="ctr">
              <a:solidFill>
                <a:srgbClr val="0033CC"/>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8" name="Straight Arrow Connector 7"/>
            <p:cNvCxnSpPr>
              <a:stCxn id="9" idx="0"/>
              <a:endCxn id="5" idx="4"/>
            </p:cNvCxnSpPr>
            <p:nvPr/>
          </p:nvCxnSpPr>
          <p:spPr bwMode="auto">
            <a:xfrm flipV="1">
              <a:off x="1949041" y="5068659"/>
              <a:ext cx="888960" cy="951143"/>
            </a:xfrm>
            <a:prstGeom prst="straightConnector1">
              <a:avLst/>
            </a:prstGeom>
            <a:noFill/>
            <a:ln w="19050" cap="flat" cmpd="sng" algn="ctr">
              <a:solidFill>
                <a:srgbClr val="0033CC"/>
              </a:solidFill>
              <a:prstDash val="solid"/>
              <a:round/>
              <a:headEnd type="none" w="med" len="med"/>
              <a:tailEnd type="arrow" w="med" len="med"/>
            </a:ln>
            <a:effectLst/>
          </p:spPr>
        </p:cxnSp>
        <p:sp>
          <p:nvSpPr>
            <p:cNvPr id="9" name="TextBox 8"/>
            <p:cNvSpPr txBox="1"/>
            <p:nvPr/>
          </p:nvSpPr>
          <p:spPr>
            <a:xfrm>
              <a:off x="425707" y="6019802"/>
              <a:ext cx="3046668" cy="369332"/>
            </a:xfrm>
            <a:prstGeom prst="rect">
              <a:avLst/>
            </a:prstGeom>
            <a:noFill/>
            <a:ln>
              <a:solidFill>
                <a:srgbClr val="0033CC"/>
              </a:solidFill>
            </a:ln>
          </p:spPr>
          <p:txBody>
            <a:bodyPr wrap="none" rtlCol="0">
              <a:spAutoFit/>
            </a:bodyPr>
            <a:lstStyle/>
            <a:p>
              <a:pPr algn="l"/>
              <a:r>
                <a:rPr lang="en-US" i="0" dirty="0">
                  <a:solidFill>
                    <a:srgbClr val="0033CC"/>
                  </a:solidFill>
                </a:rPr>
                <a:t>Recharging during peak period</a:t>
              </a:r>
            </a:p>
          </p:txBody>
        </p:sp>
      </p:grpSp>
      <p:grpSp>
        <p:nvGrpSpPr>
          <p:cNvPr id="19" name="Group 18"/>
          <p:cNvGrpSpPr/>
          <p:nvPr/>
        </p:nvGrpSpPr>
        <p:grpSpPr>
          <a:xfrm>
            <a:off x="5948877" y="3176457"/>
            <a:ext cx="2225930" cy="3610542"/>
            <a:chOff x="1308574" y="2908447"/>
            <a:chExt cx="2225930" cy="3610542"/>
          </a:xfrm>
        </p:grpSpPr>
        <p:sp>
          <p:nvSpPr>
            <p:cNvPr id="20" name="Oval 19"/>
            <p:cNvSpPr/>
            <p:nvPr/>
          </p:nvSpPr>
          <p:spPr bwMode="auto">
            <a:xfrm>
              <a:off x="2370110" y="2908447"/>
              <a:ext cx="763618" cy="2065617"/>
            </a:xfrm>
            <a:prstGeom prst="ellipse">
              <a:avLst/>
            </a:prstGeom>
            <a:noFill/>
            <a:ln w="19050" cap="flat" cmpd="sng" algn="ctr">
              <a:solidFill>
                <a:srgbClr val="0033CC"/>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1" name="Straight Arrow Connector 20"/>
            <p:cNvCxnSpPr>
              <a:stCxn id="22" idx="0"/>
              <a:endCxn id="20" idx="4"/>
            </p:cNvCxnSpPr>
            <p:nvPr/>
          </p:nvCxnSpPr>
          <p:spPr bwMode="auto">
            <a:xfrm flipV="1">
              <a:off x="2421539" y="4974064"/>
              <a:ext cx="330380" cy="898594"/>
            </a:xfrm>
            <a:prstGeom prst="straightConnector1">
              <a:avLst/>
            </a:prstGeom>
            <a:noFill/>
            <a:ln w="19050" cap="flat" cmpd="sng" algn="ctr">
              <a:solidFill>
                <a:srgbClr val="0033CC"/>
              </a:solidFill>
              <a:prstDash val="solid"/>
              <a:round/>
              <a:headEnd type="none" w="med" len="med"/>
              <a:tailEnd type="arrow" w="med" len="med"/>
            </a:ln>
            <a:effectLst/>
          </p:spPr>
        </p:cxnSp>
        <p:sp>
          <p:nvSpPr>
            <p:cNvPr id="22" name="TextBox 21"/>
            <p:cNvSpPr txBox="1"/>
            <p:nvPr/>
          </p:nvSpPr>
          <p:spPr>
            <a:xfrm>
              <a:off x="1308574" y="5872658"/>
              <a:ext cx="2225930" cy="646331"/>
            </a:xfrm>
            <a:prstGeom prst="rect">
              <a:avLst/>
            </a:prstGeom>
            <a:noFill/>
            <a:ln>
              <a:solidFill>
                <a:srgbClr val="0033CC"/>
              </a:solidFill>
            </a:ln>
          </p:spPr>
          <p:txBody>
            <a:bodyPr wrap="none" rtlCol="0">
              <a:spAutoFit/>
            </a:bodyPr>
            <a:lstStyle/>
            <a:p>
              <a:pPr algn="l"/>
              <a:r>
                <a:rPr lang="en-US" i="0" dirty="0">
                  <a:solidFill>
                    <a:srgbClr val="0033CC"/>
                  </a:solidFill>
                </a:rPr>
                <a:t>No recharging during </a:t>
              </a:r>
            </a:p>
            <a:p>
              <a:pPr algn="l"/>
              <a:r>
                <a:rPr lang="en-US" i="0" dirty="0">
                  <a:solidFill>
                    <a:srgbClr val="0033CC"/>
                  </a:solidFill>
                </a:rPr>
                <a:t>peak period</a:t>
              </a:r>
            </a:p>
          </p:txBody>
        </p:sp>
      </p:grpSp>
      <p:sp>
        <p:nvSpPr>
          <p:cNvPr id="25" name="TextBox 24"/>
          <p:cNvSpPr txBox="1"/>
          <p:nvPr/>
        </p:nvSpPr>
        <p:spPr>
          <a:xfrm>
            <a:off x="5123780" y="2117832"/>
            <a:ext cx="3506088" cy="646331"/>
          </a:xfrm>
          <a:prstGeom prst="rect">
            <a:avLst/>
          </a:prstGeom>
          <a:noFill/>
        </p:spPr>
        <p:txBody>
          <a:bodyPr wrap="none" rtlCol="0">
            <a:spAutoFit/>
          </a:bodyPr>
          <a:lstStyle/>
          <a:p>
            <a:pPr algn="l"/>
            <a:r>
              <a:rPr lang="en-US" i="0" dirty="0"/>
              <a:t>Recharging controlled by </a:t>
            </a:r>
          </a:p>
          <a:p>
            <a:pPr algn="l"/>
            <a:r>
              <a:rPr lang="en-US" i="0" dirty="0"/>
              <a:t>approximate dynamic programming</a:t>
            </a:r>
          </a:p>
        </p:txBody>
      </p:sp>
      <p:grpSp>
        <p:nvGrpSpPr>
          <p:cNvPr id="36" name="Group 35"/>
          <p:cNvGrpSpPr/>
          <p:nvPr/>
        </p:nvGrpSpPr>
        <p:grpSpPr>
          <a:xfrm>
            <a:off x="2434853" y="2932498"/>
            <a:ext cx="743601" cy="2712821"/>
            <a:chOff x="2434853" y="2932498"/>
            <a:chExt cx="743601" cy="2712821"/>
          </a:xfrm>
        </p:grpSpPr>
        <p:sp>
          <p:nvSpPr>
            <p:cNvPr id="29" name="Rectangle 28"/>
            <p:cNvSpPr/>
            <p:nvPr/>
          </p:nvSpPr>
          <p:spPr bwMode="auto">
            <a:xfrm>
              <a:off x="2434853" y="2932498"/>
              <a:ext cx="743601" cy="2712821"/>
            </a:xfrm>
            <a:prstGeom prst="rect">
              <a:avLst/>
            </a:prstGeom>
            <a:solidFill>
              <a:srgbClr val="8585E0">
                <a:alpha val="14118"/>
              </a:srgbClr>
            </a:solidFill>
            <a:ln w="635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32" name="TextBox 31"/>
            <p:cNvSpPr txBox="1"/>
            <p:nvPr/>
          </p:nvSpPr>
          <p:spPr>
            <a:xfrm>
              <a:off x="2488018" y="3424701"/>
              <a:ext cx="683200" cy="400110"/>
            </a:xfrm>
            <a:prstGeom prst="rect">
              <a:avLst/>
            </a:prstGeom>
            <a:noFill/>
          </p:spPr>
          <p:txBody>
            <a:bodyPr wrap="none" rtlCol="0">
              <a:spAutoFit/>
            </a:bodyPr>
            <a:lstStyle/>
            <a:p>
              <a:pPr algn="l"/>
              <a:r>
                <a:rPr lang="en-US" sz="2000" i="0" dirty="0">
                  <a:solidFill>
                    <a:srgbClr val="0033CC"/>
                  </a:solidFill>
                </a:rPr>
                <a:t>Peak</a:t>
              </a:r>
            </a:p>
          </p:txBody>
        </p:sp>
      </p:grpSp>
      <p:grpSp>
        <p:nvGrpSpPr>
          <p:cNvPr id="37" name="Group 36"/>
          <p:cNvGrpSpPr/>
          <p:nvPr/>
        </p:nvGrpSpPr>
        <p:grpSpPr>
          <a:xfrm>
            <a:off x="7010413" y="2946677"/>
            <a:ext cx="743601" cy="2712821"/>
            <a:chOff x="7010413" y="2946677"/>
            <a:chExt cx="743601" cy="2712821"/>
          </a:xfrm>
        </p:grpSpPr>
        <p:sp>
          <p:nvSpPr>
            <p:cNvPr id="33" name="Rectangle 32"/>
            <p:cNvSpPr/>
            <p:nvPr/>
          </p:nvSpPr>
          <p:spPr bwMode="auto">
            <a:xfrm>
              <a:off x="7010413" y="2946677"/>
              <a:ext cx="743601" cy="2712821"/>
            </a:xfrm>
            <a:prstGeom prst="rect">
              <a:avLst/>
            </a:prstGeom>
            <a:solidFill>
              <a:srgbClr val="8585E0">
                <a:alpha val="14118"/>
              </a:srgbClr>
            </a:solidFill>
            <a:ln w="635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34" name="TextBox 33"/>
            <p:cNvSpPr txBox="1"/>
            <p:nvPr/>
          </p:nvSpPr>
          <p:spPr>
            <a:xfrm>
              <a:off x="7063578" y="3385714"/>
              <a:ext cx="683200" cy="400110"/>
            </a:xfrm>
            <a:prstGeom prst="rect">
              <a:avLst/>
            </a:prstGeom>
            <a:noFill/>
          </p:spPr>
          <p:txBody>
            <a:bodyPr wrap="none" rtlCol="0">
              <a:spAutoFit/>
            </a:bodyPr>
            <a:lstStyle/>
            <a:p>
              <a:pPr algn="l"/>
              <a:r>
                <a:rPr lang="en-US" sz="2000" i="0" dirty="0">
                  <a:solidFill>
                    <a:srgbClr val="0033CC"/>
                  </a:solidFill>
                </a:rPr>
                <a:t>Peak</a:t>
              </a:r>
            </a:p>
          </p:txBody>
        </p:sp>
      </p:grpSp>
    </p:spTree>
    <p:extLst>
      <p:ext uri="{BB962C8B-B14F-4D97-AF65-F5344CB8AC3E}">
        <p14:creationId xmlns:p14="http://schemas.microsoft.com/office/powerpoint/2010/main" val="278177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up)">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title" idx="4294967295"/>
          </p:nvPr>
        </p:nvSpPr>
        <p:spPr>
          <a:xfrm>
            <a:off x="250376" y="195943"/>
            <a:ext cx="8719454" cy="749300"/>
          </a:xfrm>
          <a:noFill/>
        </p:spPr>
        <p:txBody>
          <a:bodyPr/>
          <a:lstStyle/>
          <a:p>
            <a:pPr algn="l"/>
            <a:r>
              <a:rPr lang="en-US" sz="3200" dirty="0">
                <a:solidFill>
                  <a:schemeClr val="tx1"/>
                </a:solidFill>
              </a:rPr>
              <a:t>The economics of driverless fleets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037" y="1455284"/>
            <a:ext cx="6388131" cy="4303259"/>
          </a:xfrm>
          <a:prstGeom prst="rect">
            <a:avLst/>
          </a:prstGeom>
        </p:spPr>
      </p:pic>
      <p:sp>
        <p:nvSpPr>
          <p:cNvPr id="4" name="TextBox 3"/>
          <p:cNvSpPr txBox="1"/>
          <p:nvPr/>
        </p:nvSpPr>
        <p:spPr>
          <a:xfrm>
            <a:off x="4925987" y="5512757"/>
            <a:ext cx="1200970" cy="400110"/>
          </a:xfrm>
          <a:prstGeom prst="rect">
            <a:avLst/>
          </a:prstGeom>
          <a:noFill/>
        </p:spPr>
        <p:txBody>
          <a:bodyPr wrap="none" rtlCol="0">
            <a:spAutoFit/>
          </a:bodyPr>
          <a:lstStyle/>
          <a:p>
            <a:r>
              <a:rPr lang="en-US" dirty="0"/>
              <a:t>Fleet Size</a:t>
            </a:r>
          </a:p>
        </p:txBody>
      </p:sp>
      <p:sp>
        <p:nvSpPr>
          <p:cNvPr id="6" name="TextBox 5"/>
          <p:cNvSpPr txBox="1"/>
          <p:nvPr/>
        </p:nvSpPr>
        <p:spPr>
          <a:xfrm rot="1904272">
            <a:off x="1544409" y="5291960"/>
            <a:ext cx="1728358" cy="400110"/>
          </a:xfrm>
          <a:prstGeom prst="rect">
            <a:avLst/>
          </a:prstGeom>
          <a:noFill/>
        </p:spPr>
        <p:txBody>
          <a:bodyPr wrap="none" rtlCol="0">
            <a:spAutoFit/>
          </a:bodyPr>
          <a:lstStyle/>
          <a:p>
            <a:r>
              <a:rPr lang="en-US" dirty="0"/>
              <a:t>Battery (KWh)</a:t>
            </a:r>
          </a:p>
        </p:txBody>
      </p:sp>
      <p:sp>
        <p:nvSpPr>
          <p:cNvPr id="7" name="TextBox 6"/>
          <p:cNvSpPr txBox="1"/>
          <p:nvPr/>
        </p:nvSpPr>
        <p:spPr>
          <a:xfrm rot="16200000">
            <a:off x="403498" y="3249316"/>
            <a:ext cx="1128835" cy="400110"/>
          </a:xfrm>
          <a:prstGeom prst="rect">
            <a:avLst/>
          </a:prstGeom>
          <a:noFill/>
        </p:spPr>
        <p:txBody>
          <a:bodyPr wrap="none" rtlCol="0">
            <a:spAutoFit/>
          </a:bodyPr>
          <a:lstStyle/>
          <a:p>
            <a:r>
              <a:rPr lang="en-US" dirty="0"/>
              <a:t>Profit ($)</a:t>
            </a:r>
          </a:p>
        </p:txBody>
      </p:sp>
      <p:sp>
        <p:nvSpPr>
          <p:cNvPr id="2" name="TextBox 1"/>
          <p:cNvSpPr txBox="1"/>
          <p:nvPr/>
        </p:nvSpPr>
        <p:spPr>
          <a:xfrm>
            <a:off x="634701" y="6165378"/>
            <a:ext cx="7414017" cy="646331"/>
          </a:xfrm>
          <a:prstGeom prst="rect">
            <a:avLst/>
          </a:prstGeom>
          <a:noFill/>
        </p:spPr>
        <p:txBody>
          <a:bodyPr wrap="square" rtlCol="0">
            <a:spAutoFit/>
          </a:bodyPr>
          <a:lstStyle/>
          <a:p>
            <a:pPr algn="l"/>
            <a:r>
              <a:rPr lang="en-US" i="0" dirty="0"/>
              <a:t>We can simulate different fleet sizes and battery capacities, properly modeling recharging behaviors given battery capacity.</a:t>
            </a:r>
          </a:p>
        </p:txBody>
      </p:sp>
    </p:spTree>
    <p:extLst>
      <p:ext uri="{BB962C8B-B14F-4D97-AF65-F5344CB8AC3E}">
        <p14:creationId xmlns:p14="http://schemas.microsoft.com/office/powerpoint/2010/main" val="405145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74407" y="-85943"/>
            <a:ext cx="29787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4000" i="0" dirty="0">
                <a:solidFill>
                  <a:schemeClr val="bg1"/>
                </a:solidFill>
              </a:rPr>
              <a:t>Stochastic </a:t>
            </a:r>
          </a:p>
          <a:p>
            <a:r>
              <a:rPr lang="en-US" sz="4000" i="0" dirty="0">
                <a:solidFill>
                  <a:schemeClr val="bg1"/>
                </a:solidFill>
              </a:rPr>
              <a:t>programming</a:t>
            </a:r>
          </a:p>
        </p:txBody>
      </p:sp>
      <p:sp>
        <p:nvSpPr>
          <p:cNvPr id="20" name="TextBox 19"/>
          <p:cNvSpPr txBox="1">
            <a:spLocks noChangeArrowheads="1"/>
          </p:cNvSpPr>
          <p:nvPr/>
        </p:nvSpPr>
        <p:spPr bwMode="auto">
          <a:xfrm>
            <a:off x="3935770" y="4965500"/>
            <a:ext cx="19543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600" i="0" dirty="0">
                <a:solidFill>
                  <a:schemeClr val="bg1"/>
                </a:solidFill>
              </a:rPr>
              <a:t>Markov </a:t>
            </a:r>
          </a:p>
          <a:p>
            <a:r>
              <a:rPr lang="en-US" sz="3600" i="0" dirty="0">
                <a:solidFill>
                  <a:schemeClr val="bg1"/>
                </a:solidFill>
              </a:rPr>
              <a:t>decision </a:t>
            </a:r>
          </a:p>
          <a:p>
            <a:r>
              <a:rPr lang="en-US" sz="3600" i="0" dirty="0">
                <a:solidFill>
                  <a:schemeClr val="bg1"/>
                </a:solidFill>
              </a:rPr>
              <a:t>processes</a:t>
            </a:r>
          </a:p>
        </p:txBody>
      </p:sp>
      <p:sp>
        <p:nvSpPr>
          <p:cNvPr id="21" name="TextBox 20"/>
          <p:cNvSpPr txBox="1">
            <a:spLocks noChangeArrowheads="1"/>
          </p:cNvSpPr>
          <p:nvPr/>
        </p:nvSpPr>
        <p:spPr bwMode="auto">
          <a:xfrm>
            <a:off x="1766324" y="4308929"/>
            <a:ext cx="30444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600" i="0" dirty="0">
                <a:solidFill>
                  <a:schemeClr val="bg1"/>
                </a:solidFill>
              </a:rPr>
              <a:t>Reinforcement </a:t>
            </a:r>
          </a:p>
          <a:p>
            <a:r>
              <a:rPr lang="en-US" sz="3600" i="0" dirty="0">
                <a:solidFill>
                  <a:schemeClr val="bg1"/>
                </a:solidFill>
              </a:rPr>
              <a:t>learning</a:t>
            </a:r>
          </a:p>
        </p:txBody>
      </p:sp>
      <p:sp>
        <p:nvSpPr>
          <p:cNvPr id="22" name="TextBox 21"/>
          <p:cNvSpPr txBox="1">
            <a:spLocks noChangeArrowheads="1"/>
          </p:cNvSpPr>
          <p:nvPr/>
        </p:nvSpPr>
        <p:spPr bwMode="auto">
          <a:xfrm>
            <a:off x="3928387" y="3231711"/>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control</a:t>
            </a:r>
          </a:p>
        </p:txBody>
      </p:sp>
      <p:sp>
        <p:nvSpPr>
          <p:cNvPr id="23" name="TextBox 22"/>
          <p:cNvSpPr txBox="1">
            <a:spLocks noChangeArrowheads="1"/>
          </p:cNvSpPr>
          <p:nvPr/>
        </p:nvSpPr>
        <p:spPr bwMode="auto">
          <a:xfrm>
            <a:off x="1968303" y="2161886"/>
            <a:ext cx="19287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Model </a:t>
            </a:r>
          </a:p>
          <a:p>
            <a:r>
              <a:rPr lang="en-US" sz="3200" i="0" dirty="0">
                <a:solidFill>
                  <a:schemeClr val="bg1"/>
                </a:solidFill>
              </a:rPr>
              <a:t>predictive </a:t>
            </a:r>
          </a:p>
          <a:p>
            <a:r>
              <a:rPr lang="en-US" sz="3200" i="0" dirty="0">
                <a:solidFill>
                  <a:schemeClr val="bg1"/>
                </a:solidFill>
              </a:rPr>
              <a:t>control</a:t>
            </a:r>
          </a:p>
        </p:txBody>
      </p:sp>
      <p:sp>
        <p:nvSpPr>
          <p:cNvPr id="24" name="TextBox 23"/>
          <p:cNvSpPr txBox="1">
            <a:spLocks noChangeArrowheads="1"/>
          </p:cNvSpPr>
          <p:nvPr/>
        </p:nvSpPr>
        <p:spPr bwMode="auto">
          <a:xfrm>
            <a:off x="3642721" y="160278"/>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Robust </a:t>
            </a:r>
          </a:p>
          <a:p>
            <a:r>
              <a:rPr lang="en-US" sz="3200" i="0" dirty="0">
                <a:solidFill>
                  <a:schemeClr val="bg1"/>
                </a:solidFill>
              </a:rPr>
              <a:t>optimization</a:t>
            </a:r>
          </a:p>
        </p:txBody>
      </p:sp>
      <p:sp>
        <p:nvSpPr>
          <p:cNvPr id="25" name="TextBox 24"/>
          <p:cNvSpPr txBox="1">
            <a:spLocks noChangeArrowheads="1"/>
          </p:cNvSpPr>
          <p:nvPr/>
        </p:nvSpPr>
        <p:spPr bwMode="auto">
          <a:xfrm>
            <a:off x="6800538" y="-71946"/>
            <a:ext cx="245291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Approximate </a:t>
            </a:r>
          </a:p>
          <a:p>
            <a:r>
              <a:rPr lang="en-US" sz="3200" i="0" dirty="0">
                <a:solidFill>
                  <a:schemeClr val="bg1"/>
                </a:solidFill>
              </a:rPr>
              <a:t>dynamic </a:t>
            </a:r>
          </a:p>
          <a:p>
            <a:r>
              <a:rPr lang="en-US" sz="3200" i="0" dirty="0">
                <a:solidFill>
                  <a:schemeClr val="bg1"/>
                </a:solidFill>
              </a:rPr>
              <a:t>programming</a:t>
            </a:r>
          </a:p>
        </p:txBody>
      </p:sp>
      <p:sp>
        <p:nvSpPr>
          <p:cNvPr id="26" name="TextBox 25"/>
          <p:cNvSpPr txBox="1">
            <a:spLocks noChangeArrowheads="1"/>
          </p:cNvSpPr>
          <p:nvPr/>
        </p:nvSpPr>
        <p:spPr bwMode="auto">
          <a:xfrm>
            <a:off x="5546805" y="4210654"/>
            <a:ext cx="223651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Online </a:t>
            </a:r>
          </a:p>
          <a:p>
            <a:r>
              <a:rPr lang="en-US" sz="3200" i="0" dirty="0">
                <a:solidFill>
                  <a:schemeClr val="bg1"/>
                </a:solidFill>
              </a:rPr>
              <a:t>computation</a:t>
            </a:r>
          </a:p>
        </p:txBody>
      </p:sp>
      <p:sp>
        <p:nvSpPr>
          <p:cNvPr id="27" name="TextBox 26"/>
          <p:cNvSpPr txBox="1">
            <a:spLocks noChangeArrowheads="1"/>
          </p:cNvSpPr>
          <p:nvPr/>
        </p:nvSpPr>
        <p:spPr bwMode="auto">
          <a:xfrm>
            <a:off x="6800538" y="5304054"/>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28" name="TextBox 27"/>
          <p:cNvSpPr txBox="1">
            <a:spLocks noChangeArrowheads="1"/>
          </p:cNvSpPr>
          <p:nvPr/>
        </p:nvSpPr>
        <p:spPr bwMode="auto">
          <a:xfrm>
            <a:off x="6699533" y="2797189"/>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search</a:t>
            </a:r>
          </a:p>
        </p:txBody>
      </p:sp>
      <p:sp>
        <p:nvSpPr>
          <p:cNvPr id="29" name="TextBox 28"/>
          <p:cNvSpPr txBox="1">
            <a:spLocks noChangeArrowheads="1"/>
          </p:cNvSpPr>
          <p:nvPr/>
        </p:nvSpPr>
        <p:spPr bwMode="auto">
          <a:xfrm>
            <a:off x="5442022" y="293405"/>
            <a:ext cx="16450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Decision</a:t>
            </a:r>
          </a:p>
          <a:p>
            <a:r>
              <a:rPr lang="en-US" sz="3200" i="0" dirty="0">
                <a:solidFill>
                  <a:schemeClr val="bg1"/>
                </a:solidFill>
              </a:rPr>
              <a:t> </a:t>
            </a:r>
          </a:p>
          <a:p>
            <a:r>
              <a:rPr lang="en-US" sz="3200" i="0" dirty="0">
                <a:solidFill>
                  <a:schemeClr val="bg1"/>
                </a:solidFill>
              </a:rPr>
              <a:t>analysis</a:t>
            </a:r>
          </a:p>
        </p:txBody>
      </p:sp>
      <p:sp>
        <p:nvSpPr>
          <p:cNvPr id="30" name="TextBox 29"/>
          <p:cNvSpPr txBox="1">
            <a:spLocks noChangeArrowheads="1"/>
          </p:cNvSpPr>
          <p:nvPr/>
        </p:nvSpPr>
        <p:spPr bwMode="auto">
          <a:xfrm>
            <a:off x="193630" y="5244330"/>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control</a:t>
            </a:r>
          </a:p>
        </p:txBody>
      </p:sp>
      <p:sp>
        <p:nvSpPr>
          <p:cNvPr id="31" name="TextBox 30"/>
          <p:cNvSpPr txBox="1">
            <a:spLocks noChangeArrowheads="1"/>
          </p:cNvSpPr>
          <p:nvPr/>
        </p:nvSpPr>
        <p:spPr bwMode="auto">
          <a:xfrm>
            <a:off x="2453344" y="1018590"/>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32" name="TextBox 31"/>
          <p:cNvSpPr txBox="1">
            <a:spLocks noChangeArrowheads="1"/>
          </p:cNvSpPr>
          <p:nvPr/>
        </p:nvSpPr>
        <p:spPr bwMode="auto">
          <a:xfrm>
            <a:off x="4936255" y="1889169"/>
            <a:ext cx="241764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Dynamic</a:t>
            </a:r>
          </a:p>
          <a:p>
            <a:r>
              <a:rPr lang="en-US" sz="3200" i="0" dirty="0">
                <a:solidFill>
                  <a:schemeClr val="bg1"/>
                </a:solidFill>
              </a:rPr>
              <a:t>Programming</a:t>
            </a:r>
          </a:p>
          <a:p>
            <a:r>
              <a:rPr lang="en-US" sz="3200" i="0" dirty="0">
                <a:solidFill>
                  <a:schemeClr val="bg1"/>
                </a:solidFill>
              </a:rPr>
              <a:t>and</a:t>
            </a:r>
          </a:p>
          <a:p>
            <a:r>
              <a:rPr lang="en-US" sz="3200" i="0" dirty="0">
                <a:solidFill>
                  <a:schemeClr val="bg1"/>
                </a:solidFill>
              </a:rPr>
              <a:t>control</a:t>
            </a:r>
          </a:p>
        </p:txBody>
      </p:sp>
      <p:sp>
        <p:nvSpPr>
          <p:cNvPr id="33" name="TextBox 32"/>
          <p:cNvSpPr txBox="1">
            <a:spLocks noChangeArrowheads="1"/>
          </p:cNvSpPr>
          <p:nvPr/>
        </p:nvSpPr>
        <p:spPr bwMode="auto">
          <a:xfrm>
            <a:off x="307096" y="2018140"/>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learning</a:t>
            </a:r>
          </a:p>
        </p:txBody>
      </p:sp>
      <p:sp>
        <p:nvSpPr>
          <p:cNvPr id="34" name="TextBox 33"/>
          <p:cNvSpPr txBox="1">
            <a:spLocks noChangeArrowheads="1"/>
          </p:cNvSpPr>
          <p:nvPr/>
        </p:nvSpPr>
        <p:spPr bwMode="auto">
          <a:xfrm>
            <a:off x="622618" y="3418744"/>
            <a:ext cx="17123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Bandit</a:t>
            </a:r>
          </a:p>
          <a:p>
            <a:r>
              <a:rPr lang="en-US" sz="3200" i="0" dirty="0">
                <a:solidFill>
                  <a:schemeClr val="bg1"/>
                </a:solidFill>
              </a:rPr>
              <a:t>problems</a:t>
            </a:r>
          </a:p>
        </p:txBody>
      </p:sp>
      <p:pic>
        <p:nvPicPr>
          <p:cNvPr id="35" name="Picture 34" descr="http://ecx.images-amazon.com/images/I/41UHTnB7yrL.jpg"/>
          <p:cNvPicPr>
            <a:picLocks noChangeAspect="1" noChangeArrowheads="1"/>
          </p:cNvPicPr>
          <p:nvPr/>
        </p:nvPicPr>
        <p:blipFill rotWithShape="1">
          <a:blip r:embed="rId5">
            <a:extLst>
              <a:ext uri="{28A0092B-C50C-407E-A947-70E740481C1C}">
                <a14:useLocalDpi xmlns:a14="http://schemas.microsoft.com/office/drawing/2010/main" val="0"/>
              </a:ext>
            </a:extLst>
          </a:blip>
          <a:srcRect t="9200"/>
          <a:stretch/>
        </p:blipFill>
        <p:spPr bwMode="auto">
          <a:xfrm>
            <a:off x="34304" y="0"/>
            <a:ext cx="1743696" cy="271417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http://ecx.images-amazon.com/images/I/41QmA4q%2BV7L.jpg"/>
          <p:cNvPicPr>
            <a:picLocks noChangeAspect="1" noChangeArrowheads="1"/>
          </p:cNvPicPr>
          <p:nvPr/>
        </p:nvPicPr>
        <p:blipFill rotWithShape="1">
          <a:blip r:embed="rId6">
            <a:extLst>
              <a:ext uri="{28A0092B-C50C-407E-A947-70E740481C1C}">
                <a14:useLocalDpi xmlns:a14="http://schemas.microsoft.com/office/drawing/2010/main" val="0"/>
              </a:ext>
            </a:extLst>
          </a:blip>
          <a:srcRect l="-4467" t="9743" r="4467"/>
          <a:stretch/>
        </p:blipFill>
        <p:spPr bwMode="auto">
          <a:xfrm>
            <a:off x="3589605" y="-39322"/>
            <a:ext cx="1857715" cy="32244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http://ecx.images-amazon.com/images/I/41fYgp2YdoL.jpg"/>
          <p:cNvPicPr>
            <a:picLocks noChangeAspect="1" noChangeArrowheads="1"/>
          </p:cNvPicPr>
          <p:nvPr/>
        </p:nvPicPr>
        <p:blipFill rotWithShape="1">
          <a:blip r:embed="rId7">
            <a:extLst>
              <a:ext uri="{28A0092B-C50C-407E-A947-70E740481C1C}">
                <a14:useLocalDpi xmlns:a14="http://schemas.microsoft.com/office/drawing/2010/main" val="0"/>
              </a:ext>
            </a:extLst>
          </a:blip>
          <a:srcRect t="27643"/>
          <a:stretch/>
        </p:blipFill>
        <p:spPr bwMode="auto">
          <a:xfrm>
            <a:off x="3809640" y="2188537"/>
            <a:ext cx="1637681" cy="216138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http://ecx.images-amazon.com/images/I/41AIbgU%2BR5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0817" y="3128"/>
            <a:ext cx="1757651" cy="318607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http://ecx.images-amazon.com/images/I/41VG30WB9QL.jpg"/>
          <p:cNvPicPr>
            <a:picLocks noChangeAspect="1" noChangeArrowheads="1"/>
          </p:cNvPicPr>
          <p:nvPr/>
        </p:nvPicPr>
        <p:blipFill rotWithShape="1">
          <a:blip r:embed="rId9">
            <a:extLst>
              <a:ext uri="{28A0092B-C50C-407E-A947-70E740481C1C}">
                <a14:useLocalDpi xmlns:a14="http://schemas.microsoft.com/office/drawing/2010/main" val="0"/>
              </a:ext>
            </a:extLst>
          </a:blip>
          <a:srcRect t="8211" b="23638"/>
          <a:stretch/>
        </p:blipFill>
        <p:spPr bwMode="auto">
          <a:xfrm>
            <a:off x="5647422" y="4534905"/>
            <a:ext cx="1663707" cy="212592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b="26856"/>
          <a:stretch/>
        </p:blipFill>
        <p:spPr bwMode="auto">
          <a:xfrm>
            <a:off x="7168914" y="4208760"/>
            <a:ext cx="1920425" cy="258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2130"/>
          <a:stretch/>
        </p:blipFill>
        <p:spPr bwMode="auto">
          <a:xfrm>
            <a:off x="6985693" y="1812360"/>
            <a:ext cx="1686863" cy="2696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47424" y="0"/>
            <a:ext cx="1420813"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descr="http://ecx.images-amazon.com/images/I/61FBoML56%2BL.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67870" y="1333237"/>
            <a:ext cx="1716914" cy="305682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ecx.images-amazon.com/images/I/41SN%2B8rDXUL._SX313_BO1,204,203,200_.jpg"/>
          <p:cNvPicPr>
            <a:picLocks noChangeAspect="1" noChangeArrowheads="1"/>
          </p:cNvPicPr>
          <p:nvPr/>
        </p:nvPicPr>
        <p:blipFill rotWithShape="1">
          <a:blip r:embed="rId14">
            <a:extLst>
              <a:ext uri="{28A0092B-C50C-407E-A947-70E740481C1C}">
                <a14:useLocalDpi xmlns:a14="http://schemas.microsoft.com/office/drawing/2010/main" val="0"/>
              </a:ext>
            </a:extLst>
          </a:blip>
          <a:srcRect t="15048"/>
          <a:stretch/>
        </p:blipFill>
        <p:spPr bwMode="auto">
          <a:xfrm>
            <a:off x="1784350" y="1"/>
            <a:ext cx="1615910" cy="260953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ecx.images-amazon.com/images/I/41GFdOeVAGL.jpg"/>
          <p:cNvPicPr>
            <a:picLocks noChangeAspect="1" noChangeArrowheads="1"/>
          </p:cNvPicPr>
          <p:nvPr/>
        </p:nvPicPr>
        <p:blipFill rotWithShape="1">
          <a:blip r:embed="rId15">
            <a:extLst>
              <a:ext uri="{28A0092B-C50C-407E-A947-70E740481C1C}">
                <a14:useLocalDpi xmlns:a14="http://schemas.microsoft.com/office/drawing/2010/main" val="0"/>
              </a:ext>
            </a:extLst>
          </a:blip>
          <a:srcRect t="4283" r="7874" b="14778"/>
          <a:stretch/>
        </p:blipFill>
        <p:spPr bwMode="auto">
          <a:xfrm>
            <a:off x="2203943" y="1832372"/>
            <a:ext cx="1536208" cy="258722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p:nvPicPr>
        <p:blipFill>
          <a:blip r:embed="rId16"/>
          <a:stretch>
            <a:fillRect/>
          </a:stretch>
        </p:blipFill>
        <p:spPr>
          <a:xfrm>
            <a:off x="1815510" y="3568493"/>
            <a:ext cx="2060428" cy="2737137"/>
          </a:xfrm>
          <a:prstGeom prst="rect">
            <a:avLst/>
          </a:prstGeom>
        </p:spPr>
      </p:pic>
      <p:pic>
        <p:nvPicPr>
          <p:cNvPr id="47" name="Picture 6" descr="http://ecx.images-amazon.com/images/I/41SqMuaUIZL.jpg"/>
          <p:cNvPicPr>
            <a:picLocks noChangeAspect="1" noChangeArrowheads="1"/>
          </p:cNvPicPr>
          <p:nvPr/>
        </p:nvPicPr>
        <p:blipFill rotWithShape="1">
          <a:blip r:embed="rId17">
            <a:extLst>
              <a:ext uri="{28A0092B-C50C-407E-A947-70E740481C1C}">
                <a14:useLocalDpi xmlns:a14="http://schemas.microsoft.com/office/drawing/2010/main" val="0"/>
              </a:ext>
            </a:extLst>
          </a:blip>
          <a:srcRect b="17254"/>
          <a:stretch/>
        </p:blipFill>
        <p:spPr bwMode="auto">
          <a:xfrm>
            <a:off x="3746500" y="3962401"/>
            <a:ext cx="1856048" cy="28617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ecx.images-amazon.com/images/I/41c-z3j4I9L._SX298_BO1,204,203,200_.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351" y="1856363"/>
            <a:ext cx="1437811" cy="260531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ecx.images-amazon.com/images/I/51ALbLyEhkL._SX298_BO1,204,203,200_.jpg"/>
          <p:cNvPicPr>
            <a:picLocks noChangeAspect="1" noChangeArrowheads="1"/>
          </p:cNvPicPr>
          <p:nvPr/>
        </p:nvPicPr>
        <p:blipFill rotWithShape="1">
          <a:blip r:embed="rId19">
            <a:extLst>
              <a:ext uri="{28A0092B-C50C-407E-A947-70E740481C1C}">
                <a14:useLocalDpi xmlns:a14="http://schemas.microsoft.com/office/drawing/2010/main" val="0"/>
              </a:ext>
            </a:extLst>
          </a:blip>
          <a:srcRect b="13943"/>
          <a:stretch/>
        </p:blipFill>
        <p:spPr bwMode="auto">
          <a:xfrm>
            <a:off x="375211" y="2811293"/>
            <a:ext cx="1742374" cy="279493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http://ecx.images-amazon.com/images/I/41leupY2UHL._SX309_BO1,204,203,200_.jpg"/>
          <p:cNvPicPr>
            <a:picLocks noChangeAspect="1" noChangeArrowheads="1"/>
          </p:cNvPicPr>
          <p:nvPr/>
        </p:nvPicPr>
        <p:blipFill rotWithShape="1">
          <a:blip r:embed="rId20">
            <a:extLst>
              <a:ext uri="{28A0092B-C50C-407E-A947-70E740481C1C}">
                <a14:useLocalDpi xmlns:a14="http://schemas.microsoft.com/office/drawing/2010/main" val="0"/>
              </a:ext>
            </a:extLst>
          </a:blip>
          <a:srcRect b="25455"/>
          <a:stretch/>
        </p:blipFill>
        <p:spPr bwMode="auto">
          <a:xfrm>
            <a:off x="0" y="4461678"/>
            <a:ext cx="1651000" cy="2369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638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355600"/>
            <a:ext cx="10820400" cy="7213600"/>
          </a:xfrm>
        </p:spPr>
      </p:pic>
      <p:sp>
        <p:nvSpPr>
          <p:cNvPr id="10" name="Content Placeholder 2"/>
          <p:cNvSpPr txBox="1">
            <a:spLocks/>
          </p:cNvSpPr>
          <p:nvPr/>
        </p:nvSpPr>
        <p:spPr>
          <a:xfrm>
            <a:off x="-762000" y="1828802"/>
            <a:ext cx="6629400" cy="3362325"/>
          </a:xfrm>
          <a:prstGeom prst="rect">
            <a:avLst/>
          </a:prstGeom>
        </p:spPr>
        <p:txBody>
          <a:bodyPr/>
          <a:lstStyle>
            <a:lvl1pPr marL="342900" indent="-342900" algn="l" rtl="0" eaLnBrk="0" fontAlgn="base" hangingPunct="0">
              <a:spcBef>
                <a:spcPct val="20000"/>
              </a:spcBef>
              <a:spcAft>
                <a:spcPct val="0"/>
              </a:spcAft>
              <a:buSzPct val="80000"/>
              <a:buFontTx/>
              <a:buBlip>
                <a:blip r:embed="rId3"/>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pPr marL="0" indent="0" algn="ctr">
              <a:buNone/>
              <a:defRPr/>
            </a:pPr>
            <a:r>
              <a:rPr lang="en-US" sz="3200" kern="0" dirty="0">
                <a:solidFill>
                  <a:schemeClr val="bg1"/>
                </a:solidFill>
              </a:rPr>
              <a:t>Stochastic Optimization</a:t>
            </a:r>
          </a:p>
          <a:p>
            <a:pPr marL="0" indent="0" algn="ctr">
              <a:buNone/>
              <a:defRPr/>
            </a:pPr>
            <a:r>
              <a:rPr lang="en-US" sz="3200" kern="0" dirty="0">
                <a:solidFill>
                  <a:schemeClr val="bg1"/>
                </a:solidFill>
              </a:rPr>
              <a:t>and Learning:</a:t>
            </a:r>
          </a:p>
          <a:p>
            <a:pPr marL="0" indent="0" algn="ctr">
              <a:buNone/>
              <a:defRPr/>
            </a:pPr>
            <a:r>
              <a:rPr lang="en-US" kern="0" dirty="0">
                <a:solidFill>
                  <a:schemeClr val="bg1"/>
                </a:solidFill>
              </a:rPr>
              <a:t>A Unified Framework</a:t>
            </a:r>
          </a:p>
          <a:p>
            <a:pPr marL="0" indent="0" algn="ctr">
              <a:buNone/>
              <a:defRPr/>
            </a:pPr>
            <a:endParaRPr lang="en-US" kern="0" dirty="0">
              <a:solidFill>
                <a:schemeClr val="bg1"/>
              </a:solidFill>
            </a:endParaRPr>
          </a:p>
          <a:p>
            <a:pPr marL="0" indent="0" algn="ctr">
              <a:buNone/>
              <a:defRPr/>
            </a:pPr>
            <a:endParaRPr lang="en-US" kern="0" dirty="0">
              <a:solidFill>
                <a:schemeClr val="bg1"/>
              </a:solidFill>
            </a:endParaRPr>
          </a:p>
          <a:p>
            <a:pPr marL="0" indent="0" algn="ctr">
              <a:buNone/>
              <a:defRPr/>
            </a:pPr>
            <a:endParaRPr lang="en-US" kern="0" dirty="0">
              <a:solidFill>
                <a:schemeClr val="bg1"/>
              </a:solidFill>
            </a:endParaRPr>
          </a:p>
          <a:p>
            <a:pPr marL="0" indent="0" algn="ctr">
              <a:buNone/>
              <a:defRPr/>
            </a:pPr>
            <a:r>
              <a:rPr lang="en-US" kern="0" dirty="0">
                <a:solidFill>
                  <a:schemeClr val="bg1"/>
                </a:solidFill>
              </a:rPr>
              <a:t>Warren B Powell</a:t>
            </a:r>
          </a:p>
          <a:p>
            <a:pPr algn="ctr">
              <a:defRPr/>
            </a:pPr>
            <a:endParaRPr lang="en-US" kern="0" dirty="0">
              <a:solidFill>
                <a:schemeClr val="bg1"/>
              </a:solidFill>
            </a:endParaRPr>
          </a:p>
          <a:p>
            <a:pPr lvl="1" algn="ctr">
              <a:defRPr/>
            </a:pPr>
            <a:endParaRPr lang="en-US" kern="0" dirty="0">
              <a:solidFill>
                <a:schemeClr val="bg1"/>
              </a:solidFill>
              <a:cs typeface="Arial" charset="0"/>
            </a:endParaRPr>
          </a:p>
          <a:p>
            <a:pPr lvl="1" algn="ctr">
              <a:defRPr/>
            </a:pPr>
            <a:endParaRPr lang="en-US" kern="0" dirty="0">
              <a:solidFill>
                <a:schemeClr val="bg1"/>
              </a:solidFill>
              <a:cs typeface="Arial" charset="0"/>
            </a:endParaRPr>
          </a:p>
          <a:p>
            <a:pPr lvl="1" algn="ctr">
              <a:defRPr/>
            </a:pPr>
            <a:endParaRPr lang="en-US" kern="0" dirty="0">
              <a:solidFill>
                <a:schemeClr val="bg1"/>
              </a:solidFill>
              <a:cs typeface="Arial" charset="0"/>
            </a:endParaRPr>
          </a:p>
          <a:p>
            <a:pPr lvl="1" algn="ctr">
              <a:defRPr/>
            </a:pPr>
            <a:endParaRPr lang="en-US" kern="0" dirty="0">
              <a:solidFill>
                <a:schemeClr val="bg1"/>
              </a:solidFill>
              <a:cs typeface="Arial" charset="0"/>
            </a:endParaRPr>
          </a:p>
          <a:p>
            <a:pPr lvl="1" algn="ctr">
              <a:defRPr/>
            </a:pPr>
            <a:endParaRPr lang="en-US" kern="0" dirty="0">
              <a:solidFill>
                <a:schemeClr val="bg1"/>
              </a:solidFill>
              <a:cs typeface="Arial" charset="0"/>
            </a:endParaRPr>
          </a:p>
          <a:p>
            <a:pPr lvl="1" algn="ctr">
              <a:defRPr/>
            </a:pPr>
            <a:endParaRPr lang="en-US" kern="0" dirty="0">
              <a:solidFill>
                <a:schemeClr val="bg1"/>
              </a:solidFill>
              <a:cs typeface="Arial" charset="0"/>
            </a:endParaRPr>
          </a:p>
          <a:p>
            <a:pPr lvl="1" algn="ctr">
              <a:defRPr/>
            </a:pPr>
            <a:endParaRPr lang="en-US" kern="0" dirty="0">
              <a:solidFill>
                <a:schemeClr val="bg1"/>
              </a:solidFill>
              <a:cs typeface="Arial" charset="0"/>
            </a:endParaRPr>
          </a:p>
          <a:p>
            <a:pPr lvl="1" algn="ctr">
              <a:defRPr/>
            </a:pPr>
            <a:endParaRPr lang="en-US" kern="0" dirty="0">
              <a:solidFill>
                <a:schemeClr val="bg1"/>
              </a:solidFill>
              <a:cs typeface="Arial" charset="0"/>
            </a:endParaRPr>
          </a:p>
          <a:p>
            <a:pPr lvl="1" algn="ctr">
              <a:defRPr/>
            </a:pPr>
            <a:endParaRPr lang="en-US" kern="0" dirty="0">
              <a:solidFill>
                <a:schemeClr val="bg1"/>
              </a:solidFill>
              <a:cs typeface="Arial" charset="0"/>
            </a:endParaRPr>
          </a:p>
        </p:txBody>
      </p:sp>
    </p:spTree>
    <p:extLst>
      <p:ext uri="{BB962C8B-B14F-4D97-AF65-F5344CB8AC3E}">
        <p14:creationId xmlns:p14="http://schemas.microsoft.com/office/powerpoint/2010/main" val="2583044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06631" y="822734"/>
            <a:ext cx="5730737" cy="5212532"/>
          </a:xfrm>
          <a:prstGeom prst="rect">
            <a:avLst/>
          </a:prstGeom>
          <a:ln w="95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2957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Sequential decision problems</a:t>
                </a:r>
              </a:p>
              <a:p>
                <a:pPr lvl="1"/>
                <a:r>
                  <a:rPr lang="en-US" dirty="0"/>
                  <a:t>Any sequential decision problem can be modeled as</a:t>
                </a:r>
              </a:p>
              <a:p>
                <a:pPr lvl="2"/>
                <a:endParaRPr lang="en-US" sz="1600" dirty="0"/>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m:oMathPara>
                </a14:m>
                <a:endParaRPr lang="en-US" b="0" dirty="0"/>
              </a:p>
              <a:p>
                <a:pPr marL="0" indent="0">
                  <a:buNone/>
                </a:pPr>
                <a:endParaRPr lang="en-US" sz="1050" dirty="0"/>
              </a:p>
              <a:p>
                <a:pPr lvl="1"/>
                <a:r>
                  <a:rPr lang="en-US" dirty="0"/>
                  <a:t>Decisions are made with </a:t>
                </a:r>
                <a:r>
                  <a:rPr lang="en-US" i="1" dirty="0"/>
                  <a:t>policies</a:t>
                </a:r>
                <a:r>
                  <a:rPr lang="en-US" dirty="0"/>
                  <a:t> which are represented using</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m:oMathPara>
                </a14:m>
                <a:endParaRPr lang="en-US" dirty="0"/>
              </a:p>
              <a:p>
                <a:pPr lvl="1"/>
                <a:r>
                  <a:rPr lang="en-US" dirty="0"/>
                  <a:t>The system is driven by exogenous information from</a:t>
                </a:r>
              </a:p>
              <a:p>
                <a:pPr lvl="1"/>
                <a:r>
                  <a:rPr lang="en-US" sz="1600" dirty="0"/>
                  <a:t> </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2</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m:oMathPara>
                </a14:m>
                <a:endParaRPr lang="en-US" dirty="0"/>
              </a:p>
              <a:p>
                <a:pPr lvl="3"/>
                <a:endParaRPr lang="en-US" dirty="0"/>
              </a:p>
              <a:p>
                <a:pPr lvl="1"/>
                <a:r>
                  <a:rPr lang="en-US" dirty="0"/>
                  <a:t>The goal is to find the best policy.</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r="-1176" b="-2833"/>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875954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a dynamic model</a:t>
            </a:r>
          </a:p>
        </p:txBody>
      </p:sp>
      <p:sp>
        <p:nvSpPr>
          <p:cNvPr id="3" name="Content Placeholder 2"/>
          <p:cNvSpPr>
            <a:spLocks noGrp="1"/>
          </p:cNvSpPr>
          <p:nvPr>
            <p:ph idx="1"/>
          </p:nvPr>
        </p:nvSpPr>
        <p:spPr/>
        <p:txBody>
          <a:bodyPr/>
          <a:lstStyle/>
          <a:p>
            <a:r>
              <a:rPr lang="en-US" dirty="0"/>
              <a:t>All sequential decision problems can be modeled using five core components:</a:t>
            </a:r>
          </a:p>
          <a:p>
            <a:pPr lvl="1"/>
            <a:r>
              <a:rPr lang="en-US" dirty="0"/>
              <a:t>State variables</a:t>
            </a:r>
          </a:p>
          <a:p>
            <a:pPr lvl="2"/>
            <a:r>
              <a:rPr lang="en-US" dirty="0"/>
              <a:t>What do we need to know at time t?</a:t>
            </a:r>
          </a:p>
          <a:p>
            <a:pPr lvl="1"/>
            <a:r>
              <a:rPr lang="en-US" dirty="0"/>
              <a:t>Decision variables</a:t>
            </a:r>
          </a:p>
          <a:p>
            <a:pPr lvl="2"/>
            <a:r>
              <a:rPr lang="en-US" dirty="0"/>
              <a:t>What are our decisions?</a:t>
            </a:r>
          </a:p>
          <a:p>
            <a:pPr lvl="1"/>
            <a:r>
              <a:rPr lang="en-US" dirty="0"/>
              <a:t>Exogenous information</a:t>
            </a:r>
          </a:p>
          <a:p>
            <a:pPr lvl="2"/>
            <a:r>
              <a:rPr lang="en-US" dirty="0"/>
              <a:t>What do we learn for the first time between t and t+1?</a:t>
            </a:r>
          </a:p>
          <a:p>
            <a:pPr lvl="1"/>
            <a:r>
              <a:rPr lang="en-US" dirty="0"/>
              <a:t>Transition function</a:t>
            </a:r>
          </a:p>
          <a:p>
            <a:pPr lvl="2"/>
            <a:r>
              <a:rPr lang="en-US" dirty="0"/>
              <a:t>How do the state variables evolve over time?.</a:t>
            </a:r>
          </a:p>
          <a:p>
            <a:pPr lvl="1"/>
            <a:r>
              <a:rPr lang="en-US" dirty="0"/>
              <a:t>Objective function</a:t>
            </a:r>
          </a:p>
          <a:p>
            <a:pPr lvl="2"/>
            <a:r>
              <a:rPr lang="en-US" dirty="0"/>
              <a:t>What are our performance metrics?</a:t>
            </a:r>
          </a:p>
        </p:txBody>
      </p:sp>
    </p:spTree>
    <p:extLst>
      <p:ext uri="{BB962C8B-B14F-4D97-AF65-F5344CB8AC3E}">
        <p14:creationId xmlns:p14="http://schemas.microsoft.com/office/powerpoint/2010/main" val="1472113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Week 12 – Wednesday</a:t>
            </a:r>
          </a:p>
        </p:txBody>
      </p:sp>
      <p:sp>
        <p:nvSpPr>
          <p:cNvPr id="4101" name="Rectangle 5"/>
          <p:cNvSpPr>
            <a:spLocks noGrp="1" noChangeArrowheads="1"/>
          </p:cNvSpPr>
          <p:nvPr>
            <p:ph type="subTitle" idx="1"/>
          </p:nvPr>
        </p:nvSpPr>
        <p:spPr/>
        <p:txBody>
          <a:bodyPr/>
          <a:lstStyle/>
          <a:p>
            <a:r>
              <a:rPr lang="en-US" dirty="0"/>
              <a:t>Summary lecture</a:t>
            </a:r>
          </a:p>
        </p:txBody>
      </p:sp>
      <p:sp>
        <p:nvSpPr>
          <p:cNvPr id="3" name="Footer Placeholder 2"/>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2</a:t>
            </a:fld>
            <a:endParaRPr lang="en-US"/>
          </a:p>
        </p:txBody>
      </p:sp>
    </p:spTree>
    <p:extLst>
      <p:ext uri="{BB962C8B-B14F-4D97-AF65-F5344CB8AC3E}">
        <p14:creationId xmlns:p14="http://schemas.microsoft.com/office/powerpoint/2010/main" val="3628537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60" name="Rectangle 2"/>
          <p:cNvSpPr>
            <a:spLocks noGrp="1" noChangeArrowheads="1"/>
          </p:cNvSpPr>
          <p:nvPr>
            <p:ph type="title" idx="4294967295"/>
          </p:nvPr>
        </p:nvSpPr>
        <p:spPr/>
        <p:txBody>
          <a:bodyPr/>
          <a:lstStyle/>
          <a:p>
            <a:r>
              <a:rPr lang="en-US" dirty="0"/>
              <a:t>Elements of a dynamic model</a:t>
            </a:r>
          </a:p>
        </p:txBody>
      </p:sp>
      <p:sp>
        <p:nvSpPr>
          <p:cNvPr id="531461" name="Rectangle 3"/>
          <p:cNvSpPr>
            <a:spLocks noGrp="1" noChangeArrowheads="1"/>
          </p:cNvSpPr>
          <p:nvPr>
            <p:ph type="body" idx="4294967295"/>
          </p:nvPr>
        </p:nvSpPr>
        <p:spPr/>
        <p:txBody>
          <a:bodyPr/>
          <a:lstStyle/>
          <a:p>
            <a:r>
              <a:rPr lang="en-US" dirty="0"/>
              <a:t>The state variable:</a:t>
            </a:r>
          </a:p>
        </p:txBody>
      </p:sp>
      <p:graphicFrame>
        <p:nvGraphicFramePr>
          <p:cNvPr id="531467" name="Object 9"/>
          <p:cNvGraphicFramePr>
            <a:graphicFrameLocks noChangeAspect="1"/>
          </p:cNvGraphicFramePr>
          <p:nvPr>
            <p:extLst/>
          </p:nvPr>
        </p:nvGraphicFramePr>
        <p:xfrm>
          <a:off x="2589212" y="1647731"/>
          <a:ext cx="5141623" cy="5123255"/>
        </p:xfrm>
        <a:graphic>
          <a:graphicData uri="http://schemas.openxmlformats.org/presentationml/2006/ole">
            <mc:AlternateContent xmlns:mc="http://schemas.openxmlformats.org/markup-compatibility/2006">
              <mc:Choice xmlns:v="urn:schemas-microsoft-com:vml" Requires="v">
                <p:oleObj spid="_x0000_s2050" name="Equation" r:id="rId4" imgW="3009600" imgH="2997000" progId="Equation.DSMT4">
                  <p:embed/>
                </p:oleObj>
              </mc:Choice>
              <mc:Fallback>
                <p:oleObj name="Equation" r:id="rId4" imgW="3009600" imgH="2997000" progId="Equation.DSMT4">
                  <p:embed/>
                  <p:pic>
                    <p:nvPicPr>
                      <p:cNvPr id="531467" name="Object 9"/>
                      <p:cNvPicPr>
                        <a:picLocks noChangeAspect="1" noChangeArrowheads="1"/>
                      </p:cNvPicPr>
                      <p:nvPr/>
                    </p:nvPicPr>
                    <p:blipFill>
                      <a:blip r:embed="rId5"/>
                      <a:srcRect/>
                      <a:stretch>
                        <a:fillRect/>
                      </a:stretch>
                    </p:blipFill>
                    <p:spPr bwMode="auto">
                      <a:xfrm>
                        <a:off x="2589212" y="1647731"/>
                        <a:ext cx="5141623" cy="5123255"/>
                      </a:xfrm>
                      <a:prstGeom prst="rect">
                        <a:avLst/>
                      </a:prstGeom>
                      <a:solidFill>
                        <a:schemeClr val="bg1"/>
                      </a:solidFill>
                      <a:ln>
                        <a:noFill/>
                      </a:ln>
                      <a:effectLst/>
                    </p:spPr>
                  </p:pic>
                </p:oleObj>
              </mc:Fallback>
            </mc:AlternateContent>
          </a:graphicData>
        </a:graphic>
      </p:graphicFrame>
      <p:graphicFrame>
        <p:nvGraphicFramePr>
          <p:cNvPr id="531468" name="Object 10"/>
          <p:cNvGraphicFramePr>
            <a:graphicFrameLocks noChangeAspect="1"/>
          </p:cNvGraphicFramePr>
          <p:nvPr/>
        </p:nvGraphicFramePr>
        <p:xfrm>
          <a:off x="1809750" y="2017713"/>
          <a:ext cx="558800" cy="4022725"/>
        </p:xfrm>
        <a:graphic>
          <a:graphicData uri="http://schemas.openxmlformats.org/presentationml/2006/ole">
            <mc:AlternateContent xmlns:mc="http://schemas.openxmlformats.org/markup-compatibility/2006">
              <mc:Choice xmlns:v="urn:schemas-microsoft-com:vml" Requires="v">
                <p:oleObj spid="_x0000_s2051" name="Equation" r:id="rId6" imgW="190440" imgH="1371600" progId="Equation.DSMT4">
                  <p:embed/>
                </p:oleObj>
              </mc:Choice>
              <mc:Fallback>
                <p:oleObj name="Equation" r:id="rId6" imgW="190440" imgH="1371600" progId="Equation.DSMT4">
                  <p:embed/>
                  <p:pic>
                    <p:nvPicPr>
                      <p:cNvPr id="531468"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9750" y="2017713"/>
                        <a:ext cx="558800" cy="402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2" name="Group 11"/>
          <p:cNvGrpSpPr/>
          <p:nvPr/>
        </p:nvGrpSpPr>
        <p:grpSpPr>
          <a:xfrm>
            <a:off x="477838" y="2206625"/>
            <a:ext cx="1339851" cy="3870325"/>
            <a:chOff x="477838" y="2206625"/>
            <a:chExt cx="1339851" cy="3870325"/>
          </a:xfrm>
        </p:grpSpPr>
        <p:grpSp>
          <p:nvGrpSpPr>
            <p:cNvPr id="13" name="Group 31"/>
            <p:cNvGrpSpPr>
              <a:grpSpLocks/>
            </p:cNvGrpSpPr>
            <p:nvPr/>
          </p:nvGrpSpPr>
          <p:grpSpPr bwMode="auto">
            <a:xfrm>
              <a:off x="1039813" y="2206625"/>
              <a:ext cx="288925" cy="895350"/>
              <a:chOff x="2803" y="1278"/>
              <a:chExt cx="342" cy="956"/>
            </a:xfrm>
          </p:grpSpPr>
          <p:grpSp>
            <p:nvGrpSpPr>
              <p:cNvPr id="17" name="Group 32"/>
              <p:cNvGrpSpPr>
                <a:grpSpLocks/>
              </p:cNvGrpSpPr>
              <p:nvPr/>
            </p:nvGrpSpPr>
            <p:grpSpPr bwMode="auto">
              <a:xfrm>
                <a:off x="2803" y="1401"/>
                <a:ext cx="342" cy="833"/>
                <a:chOff x="2803" y="1401"/>
                <a:chExt cx="342" cy="833"/>
              </a:xfrm>
            </p:grpSpPr>
            <p:grpSp>
              <p:nvGrpSpPr>
                <p:cNvPr id="28" name="Group 33"/>
                <p:cNvGrpSpPr>
                  <a:grpSpLocks/>
                </p:cNvGrpSpPr>
                <p:nvPr/>
              </p:nvGrpSpPr>
              <p:grpSpPr bwMode="auto">
                <a:xfrm>
                  <a:off x="2815" y="2143"/>
                  <a:ext cx="301" cy="91"/>
                  <a:chOff x="2815" y="2143"/>
                  <a:chExt cx="301" cy="91"/>
                </a:xfrm>
              </p:grpSpPr>
              <p:sp>
                <p:nvSpPr>
                  <p:cNvPr id="38" name="Freeform 34"/>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70"/>
                      <a:gd name="T41" fmla="*/ 93 w 9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35"/>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75"/>
                      <a:gd name="T47" fmla="*/ 104 w 10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9" name="Group 36"/>
                <p:cNvGrpSpPr>
                  <a:grpSpLocks/>
                </p:cNvGrpSpPr>
                <p:nvPr/>
              </p:nvGrpSpPr>
              <p:grpSpPr bwMode="auto">
                <a:xfrm>
                  <a:off x="2803" y="1401"/>
                  <a:ext cx="342" cy="785"/>
                  <a:chOff x="2803" y="1401"/>
                  <a:chExt cx="342" cy="785"/>
                </a:xfrm>
              </p:grpSpPr>
              <p:grpSp>
                <p:nvGrpSpPr>
                  <p:cNvPr id="30" name="Group 37"/>
                  <p:cNvGrpSpPr>
                    <a:grpSpLocks/>
                  </p:cNvGrpSpPr>
                  <p:nvPr/>
                </p:nvGrpSpPr>
                <p:grpSpPr bwMode="auto">
                  <a:xfrm>
                    <a:off x="2844" y="1401"/>
                    <a:ext cx="220" cy="253"/>
                    <a:chOff x="2844" y="1401"/>
                    <a:chExt cx="220" cy="253"/>
                  </a:xfrm>
                </p:grpSpPr>
                <p:sp>
                  <p:nvSpPr>
                    <p:cNvPr id="35" name="Freeform 38"/>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237"/>
                        <a:gd name="T29" fmla="*/ 220 w 22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39"/>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40"/>
                        <a:gd name="T26" fmla="*/ 87 w 87"/>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40"/>
                    <p:cNvSpPr>
                      <a:spLocks/>
                    </p:cNvSpPr>
                    <p:nvPr/>
                  </p:nvSpPr>
                  <p:spPr bwMode="auto">
                    <a:xfrm>
                      <a:off x="2937" y="1428"/>
                      <a:ext cx="52" cy="27"/>
                    </a:xfrm>
                    <a:custGeom>
                      <a:avLst/>
                      <a:gdLst>
                        <a:gd name="T0" fmla="*/ 0 w 52"/>
                        <a:gd name="T1" fmla="*/ 27 h 27"/>
                        <a:gd name="T2" fmla="*/ 29 w 52"/>
                        <a:gd name="T3" fmla="*/ 0 h 27"/>
                        <a:gd name="T4" fmla="*/ 52 w 52"/>
                        <a:gd name="T5" fmla="*/ 22 h 27"/>
                        <a:gd name="T6" fmla="*/ 0 60000 65536"/>
                        <a:gd name="T7" fmla="*/ 0 60000 65536"/>
                        <a:gd name="T8" fmla="*/ 0 60000 65536"/>
                        <a:gd name="T9" fmla="*/ 0 w 52"/>
                        <a:gd name="T10" fmla="*/ 0 h 27"/>
                        <a:gd name="T11" fmla="*/ 52 w 52"/>
                        <a:gd name="T12" fmla="*/ 27 h 27"/>
                      </a:gdLst>
                      <a:ahLst/>
                      <a:cxnLst>
                        <a:cxn ang="T6">
                          <a:pos x="T0" y="T1"/>
                        </a:cxn>
                        <a:cxn ang="T7">
                          <a:pos x="T2" y="T3"/>
                        </a:cxn>
                        <a:cxn ang="T8">
                          <a:pos x="T4" y="T5"/>
                        </a:cxn>
                      </a:cxnLst>
                      <a:rect l="T9" t="T10" r="T11" b="T12"/>
                      <a:pathLst>
                        <a:path w="52" h="27">
                          <a:moveTo>
                            <a:pt x="0" y="27"/>
                          </a:moveTo>
                          <a:lnTo>
                            <a:pt x="29" y="0"/>
                          </a:lnTo>
                          <a:lnTo>
                            <a:pt x="52" y="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1" name="Group 41"/>
                  <p:cNvGrpSpPr>
                    <a:grpSpLocks/>
                  </p:cNvGrpSpPr>
                  <p:nvPr/>
                </p:nvGrpSpPr>
                <p:grpSpPr bwMode="auto">
                  <a:xfrm>
                    <a:off x="2803" y="1412"/>
                    <a:ext cx="342" cy="774"/>
                    <a:chOff x="2803" y="1412"/>
                    <a:chExt cx="342" cy="774"/>
                  </a:xfrm>
                </p:grpSpPr>
                <p:sp>
                  <p:nvSpPr>
                    <p:cNvPr id="32" name="Freeform 42"/>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2"/>
                        <a:gd name="T91" fmla="*/ 0 h 774"/>
                        <a:gd name="T92" fmla="*/ 342 w 342"/>
                        <a:gd name="T93" fmla="*/ 774 h 7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43"/>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99"/>
                        <a:gd name="T35" fmla="*/ 87 w 87"/>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44"/>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 name="T8" fmla="*/ 0 60000 65536"/>
                        <a:gd name="T9" fmla="*/ 0 60000 65536"/>
                        <a:gd name="T10" fmla="*/ 0 60000 65536"/>
                        <a:gd name="T11" fmla="*/ 0 60000 65536"/>
                        <a:gd name="T12" fmla="*/ 0 w 29"/>
                        <a:gd name="T13" fmla="*/ 0 h 27"/>
                        <a:gd name="T14" fmla="*/ 29 w 29"/>
                        <a:gd name="T15" fmla="*/ 27 h 27"/>
                      </a:gdLst>
                      <a:ahLst/>
                      <a:cxnLst>
                        <a:cxn ang="T8">
                          <a:pos x="T0" y="T1"/>
                        </a:cxn>
                        <a:cxn ang="T9">
                          <a:pos x="T2" y="T3"/>
                        </a:cxn>
                        <a:cxn ang="T10">
                          <a:pos x="T4" y="T5"/>
                        </a:cxn>
                        <a:cxn ang="T11">
                          <a:pos x="T6" y="T7"/>
                        </a:cxn>
                      </a:cxnLst>
                      <a:rect l="T12" t="T13" r="T14" b="T15"/>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18" name="Group 45"/>
              <p:cNvGrpSpPr>
                <a:grpSpLocks/>
              </p:cNvGrpSpPr>
              <p:nvPr/>
            </p:nvGrpSpPr>
            <p:grpSpPr bwMode="auto">
              <a:xfrm>
                <a:off x="2896" y="1278"/>
                <a:ext cx="186" cy="386"/>
                <a:chOff x="2896" y="1278"/>
                <a:chExt cx="186" cy="386"/>
              </a:xfrm>
            </p:grpSpPr>
            <p:grpSp>
              <p:nvGrpSpPr>
                <p:cNvPr id="19" name="Group 46"/>
                <p:cNvGrpSpPr>
                  <a:grpSpLocks/>
                </p:cNvGrpSpPr>
                <p:nvPr/>
              </p:nvGrpSpPr>
              <p:grpSpPr bwMode="auto">
                <a:xfrm>
                  <a:off x="2896" y="1278"/>
                  <a:ext cx="110" cy="150"/>
                  <a:chOff x="2896" y="1278"/>
                  <a:chExt cx="110" cy="150"/>
                </a:xfrm>
              </p:grpSpPr>
              <p:grpSp>
                <p:nvGrpSpPr>
                  <p:cNvPr id="21" name="Group 47"/>
                  <p:cNvGrpSpPr>
                    <a:grpSpLocks/>
                  </p:cNvGrpSpPr>
                  <p:nvPr/>
                </p:nvGrpSpPr>
                <p:grpSpPr bwMode="auto">
                  <a:xfrm>
                    <a:off x="2902" y="1283"/>
                    <a:ext cx="99" cy="145"/>
                    <a:chOff x="2902" y="1283"/>
                    <a:chExt cx="99" cy="145"/>
                  </a:xfrm>
                </p:grpSpPr>
                <p:sp>
                  <p:nvSpPr>
                    <p:cNvPr id="23" name="Freeform 48"/>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145"/>
                        <a:gd name="T104" fmla="*/ 99 w 99"/>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4" name="Group 49"/>
                    <p:cNvGrpSpPr>
                      <a:grpSpLocks/>
                    </p:cNvGrpSpPr>
                    <p:nvPr/>
                  </p:nvGrpSpPr>
                  <p:grpSpPr bwMode="auto">
                    <a:xfrm>
                      <a:off x="2914" y="1331"/>
                      <a:ext cx="81" cy="70"/>
                      <a:chOff x="2914" y="1331"/>
                      <a:chExt cx="81" cy="70"/>
                    </a:xfrm>
                  </p:grpSpPr>
                  <p:sp>
                    <p:nvSpPr>
                      <p:cNvPr id="25" name="Freeform 50"/>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1"/>
                          <a:gd name="T41" fmla="*/ 34 w 34"/>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1">
                            <a:moveTo>
                              <a:pt x="0" y="0"/>
                            </a:moveTo>
                            <a:lnTo>
                              <a:pt x="17" y="0"/>
                            </a:lnTo>
                            <a:lnTo>
                              <a:pt x="23" y="0"/>
                            </a:lnTo>
                            <a:lnTo>
                              <a:pt x="29" y="6"/>
                            </a:lnTo>
                            <a:lnTo>
                              <a:pt x="34" y="6"/>
                            </a:lnTo>
                            <a:lnTo>
                              <a:pt x="29" y="6"/>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51"/>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52"/>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7"/>
                          <a:gd name="T29" fmla="*/ 52 w 5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2" name="Freeform 53"/>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0"/>
                      <a:gd name="T106" fmla="*/ 0 h 96"/>
                      <a:gd name="T107" fmla="*/ 110 w 110"/>
                      <a:gd name="T108" fmla="*/ 96 h 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0" name="Freeform 54"/>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2"/>
                    <a:gd name="T35" fmla="*/ 93 w 93"/>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4" name="Picture 55"/>
            <p:cNvPicPr>
              <a:picLocks noChangeAspect="1" noChangeArrowheads="1"/>
            </p:cNvPicPr>
            <p:nvPr/>
          </p:nvPicPr>
          <p:blipFill>
            <a:blip r:embed="rId8">
              <a:extLst>
                <a:ext uri="{28A0092B-C50C-407E-A947-70E740481C1C}">
                  <a14:useLocalDpi xmlns:a14="http://schemas.microsoft.com/office/drawing/2010/main" val="0"/>
                </a:ext>
              </a:extLst>
            </a:blip>
            <a:srcRect l="3053" t="11359" r="2036" b="5432"/>
            <a:stretch>
              <a:fillRect/>
            </a:stretch>
          </p:blipFill>
          <p:spPr bwMode="auto">
            <a:xfrm>
              <a:off x="477838" y="3349625"/>
              <a:ext cx="1254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5" name="Picture 56" descr="bnsf locomotive"/>
            <p:cNvPicPr>
              <a:picLocks noChangeAspect="1" noChangeArrowheads="1"/>
            </p:cNvPicPr>
            <p:nvPr/>
          </p:nvPicPr>
          <p:blipFill>
            <a:blip r:embed="rId9">
              <a:lum bright="22000" contrast="20000"/>
              <a:extLst>
                <a:ext uri="{28A0092B-C50C-407E-A947-70E740481C1C}">
                  <a14:useLocalDpi xmlns:a14="http://schemas.microsoft.com/office/drawing/2010/main" val="0"/>
                </a:ext>
              </a:extLst>
            </a:blip>
            <a:srcRect/>
            <a:stretch>
              <a:fillRect/>
            </a:stretch>
          </p:blipFill>
          <p:spPr bwMode="auto">
            <a:xfrm>
              <a:off x="609601" y="4181475"/>
              <a:ext cx="1028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7" descr="windmills"/>
            <p:cNvPicPr>
              <a:picLocks noChangeAspect="1" noChangeArrowheads="1"/>
            </p:cNvPicPr>
            <p:nvPr/>
          </p:nvPicPr>
          <p:blipFill>
            <a:blip r:embed="rId10">
              <a:extLst>
                <a:ext uri="{28A0092B-C50C-407E-A947-70E740481C1C}">
                  <a14:useLocalDpi xmlns:a14="http://schemas.microsoft.com/office/drawing/2010/main" val="0"/>
                </a:ext>
              </a:extLst>
            </a:blip>
            <a:srcRect l="27907" b="28030"/>
            <a:stretch>
              <a:fillRect/>
            </a:stretch>
          </p:blipFill>
          <p:spPr bwMode="auto">
            <a:xfrm>
              <a:off x="479426" y="5167313"/>
              <a:ext cx="13382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88500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8" name="Rectangle 2"/>
          <p:cNvSpPr>
            <a:spLocks noGrp="1" noChangeArrowheads="1"/>
          </p:cNvSpPr>
          <p:nvPr>
            <p:ph type="title" idx="4294967295"/>
          </p:nvPr>
        </p:nvSpPr>
        <p:spPr/>
        <p:txBody>
          <a:bodyPr/>
          <a:lstStyle/>
          <a:p>
            <a:r>
              <a:rPr lang="en-US" dirty="0"/>
              <a:t>Elements of a dynamic model</a:t>
            </a:r>
          </a:p>
        </p:txBody>
      </p:sp>
      <p:sp>
        <p:nvSpPr>
          <p:cNvPr id="533509" name="Rectangle 3"/>
          <p:cNvSpPr>
            <a:spLocks noGrp="1" noChangeArrowheads="1"/>
          </p:cNvSpPr>
          <p:nvPr>
            <p:ph type="body" idx="4294967295"/>
          </p:nvPr>
        </p:nvSpPr>
        <p:spPr/>
        <p:txBody>
          <a:bodyPr/>
          <a:lstStyle/>
          <a:p>
            <a:r>
              <a:rPr lang="en-US" dirty="0"/>
              <a:t>Decisions:</a:t>
            </a:r>
          </a:p>
        </p:txBody>
      </p:sp>
      <p:graphicFrame>
        <p:nvGraphicFramePr>
          <p:cNvPr id="533515" name="Object 9"/>
          <p:cNvGraphicFramePr>
            <a:graphicFrameLocks noChangeAspect="1"/>
          </p:cNvGraphicFramePr>
          <p:nvPr>
            <p:extLst/>
          </p:nvPr>
        </p:nvGraphicFramePr>
        <p:xfrm>
          <a:off x="2750128" y="1820921"/>
          <a:ext cx="6122237" cy="2532137"/>
        </p:xfrm>
        <a:graphic>
          <a:graphicData uri="http://schemas.openxmlformats.org/presentationml/2006/ole">
            <mc:AlternateContent xmlns:mc="http://schemas.openxmlformats.org/markup-compatibility/2006">
              <mc:Choice xmlns:v="urn:schemas-microsoft-com:vml" Requires="v">
                <p:oleObj spid="_x0000_s3074" name="Equation" r:id="rId4" imgW="3809880" imgH="1574640" progId="Equation.DSMT4">
                  <p:embed/>
                </p:oleObj>
              </mc:Choice>
              <mc:Fallback>
                <p:oleObj name="Equation" r:id="rId4" imgW="3809880" imgH="1574640" progId="Equation.DSMT4">
                  <p:embed/>
                  <p:pic>
                    <p:nvPicPr>
                      <p:cNvPr id="533515" name="Object 9"/>
                      <p:cNvPicPr>
                        <a:picLocks noChangeAspect="1" noChangeArrowheads="1"/>
                      </p:cNvPicPr>
                      <p:nvPr/>
                    </p:nvPicPr>
                    <p:blipFill>
                      <a:blip r:embed="rId5"/>
                      <a:srcRect/>
                      <a:stretch>
                        <a:fillRect/>
                      </a:stretch>
                    </p:blipFill>
                    <p:spPr bwMode="auto">
                      <a:xfrm>
                        <a:off x="2750128" y="1820921"/>
                        <a:ext cx="6122237" cy="2532137"/>
                      </a:xfrm>
                      <a:prstGeom prst="rect">
                        <a:avLst/>
                      </a:prstGeom>
                      <a:solidFill>
                        <a:schemeClr val="bg1"/>
                      </a:solidFill>
                      <a:ln>
                        <a:noFill/>
                      </a:ln>
                      <a:effectLst/>
                      <a:extLst/>
                    </p:spPr>
                  </p:pic>
                </p:oleObj>
              </mc:Fallback>
            </mc:AlternateContent>
          </a:graphicData>
        </a:graphic>
      </p:graphicFrame>
      <p:graphicFrame>
        <p:nvGraphicFramePr>
          <p:cNvPr id="533516" name="Object 10"/>
          <p:cNvGraphicFramePr>
            <a:graphicFrameLocks noChangeAspect="1"/>
          </p:cNvGraphicFramePr>
          <p:nvPr/>
        </p:nvGraphicFramePr>
        <p:xfrm>
          <a:off x="1809750" y="2017713"/>
          <a:ext cx="558800" cy="4022725"/>
        </p:xfrm>
        <a:graphic>
          <a:graphicData uri="http://schemas.openxmlformats.org/presentationml/2006/ole">
            <mc:AlternateContent xmlns:mc="http://schemas.openxmlformats.org/markup-compatibility/2006">
              <mc:Choice xmlns:v="urn:schemas-microsoft-com:vml" Requires="v">
                <p:oleObj spid="_x0000_s3075" name="Equation" r:id="rId6" imgW="190440" imgH="1371600" progId="Equation.DSMT4">
                  <p:embed/>
                </p:oleObj>
              </mc:Choice>
              <mc:Fallback>
                <p:oleObj name="Equation" r:id="rId6" imgW="190440" imgH="1371600" progId="Equation.DSMT4">
                  <p:embed/>
                  <p:pic>
                    <p:nvPicPr>
                      <p:cNvPr id="533516"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9750" y="2017713"/>
                        <a:ext cx="558800" cy="402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3517" name="Object 13"/>
          <p:cNvGraphicFramePr>
            <a:graphicFrameLocks noChangeAspect="1"/>
          </p:cNvGraphicFramePr>
          <p:nvPr>
            <p:extLst/>
          </p:nvPr>
        </p:nvGraphicFramePr>
        <p:xfrm>
          <a:off x="2581275" y="4578350"/>
          <a:ext cx="6480175" cy="1504950"/>
        </p:xfrm>
        <a:graphic>
          <a:graphicData uri="http://schemas.openxmlformats.org/presentationml/2006/ole">
            <mc:AlternateContent xmlns:mc="http://schemas.openxmlformats.org/markup-compatibility/2006">
              <mc:Choice xmlns:v="urn:schemas-microsoft-com:vml" Requires="v">
                <p:oleObj spid="_x0000_s3076" name="Equation" r:id="rId8" imgW="3936960" imgH="914400" progId="Equation.DSMT4">
                  <p:embed/>
                </p:oleObj>
              </mc:Choice>
              <mc:Fallback>
                <p:oleObj name="Equation" r:id="rId8" imgW="3936960" imgH="914400" progId="Equation.DSMT4">
                  <p:embed/>
                  <p:pic>
                    <p:nvPicPr>
                      <p:cNvPr id="533517" name="Object 13"/>
                      <p:cNvPicPr>
                        <a:picLocks noChangeAspect="1" noChangeArrowheads="1"/>
                      </p:cNvPicPr>
                      <p:nvPr/>
                    </p:nvPicPr>
                    <p:blipFill>
                      <a:blip r:embed="rId9"/>
                      <a:srcRect/>
                      <a:stretch>
                        <a:fillRect/>
                      </a:stretch>
                    </p:blipFill>
                    <p:spPr bwMode="auto">
                      <a:xfrm>
                        <a:off x="2581275" y="4578350"/>
                        <a:ext cx="6480175" cy="1504950"/>
                      </a:xfrm>
                      <a:prstGeom prst="rect">
                        <a:avLst/>
                      </a:prstGeom>
                      <a:noFill/>
                      <a:ln>
                        <a:noFill/>
                      </a:ln>
                      <a:effectLst/>
                      <a:extLst/>
                    </p:spPr>
                  </p:pic>
                </p:oleObj>
              </mc:Fallback>
            </mc:AlternateContent>
          </a:graphicData>
        </a:graphic>
      </p:graphicFrame>
      <p:grpSp>
        <p:nvGrpSpPr>
          <p:cNvPr id="13" name="Group 12"/>
          <p:cNvGrpSpPr/>
          <p:nvPr/>
        </p:nvGrpSpPr>
        <p:grpSpPr>
          <a:xfrm>
            <a:off x="477838" y="2206625"/>
            <a:ext cx="1339851" cy="3870325"/>
            <a:chOff x="477838" y="2206625"/>
            <a:chExt cx="1339851" cy="3870325"/>
          </a:xfrm>
        </p:grpSpPr>
        <p:grpSp>
          <p:nvGrpSpPr>
            <p:cNvPr id="14" name="Group 31"/>
            <p:cNvGrpSpPr>
              <a:grpSpLocks/>
            </p:cNvGrpSpPr>
            <p:nvPr/>
          </p:nvGrpSpPr>
          <p:grpSpPr bwMode="auto">
            <a:xfrm>
              <a:off x="1039813" y="2206625"/>
              <a:ext cx="288925" cy="895350"/>
              <a:chOff x="2803" y="1278"/>
              <a:chExt cx="342" cy="956"/>
            </a:xfrm>
          </p:grpSpPr>
          <p:grpSp>
            <p:nvGrpSpPr>
              <p:cNvPr id="18" name="Group 32"/>
              <p:cNvGrpSpPr>
                <a:grpSpLocks/>
              </p:cNvGrpSpPr>
              <p:nvPr/>
            </p:nvGrpSpPr>
            <p:grpSpPr bwMode="auto">
              <a:xfrm>
                <a:off x="2803" y="1401"/>
                <a:ext cx="342" cy="833"/>
                <a:chOff x="2803" y="1401"/>
                <a:chExt cx="342" cy="833"/>
              </a:xfrm>
            </p:grpSpPr>
            <p:grpSp>
              <p:nvGrpSpPr>
                <p:cNvPr id="29" name="Group 33"/>
                <p:cNvGrpSpPr>
                  <a:grpSpLocks/>
                </p:cNvGrpSpPr>
                <p:nvPr/>
              </p:nvGrpSpPr>
              <p:grpSpPr bwMode="auto">
                <a:xfrm>
                  <a:off x="2815" y="2143"/>
                  <a:ext cx="301" cy="91"/>
                  <a:chOff x="2815" y="2143"/>
                  <a:chExt cx="301" cy="91"/>
                </a:xfrm>
              </p:grpSpPr>
              <p:sp>
                <p:nvSpPr>
                  <p:cNvPr id="39" name="Freeform 34"/>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70"/>
                      <a:gd name="T41" fmla="*/ 93 w 9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35"/>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75"/>
                      <a:gd name="T47" fmla="*/ 104 w 10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 name="Group 36"/>
                <p:cNvGrpSpPr>
                  <a:grpSpLocks/>
                </p:cNvGrpSpPr>
                <p:nvPr/>
              </p:nvGrpSpPr>
              <p:grpSpPr bwMode="auto">
                <a:xfrm>
                  <a:off x="2803" y="1401"/>
                  <a:ext cx="342" cy="785"/>
                  <a:chOff x="2803" y="1401"/>
                  <a:chExt cx="342" cy="785"/>
                </a:xfrm>
              </p:grpSpPr>
              <p:grpSp>
                <p:nvGrpSpPr>
                  <p:cNvPr id="31" name="Group 37"/>
                  <p:cNvGrpSpPr>
                    <a:grpSpLocks/>
                  </p:cNvGrpSpPr>
                  <p:nvPr/>
                </p:nvGrpSpPr>
                <p:grpSpPr bwMode="auto">
                  <a:xfrm>
                    <a:off x="2844" y="1401"/>
                    <a:ext cx="220" cy="253"/>
                    <a:chOff x="2844" y="1401"/>
                    <a:chExt cx="220" cy="253"/>
                  </a:xfrm>
                </p:grpSpPr>
                <p:sp>
                  <p:nvSpPr>
                    <p:cNvPr id="36" name="Freeform 38"/>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237"/>
                        <a:gd name="T29" fmla="*/ 220 w 22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9"/>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40"/>
                        <a:gd name="T26" fmla="*/ 87 w 87"/>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40"/>
                    <p:cNvSpPr>
                      <a:spLocks/>
                    </p:cNvSpPr>
                    <p:nvPr/>
                  </p:nvSpPr>
                  <p:spPr bwMode="auto">
                    <a:xfrm>
                      <a:off x="2937" y="1428"/>
                      <a:ext cx="52" cy="27"/>
                    </a:xfrm>
                    <a:custGeom>
                      <a:avLst/>
                      <a:gdLst>
                        <a:gd name="T0" fmla="*/ 0 w 52"/>
                        <a:gd name="T1" fmla="*/ 27 h 27"/>
                        <a:gd name="T2" fmla="*/ 29 w 52"/>
                        <a:gd name="T3" fmla="*/ 0 h 27"/>
                        <a:gd name="T4" fmla="*/ 52 w 52"/>
                        <a:gd name="T5" fmla="*/ 22 h 27"/>
                        <a:gd name="T6" fmla="*/ 0 60000 65536"/>
                        <a:gd name="T7" fmla="*/ 0 60000 65536"/>
                        <a:gd name="T8" fmla="*/ 0 60000 65536"/>
                        <a:gd name="T9" fmla="*/ 0 w 52"/>
                        <a:gd name="T10" fmla="*/ 0 h 27"/>
                        <a:gd name="T11" fmla="*/ 52 w 52"/>
                        <a:gd name="T12" fmla="*/ 27 h 27"/>
                      </a:gdLst>
                      <a:ahLst/>
                      <a:cxnLst>
                        <a:cxn ang="T6">
                          <a:pos x="T0" y="T1"/>
                        </a:cxn>
                        <a:cxn ang="T7">
                          <a:pos x="T2" y="T3"/>
                        </a:cxn>
                        <a:cxn ang="T8">
                          <a:pos x="T4" y="T5"/>
                        </a:cxn>
                      </a:cxnLst>
                      <a:rect l="T9" t="T10" r="T11" b="T12"/>
                      <a:pathLst>
                        <a:path w="52" h="27">
                          <a:moveTo>
                            <a:pt x="0" y="27"/>
                          </a:moveTo>
                          <a:lnTo>
                            <a:pt x="29" y="0"/>
                          </a:lnTo>
                          <a:lnTo>
                            <a:pt x="52" y="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2" name="Group 41"/>
                  <p:cNvGrpSpPr>
                    <a:grpSpLocks/>
                  </p:cNvGrpSpPr>
                  <p:nvPr/>
                </p:nvGrpSpPr>
                <p:grpSpPr bwMode="auto">
                  <a:xfrm>
                    <a:off x="2803" y="1412"/>
                    <a:ext cx="342" cy="774"/>
                    <a:chOff x="2803" y="1412"/>
                    <a:chExt cx="342" cy="774"/>
                  </a:xfrm>
                </p:grpSpPr>
                <p:sp>
                  <p:nvSpPr>
                    <p:cNvPr id="33" name="Freeform 42"/>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2"/>
                        <a:gd name="T91" fmla="*/ 0 h 774"/>
                        <a:gd name="T92" fmla="*/ 342 w 342"/>
                        <a:gd name="T93" fmla="*/ 774 h 7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43"/>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99"/>
                        <a:gd name="T35" fmla="*/ 87 w 87"/>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44"/>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 name="T8" fmla="*/ 0 60000 65536"/>
                        <a:gd name="T9" fmla="*/ 0 60000 65536"/>
                        <a:gd name="T10" fmla="*/ 0 60000 65536"/>
                        <a:gd name="T11" fmla="*/ 0 60000 65536"/>
                        <a:gd name="T12" fmla="*/ 0 w 29"/>
                        <a:gd name="T13" fmla="*/ 0 h 27"/>
                        <a:gd name="T14" fmla="*/ 29 w 29"/>
                        <a:gd name="T15" fmla="*/ 27 h 27"/>
                      </a:gdLst>
                      <a:ahLst/>
                      <a:cxnLst>
                        <a:cxn ang="T8">
                          <a:pos x="T0" y="T1"/>
                        </a:cxn>
                        <a:cxn ang="T9">
                          <a:pos x="T2" y="T3"/>
                        </a:cxn>
                        <a:cxn ang="T10">
                          <a:pos x="T4" y="T5"/>
                        </a:cxn>
                        <a:cxn ang="T11">
                          <a:pos x="T6" y="T7"/>
                        </a:cxn>
                      </a:cxnLst>
                      <a:rect l="T12" t="T13" r="T14" b="T15"/>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19" name="Group 45"/>
              <p:cNvGrpSpPr>
                <a:grpSpLocks/>
              </p:cNvGrpSpPr>
              <p:nvPr/>
            </p:nvGrpSpPr>
            <p:grpSpPr bwMode="auto">
              <a:xfrm>
                <a:off x="2896" y="1278"/>
                <a:ext cx="186" cy="386"/>
                <a:chOff x="2896" y="1278"/>
                <a:chExt cx="186" cy="386"/>
              </a:xfrm>
            </p:grpSpPr>
            <p:grpSp>
              <p:nvGrpSpPr>
                <p:cNvPr id="20" name="Group 46"/>
                <p:cNvGrpSpPr>
                  <a:grpSpLocks/>
                </p:cNvGrpSpPr>
                <p:nvPr/>
              </p:nvGrpSpPr>
              <p:grpSpPr bwMode="auto">
                <a:xfrm>
                  <a:off x="2896" y="1278"/>
                  <a:ext cx="110" cy="150"/>
                  <a:chOff x="2896" y="1278"/>
                  <a:chExt cx="110" cy="150"/>
                </a:xfrm>
              </p:grpSpPr>
              <p:grpSp>
                <p:nvGrpSpPr>
                  <p:cNvPr id="22" name="Group 47"/>
                  <p:cNvGrpSpPr>
                    <a:grpSpLocks/>
                  </p:cNvGrpSpPr>
                  <p:nvPr/>
                </p:nvGrpSpPr>
                <p:grpSpPr bwMode="auto">
                  <a:xfrm>
                    <a:off x="2902" y="1283"/>
                    <a:ext cx="99" cy="145"/>
                    <a:chOff x="2902" y="1283"/>
                    <a:chExt cx="99" cy="145"/>
                  </a:xfrm>
                </p:grpSpPr>
                <p:sp>
                  <p:nvSpPr>
                    <p:cNvPr id="24" name="Freeform 48"/>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145"/>
                        <a:gd name="T104" fmla="*/ 99 w 99"/>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5" name="Group 49"/>
                    <p:cNvGrpSpPr>
                      <a:grpSpLocks/>
                    </p:cNvGrpSpPr>
                    <p:nvPr/>
                  </p:nvGrpSpPr>
                  <p:grpSpPr bwMode="auto">
                    <a:xfrm>
                      <a:off x="2914" y="1331"/>
                      <a:ext cx="81" cy="70"/>
                      <a:chOff x="2914" y="1331"/>
                      <a:chExt cx="81" cy="70"/>
                    </a:xfrm>
                  </p:grpSpPr>
                  <p:sp>
                    <p:nvSpPr>
                      <p:cNvPr id="26" name="Freeform 50"/>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1"/>
                          <a:gd name="T41" fmla="*/ 34 w 34"/>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1">
                            <a:moveTo>
                              <a:pt x="0" y="0"/>
                            </a:moveTo>
                            <a:lnTo>
                              <a:pt x="17" y="0"/>
                            </a:lnTo>
                            <a:lnTo>
                              <a:pt x="23" y="0"/>
                            </a:lnTo>
                            <a:lnTo>
                              <a:pt x="29" y="6"/>
                            </a:lnTo>
                            <a:lnTo>
                              <a:pt x="34" y="6"/>
                            </a:lnTo>
                            <a:lnTo>
                              <a:pt x="29" y="6"/>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51"/>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52"/>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7"/>
                          <a:gd name="T29" fmla="*/ 52 w 5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3" name="Freeform 53"/>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0"/>
                      <a:gd name="T106" fmla="*/ 0 h 96"/>
                      <a:gd name="T107" fmla="*/ 110 w 110"/>
                      <a:gd name="T108" fmla="*/ 96 h 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1" name="Freeform 54"/>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2"/>
                    <a:gd name="T35" fmla="*/ 93 w 93"/>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5" name="Picture 55"/>
            <p:cNvPicPr>
              <a:picLocks noChangeAspect="1" noChangeArrowheads="1"/>
            </p:cNvPicPr>
            <p:nvPr/>
          </p:nvPicPr>
          <p:blipFill>
            <a:blip r:embed="rId10">
              <a:extLst>
                <a:ext uri="{28A0092B-C50C-407E-A947-70E740481C1C}">
                  <a14:useLocalDpi xmlns:a14="http://schemas.microsoft.com/office/drawing/2010/main" val="0"/>
                </a:ext>
              </a:extLst>
            </a:blip>
            <a:srcRect l="3053" t="11359" r="2036" b="5432"/>
            <a:stretch>
              <a:fillRect/>
            </a:stretch>
          </p:blipFill>
          <p:spPr bwMode="auto">
            <a:xfrm>
              <a:off x="477838" y="3349625"/>
              <a:ext cx="1254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6" name="Picture 56" descr="bnsf locomotive"/>
            <p:cNvPicPr>
              <a:picLocks noChangeAspect="1" noChangeArrowheads="1"/>
            </p:cNvPicPr>
            <p:nvPr/>
          </p:nvPicPr>
          <p:blipFill>
            <a:blip r:embed="rId11">
              <a:lum bright="22000" contrast="20000"/>
              <a:extLst>
                <a:ext uri="{28A0092B-C50C-407E-A947-70E740481C1C}">
                  <a14:useLocalDpi xmlns:a14="http://schemas.microsoft.com/office/drawing/2010/main" val="0"/>
                </a:ext>
              </a:extLst>
            </a:blip>
            <a:srcRect/>
            <a:stretch>
              <a:fillRect/>
            </a:stretch>
          </p:blipFill>
          <p:spPr bwMode="auto">
            <a:xfrm>
              <a:off x="609601" y="4181475"/>
              <a:ext cx="1028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7" descr="windmills"/>
            <p:cNvPicPr>
              <a:picLocks noChangeAspect="1" noChangeArrowheads="1"/>
            </p:cNvPicPr>
            <p:nvPr/>
          </p:nvPicPr>
          <p:blipFill>
            <a:blip r:embed="rId12">
              <a:extLst>
                <a:ext uri="{28A0092B-C50C-407E-A947-70E740481C1C}">
                  <a14:useLocalDpi xmlns:a14="http://schemas.microsoft.com/office/drawing/2010/main" val="0"/>
                </a:ext>
              </a:extLst>
            </a:blip>
            <a:srcRect l="27907" b="28030"/>
            <a:stretch>
              <a:fillRect/>
            </a:stretch>
          </p:blipFill>
          <p:spPr bwMode="auto">
            <a:xfrm>
              <a:off x="479426" y="5167313"/>
              <a:ext cx="13382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82925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6" name="Rectangle 2"/>
          <p:cNvSpPr>
            <a:spLocks noGrp="1" noChangeArrowheads="1"/>
          </p:cNvSpPr>
          <p:nvPr>
            <p:ph type="title" idx="4294967295"/>
          </p:nvPr>
        </p:nvSpPr>
        <p:spPr/>
        <p:txBody>
          <a:bodyPr/>
          <a:lstStyle/>
          <a:p>
            <a:r>
              <a:rPr lang="en-US" dirty="0"/>
              <a:t>Elements of a dynamic model</a:t>
            </a:r>
          </a:p>
        </p:txBody>
      </p:sp>
      <p:sp>
        <p:nvSpPr>
          <p:cNvPr id="535557" name="Rectangle 3"/>
          <p:cNvSpPr>
            <a:spLocks noGrp="1" noChangeArrowheads="1"/>
          </p:cNvSpPr>
          <p:nvPr>
            <p:ph type="body" idx="4294967295"/>
          </p:nvPr>
        </p:nvSpPr>
        <p:spPr>
          <a:xfrm>
            <a:off x="685800" y="1143000"/>
            <a:ext cx="7772400" cy="533400"/>
          </a:xfrm>
        </p:spPr>
        <p:txBody>
          <a:bodyPr/>
          <a:lstStyle/>
          <a:p>
            <a:r>
              <a:rPr lang="en-US"/>
              <a:t>Exogenous information:</a:t>
            </a:r>
          </a:p>
        </p:txBody>
      </p:sp>
      <p:graphicFrame>
        <p:nvGraphicFramePr>
          <p:cNvPr id="535563" name="Object 9"/>
          <p:cNvGraphicFramePr>
            <a:graphicFrameLocks noChangeAspect="1"/>
          </p:cNvGraphicFramePr>
          <p:nvPr/>
        </p:nvGraphicFramePr>
        <p:xfrm>
          <a:off x="1809750" y="2017713"/>
          <a:ext cx="558800" cy="4022725"/>
        </p:xfrm>
        <a:graphic>
          <a:graphicData uri="http://schemas.openxmlformats.org/presentationml/2006/ole">
            <mc:AlternateContent xmlns:mc="http://schemas.openxmlformats.org/markup-compatibility/2006">
              <mc:Choice xmlns:v="urn:schemas-microsoft-com:vml" Requires="v">
                <p:oleObj spid="_x0000_s4098" name="Equation" r:id="rId4" imgW="190440" imgH="1371600" progId="Equation.DSMT4">
                  <p:embed/>
                </p:oleObj>
              </mc:Choice>
              <mc:Fallback>
                <p:oleObj name="Equation" r:id="rId4" imgW="190440" imgH="1371600" progId="Equation.DSMT4">
                  <p:embed/>
                  <p:pic>
                    <p:nvPicPr>
                      <p:cNvPr id="535563"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0" y="2017713"/>
                        <a:ext cx="558800" cy="402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5564" name="Object 10"/>
          <p:cNvGraphicFramePr>
            <a:graphicFrameLocks noChangeAspect="1"/>
          </p:cNvGraphicFramePr>
          <p:nvPr>
            <p:extLst/>
          </p:nvPr>
        </p:nvGraphicFramePr>
        <p:xfrm>
          <a:off x="2606675" y="1798098"/>
          <a:ext cx="6126163" cy="2928937"/>
        </p:xfrm>
        <a:graphic>
          <a:graphicData uri="http://schemas.openxmlformats.org/presentationml/2006/ole">
            <mc:AlternateContent xmlns:mc="http://schemas.openxmlformats.org/markup-compatibility/2006">
              <mc:Choice xmlns:v="urn:schemas-microsoft-com:vml" Requires="v">
                <p:oleObj spid="_x0000_s4099" name="Equation" r:id="rId6" imgW="3746160" imgH="1790640" progId="Equation.DSMT4">
                  <p:embed/>
                </p:oleObj>
              </mc:Choice>
              <mc:Fallback>
                <p:oleObj name="Equation" r:id="rId6" imgW="3746160" imgH="1790640" progId="Equation.DSMT4">
                  <p:embed/>
                  <p:pic>
                    <p:nvPicPr>
                      <p:cNvPr id="535564" name="Object 10"/>
                      <p:cNvPicPr>
                        <a:picLocks noChangeAspect="1" noChangeArrowheads="1"/>
                      </p:cNvPicPr>
                      <p:nvPr/>
                    </p:nvPicPr>
                    <p:blipFill>
                      <a:blip r:embed="rId7"/>
                      <a:srcRect/>
                      <a:stretch>
                        <a:fillRect/>
                      </a:stretch>
                    </p:blipFill>
                    <p:spPr bwMode="auto">
                      <a:xfrm>
                        <a:off x="2606675" y="1798098"/>
                        <a:ext cx="6126163" cy="2928937"/>
                      </a:xfrm>
                      <a:prstGeom prst="rect">
                        <a:avLst/>
                      </a:prstGeom>
                      <a:noFill/>
                      <a:ln>
                        <a:noFill/>
                      </a:ln>
                      <a:effectLst/>
                    </p:spPr>
                  </p:pic>
                </p:oleObj>
              </mc:Fallback>
            </mc:AlternateContent>
          </a:graphicData>
        </a:graphic>
      </p:graphicFrame>
      <p:sp>
        <p:nvSpPr>
          <p:cNvPr id="13" name="TextBox 12"/>
          <p:cNvSpPr txBox="1"/>
          <p:nvPr/>
        </p:nvSpPr>
        <p:spPr>
          <a:xfrm>
            <a:off x="2357325" y="4780961"/>
            <a:ext cx="6394789" cy="923330"/>
          </a:xfrm>
          <a:prstGeom prst="rect">
            <a:avLst/>
          </a:prstGeom>
          <a:noFill/>
        </p:spPr>
        <p:txBody>
          <a:bodyPr wrap="square" rtlCol="0">
            <a:spAutoFit/>
          </a:bodyPr>
          <a:lstStyle/>
          <a:p>
            <a:pPr algn="l"/>
            <a:r>
              <a:rPr lang="en-US" dirty="0"/>
              <a:t>Note: Any variable indexed by t is known at time t. This convention, which is not standard in control theory, dramatically simplifies the modeling of information.</a:t>
            </a:r>
          </a:p>
        </p:txBody>
      </p:sp>
      <p:grpSp>
        <p:nvGrpSpPr>
          <p:cNvPr id="14" name="Group 13"/>
          <p:cNvGrpSpPr/>
          <p:nvPr/>
        </p:nvGrpSpPr>
        <p:grpSpPr>
          <a:xfrm>
            <a:off x="477838" y="2206625"/>
            <a:ext cx="1339851" cy="3870325"/>
            <a:chOff x="477838" y="2206625"/>
            <a:chExt cx="1339851" cy="3870325"/>
          </a:xfrm>
        </p:grpSpPr>
        <p:grpSp>
          <p:nvGrpSpPr>
            <p:cNvPr id="15" name="Group 31"/>
            <p:cNvGrpSpPr>
              <a:grpSpLocks/>
            </p:cNvGrpSpPr>
            <p:nvPr/>
          </p:nvGrpSpPr>
          <p:grpSpPr bwMode="auto">
            <a:xfrm>
              <a:off x="1039813" y="2206625"/>
              <a:ext cx="288925" cy="895350"/>
              <a:chOff x="2803" y="1278"/>
              <a:chExt cx="342" cy="956"/>
            </a:xfrm>
          </p:grpSpPr>
          <p:grpSp>
            <p:nvGrpSpPr>
              <p:cNvPr id="19" name="Group 32"/>
              <p:cNvGrpSpPr>
                <a:grpSpLocks/>
              </p:cNvGrpSpPr>
              <p:nvPr/>
            </p:nvGrpSpPr>
            <p:grpSpPr bwMode="auto">
              <a:xfrm>
                <a:off x="2803" y="1401"/>
                <a:ext cx="342" cy="833"/>
                <a:chOff x="2803" y="1401"/>
                <a:chExt cx="342" cy="833"/>
              </a:xfrm>
            </p:grpSpPr>
            <p:grpSp>
              <p:nvGrpSpPr>
                <p:cNvPr id="30" name="Group 33"/>
                <p:cNvGrpSpPr>
                  <a:grpSpLocks/>
                </p:cNvGrpSpPr>
                <p:nvPr/>
              </p:nvGrpSpPr>
              <p:grpSpPr bwMode="auto">
                <a:xfrm>
                  <a:off x="2815" y="2143"/>
                  <a:ext cx="301" cy="91"/>
                  <a:chOff x="2815" y="2143"/>
                  <a:chExt cx="301" cy="91"/>
                </a:xfrm>
              </p:grpSpPr>
              <p:sp>
                <p:nvSpPr>
                  <p:cNvPr id="40" name="Freeform 34"/>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70"/>
                      <a:gd name="T41" fmla="*/ 93 w 9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35"/>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75"/>
                      <a:gd name="T47" fmla="*/ 104 w 10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1" name="Group 36"/>
                <p:cNvGrpSpPr>
                  <a:grpSpLocks/>
                </p:cNvGrpSpPr>
                <p:nvPr/>
              </p:nvGrpSpPr>
              <p:grpSpPr bwMode="auto">
                <a:xfrm>
                  <a:off x="2803" y="1401"/>
                  <a:ext cx="342" cy="785"/>
                  <a:chOff x="2803" y="1401"/>
                  <a:chExt cx="342" cy="785"/>
                </a:xfrm>
              </p:grpSpPr>
              <p:grpSp>
                <p:nvGrpSpPr>
                  <p:cNvPr id="32" name="Group 37"/>
                  <p:cNvGrpSpPr>
                    <a:grpSpLocks/>
                  </p:cNvGrpSpPr>
                  <p:nvPr/>
                </p:nvGrpSpPr>
                <p:grpSpPr bwMode="auto">
                  <a:xfrm>
                    <a:off x="2844" y="1401"/>
                    <a:ext cx="220" cy="253"/>
                    <a:chOff x="2844" y="1401"/>
                    <a:chExt cx="220" cy="253"/>
                  </a:xfrm>
                </p:grpSpPr>
                <p:sp>
                  <p:nvSpPr>
                    <p:cNvPr id="37" name="Freeform 38"/>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237"/>
                        <a:gd name="T29" fmla="*/ 220 w 22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39"/>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40"/>
                        <a:gd name="T26" fmla="*/ 87 w 87"/>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40"/>
                    <p:cNvSpPr>
                      <a:spLocks/>
                    </p:cNvSpPr>
                    <p:nvPr/>
                  </p:nvSpPr>
                  <p:spPr bwMode="auto">
                    <a:xfrm>
                      <a:off x="2937" y="1428"/>
                      <a:ext cx="52" cy="27"/>
                    </a:xfrm>
                    <a:custGeom>
                      <a:avLst/>
                      <a:gdLst>
                        <a:gd name="T0" fmla="*/ 0 w 52"/>
                        <a:gd name="T1" fmla="*/ 27 h 27"/>
                        <a:gd name="T2" fmla="*/ 29 w 52"/>
                        <a:gd name="T3" fmla="*/ 0 h 27"/>
                        <a:gd name="T4" fmla="*/ 52 w 52"/>
                        <a:gd name="T5" fmla="*/ 22 h 27"/>
                        <a:gd name="T6" fmla="*/ 0 60000 65536"/>
                        <a:gd name="T7" fmla="*/ 0 60000 65536"/>
                        <a:gd name="T8" fmla="*/ 0 60000 65536"/>
                        <a:gd name="T9" fmla="*/ 0 w 52"/>
                        <a:gd name="T10" fmla="*/ 0 h 27"/>
                        <a:gd name="T11" fmla="*/ 52 w 52"/>
                        <a:gd name="T12" fmla="*/ 27 h 27"/>
                      </a:gdLst>
                      <a:ahLst/>
                      <a:cxnLst>
                        <a:cxn ang="T6">
                          <a:pos x="T0" y="T1"/>
                        </a:cxn>
                        <a:cxn ang="T7">
                          <a:pos x="T2" y="T3"/>
                        </a:cxn>
                        <a:cxn ang="T8">
                          <a:pos x="T4" y="T5"/>
                        </a:cxn>
                      </a:cxnLst>
                      <a:rect l="T9" t="T10" r="T11" b="T12"/>
                      <a:pathLst>
                        <a:path w="52" h="27">
                          <a:moveTo>
                            <a:pt x="0" y="27"/>
                          </a:moveTo>
                          <a:lnTo>
                            <a:pt x="29" y="0"/>
                          </a:lnTo>
                          <a:lnTo>
                            <a:pt x="52" y="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3" name="Group 41"/>
                  <p:cNvGrpSpPr>
                    <a:grpSpLocks/>
                  </p:cNvGrpSpPr>
                  <p:nvPr/>
                </p:nvGrpSpPr>
                <p:grpSpPr bwMode="auto">
                  <a:xfrm>
                    <a:off x="2803" y="1412"/>
                    <a:ext cx="342" cy="774"/>
                    <a:chOff x="2803" y="1412"/>
                    <a:chExt cx="342" cy="774"/>
                  </a:xfrm>
                </p:grpSpPr>
                <p:sp>
                  <p:nvSpPr>
                    <p:cNvPr id="34" name="Freeform 42"/>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2"/>
                        <a:gd name="T91" fmla="*/ 0 h 774"/>
                        <a:gd name="T92" fmla="*/ 342 w 342"/>
                        <a:gd name="T93" fmla="*/ 774 h 7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43"/>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99"/>
                        <a:gd name="T35" fmla="*/ 87 w 87"/>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44"/>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 name="T8" fmla="*/ 0 60000 65536"/>
                        <a:gd name="T9" fmla="*/ 0 60000 65536"/>
                        <a:gd name="T10" fmla="*/ 0 60000 65536"/>
                        <a:gd name="T11" fmla="*/ 0 60000 65536"/>
                        <a:gd name="T12" fmla="*/ 0 w 29"/>
                        <a:gd name="T13" fmla="*/ 0 h 27"/>
                        <a:gd name="T14" fmla="*/ 29 w 29"/>
                        <a:gd name="T15" fmla="*/ 27 h 27"/>
                      </a:gdLst>
                      <a:ahLst/>
                      <a:cxnLst>
                        <a:cxn ang="T8">
                          <a:pos x="T0" y="T1"/>
                        </a:cxn>
                        <a:cxn ang="T9">
                          <a:pos x="T2" y="T3"/>
                        </a:cxn>
                        <a:cxn ang="T10">
                          <a:pos x="T4" y="T5"/>
                        </a:cxn>
                        <a:cxn ang="T11">
                          <a:pos x="T6" y="T7"/>
                        </a:cxn>
                      </a:cxnLst>
                      <a:rect l="T12" t="T13" r="T14" b="T15"/>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20" name="Group 45"/>
              <p:cNvGrpSpPr>
                <a:grpSpLocks/>
              </p:cNvGrpSpPr>
              <p:nvPr/>
            </p:nvGrpSpPr>
            <p:grpSpPr bwMode="auto">
              <a:xfrm>
                <a:off x="2896" y="1278"/>
                <a:ext cx="186" cy="386"/>
                <a:chOff x="2896" y="1278"/>
                <a:chExt cx="186" cy="386"/>
              </a:xfrm>
            </p:grpSpPr>
            <p:grpSp>
              <p:nvGrpSpPr>
                <p:cNvPr id="21" name="Group 46"/>
                <p:cNvGrpSpPr>
                  <a:grpSpLocks/>
                </p:cNvGrpSpPr>
                <p:nvPr/>
              </p:nvGrpSpPr>
              <p:grpSpPr bwMode="auto">
                <a:xfrm>
                  <a:off x="2896" y="1278"/>
                  <a:ext cx="110" cy="150"/>
                  <a:chOff x="2896" y="1278"/>
                  <a:chExt cx="110" cy="150"/>
                </a:xfrm>
              </p:grpSpPr>
              <p:grpSp>
                <p:nvGrpSpPr>
                  <p:cNvPr id="23" name="Group 47"/>
                  <p:cNvGrpSpPr>
                    <a:grpSpLocks/>
                  </p:cNvGrpSpPr>
                  <p:nvPr/>
                </p:nvGrpSpPr>
                <p:grpSpPr bwMode="auto">
                  <a:xfrm>
                    <a:off x="2902" y="1283"/>
                    <a:ext cx="99" cy="145"/>
                    <a:chOff x="2902" y="1283"/>
                    <a:chExt cx="99" cy="145"/>
                  </a:xfrm>
                </p:grpSpPr>
                <p:sp>
                  <p:nvSpPr>
                    <p:cNvPr id="25" name="Freeform 48"/>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145"/>
                        <a:gd name="T104" fmla="*/ 99 w 99"/>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6" name="Group 49"/>
                    <p:cNvGrpSpPr>
                      <a:grpSpLocks/>
                    </p:cNvGrpSpPr>
                    <p:nvPr/>
                  </p:nvGrpSpPr>
                  <p:grpSpPr bwMode="auto">
                    <a:xfrm>
                      <a:off x="2914" y="1331"/>
                      <a:ext cx="81" cy="70"/>
                      <a:chOff x="2914" y="1331"/>
                      <a:chExt cx="81" cy="70"/>
                    </a:xfrm>
                  </p:grpSpPr>
                  <p:sp>
                    <p:nvSpPr>
                      <p:cNvPr id="27" name="Freeform 50"/>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1"/>
                          <a:gd name="T41" fmla="*/ 34 w 34"/>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1">
                            <a:moveTo>
                              <a:pt x="0" y="0"/>
                            </a:moveTo>
                            <a:lnTo>
                              <a:pt x="17" y="0"/>
                            </a:lnTo>
                            <a:lnTo>
                              <a:pt x="23" y="0"/>
                            </a:lnTo>
                            <a:lnTo>
                              <a:pt x="29" y="6"/>
                            </a:lnTo>
                            <a:lnTo>
                              <a:pt x="34" y="6"/>
                            </a:lnTo>
                            <a:lnTo>
                              <a:pt x="29" y="6"/>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51"/>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52"/>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7"/>
                          <a:gd name="T29" fmla="*/ 52 w 5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4" name="Freeform 53"/>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0"/>
                      <a:gd name="T106" fmla="*/ 0 h 96"/>
                      <a:gd name="T107" fmla="*/ 110 w 110"/>
                      <a:gd name="T108" fmla="*/ 96 h 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2" name="Freeform 54"/>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2"/>
                    <a:gd name="T35" fmla="*/ 93 w 93"/>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6" name="Picture 55"/>
            <p:cNvPicPr>
              <a:picLocks noChangeAspect="1" noChangeArrowheads="1"/>
            </p:cNvPicPr>
            <p:nvPr/>
          </p:nvPicPr>
          <p:blipFill>
            <a:blip r:embed="rId8">
              <a:extLst>
                <a:ext uri="{28A0092B-C50C-407E-A947-70E740481C1C}">
                  <a14:useLocalDpi xmlns:a14="http://schemas.microsoft.com/office/drawing/2010/main" val="0"/>
                </a:ext>
              </a:extLst>
            </a:blip>
            <a:srcRect l="3053" t="11359" r="2036" b="5432"/>
            <a:stretch>
              <a:fillRect/>
            </a:stretch>
          </p:blipFill>
          <p:spPr bwMode="auto">
            <a:xfrm>
              <a:off x="477838" y="3349625"/>
              <a:ext cx="1254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7" name="Picture 56" descr="bnsf locomotive"/>
            <p:cNvPicPr>
              <a:picLocks noChangeAspect="1" noChangeArrowheads="1"/>
            </p:cNvPicPr>
            <p:nvPr/>
          </p:nvPicPr>
          <p:blipFill>
            <a:blip r:embed="rId9">
              <a:lum bright="22000" contrast="20000"/>
              <a:extLst>
                <a:ext uri="{28A0092B-C50C-407E-A947-70E740481C1C}">
                  <a14:useLocalDpi xmlns:a14="http://schemas.microsoft.com/office/drawing/2010/main" val="0"/>
                </a:ext>
              </a:extLst>
            </a:blip>
            <a:srcRect/>
            <a:stretch>
              <a:fillRect/>
            </a:stretch>
          </p:blipFill>
          <p:spPr bwMode="auto">
            <a:xfrm>
              <a:off x="609601" y="4181475"/>
              <a:ext cx="1028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7" descr="windmills"/>
            <p:cNvPicPr>
              <a:picLocks noChangeAspect="1" noChangeArrowheads="1"/>
            </p:cNvPicPr>
            <p:nvPr/>
          </p:nvPicPr>
          <p:blipFill>
            <a:blip r:embed="rId10">
              <a:extLst>
                <a:ext uri="{28A0092B-C50C-407E-A947-70E740481C1C}">
                  <a14:useLocalDpi xmlns:a14="http://schemas.microsoft.com/office/drawing/2010/main" val="0"/>
                </a:ext>
              </a:extLst>
            </a:blip>
            <a:srcRect l="27907" b="28030"/>
            <a:stretch>
              <a:fillRect/>
            </a:stretch>
          </p:blipFill>
          <p:spPr bwMode="auto">
            <a:xfrm>
              <a:off x="479426" y="5167313"/>
              <a:ext cx="13382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2" name="Object 1"/>
          <p:cNvGraphicFramePr>
            <a:graphicFrameLocks noChangeAspect="1"/>
          </p:cNvGraphicFramePr>
          <p:nvPr>
            <p:extLst/>
          </p:nvPr>
        </p:nvGraphicFramePr>
        <p:xfrm>
          <a:off x="2599617" y="5822950"/>
          <a:ext cx="6181144" cy="676091"/>
        </p:xfrm>
        <a:graphic>
          <a:graphicData uri="http://schemas.openxmlformats.org/presentationml/2006/ole">
            <mc:AlternateContent xmlns:mc="http://schemas.openxmlformats.org/markup-compatibility/2006">
              <mc:Choice xmlns:v="urn:schemas-microsoft-com:vml" Requires="v">
                <p:oleObj spid="_x0000_s4100" name="Equation" r:id="rId11" imgW="4406760" imgH="482400" progId="Equation.DSMT4">
                  <p:embed/>
                </p:oleObj>
              </mc:Choice>
              <mc:Fallback>
                <p:oleObj name="Equation" r:id="rId11" imgW="4406760" imgH="482400" progId="Equation.DSMT4">
                  <p:embed/>
                  <p:pic>
                    <p:nvPicPr>
                      <p:cNvPr id="2" name="Object 1"/>
                      <p:cNvPicPr/>
                      <p:nvPr/>
                    </p:nvPicPr>
                    <p:blipFill>
                      <a:blip r:embed="rId12"/>
                      <a:stretch>
                        <a:fillRect/>
                      </a:stretch>
                    </p:blipFill>
                    <p:spPr>
                      <a:xfrm>
                        <a:off x="2599617" y="5822950"/>
                        <a:ext cx="6181144" cy="676091"/>
                      </a:xfrm>
                      <a:prstGeom prst="rect">
                        <a:avLst/>
                      </a:prstGeom>
                    </p:spPr>
                  </p:pic>
                </p:oleObj>
              </mc:Fallback>
            </mc:AlternateContent>
          </a:graphicData>
        </a:graphic>
      </p:graphicFrame>
    </p:spTree>
    <p:extLst>
      <p:ext uri="{BB962C8B-B14F-4D97-AF65-F5344CB8AC3E}">
        <p14:creationId xmlns:p14="http://schemas.microsoft.com/office/powerpoint/2010/main" val="4095882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4" name="Rectangle 2"/>
          <p:cNvSpPr>
            <a:spLocks noGrp="1" noChangeArrowheads="1"/>
          </p:cNvSpPr>
          <p:nvPr>
            <p:ph type="title" idx="4294967295"/>
          </p:nvPr>
        </p:nvSpPr>
        <p:spPr/>
        <p:txBody>
          <a:bodyPr/>
          <a:lstStyle/>
          <a:p>
            <a:r>
              <a:rPr lang="en-US" dirty="0"/>
              <a:t>Elements of a dynamic model</a:t>
            </a:r>
          </a:p>
        </p:txBody>
      </p:sp>
      <p:sp>
        <p:nvSpPr>
          <p:cNvPr id="537605" name="Rectangle 3"/>
          <p:cNvSpPr>
            <a:spLocks noGrp="1" noChangeArrowheads="1"/>
          </p:cNvSpPr>
          <p:nvPr>
            <p:ph type="body" idx="4294967295"/>
          </p:nvPr>
        </p:nvSpPr>
        <p:spPr>
          <a:xfrm>
            <a:off x="685800" y="1143000"/>
            <a:ext cx="7772400" cy="533400"/>
          </a:xfrm>
        </p:spPr>
        <p:txBody>
          <a:bodyPr/>
          <a:lstStyle/>
          <a:p>
            <a:r>
              <a:rPr lang="en-US"/>
              <a:t>The transition function</a:t>
            </a:r>
          </a:p>
        </p:txBody>
      </p:sp>
      <p:graphicFrame>
        <p:nvGraphicFramePr>
          <p:cNvPr id="537611" name="Object 9"/>
          <p:cNvGraphicFramePr>
            <a:graphicFrameLocks noChangeAspect="1"/>
          </p:cNvGraphicFramePr>
          <p:nvPr/>
        </p:nvGraphicFramePr>
        <p:xfrm>
          <a:off x="1809750" y="2017713"/>
          <a:ext cx="558800" cy="4022725"/>
        </p:xfrm>
        <a:graphic>
          <a:graphicData uri="http://schemas.openxmlformats.org/presentationml/2006/ole">
            <mc:AlternateContent xmlns:mc="http://schemas.openxmlformats.org/markup-compatibility/2006">
              <mc:Choice xmlns:v="urn:schemas-microsoft-com:vml" Requires="v">
                <p:oleObj spid="_x0000_s5122" name="Equation" r:id="rId4" imgW="190440" imgH="1371600" progId="Equation.DSMT4">
                  <p:embed/>
                </p:oleObj>
              </mc:Choice>
              <mc:Fallback>
                <p:oleObj name="Equation" r:id="rId4" imgW="190440" imgH="1371600" progId="Equation.DSMT4">
                  <p:embed/>
                  <p:pic>
                    <p:nvPicPr>
                      <p:cNvPr id="537611"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0" y="2017713"/>
                        <a:ext cx="558800" cy="402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7612" name="Object 10"/>
          <p:cNvGraphicFramePr>
            <a:graphicFrameLocks noChangeAspect="1"/>
          </p:cNvGraphicFramePr>
          <p:nvPr>
            <p:extLst/>
          </p:nvPr>
        </p:nvGraphicFramePr>
        <p:xfrm>
          <a:off x="3111500" y="1831975"/>
          <a:ext cx="5291138" cy="1941513"/>
        </p:xfrm>
        <a:graphic>
          <a:graphicData uri="http://schemas.openxmlformats.org/presentationml/2006/ole">
            <mc:AlternateContent xmlns:mc="http://schemas.openxmlformats.org/markup-compatibility/2006">
              <mc:Choice xmlns:v="urn:schemas-microsoft-com:vml" Requires="v">
                <p:oleObj spid="_x0000_s5123" name="Equation" r:id="rId6" imgW="2705040" imgH="990360" progId="Equation.DSMT4">
                  <p:embed/>
                </p:oleObj>
              </mc:Choice>
              <mc:Fallback>
                <p:oleObj name="Equation" r:id="rId6" imgW="2705040" imgH="990360" progId="Equation.DSMT4">
                  <p:embed/>
                  <p:pic>
                    <p:nvPicPr>
                      <p:cNvPr id="537612" name="Object 10"/>
                      <p:cNvPicPr>
                        <a:picLocks noChangeAspect="1" noChangeArrowheads="1"/>
                      </p:cNvPicPr>
                      <p:nvPr/>
                    </p:nvPicPr>
                    <p:blipFill>
                      <a:blip r:embed="rId7"/>
                      <a:srcRect/>
                      <a:stretch>
                        <a:fillRect/>
                      </a:stretch>
                    </p:blipFill>
                    <p:spPr bwMode="auto">
                      <a:xfrm>
                        <a:off x="3111500" y="1831975"/>
                        <a:ext cx="5291138" cy="1941513"/>
                      </a:xfrm>
                      <a:prstGeom prst="rect">
                        <a:avLst/>
                      </a:prstGeom>
                      <a:noFill/>
                      <a:ln>
                        <a:noFill/>
                      </a:ln>
                      <a:effectLst/>
                      <a:extLst/>
                    </p:spPr>
                  </p:pic>
                </p:oleObj>
              </mc:Fallback>
            </mc:AlternateContent>
          </a:graphicData>
        </a:graphic>
      </p:graphicFrame>
      <p:sp>
        <p:nvSpPr>
          <p:cNvPr id="537613" name="Text Box 13"/>
          <p:cNvSpPr txBox="1">
            <a:spLocks noChangeArrowheads="1"/>
          </p:cNvSpPr>
          <p:nvPr/>
        </p:nvSpPr>
        <p:spPr bwMode="auto">
          <a:xfrm>
            <a:off x="2608341" y="4031330"/>
            <a:ext cx="3118161" cy="22467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a:defRPr i="1">
                <a:solidFill>
                  <a:schemeClr val="tx1"/>
                </a:solidFill>
                <a:latin typeface="Times New Roman" pitchFamily="18" charset="0"/>
              </a:defRPr>
            </a:lvl1pPr>
            <a:lvl2pPr defTabSz="457200">
              <a:defRPr i="1">
                <a:solidFill>
                  <a:schemeClr val="tx1"/>
                </a:solidFill>
                <a:latin typeface="Times New Roman" pitchFamily="18" charset="0"/>
              </a:defRPr>
            </a:lvl2pPr>
            <a:lvl3pPr defTabSz="457200">
              <a:defRPr i="1">
                <a:solidFill>
                  <a:schemeClr val="tx1"/>
                </a:solidFill>
                <a:latin typeface="Times New Roman" pitchFamily="18" charset="0"/>
              </a:defRPr>
            </a:lvl3pPr>
            <a:lvl4pPr defTabSz="457200">
              <a:defRPr i="1">
                <a:solidFill>
                  <a:schemeClr val="tx1"/>
                </a:solidFill>
                <a:latin typeface="Times New Roman" pitchFamily="18" charset="0"/>
              </a:defRPr>
            </a:lvl4pPr>
            <a:lvl5pPr defTabSz="457200">
              <a:defRPr i="1">
                <a:solidFill>
                  <a:schemeClr val="tx1"/>
                </a:solidFill>
                <a:latin typeface="Times New Roman" pitchFamily="18" charset="0"/>
              </a:defRPr>
            </a:lvl5pPr>
            <a:lvl6pPr algn="ctr" defTabSz="457200" eaLnBrk="0" fontAlgn="base" hangingPunct="0">
              <a:spcBef>
                <a:spcPct val="0"/>
              </a:spcBef>
              <a:spcAft>
                <a:spcPct val="0"/>
              </a:spcAft>
              <a:defRPr i="1">
                <a:solidFill>
                  <a:schemeClr val="tx1"/>
                </a:solidFill>
                <a:latin typeface="Times New Roman" pitchFamily="18" charset="0"/>
              </a:defRPr>
            </a:lvl6pPr>
            <a:lvl7pPr algn="ctr" defTabSz="457200" eaLnBrk="0" fontAlgn="base" hangingPunct="0">
              <a:spcBef>
                <a:spcPct val="0"/>
              </a:spcBef>
              <a:spcAft>
                <a:spcPct val="0"/>
              </a:spcAft>
              <a:defRPr i="1">
                <a:solidFill>
                  <a:schemeClr val="tx1"/>
                </a:solidFill>
                <a:latin typeface="Times New Roman" pitchFamily="18" charset="0"/>
              </a:defRPr>
            </a:lvl7pPr>
            <a:lvl8pPr algn="ctr" defTabSz="457200" eaLnBrk="0" fontAlgn="base" hangingPunct="0">
              <a:spcBef>
                <a:spcPct val="0"/>
              </a:spcBef>
              <a:spcAft>
                <a:spcPct val="0"/>
              </a:spcAft>
              <a:defRPr i="1">
                <a:solidFill>
                  <a:schemeClr val="tx1"/>
                </a:solidFill>
                <a:latin typeface="Times New Roman" pitchFamily="18" charset="0"/>
              </a:defRPr>
            </a:lvl8pPr>
            <a:lvl9pPr algn="ctr" defTabSz="457200" eaLnBrk="0" fontAlgn="base" hangingPunct="0">
              <a:spcBef>
                <a:spcPct val="0"/>
              </a:spcBef>
              <a:spcAft>
                <a:spcPct val="0"/>
              </a:spcAft>
              <a:defRPr i="1">
                <a:solidFill>
                  <a:schemeClr val="tx1"/>
                </a:solidFill>
                <a:latin typeface="Times New Roman" pitchFamily="18" charset="0"/>
              </a:defRPr>
            </a:lvl9pPr>
          </a:lstStyle>
          <a:p>
            <a:pPr algn="l"/>
            <a:r>
              <a:rPr lang="en-US" sz="2000" i="0" dirty="0"/>
              <a:t>Also known as the:</a:t>
            </a:r>
          </a:p>
          <a:p>
            <a:pPr algn="l"/>
            <a:r>
              <a:rPr lang="en-US" sz="2000" i="0" dirty="0"/>
              <a:t>	“System model”</a:t>
            </a:r>
          </a:p>
          <a:p>
            <a:pPr algn="l"/>
            <a:r>
              <a:rPr lang="en-US" sz="2000" i="0" dirty="0"/>
              <a:t>	“State transition model”</a:t>
            </a:r>
          </a:p>
          <a:p>
            <a:pPr algn="l"/>
            <a:r>
              <a:rPr lang="en-US" sz="2000" i="0" dirty="0"/>
              <a:t>	“Plant model”</a:t>
            </a:r>
          </a:p>
          <a:p>
            <a:pPr algn="l"/>
            <a:r>
              <a:rPr lang="en-US" sz="2000" i="0" dirty="0"/>
              <a:t>	“Plant equation”</a:t>
            </a:r>
          </a:p>
          <a:p>
            <a:pPr algn="l"/>
            <a:r>
              <a:rPr lang="en-US" sz="2000" i="0" dirty="0"/>
              <a:t>	“State equation”</a:t>
            </a:r>
          </a:p>
          <a:p>
            <a:pPr algn="l"/>
            <a:endParaRPr lang="en-US" sz="2000" i="0" dirty="0"/>
          </a:p>
        </p:txBody>
      </p:sp>
      <p:grpSp>
        <p:nvGrpSpPr>
          <p:cNvPr id="13" name="Group 12"/>
          <p:cNvGrpSpPr/>
          <p:nvPr/>
        </p:nvGrpSpPr>
        <p:grpSpPr>
          <a:xfrm>
            <a:off x="477838" y="2206625"/>
            <a:ext cx="1339851" cy="3870325"/>
            <a:chOff x="477838" y="2206625"/>
            <a:chExt cx="1339851" cy="3870325"/>
          </a:xfrm>
        </p:grpSpPr>
        <p:grpSp>
          <p:nvGrpSpPr>
            <p:cNvPr id="14" name="Group 31"/>
            <p:cNvGrpSpPr>
              <a:grpSpLocks/>
            </p:cNvGrpSpPr>
            <p:nvPr/>
          </p:nvGrpSpPr>
          <p:grpSpPr bwMode="auto">
            <a:xfrm>
              <a:off x="1039813" y="2206625"/>
              <a:ext cx="288925" cy="895350"/>
              <a:chOff x="2803" y="1278"/>
              <a:chExt cx="342" cy="956"/>
            </a:xfrm>
          </p:grpSpPr>
          <p:grpSp>
            <p:nvGrpSpPr>
              <p:cNvPr id="18" name="Group 32"/>
              <p:cNvGrpSpPr>
                <a:grpSpLocks/>
              </p:cNvGrpSpPr>
              <p:nvPr/>
            </p:nvGrpSpPr>
            <p:grpSpPr bwMode="auto">
              <a:xfrm>
                <a:off x="2803" y="1401"/>
                <a:ext cx="342" cy="833"/>
                <a:chOff x="2803" y="1401"/>
                <a:chExt cx="342" cy="833"/>
              </a:xfrm>
            </p:grpSpPr>
            <p:grpSp>
              <p:nvGrpSpPr>
                <p:cNvPr id="29" name="Group 33"/>
                <p:cNvGrpSpPr>
                  <a:grpSpLocks/>
                </p:cNvGrpSpPr>
                <p:nvPr/>
              </p:nvGrpSpPr>
              <p:grpSpPr bwMode="auto">
                <a:xfrm>
                  <a:off x="2815" y="2143"/>
                  <a:ext cx="301" cy="91"/>
                  <a:chOff x="2815" y="2143"/>
                  <a:chExt cx="301" cy="91"/>
                </a:xfrm>
              </p:grpSpPr>
              <p:sp>
                <p:nvSpPr>
                  <p:cNvPr id="39" name="Freeform 34"/>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70"/>
                      <a:gd name="T41" fmla="*/ 93 w 9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35"/>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75"/>
                      <a:gd name="T47" fmla="*/ 104 w 10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 name="Group 36"/>
                <p:cNvGrpSpPr>
                  <a:grpSpLocks/>
                </p:cNvGrpSpPr>
                <p:nvPr/>
              </p:nvGrpSpPr>
              <p:grpSpPr bwMode="auto">
                <a:xfrm>
                  <a:off x="2803" y="1401"/>
                  <a:ext cx="342" cy="785"/>
                  <a:chOff x="2803" y="1401"/>
                  <a:chExt cx="342" cy="785"/>
                </a:xfrm>
              </p:grpSpPr>
              <p:grpSp>
                <p:nvGrpSpPr>
                  <p:cNvPr id="31" name="Group 37"/>
                  <p:cNvGrpSpPr>
                    <a:grpSpLocks/>
                  </p:cNvGrpSpPr>
                  <p:nvPr/>
                </p:nvGrpSpPr>
                <p:grpSpPr bwMode="auto">
                  <a:xfrm>
                    <a:off x="2844" y="1401"/>
                    <a:ext cx="220" cy="253"/>
                    <a:chOff x="2844" y="1401"/>
                    <a:chExt cx="220" cy="253"/>
                  </a:xfrm>
                </p:grpSpPr>
                <p:sp>
                  <p:nvSpPr>
                    <p:cNvPr id="36" name="Freeform 38"/>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237"/>
                        <a:gd name="T29" fmla="*/ 220 w 22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9"/>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40"/>
                        <a:gd name="T26" fmla="*/ 87 w 87"/>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40"/>
                    <p:cNvSpPr>
                      <a:spLocks/>
                    </p:cNvSpPr>
                    <p:nvPr/>
                  </p:nvSpPr>
                  <p:spPr bwMode="auto">
                    <a:xfrm>
                      <a:off x="2937" y="1428"/>
                      <a:ext cx="52" cy="27"/>
                    </a:xfrm>
                    <a:custGeom>
                      <a:avLst/>
                      <a:gdLst>
                        <a:gd name="T0" fmla="*/ 0 w 52"/>
                        <a:gd name="T1" fmla="*/ 27 h 27"/>
                        <a:gd name="T2" fmla="*/ 29 w 52"/>
                        <a:gd name="T3" fmla="*/ 0 h 27"/>
                        <a:gd name="T4" fmla="*/ 52 w 52"/>
                        <a:gd name="T5" fmla="*/ 22 h 27"/>
                        <a:gd name="T6" fmla="*/ 0 60000 65536"/>
                        <a:gd name="T7" fmla="*/ 0 60000 65536"/>
                        <a:gd name="T8" fmla="*/ 0 60000 65536"/>
                        <a:gd name="T9" fmla="*/ 0 w 52"/>
                        <a:gd name="T10" fmla="*/ 0 h 27"/>
                        <a:gd name="T11" fmla="*/ 52 w 52"/>
                        <a:gd name="T12" fmla="*/ 27 h 27"/>
                      </a:gdLst>
                      <a:ahLst/>
                      <a:cxnLst>
                        <a:cxn ang="T6">
                          <a:pos x="T0" y="T1"/>
                        </a:cxn>
                        <a:cxn ang="T7">
                          <a:pos x="T2" y="T3"/>
                        </a:cxn>
                        <a:cxn ang="T8">
                          <a:pos x="T4" y="T5"/>
                        </a:cxn>
                      </a:cxnLst>
                      <a:rect l="T9" t="T10" r="T11" b="T12"/>
                      <a:pathLst>
                        <a:path w="52" h="27">
                          <a:moveTo>
                            <a:pt x="0" y="27"/>
                          </a:moveTo>
                          <a:lnTo>
                            <a:pt x="29" y="0"/>
                          </a:lnTo>
                          <a:lnTo>
                            <a:pt x="52" y="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2" name="Group 41"/>
                  <p:cNvGrpSpPr>
                    <a:grpSpLocks/>
                  </p:cNvGrpSpPr>
                  <p:nvPr/>
                </p:nvGrpSpPr>
                <p:grpSpPr bwMode="auto">
                  <a:xfrm>
                    <a:off x="2803" y="1412"/>
                    <a:ext cx="342" cy="774"/>
                    <a:chOff x="2803" y="1412"/>
                    <a:chExt cx="342" cy="774"/>
                  </a:xfrm>
                </p:grpSpPr>
                <p:sp>
                  <p:nvSpPr>
                    <p:cNvPr id="33" name="Freeform 42"/>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2"/>
                        <a:gd name="T91" fmla="*/ 0 h 774"/>
                        <a:gd name="T92" fmla="*/ 342 w 342"/>
                        <a:gd name="T93" fmla="*/ 774 h 7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43"/>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99"/>
                        <a:gd name="T35" fmla="*/ 87 w 87"/>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44"/>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 name="T8" fmla="*/ 0 60000 65536"/>
                        <a:gd name="T9" fmla="*/ 0 60000 65536"/>
                        <a:gd name="T10" fmla="*/ 0 60000 65536"/>
                        <a:gd name="T11" fmla="*/ 0 60000 65536"/>
                        <a:gd name="T12" fmla="*/ 0 w 29"/>
                        <a:gd name="T13" fmla="*/ 0 h 27"/>
                        <a:gd name="T14" fmla="*/ 29 w 29"/>
                        <a:gd name="T15" fmla="*/ 27 h 27"/>
                      </a:gdLst>
                      <a:ahLst/>
                      <a:cxnLst>
                        <a:cxn ang="T8">
                          <a:pos x="T0" y="T1"/>
                        </a:cxn>
                        <a:cxn ang="T9">
                          <a:pos x="T2" y="T3"/>
                        </a:cxn>
                        <a:cxn ang="T10">
                          <a:pos x="T4" y="T5"/>
                        </a:cxn>
                        <a:cxn ang="T11">
                          <a:pos x="T6" y="T7"/>
                        </a:cxn>
                      </a:cxnLst>
                      <a:rect l="T12" t="T13" r="T14" b="T15"/>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19" name="Group 45"/>
              <p:cNvGrpSpPr>
                <a:grpSpLocks/>
              </p:cNvGrpSpPr>
              <p:nvPr/>
            </p:nvGrpSpPr>
            <p:grpSpPr bwMode="auto">
              <a:xfrm>
                <a:off x="2896" y="1278"/>
                <a:ext cx="186" cy="386"/>
                <a:chOff x="2896" y="1278"/>
                <a:chExt cx="186" cy="386"/>
              </a:xfrm>
            </p:grpSpPr>
            <p:grpSp>
              <p:nvGrpSpPr>
                <p:cNvPr id="20" name="Group 46"/>
                <p:cNvGrpSpPr>
                  <a:grpSpLocks/>
                </p:cNvGrpSpPr>
                <p:nvPr/>
              </p:nvGrpSpPr>
              <p:grpSpPr bwMode="auto">
                <a:xfrm>
                  <a:off x="2896" y="1278"/>
                  <a:ext cx="110" cy="150"/>
                  <a:chOff x="2896" y="1278"/>
                  <a:chExt cx="110" cy="150"/>
                </a:xfrm>
              </p:grpSpPr>
              <p:grpSp>
                <p:nvGrpSpPr>
                  <p:cNvPr id="22" name="Group 47"/>
                  <p:cNvGrpSpPr>
                    <a:grpSpLocks/>
                  </p:cNvGrpSpPr>
                  <p:nvPr/>
                </p:nvGrpSpPr>
                <p:grpSpPr bwMode="auto">
                  <a:xfrm>
                    <a:off x="2902" y="1283"/>
                    <a:ext cx="99" cy="145"/>
                    <a:chOff x="2902" y="1283"/>
                    <a:chExt cx="99" cy="145"/>
                  </a:xfrm>
                </p:grpSpPr>
                <p:sp>
                  <p:nvSpPr>
                    <p:cNvPr id="24" name="Freeform 48"/>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145"/>
                        <a:gd name="T104" fmla="*/ 99 w 99"/>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5" name="Group 49"/>
                    <p:cNvGrpSpPr>
                      <a:grpSpLocks/>
                    </p:cNvGrpSpPr>
                    <p:nvPr/>
                  </p:nvGrpSpPr>
                  <p:grpSpPr bwMode="auto">
                    <a:xfrm>
                      <a:off x="2914" y="1331"/>
                      <a:ext cx="81" cy="70"/>
                      <a:chOff x="2914" y="1331"/>
                      <a:chExt cx="81" cy="70"/>
                    </a:xfrm>
                  </p:grpSpPr>
                  <p:sp>
                    <p:nvSpPr>
                      <p:cNvPr id="26" name="Freeform 50"/>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1"/>
                          <a:gd name="T41" fmla="*/ 34 w 34"/>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1">
                            <a:moveTo>
                              <a:pt x="0" y="0"/>
                            </a:moveTo>
                            <a:lnTo>
                              <a:pt x="17" y="0"/>
                            </a:lnTo>
                            <a:lnTo>
                              <a:pt x="23" y="0"/>
                            </a:lnTo>
                            <a:lnTo>
                              <a:pt x="29" y="6"/>
                            </a:lnTo>
                            <a:lnTo>
                              <a:pt x="34" y="6"/>
                            </a:lnTo>
                            <a:lnTo>
                              <a:pt x="29" y="6"/>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51"/>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52"/>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7"/>
                          <a:gd name="T29" fmla="*/ 52 w 5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3" name="Freeform 53"/>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0"/>
                      <a:gd name="T106" fmla="*/ 0 h 96"/>
                      <a:gd name="T107" fmla="*/ 110 w 110"/>
                      <a:gd name="T108" fmla="*/ 96 h 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1" name="Freeform 54"/>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2"/>
                    <a:gd name="T35" fmla="*/ 93 w 93"/>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5" name="Picture 55"/>
            <p:cNvPicPr>
              <a:picLocks noChangeAspect="1" noChangeArrowheads="1"/>
            </p:cNvPicPr>
            <p:nvPr/>
          </p:nvPicPr>
          <p:blipFill>
            <a:blip r:embed="rId8">
              <a:extLst>
                <a:ext uri="{28A0092B-C50C-407E-A947-70E740481C1C}">
                  <a14:useLocalDpi xmlns:a14="http://schemas.microsoft.com/office/drawing/2010/main" val="0"/>
                </a:ext>
              </a:extLst>
            </a:blip>
            <a:srcRect l="3053" t="11359" r="2036" b="5432"/>
            <a:stretch>
              <a:fillRect/>
            </a:stretch>
          </p:blipFill>
          <p:spPr bwMode="auto">
            <a:xfrm>
              <a:off x="477838" y="3349625"/>
              <a:ext cx="1254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6" name="Picture 56" descr="bnsf locomotive"/>
            <p:cNvPicPr>
              <a:picLocks noChangeAspect="1" noChangeArrowheads="1"/>
            </p:cNvPicPr>
            <p:nvPr/>
          </p:nvPicPr>
          <p:blipFill>
            <a:blip r:embed="rId9">
              <a:lum bright="22000" contrast="20000"/>
              <a:extLst>
                <a:ext uri="{28A0092B-C50C-407E-A947-70E740481C1C}">
                  <a14:useLocalDpi xmlns:a14="http://schemas.microsoft.com/office/drawing/2010/main" val="0"/>
                </a:ext>
              </a:extLst>
            </a:blip>
            <a:srcRect/>
            <a:stretch>
              <a:fillRect/>
            </a:stretch>
          </p:blipFill>
          <p:spPr bwMode="auto">
            <a:xfrm>
              <a:off x="609601" y="4181475"/>
              <a:ext cx="1028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7" descr="windmills"/>
            <p:cNvPicPr>
              <a:picLocks noChangeAspect="1" noChangeArrowheads="1"/>
            </p:cNvPicPr>
            <p:nvPr/>
          </p:nvPicPr>
          <p:blipFill>
            <a:blip r:embed="rId10">
              <a:extLst>
                <a:ext uri="{28A0092B-C50C-407E-A947-70E740481C1C}">
                  <a14:useLocalDpi xmlns:a14="http://schemas.microsoft.com/office/drawing/2010/main" val="0"/>
                </a:ext>
              </a:extLst>
            </a:blip>
            <a:srcRect l="27907" b="28030"/>
            <a:stretch>
              <a:fillRect/>
            </a:stretch>
          </p:blipFill>
          <p:spPr bwMode="auto">
            <a:xfrm>
              <a:off x="479426" y="5167313"/>
              <a:ext cx="13382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Text Box 13"/>
          <p:cNvSpPr txBox="1">
            <a:spLocks noChangeArrowheads="1"/>
          </p:cNvSpPr>
          <p:nvPr/>
        </p:nvSpPr>
        <p:spPr bwMode="auto">
          <a:xfrm>
            <a:off x="5504037" y="4039346"/>
            <a:ext cx="3373616" cy="22467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a:defRPr i="1">
                <a:solidFill>
                  <a:schemeClr val="tx1"/>
                </a:solidFill>
                <a:latin typeface="Times New Roman" pitchFamily="18" charset="0"/>
              </a:defRPr>
            </a:lvl1pPr>
            <a:lvl2pPr defTabSz="457200">
              <a:defRPr i="1">
                <a:solidFill>
                  <a:schemeClr val="tx1"/>
                </a:solidFill>
                <a:latin typeface="Times New Roman" pitchFamily="18" charset="0"/>
              </a:defRPr>
            </a:lvl2pPr>
            <a:lvl3pPr defTabSz="457200">
              <a:defRPr i="1">
                <a:solidFill>
                  <a:schemeClr val="tx1"/>
                </a:solidFill>
                <a:latin typeface="Times New Roman" pitchFamily="18" charset="0"/>
              </a:defRPr>
            </a:lvl3pPr>
            <a:lvl4pPr defTabSz="457200">
              <a:defRPr i="1">
                <a:solidFill>
                  <a:schemeClr val="tx1"/>
                </a:solidFill>
                <a:latin typeface="Times New Roman" pitchFamily="18" charset="0"/>
              </a:defRPr>
            </a:lvl4pPr>
            <a:lvl5pPr defTabSz="457200">
              <a:defRPr i="1">
                <a:solidFill>
                  <a:schemeClr val="tx1"/>
                </a:solidFill>
                <a:latin typeface="Times New Roman" pitchFamily="18" charset="0"/>
              </a:defRPr>
            </a:lvl5pPr>
            <a:lvl6pPr algn="ctr" defTabSz="457200" eaLnBrk="0" fontAlgn="base" hangingPunct="0">
              <a:spcBef>
                <a:spcPct val="0"/>
              </a:spcBef>
              <a:spcAft>
                <a:spcPct val="0"/>
              </a:spcAft>
              <a:defRPr i="1">
                <a:solidFill>
                  <a:schemeClr val="tx1"/>
                </a:solidFill>
                <a:latin typeface="Times New Roman" pitchFamily="18" charset="0"/>
              </a:defRPr>
            </a:lvl6pPr>
            <a:lvl7pPr algn="ctr" defTabSz="457200" eaLnBrk="0" fontAlgn="base" hangingPunct="0">
              <a:spcBef>
                <a:spcPct val="0"/>
              </a:spcBef>
              <a:spcAft>
                <a:spcPct val="0"/>
              </a:spcAft>
              <a:defRPr i="1">
                <a:solidFill>
                  <a:schemeClr val="tx1"/>
                </a:solidFill>
                <a:latin typeface="Times New Roman" pitchFamily="18" charset="0"/>
              </a:defRPr>
            </a:lvl7pPr>
            <a:lvl8pPr algn="ctr" defTabSz="457200" eaLnBrk="0" fontAlgn="base" hangingPunct="0">
              <a:spcBef>
                <a:spcPct val="0"/>
              </a:spcBef>
              <a:spcAft>
                <a:spcPct val="0"/>
              </a:spcAft>
              <a:defRPr i="1">
                <a:solidFill>
                  <a:schemeClr val="tx1"/>
                </a:solidFill>
                <a:latin typeface="Times New Roman" pitchFamily="18" charset="0"/>
              </a:defRPr>
            </a:lvl8pPr>
            <a:lvl9pPr algn="ctr" defTabSz="457200" eaLnBrk="0" fontAlgn="base" hangingPunct="0">
              <a:spcBef>
                <a:spcPct val="0"/>
              </a:spcBef>
              <a:spcAft>
                <a:spcPct val="0"/>
              </a:spcAft>
              <a:defRPr i="1">
                <a:solidFill>
                  <a:schemeClr val="tx1"/>
                </a:solidFill>
                <a:latin typeface="Times New Roman" pitchFamily="18" charset="0"/>
              </a:defRPr>
            </a:lvl9pPr>
          </a:lstStyle>
          <a:p>
            <a:pPr algn="l"/>
            <a:endParaRPr lang="en-US" sz="2000" i="0" dirty="0"/>
          </a:p>
          <a:p>
            <a:pPr algn="l"/>
            <a:r>
              <a:rPr lang="en-US" sz="2000" i="0" dirty="0"/>
              <a:t>	“Transfer function”</a:t>
            </a:r>
          </a:p>
          <a:p>
            <a:pPr algn="l"/>
            <a:r>
              <a:rPr lang="en-US" sz="2000" i="0" dirty="0"/>
              <a:t>	“Transformation function”</a:t>
            </a:r>
          </a:p>
          <a:p>
            <a:pPr algn="l"/>
            <a:r>
              <a:rPr lang="en-US" sz="2000" i="0" dirty="0"/>
              <a:t>	“Law of motion”</a:t>
            </a:r>
          </a:p>
          <a:p>
            <a:pPr algn="l"/>
            <a:r>
              <a:rPr lang="en-US" sz="2000" i="0" dirty="0"/>
              <a:t>	“Model”</a:t>
            </a:r>
          </a:p>
          <a:p>
            <a:pPr algn="l"/>
            <a:r>
              <a:rPr lang="en-US" sz="2000" i="0" dirty="0"/>
              <a:t>	“transition function”</a:t>
            </a:r>
          </a:p>
          <a:p>
            <a:pPr algn="l"/>
            <a:r>
              <a:rPr lang="en-US" sz="2000" i="0" dirty="0"/>
              <a:t>	</a:t>
            </a:r>
          </a:p>
        </p:txBody>
      </p:sp>
      <p:sp>
        <p:nvSpPr>
          <p:cNvPr id="42" name="Text Box 13"/>
          <p:cNvSpPr txBox="1">
            <a:spLocks noChangeArrowheads="1"/>
          </p:cNvSpPr>
          <p:nvPr/>
        </p:nvSpPr>
        <p:spPr bwMode="auto">
          <a:xfrm>
            <a:off x="2608341" y="6111138"/>
            <a:ext cx="6150648"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457200">
              <a:defRPr i="1">
                <a:solidFill>
                  <a:schemeClr val="tx1"/>
                </a:solidFill>
                <a:latin typeface="Times New Roman" pitchFamily="18" charset="0"/>
              </a:defRPr>
            </a:lvl1pPr>
            <a:lvl2pPr defTabSz="457200">
              <a:defRPr i="1">
                <a:solidFill>
                  <a:schemeClr val="tx1"/>
                </a:solidFill>
                <a:latin typeface="Times New Roman" pitchFamily="18" charset="0"/>
              </a:defRPr>
            </a:lvl2pPr>
            <a:lvl3pPr defTabSz="457200">
              <a:defRPr i="1">
                <a:solidFill>
                  <a:schemeClr val="tx1"/>
                </a:solidFill>
                <a:latin typeface="Times New Roman" pitchFamily="18" charset="0"/>
              </a:defRPr>
            </a:lvl3pPr>
            <a:lvl4pPr defTabSz="457200">
              <a:defRPr i="1">
                <a:solidFill>
                  <a:schemeClr val="tx1"/>
                </a:solidFill>
                <a:latin typeface="Times New Roman" pitchFamily="18" charset="0"/>
              </a:defRPr>
            </a:lvl4pPr>
            <a:lvl5pPr defTabSz="457200">
              <a:defRPr i="1">
                <a:solidFill>
                  <a:schemeClr val="tx1"/>
                </a:solidFill>
                <a:latin typeface="Times New Roman" pitchFamily="18" charset="0"/>
              </a:defRPr>
            </a:lvl5pPr>
            <a:lvl6pPr algn="ctr" defTabSz="457200" eaLnBrk="0" fontAlgn="base" hangingPunct="0">
              <a:spcBef>
                <a:spcPct val="0"/>
              </a:spcBef>
              <a:spcAft>
                <a:spcPct val="0"/>
              </a:spcAft>
              <a:defRPr i="1">
                <a:solidFill>
                  <a:schemeClr val="tx1"/>
                </a:solidFill>
                <a:latin typeface="Times New Roman" pitchFamily="18" charset="0"/>
              </a:defRPr>
            </a:lvl6pPr>
            <a:lvl7pPr algn="ctr" defTabSz="457200" eaLnBrk="0" fontAlgn="base" hangingPunct="0">
              <a:spcBef>
                <a:spcPct val="0"/>
              </a:spcBef>
              <a:spcAft>
                <a:spcPct val="0"/>
              </a:spcAft>
              <a:defRPr i="1">
                <a:solidFill>
                  <a:schemeClr val="tx1"/>
                </a:solidFill>
                <a:latin typeface="Times New Roman" pitchFamily="18" charset="0"/>
              </a:defRPr>
            </a:lvl7pPr>
            <a:lvl8pPr algn="ctr" defTabSz="457200" eaLnBrk="0" fontAlgn="base" hangingPunct="0">
              <a:spcBef>
                <a:spcPct val="0"/>
              </a:spcBef>
              <a:spcAft>
                <a:spcPct val="0"/>
              </a:spcAft>
              <a:defRPr i="1">
                <a:solidFill>
                  <a:schemeClr val="tx1"/>
                </a:solidFill>
                <a:latin typeface="Times New Roman" pitchFamily="18" charset="0"/>
              </a:defRPr>
            </a:lvl8pPr>
            <a:lvl9pPr algn="ctr" defTabSz="457200" eaLnBrk="0" fontAlgn="base" hangingPunct="0">
              <a:spcBef>
                <a:spcPct val="0"/>
              </a:spcBef>
              <a:spcAft>
                <a:spcPct val="0"/>
              </a:spcAft>
              <a:defRPr i="1">
                <a:solidFill>
                  <a:schemeClr val="tx1"/>
                </a:solidFill>
                <a:latin typeface="Times New Roman" pitchFamily="18" charset="0"/>
              </a:defRPr>
            </a:lvl9pPr>
          </a:lstStyle>
          <a:p>
            <a:pPr algn="l"/>
            <a:r>
              <a:rPr lang="en-US" sz="2000" dirty="0"/>
              <a:t>For many applications, these equations are unknown. This is known as “model-free” dynamic programming. </a:t>
            </a:r>
          </a:p>
        </p:txBody>
      </p:sp>
    </p:spTree>
    <p:extLst>
      <p:ext uri="{BB962C8B-B14F-4D97-AF65-F5344CB8AC3E}">
        <p14:creationId xmlns:p14="http://schemas.microsoft.com/office/powerpoint/2010/main" val="974660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88803" name="Rectangle 3"/>
              <p:cNvSpPr>
                <a:spLocks noGrp="1" noChangeArrowheads="1"/>
              </p:cNvSpPr>
              <p:nvPr>
                <p:ph type="body" idx="1"/>
              </p:nvPr>
            </p:nvSpPr>
            <p:spPr/>
            <p:txBody>
              <a:bodyPr/>
              <a:lstStyle/>
              <a:p>
                <a:pPr>
                  <a:lnSpc>
                    <a:spcPct val="90000"/>
                  </a:lnSpc>
                </a:pPr>
                <a:r>
                  <a:rPr lang="en-US" dirty="0"/>
                  <a:t>Objective functions</a:t>
                </a:r>
              </a:p>
              <a:p>
                <a:pPr lvl="1">
                  <a:lnSpc>
                    <a:spcPct val="90000"/>
                  </a:lnSpc>
                </a:pPr>
                <a:r>
                  <a:rPr lang="en-US" dirty="0"/>
                  <a:t>Cumulative reward (“online learning”)</a:t>
                </a:r>
              </a:p>
              <a:p>
                <a:pPr lvl="2">
                  <a:lnSpc>
                    <a:spcPct val="90000"/>
                  </a:lnSpc>
                </a:pPr>
                <a:endParaRPr lang="en-US" dirty="0"/>
              </a:p>
              <a:p>
                <a:pPr lvl="2">
                  <a:lnSpc>
                    <a:spcPct val="90000"/>
                  </a:lnSpc>
                </a:pPr>
                <a:endParaRPr lang="en-US" dirty="0"/>
              </a:p>
              <a:p>
                <a:pPr lvl="2">
                  <a:lnSpc>
                    <a:spcPct val="90000"/>
                  </a:lnSpc>
                </a:pPr>
                <a:endParaRPr lang="en-US" dirty="0"/>
              </a:p>
              <a:p>
                <a:pPr lvl="2">
                  <a:lnSpc>
                    <a:spcPct val="90000"/>
                  </a:lnSpc>
                </a:pPr>
                <a:endParaRPr lang="en-US" dirty="0"/>
              </a:p>
              <a:p>
                <a:pPr lvl="2">
                  <a:lnSpc>
                    <a:spcPct val="90000"/>
                  </a:lnSpc>
                </a:pPr>
                <a:r>
                  <a:rPr lang="en-US" dirty="0"/>
                  <a:t>Policies have to work well </a:t>
                </a:r>
                <a:r>
                  <a:rPr lang="en-US" i="1" dirty="0"/>
                  <a:t>over time.</a:t>
                </a:r>
                <a:endParaRPr lang="en-US" dirty="0"/>
              </a:p>
              <a:p>
                <a:pPr lvl="1">
                  <a:lnSpc>
                    <a:spcPct val="90000"/>
                  </a:lnSpc>
                </a:pPr>
                <a:r>
                  <a:rPr lang="en-US" dirty="0"/>
                  <a:t>Final reward (“offline learning”)</a:t>
                </a:r>
              </a:p>
              <a:p>
                <a:pPr lvl="2">
                  <a:lnSpc>
                    <a:spcPct val="90000"/>
                  </a:lnSpc>
                </a:pPr>
                <a:endParaRPr lang="en-US" dirty="0"/>
              </a:p>
              <a:p>
                <a:pPr lvl="1">
                  <a:lnSpc>
                    <a:spcPct val="90000"/>
                  </a:lnSpc>
                </a:pPr>
                <a:endParaRPr lang="en-US" dirty="0"/>
              </a:p>
              <a:p>
                <a:pPr lvl="2">
                  <a:lnSpc>
                    <a:spcPct val="90000"/>
                  </a:lnSpc>
                </a:pPr>
                <a:endParaRPr lang="en-US" dirty="0"/>
              </a:p>
              <a:p>
                <a:pPr lvl="2">
                  <a:lnSpc>
                    <a:spcPct val="90000"/>
                  </a:lnSpc>
                </a:pPr>
                <a:r>
                  <a:rPr lang="en-US" dirty="0"/>
                  <a:t>We only care about how well the final decision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𝑁</m:t>
                        </m:r>
                      </m:sup>
                    </m:sSup>
                  </m:oMath>
                </a14:m>
                <a:r>
                  <a:rPr lang="en-US" dirty="0"/>
                  <a:t> works.</a:t>
                </a:r>
              </a:p>
              <a:p>
                <a:pPr lvl="1">
                  <a:lnSpc>
                    <a:spcPct val="90000"/>
                  </a:lnSpc>
                </a:pPr>
                <a:r>
                  <a:rPr lang="en-US" dirty="0"/>
                  <a:t>Risk (not covered in this course):</a:t>
                </a:r>
              </a:p>
              <a:p>
                <a:pPr lvl="1">
                  <a:lnSpc>
                    <a:spcPct val="90000"/>
                  </a:lnSpc>
                </a:pPr>
                <a:endParaRPr lang="en-US" dirty="0"/>
              </a:p>
              <a:p>
                <a:pPr marL="457200" lvl="1" indent="0">
                  <a:lnSpc>
                    <a:spcPct val="90000"/>
                  </a:lnSpc>
                  <a:buNone/>
                </a:pPr>
                <a:endParaRPr lang="en-US" sz="1600" dirty="0"/>
              </a:p>
              <a:p>
                <a:pPr marL="457200" lvl="1" indent="0">
                  <a:lnSpc>
                    <a:spcPct val="90000"/>
                  </a:lnSpc>
                  <a:buNone/>
                </a:pPr>
                <a:endParaRPr lang="en-US" sz="1800" dirty="0"/>
              </a:p>
            </p:txBody>
          </p:sp>
        </mc:Choice>
        <mc:Fallback xmlns="">
          <p:sp>
            <p:nvSpPr>
              <p:cNvPr id="588803" name="Rectangle 3"/>
              <p:cNvSpPr>
                <a:spLocks noGrp="1" noRot="1" noChangeAspect="1" noMove="1" noResize="1" noEditPoints="1" noAdjustHandles="1" noChangeArrowheads="1" noChangeShapeType="1" noTextEdit="1"/>
              </p:cNvSpPr>
              <p:nvPr>
                <p:ph type="body" idx="1"/>
              </p:nvPr>
            </p:nvSpPr>
            <p:spPr>
              <a:blipFill>
                <a:blip r:embed="rId4"/>
                <a:stretch>
                  <a:fillRect t="-2217"/>
                </a:stretch>
              </a:blipFill>
            </p:spPr>
            <p:txBody>
              <a:bodyPr/>
              <a:lstStyle/>
              <a:p>
                <a:r>
                  <a:rPr lang="en-US">
                    <a:noFill/>
                  </a:rPr>
                  <a:t> </a:t>
                </a:r>
              </a:p>
            </p:txBody>
          </p:sp>
        </mc:Fallback>
      </mc:AlternateContent>
      <p:graphicFrame>
        <p:nvGraphicFramePr>
          <p:cNvPr id="588804" name="Object 4"/>
          <p:cNvGraphicFramePr>
            <a:graphicFrameLocks noChangeAspect="1"/>
          </p:cNvGraphicFramePr>
          <p:nvPr>
            <p:extLst/>
          </p:nvPr>
        </p:nvGraphicFramePr>
        <p:xfrm>
          <a:off x="1499506" y="2045287"/>
          <a:ext cx="4810382" cy="956315"/>
        </p:xfrm>
        <a:graphic>
          <a:graphicData uri="http://schemas.openxmlformats.org/presentationml/2006/ole">
            <mc:AlternateContent xmlns:mc="http://schemas.openxmlformats.org/markup-compatibility/2006">
              <mc:Choice xmlns:v="urn:schemas-microsoft-com:vml" Requires="v">
                <p:oleObj spid="_x0000_s6146" name="Equation" r:id="rId5" imgW="2298600" imgH="457200" progId="Equation.DSMT4">
                  <p:embed/>
                </p:oleObj>
              </mc:Choice>
              <mc:Fallback>
                <p:oleObj name="Equation" r:id="rId5" imgW="2298600" imgH="457200" progId="Equation.DSMT4">
                  <p:embed/>
                  <p:pic>
                    <p:nvPicPr>
                      <p:cNvPr id="588804" name="Object 4"/>
                      <p:cNvPicPr>
                        <a:picLocks noChangeAspect="1" noChangeArrowheads="1"/>
                      </p:cNvPicPr>
                      <p:nvPr/>
                    </p:nvPicPr>
                    <p:blipFill>
                      <a:blip r:embed="rId6"/>
                      <a:srcRect/>
                      <a:stretch>
                        <a:fillRect/>
                      </a:stretch>
                    </p:blipFill>
                    <p:spPr bwMode="auto">
                      <a:xfrm>
                        <a:off x="1499506" y="2045287"/>
                        <a:ext cx="4810382" cy="956315"/>
                      </a:xfrm>
                      <a:prstGeom prst="rect">
                        <a:avLst/>
                      </a:prstGeom>
                      <a:noFill/>
                      <a:ln>
                        <a:noFill/>
                      </a:ln>
                      <a:effectLst/>
                      <a:extLst/>
                    </p:spPr>
                  </p:pic>
                </p:oleObj>
              </mc:Fallback>
            </mc:AlternateContent>
          </a:graphicData>
        </a:graphic>
      </p:graphicFrame>
      <p:graphicFrame>
        <p:nvGraphicFramePr>
          <p:cNvPr id="7" name="Object 4"/>
          <p:cNvGraphicFramePr>
            <a:graphicFrameLocks noChangeAspect="1"/>
          </p:cNvGraphicFramePr>
          <p:nvPr>
            <p:extLst/>
          </p:nvPr>
        </p:nvGraphicFramePr>
        <p:xfrm>
          <a:off x="2006818" y="3910487"/>
          <a:ext cx="3301677" cy="648308"/>
        </p:xfrm>
        <a:graphic>
          <a:graphicData uri="http://schemas.openxmlformats.org/presentationml/2006/ole">
            <mc:AlternateContent xmlns:mc="http://schemas.openxmlformats.org/markup-compatibility/2006">
              <mc:Choice xmlns:v="urn:schemas-microsoft-com:vml" Requires="v">
                <p:oleObj spid="_x0000_s6147" name="Equation" r:id="rId7" imgW="1549080" imgH="304560" progId="Equation.DSMT4">
                  <p:embed/>
                </p:oleObj>
              </mc:Choice>
              <mc:Fallback>
                <p:oleObj name="Equation" r:id="rId7" imgW="1549080" imgH="304560" progId="Equation.DSMT4">
                  <p:embed/>
                  <p:pic>
                    <p:nvPicPr>
                      <p:cNvPr id="7" name="Object 4"/>
                      <p:cNvPicPr>
                        <a:picLocks noChangeAspect="1" noChangeArrowheads="1"/>
                      </p:cNvPicPr>
                      <p:nvPr/>
                    </p:nvPicPr>
                    <p:blipFill>
                      <a:blip r:embed="rId8"/>
                      <a:srcRect/>
                      <a:stretch>
                        <a:fillRect/>
                      </a:stretch>
                    </p:blipFill>
                    <p:spPr bwMode="auto">
                      <a:xfrm>
                        <a:off x="2006818" y="3910487"/>
                        <a:ext cx="3301677" cy="648308"/>
                      </a:xfrm>
                      <a:prstGeom prst="rect">
                        <a:avLst/>
                      </a:prstGeom>
                      <a:noFill/>
                      <a:ln>
                        <a:noFill/>
                      </a:ln>
                      <a:effectLst/>
                      <a:extLst/>
                    </p:spPr>
                  </p:pic>
                </p:oleObj>
              </mc:Fallback>
            </mc:AlternateContent>
          </a:graphicData>
        </a:graphic>
      </p:graphicFrame>
      <p:graphicFrame>
        <p:nvGraphicFramePr>
          <p:cNvPr id="6" name="Object 4"/>
          <p:cNvGraphicFramePr>
            <a:graphicFrameLocks noChangeAspect="1"/>
          </p:cNvGraphicFramePr>
          <p:nvPr>
            <p:extLst/>
          </p:nvPr>
        </p:nvGraphicFramePr>
        <p:xfrm>
          <a:off x="1414463" y="5553075"/>
          <a:ext cx="7358062" cy="544513"/>
        </p:xfrm>
        <a:graphic>
          <a:graphicData uri="http://schemas.openxmlformats.org/presentationml/2006/ole">
            <mc:AlternateContent xmlns:mc="http://schemas.openxmlformats.org/markup-compatibility/2006">
              <mc:Choice xmlns:v="urn:schemas-microsoft-com:vml" Requires="v">
                <p:oleObj spid="_x0000_s6148" name="Equation" r:id="rId9" imgW="3784320" imgH="279360" progId="Equation.DSMT4">
                  <p:embed/>
                </p:oleObj>
              </mc:Choice>
              <mc:Fallback>
                <p:oleObj name="Equation" r:id="rId9" imgW="3784320" imgH="279360" progId="Equation.DSMT4">
                  <p:embed/>
                  <p:pic>
                    <p:nvPicPr>
                      <p:cNvPr id="6" name="Object 4"/>
                      <p:cNvPicPr>
                        <a:picLocks noChangeAspect="1" noChangeArrowheads="1"/>
                      </p:cNvPicPr>
                      <p:nvPr/>
                    </p:nvPicPr>
                    <p:blipFill>
                      <a:blip r:embed="rId10"/>
                      <a:srcRect/>
                      <a:stretch>
                        <a:fillRect/>
                      </a:stretch>
                    </p:blipFill>
                    <p:spPr bwMode="auto">
                      <a:xfrm>
                        <a:off x="1414463" y="5553075"/>
                        <a:ext cx="7358062" cy="544513"/>
                      </a:xfrm>
                      <a:prstGeom prst="rect">
                        <a:avLst/>
                      </a:prstGeom>
                      <a:noFill/>
                      <a:ln>
                        <a:noFill/>
                      </a:ln>
                      <a:effectLst/>
                      <a:extLst/>
                    </p:spPr>
                  </p:pic>
                </p:oleObj>
              </mc:Fallback>
            </mc:AlternateContent>
          </a:graphicData>
        </a:graphic>
      </p:graphicFrame>
      <p:sp>
        <p:nvSpPr>
          <p:cNvPr id="10" name="Rectangle 2"/>
          <p:cNvSpPr>
            <a:spLocks noGrp="1" noChangeArrowheads="1"/>
          </p:cNvSpPr>
          <p:nvPr>
            <p:ph type="title" idx="4294967295"/>
          </p:nvPr>
        </p:nvSpPr>
        <p:spPr>
          <a:xfrm>
            <a:off x="685800" y="304800"/>
            <a:ext cx="7772400" cy="609600"/>
          </a:xfrm>
        </p:spPr>
        <p:txBody>
          <a:bodyPr/>
          <a:lstStyle/>
          <a:p>
            <a:r>
              <a:rPr lang="en-US" dirty="0"/>
              <a:t>Elements of a dynamic model</a:t>
            </a:r>
          </a:p>
        </p:txBody>
      </p:sp>
    </p:spTree>
    <p:extLst>
      <p:ext uri="{BB962C8B-B14F-4D97-AF65-F5344CB8AC3E}">
        <p14:creationId xmlns:p14="http://schemas.microsoft.com/office/powerpoint/2010/main" val="402693058"/>
      </p:ext>
    </p:extLst>
  </p:cSld>
  <p:clrMapOvr>
    <a:masterClrMapping/>
  </p:clrMapOvr>
  <p:transition spd="slow">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3" name="Rectangle 3"/>
          <p:cNvSpPr>
            <a:spLocks noGrp="1" noChangeArrowheads="1"/>
          </p:cNvSpPr>
          <p:nvPr>
            <p:ph type="body" idx="1"/>
          </p:nvPr>
        </p:nvSpPr>
        <p:spPr/>
        <p:txBody>
          <a:bodyPr/>
          <a:lstStyle/>
          <a:p>
            <a:pPr>
              <a:lnSpc>
                <a:spcPct val="90000"/>
              </a:lnSpc>
            </a:pPr>
            <a:r>
              <a:rPr lang="en-US" dirty="0"/>
              <a:t>The complete model:</a:t>
            </a:r>
          </a:p>
          <a:p>
            <a:pPr lvl="1">
              <a:lnSpc>
                <a:spcPct val="90000"/>
              </a:lnSpc>
            </a:pPr>
            <a:r>
              <a:rPr lang="en-US" dirty="0"/>
              <a:t>Objective function</a:t>
            </a:r>
          </a:p>
          <a:p>
            <a:pPr lvl="2">
              <a:lnSpc>
                <a:spcPct val="90000"/>
              </a:lnSpc>
            </a:pPr>
            <a:endParaRPr lang="en-US" sz="1200" dirty="0"/>
          </a:p>
          <a:p>
            <a:pPr lvl="2">
              <a:lnSpc>
                <a:spcPct val="90000"/>
              </a:lnSpc>
            </a:pPr>
            <a:r>
              <a:rPr lang="en-US" dirty="0"/>
              <a:t>Cumulative reward (“online learning”)</a:t>
            </a:r>
          </a:p>
          <a:p>
            <a:pPr lvl="2">
              <a:lnSpc>
                <a:spcPct val="90000"/>
              </a:lnSpc>
            </a:pPr>
            <a:endParaRPr lang="en-US" dirty="0"/>
          </a:p>
          <a:p>
            <a:pPr lvl="2">
              <a:lnSpc>
                <a:spcPct val="90000"/>
              </a:lnSpc>
            </a:pPr>
            <a:endParaRPr lang="en-US" dirty="0"/>
          </a:p>
          <a:p>
            <a:pPr lvl="2">
              <a:lnSpc>
                <a:spcPct val="90000"/>
              </a:lnSpc>
            </a:pPr>
            <a:endParaRPr lang="en-US" dirty="0"/>
          </a:p>
          <a:p>
            <a:pPr lvl="2">
              <a:lnSpc>
                <a:spcPct val="90000"/>
              </a:lnSpc>
            </a:pPr>
            <a:r>
              <a:rPr lang="en-US" dirty="0"/>
              <a:t>Final reward (“offline learning”)</a:t>
            </a:r>
          </a:p>
          <a:p>
            <a:pPr lvl="2">
              <a:lnSpc>
                <a:spcPct val="90000"/>
              </a:lnSpc>
            </a:pPr>
            <a:endParaRPr lang="en-US" sz="1600" dirty="0"/>
          </a:p>
          <a:p>
            <a:pPr lvl="2">
              <a:lnSpc>
                <a:spcPct val="90000"/>
              </a:lnSpc>
            </a:pPr>
            <a:endParaRPr lang="en-US" sz="1600" dirty="0"/>
          </a:p>
          <a:p>
            <a:pPr lvl="2">
              <a:lnSpc>
                <a:spcPct val="90000"/>
              </a:lnSpc>
            </a:pPr>
            <a:endParaRPr lang="en-US" sz="1600" dirty="0"/>
          </a:p>
          <a:p>
            <a:pPr lvl="2">
              <a:lnSpc>
                <a:spcPct val="90000"/>
              </a:lnSpc>
            </a:pPr>
            <a:r>
              <a:rPr lang="en-US" dirty="0"/>
              <a:t>Risk:</a:t>
            </a:r>
          </a:p>
          <a:p>
            <a:pPr lvl="2">
              <a:lnSpc>
                <a:spcPct val="90000"/>
              </a:lnSpc>
            </a:pPr>
            <a:endParaRPr lang="en-US" sz="1400" dirty="0"/>
          </a:p>
          <a:p>
            <a:pPr lvl="3">
              <a:lnSpc>
                <a:spcPct val="90000"/>
              </a:lnSpc>
            </a:pPr>
            <a:endParaRPr lang="en-US" sz="1100" dirty="0"/>
          </a:p>
          <a:p>
            <a:pPr marL="1371600" lvl="3" indent="0">
              <a:lnSpc>
                <a:spcPct val="90000"/>
              </a:lnSpc>
              <a:buNone/>
            </a:pPr>
            <a:endParaRPr lang="en-US" sz="1100" dirty="0"/>
          </a:p>
          <a:p>
            <a:pPr lvl="1">
              <a:lnSpc>
                <a:spcPct val="90000"/>
              </a:lnSpc>
            </a:pPr>
            <a:r>
              <a:rPr lang="en-US" dirty="0"/>
              <a:t>Transition function:</a:t>
            </a:r>
          </a:p>
          <a:p>
            <a:pPr lvl="1">
              <a:lnSpc>
                <a:spcPct val="90000"/>
              </a:lnSpc>
            </a:pPr>
            <a:endParaRPr lang="en-US" sz="1400" dirty="0"/>
          </a:p>
          <a:p>
            <a:pPr marL="457200" lvl="1" indent="0">
              <a:lnSpc>
                <a:spcPct val="90000"/>
              </a:lnSpc>
              <a:buNone/>
            </a:pPr>
            <a:endParaRPr lang="en-US" sz="1400" dirty="0"/>
          </a:p>
          <a:p>
            <a:pPr lvl="1">
              <a:lnSpc>
                <a:spcPct val="90000"/>
              </a:lnSpc>
            </a:pPr>
            <a:r>
              <a:rPr lang="en-US" dirty="0"/>
              <a:t>Exogenous information:</a:t>
            </a:r>
          </a:p>
        </p:txBody>
      </p:sp>
      <p:graphicFrame>
        <p:nvGraphicFramePr>
          <p:cNvPr id="588804" name="Object 4"/>
          <p:cNvGraphicFramePr>
            <a:graphicFrameLocks noChangeAspect="1"/>
          </p:cNvGraphicFramePr>
          <p:nvPr>
            <p:extLst/>
          </p:nvPr>
        </p:nvGraphicFramePr>
        <p:xfrm>
          <a:off x="2231837" y="2453504"/>
          <a:ext cx="3796824" cy="754818"/>
        </p:xfrm>
        <a:graphic>
          <a:graphicData uri="http://schemas.openxmlformats.org/presentationml/2006/ole">
            <mc:AlternateContent xmlns:mc="http://schemas.openxmlformats.org/markup-compatibility/2006">
              <mc:Choice xmlns:v="urn:schemas-microsoft-com:vml" Requires="v">
                <p:oleObj spid="_x0000_s7170" name="Equation" r:id="rId4" imgW="2298600" imgH="457200" progId="Equation.DSMT4">
                  <p:embed/>
                </p:oleObj>
              </mc:Choice>
              <mc:Fallback>
                <p:oleObj name="Equation" r:id="rId4" imgW="2298600" imgH="457200" progId="Equation.DSMT4">
                  <p:embed/>
                  <p:pic>
                    <p:nvPicPr>
                      <p:cNvPr id="588804" name="Object 4"/>
                      <p:cNvPicPr>
                        <a:picLocks noChangeAspect="1" noChangeArrowheads="1"/>
                      </p:cNvPicPr>
                      <p:nvPr/>
                    </p:nvPicPr>
                    <p:blipFill>
                      <a:blip r:embed="rId5"/>
                      <a:srcRect/>
                      <a:stretch>
                        <a:fillRect/>
                      </a:stretch>
                    </p:blipFill>
                    <p:spPr bwMode="auto">
                      <a:xfrm>
                        <a:off x="2231837" y="2453504"/>
                        <a:ext cx="3796824" cy="754818"/>
                      </a:xfrm>
                      <a:prstGeom prst="rect">
                        <a:avLst/>
                      </a:prstGeom>
                      <a:noFill/>
                      <a:ln>
                        <a:noFill/>
                      </a:ln>
                      <a:effectLst/>
                      <a:extLst/>
                    </p:spPr>
                  </p:pic>
                </p:oleObj>
              </mc:Fallback>
            </mc:AlternateContent>
          </a:graphicData>
        </a:graphic>
      </p:graphicFrame>
      <p:sp>
        <p:nvSpPr>
          <p:cNvPr id="588802" name="Rectangle 2"/>
          <p:cNvSpPr>
            <a:spLocks noGrp="1" noChangeArrowheads="1"/>
          </p:cNvSpPr>
          <p:nvPr>
            <p:ph type="title"/>
          </p:nvPr>
        </p:nvSpPr>
        <p:spPr/>
        <p:txBody>
          <a:bodyPr/>
          <a:lstStyle/>
          <a:p>
            <a:r>
              <a:rPr lang="en-US" dirty="0"/>
              <a:t>Elements of a dynamic model</a:t>
            </a:r>
          </a:p>
        </p:txBody>
      </p:sp>
      <p:graphicFrame>
        <p:nvGraphicFramePr>
          <p:cNvPr id="2" name="Object 1"/>
          <p:cNvGraphicFramePr>
            <a:graphicFrameLocks noChangeAspect="1"/>
          </p:cNvGraphicFramePr>
          <p:nvPr>
            <p:extLst/>
          </p:nvPr>
        </p:nvGraphicFramePr>
        <p:xfrm>
          <a:off x="2528888" y="5376863"/>
          <a:ext cx="2851150" cy="531812"/>
        </p:xfrm>
        <a:graphic>
          <a:graphicData uri="http://schemas.openxmlformats.org/presentationml/2006/ole">
            <mc:AlternateContent xmlns:mc="http://schemas.openxmlformats.org/markup-compatibility/2006">
              <mc:Choice xmlns:v="urn:schemas-microsoft-com:vml" Requires="v">
                <p:oleObj spid="_x0000_s7171" name="Equation" r:id="rId6" imgW="1155600" imgH="215640" progId="Equation.DSMT4">
                  <p:embed/>
                </p:oleObj>
              </mc:Choice>
              <mc:Fallback>
                <p:oleObj name="Equation" r:id="rId6" imgW="1155600" imgH="215640" progId="Equation.DSMT4">
                  <p:embed/>
                  <p:pic>
                    <p:nvPicPr>
                      <p:cNvPr id="2" name="Object 1"/>
                      <p:cNvPicPr/>
                      <p:nvPr/>
                    </p:nvPicPr>
                    <p:blipFill>
                      <a:blip r:embed="rId7"/>
                      <a:stretch>
                        <a:fillRect/>
                      </a:stretch>
                    </p:blipFill>
                    <p:spPr>
                      <a:xfrm>
                        <a:off x="2528888" y="5376863"/>
                        <a:ext cx="2851150" cy="531812"/>
                      </a:xfrm>
                      <a:prstGeom prst="rect">
                        <a:avLst/>
                      </a:prstGeom>
                    </p:spPr>
                  </p:pic>
                </p:oleObj>
              </mc:Fallback>
            </mc:AlternateContent>
          </a:graphicData>
        </a:graphic>
      </p:graphicFrame>
      <p:graphicFrame>
        <p:nvGraphicFramePr>
          <p:cNvPr id="27" name="Object 26"/>
          <p:cNvGraphicFramePr>
            <a:graphicFrameLocks noChangeAspect="1"/>
          </p:cNvGraphicFramePr>
          <p:nvPr>
            <p:extLst/>
          </p:nvPr>
        </p:nvGraphicFramePr>
        <p:xfrm>
          <a:off x="2324164" y="6267818"/>
          <a:ext cx="2187176" cy="488196"/>
        </p:xfrm>
        <a:graphic>
          <a:graphicData uri="http://schemas.openxmlformats.org/presentationml/2006/ole">
            <mc:AlternateContent xmlns:mc="http://schemas.openxmlformats.org/markup-compatibility/2006">
              <mc:Choice xmlns:v="urn:schemas-microsoft-com:vml" Requires="v">
                <p:oleObj spid="_x0000_s7172" name="Equation" r:id="rId8" imgW="965160" imgH="215640" progId="Equation.DSMT4">
                  <p:embed/>
                </p:oleObj>
              </mc:Choice>
              <mc:Fallback>
                <p:oleObj name="Equation" r:id="rId8" imgW="965160" imgH="215640" progId="Equation.DSMT4">
                  <p:embed/>
                  <p:pic>
                    <p:nvPicPr>
                      <p:cNvPr id="27" name="Object 26"/>
                      <p:cNvPicPr/>
                      <p:nvPr/>
                    </p:nvPicPr>
                    <p:blipFill>
                      <a:blip r:embed="rId9"/>
                      <a:stretch>
                        <a:fillRect/>
                      </a:stretch>
                    </p:blipFill>
                    <p:spPr>
                      <a:xfrm>
                        <a:off x="2324164" y="6267818"/>
                        <a:ext cx="2187176" cy="488196"/>
                      </a:xfrm>
                      <a:prstGeom prst="rect">
                        <a:avLst/>
                      </a:prstGeom>
                    </p:spPr>
                  </p:pic>
                </p:oleObj>
              </mc:Fallback>
            </mc:AlternateContent>
          </a:graphicData>
        </a:graphic>
      </p:graphicFrame>
      <p:graphicFrame>
        <p:nvGraphicFramePr>
          <p:cNvPr id="8" name="Object 4"/>
          <p:cNvGraphicFramePr>
            <a:graphicFrameLocks noChangeAspect="1"/>
          </p:cNvGraphicFramePr>
          <p:nvPr>
            <p:extLst/>
          </p:nvPr>
        </p:nvGraphicFramePr>
        <p:xfrm>
          <a:off x="2242181" y="3609472"/>
          <a:ext cx="2616610" cy="513790"/>
        </p:xfrm>
        <a:graphic>
          <a:graphicData uri="http://schemas.openxmlformats.org/presentationml/2006/ole">
            <mc:AlternateContent xmlns:mc="http://schemas.openxmlformats.org/markup-compatibility/2006">
              <mc:Choice xmlns:v="urn:schemas-microsoft-com:vml" Requires="v">
                <p:oleObj spid="_x0000_s7173" name="Equation" r:id="rId10" imgW="1549080" imgH="304560" progId="Equation.DSMT4">
                  <p:embed/>
                </p:oleObj>
              </mc:Choice>
              <mc:Fallback>
                <p:oleObj name="Equation" r:id="rId10" imgW="1549080" imgH="304560" progId="Equation.DSMT4">
                  <p:embed/>
                  <p:pic>
                    <p:nvPicPr>
                      <p:cNvPr id="8" name="Object 4"/>
                      <p:cNvPicPr>
                        <a:picLocks noChangeAspect="1" noChangeArrowheads="1"/>
                      </p:cNvPicPr>
                      <p:nvPr/>
                    </p:nvPicPr>
                    <p:blipFill>
                      <a:blip r:embed="rId11"/>
                      <a:srcRect/>
                      <a:stretch>
                        <a:fillRect/>
                      </a:stretch>
                    </p:blipFill>
                    <p:spPr bwMode="auto">
                      <a:xfrm>
                        <a:off x="2242181" y="3609472"/>
                        <a:ext cx="2616610" cy="513790"/>
                      </a:xfrm>
                      <a:prstGeom prst="rect">
                        <a:avLst/>
                      </a:prstGeom>
                      <a:noFill/>
                      <a:ln>
                        <a:noFill/>
                      </a:ln>
                      <a:effectLst/>
                      <a:extLst/>
                    </p:spPr>
                  </p:pic>
                </p:oleObj>
              </mc:Fallback>
            </mc:AlternateContent>
          </a:graphicData>
        </a:graphic>
      </p:graphicFrame>
      <p:graphicFrame>
        <p:nvGraphicFramePr>
          <p:cNvPr id="9" name="Object 4"/>
          <p:cNvGraphicFramePr>
            <a:graphicFrameLocks noChangeAspect="1"/>
          </p:cNvGraphicFramePr>
          <p:nvPr>
            <p:extLst/>
          </p:nvPr>
        </p:nvGraphicFramePr>
        <p:xfrm>
          <a:off x="2235559" y="4462092"/>
          <a:ext cx="6500452" cy="478243"/>
        </p:xfrm>
        <a:graphic>
          <a:graphicData uri="http://schemas.openxmlformats.org/presentationml/2006/ole">
            <mc:AlternateContent xmlns:mc="http://schemas.openxmlformats.org/markup-compatibility/2006">
              <mc:Choice xmlns:v="urn:schemas-microsoft-com:vml" Requires="v">
                <p:oleObj spid="_x0000_s7174" name="Equation" r:id="rId12" imgW="3784320" imgH="279360" progId="Equation.DSMT4">
                  <p:embed/>
                </p:oleObj>
              </mc:Choice>
              <mc:Fallback>
                <p:oleObj name="Equation" r:id="rId12" imgW="3784320" imgH="279360" progId="Equation.DSMT4">
                  <p:embed/>
                  <p:pic>
                    <p:nvPicPr>
                      <p:cNvPr id="9" name="Object 4"/>
                      <p:cNvPicPr>
                        <a:picLocks noChangeAspect="1" noChangeArrowheads="1"/>
                      </p:cNvPicPr>
                      <p:nvPr/>
                    </p:nvPicPr>
                    <p:blipFill>
                      <a:blip r:embed="rId13"/>
                      <a:srcRect/>
                      <a:stretch>
                        <a:fillRect/>
                      </a:stretch>
                    </p:blipFill>
                    <p:spPr bwMode="auto">
                      <a:xfrm>
                        <a:off x="2235559" y="4462092"/>
                        <a:ext cx="6500452" cy="478243"/>
                      </a:xfrm>
                      <a:prstGeom prst="rect">
                        <a:avLst/>
                      </a:prstGeom>
                      <a:noFill/>
                      <a:ln>
                        <a:noFill/>
                      </a:ln>
                      <a:effectLst/>
                      <a:extLst/>
                    </p:spPr>
                  </p:pic>
                </p:oleObj>
              </mc:Fallback>
            </mc:AlternateContent>
          </a:graphicData>
        </a:graphic>
      </p:graphicFrame>
      <p:pic>
        <p:nvPicPr>
          <p:cNvPr id="3" name="Picture 2"/>
          <p:cNvPicPr>
            <a:picLocks noChangeAspect="1"/>
          </p:cNvPicPr>
          <p:nvPr/>
        </p:nvPicPr>
        <p:blipFill>
          <a:blip r:embed="rId14"/>
          <a:stretch>
            <a:fillRect/>
          </a:stretch>
        </p:blipFill>
        <p:spPr>
          <a:xfrm>
            <a:off x="6249985" y="37351"/>
            <a:ext cx="2844431" cy="2139792"/>
          </a:xfrm>
          <a:prstGeom prst="rect">
            <a:avLst/>
          </a:prstGeom>
        </p:spPr>
      </p:pic>
    </p:spTree>
    <p:extLst>
      <p:ext uri="{BB962C8B-B14F-4D97-AF65-F5344CB8AC3E}">
        <p14:creationId xmlns:p14="http://schemas.microsoft.com/office/powerpoint/2010/main" val="1184289001"/>
      </p:ext>
    </p:extLst>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classes</a:t>
            </a:r>
          </a:p>
        </p:txBody>
      </p:sp>
      <p:sp>
        <p:nvSpPr>
          <p:cNvPr id="3" name="Content Placeholder 2"/>
          <p:cNvSpPr>
            <a:spLocks noGrp="1"/>
          </p:cNvSpPr>
          <p:nvPr>
            <p:ph idx="1"/>
          </p:nvPr>
        </p:nvSpPr>
        <p:spPr>
          <a:xfrm>
            <a:off x="685799" y="1143000"/>
            <a:ext cx="8096460" cy="4953000"/>
          </a:xfrm>
        </p:spPr>
        <p:txBody>
          <a:bodyPr/>
          <a:lstStyle/>
          <a:p>
            <a:r>
              <a:rPr lang="en-US" dirty="0"/>
              <a:t>State independent problems</a:t>
            </a:r>
          </a:p>
          <a:p>
            <a:pPr lvl="1"/>
            <a:r>
              <a:rPr lang="en-US" dirty="0"/>
              <a:t>The </a:t>
            </a:r>
            <a:r>
              <a:rPr lang="en-US" i="1" dirty="0"/>
              <a:t>problem</a:t>
            </a:r>
            <a:r>
              <a:rPr lang="en-US" dirty="0"/>
              <a:t> does not depend on the state of the system.</a:t>
            </a:r>
          </a:p>
          <a:p>
            <a:pPr lvl="1"/>
            <a:endParaRPr lang="en-US" dirty="0"/>
          </a:p>
          <a:p>
            <a:pPr lvl="1"/>
            <a:endParaRPr lang="en-US" dirty="0"/>
          </a:p>
          <a:p>
            <a:pPr lvl="1"/>
            <a:r>
              <a:rPr lang="en-US" dirty="0"/>
              <a:t>The only state variable is what we know (or believe) about the unknown function                .</a:t>
            </a:r>
          </a:p>
          <a:p>
            <a:r>
              <a:rPr lang="en-US" dirty="0"/>
              <a:t>State dependent problems</a:t>
            </a:r>
          </a:p>
          <a:p>
            <a:pPr lvl="1"/>
            <a:r>
              <a:rPr lang="en-US" dirty="0"/>
              <a:t>Now the </a:t>
            </a:r>
            <a:r>
              <a:rPr lang="en-US" i="1" dirty="0"/>
              <a:t>problem</a:t>
            </a:r>
            <a:r>
              <a:rPr lang="en-US" dirty="0"/>
              <a:t> may depend on what we know at time </a:t>
            </a:r>
            <a:r>
              <a:rPr lang="en-US" i="1" dirty="0"/>
              <a:t>t</a:t>
            </a:r>
            <a:r>
              <a:rPr lang="en-US" dirty="0"/>
              <a:t>:</a:t>
            </a:r>
          </a:p>
          <a:p>
            <a:pPr lvl="2"/>
            <a:endParaRPr lang="en-US" dirty="0"/>
          </a:p>
          <a:p>
            <a:pPr lvl="2"/>
            <a:endParaRPr lang="en-US" dirty="0"/>
          </a:p>
          <a:p>
            <a:pPr lvl="1"/>
            <a:endParaRPr lang="en-US" dirty="0"/>
          </a:p>
        </p:txBody>
      </p:sp>
      <p:graphicFrame>
        <p:nvGraphicFramePr>
          <p:cNvPr id="4" name="Object 3"/>
          <p:cNvGraphicFramePr>
            <a:graphicFrameLocks noChangeAspect="1"/>
          </p:cNvGraphicFramePr>
          <p:nvPr>
            <p:extLst/>
          </p:nvPr>
        </p:nvGraphicFramePr>
        <p:xfrm>
          <a:off x="1849897" y="2240486"/>
          <a:ext cx="4918213" cy="596147"/>
        </p:xfrm>
        <a:graphic>
          <a:graphicData uri="http://schemas.openxmlformats.org/presentationml/2006/ole">
            <mc:AlternateContent xmlns:mc="http://schemas.openxmlformats.org/markup-compatibility/2006">
              <mc:Choice xmlns:v="urn:schemas-microsoft-com:vml" Requires="v">
                <p:oleObj spid="_x0000_s8194" name="Equation" r:id="rId3" imgW="2514600" imgH="304560" progId="Equation.DSMT4">
                  <p:embed/>
                </p:oleObj>
              </mc:Choice>
              <mc:Fallback>
                <p:oleObj name="Equation" r:id="rId3" imgW="2514600" imgH="304560" progId="Equation.DSMT4">
                  <p:embed/>
                  <p:pic>
                    <p:nvPicPr>
                      <p:cNvPr id="4" name="Object 3"/>
                      <p:cNvPicPr/>
                      <p:nvPr/>
                    </p:nvPicPr>
                    <p:blipFill>
                      <a:blip r:embed="rId4"/>
                      <a:stretch>
                        <a:fillRect/>
                      </a:stretch>
                    </p:blipFill>
                    <p:spPr>
                      <a:xfrm>
                        <a:off x="1849897" y="2240486"/>
                        <a:ext cx="4918213" cy="596147"/>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4188423" y="3380870"/>
          <a:ext cx="1266825" cy="396875"/>
        </p:xfrm>
        <a:graphic>
          <a:graphicData uri="http://schemas.openxmlformats.org/presentationml/2006/ole">
            <mc:AlternateContent xmlns:mc="http://schemas.openxmlformats.org/markup-compatibility/2006">
              <mc:Choice xmlns:v="urn:schemas-microsoft-com:vml" Requires="v">
                <p:oleObj spid="_x0000_s8195" name="Equation" r:id="rId5" imgW="647640" imgH="203040" progId="Equation.DSMT4">
                  <p:embed/>
                </p:oleObj>
              </mc:Choice>
              <mc:Fallback>
                <p:oleObj name="Equation" r:id="rId5" imgW="647640" imgH="203040" progId="Equation.DSMT4">
                  <p:embed/>
                  <p:pic>
                    <p:nvPicPr>
                      <p:cNvPr id="8" name="Object 7"/>
                      <p:cNvPicPr/>
                      <p:nvPr/>
                    </p:nvPicPr>
                    <p:blipFill>
                      <a:blip r:embed="rId6"/>
                      <a:stretch>
                        <a:fillRect/>
                      </a:stretch>
                    </p:blipFill>
                    <p:spPr>
                      <a:xfrm>
                        <a:off x="4188423" y="3380870"/>
                        <a:ext cx="1266825" cy="396875"/>
                      </a:xfrm>
                      <a:prstGeom prst="rect">
                        <a:avLst/>
                      </a:prstGeom>
                    </p:spPr>
                  </p:pic>
                </p:oleObj>
              </mc:Fallback>
            </mc:AlternateContent>
          </a:graphicData>
        </a:graphic>
      </p:graphicFrame>
      <p:graphicFrame>
        <p:nvGraphicFramePr>
          <p:cNvPr id="10" name="Object 9"/>
          <p:cNvGraphicFramePr>
            <a:graphicFrameLocks noChangeAspect="1"/>
          </p:cNvGraphicFramePr>
          <p:nvPr>
            <p:extLst/>
          </p:nvPr>
        </p:nvGraphicFramePr>
        <p:xfrm>
          <a:off x="1804969" y="4943475"/>
          <a:ext cx="5875338" cy="606425"/>
        </p:xfrm>
        <a:graphic>
          <a:graphicData uri="http://schemas.openxmlformats.org/presentationml/2006/ole">
            <mc:AlternateContent xmlns:mc="http://schemas.openxmlformats.org/markup-compatibility/2006">
              <mc:Choice xmlns:v="urn:schemas-microsoft-com:vml" Requires="v">
                <p:oleObj spid="_x0000_s8196" name="Equation" r:id="rId7" imgW="2958840" imgH="304560" progId="Equation.DSMT4">
                  <p:embed/>
                </p:oleObj>
              </mc:Choice>
              <mc:Fallback>
                <p:oleObj name="Equation" r:id="rId7" imgW="2958840" imgH="304560" progId="Equation.DSMT4">
                  <p:embed/>
                  <p:pic>
                    <p:nvPicPr>
                      <p:cNvPr id="10" name="Object 9"/>
                      <p:cNvPicPr/>
                      <p:nvPr/>
                    </p:nvPicPr>
                    <p:blipFill>
                      <a:blip r:embed="rId8"/>
                      <a:stretch>
                        <a:fillRect/>
                      </a:stretch>
                    </p:blipFill>
                    <p:spPr>
                      <a:xfrm>
                        <a:off x="1804969" y="4943475"/>
                        <a:ext cx="5875338" cy="606425"/>
                      </a:xfrm>
                      <a:prstGeom prst="rect">
                        <a:avLst/>
                      </a:prstGeom>
                    </p:spPr>
                  </p:pic>
                </p:oleObj>
              </mc:Fallback>
            </mc:AlternateContent>
          </a:graphicData>
        </a:graphic>
      </p:graphicFrame>
      <p:sp>
        <p:nvSpPr>
          <p:cNvPr id="11" name="Oval 10"/>
          <p:cNvSpPr/>
          <p:nvPr/>
        </p:nvSpPr>
        <p:spPr>
          <a:xfrm>
            <a:off x="5184182" y="4961806"/>
            <a:ext cx="533544" cy="533544"/>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2" name="Oval 11"/>
          <p:cNvSpPr/>
          <p:nvPr/>
        </p:nvSpPr>
        <p:spPr>
          <a:xfrm>
            <a:off x="2629869" y="5094328"/>
            <a:ext cx="533544" cy="533544"/>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Oval 8"/>
          <p:cNvSpPr/>
          <p:nvPr/>
        </p:nvSpPr>
        <p:spPr>
          <a:xfrm>
            <a:off x="4799869" y="4955182"/>
            <a:ext cx="533544" cy="533544"/>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41151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classes</a:t>
            </a:r>
          </a:p>
        </p:txBody>
      </p:sp>
      <p:sp>
        <p:nvSpPr>
          <p:cNvPr id="3" name="Content Placeholder 2"/>
          <p:cNvSpPr>
            <a:spLocks noGrp="1"/>
          </p:cNvSpPr>
          <p:nvPr>
            <p:ph idx="1"/>
          </p:nvPr>
        </p:nvSpPr>
        <p:spPr/>
        <p:txBody>
          <a:bodyPr/>
          <a:lstStyle/>
          <a:p>
            <a:r>
              <a:rPr lang="en-US" dirty="0"/>
              <a:t>Offline (final reward)</a:t>
            </a:r>
          </a:p>
          <a:p>
            <a:pPr lvl="1"/>
            <a:r>
              <a:rPr lang="en-US" dirty="0"/>
              <a:t>We can iteratively search for the best solution.</a:t>
            </a:r>
          </a:p>
          <a:p>
            <a:pPr lvl="1"/>
            <a:r>
              <a:rPr lang="en-US" dirty="0"/>
              <a:t>We only care about the final solution.</a:t>
            </a:r>
          </a:p>
          <a:p>
            <a:pPr lvl="1"/>
            <a:r>
              <a:rPr lang="en-US" dirty="0"/>
              <a:t>Asymptotic formulation:</a:t>
            </a:r>
          </a:p>
          <a:p>
            <a:pPr lvl="2"/>
            <a:endParaRPr lang="en-US" dirty="0"/>
          </a:p>
          <a:p>
            <a:pPr lvl="2"/>
            <a:endParaRPr lang="en-US" dirty="0"/>
          </a:p>
          <a:p>
            <a:pPr lvl="1"/>
            <a:r>
              <a:rPr lang="en-US" dirty="0"/>
              <a:t>Finite horizon formulation: </a:t>
            </a:r>
          </a:p>
          <a:p>
            <a:pPr lvl="2"/>
            <a:endParaRPr lang="en-US" dirty="0"/>
          </a:p>
          <a:p>
            <a:pPr lvl="2"/>
            <a:endParaRPr lang="en-US" dirty="0"/>
          </a:p>
          <a:p>
            <a:r>
              <a:rPr lang="en-US" dirty="0"/>
              <a:t>Online (cumulative reward)</a:t>
            </a:r>
          </a:p>
          <a:p>
            <a:pPr lvl="1"/>
            <a:r>
              <a:rPr lang="en-US" dirty="0"/>
              <a:t>We have to learn as we go</a:t>
            </a:r>
          </a:p>
        </p:txBody>
      </p:sp>
      <p:graphicFrame>
        <p:nvGraphicFramePr>
          <p:cNvPr id="4" name="Object 3"/>
          <p:cNvGraphicFramePr>
            <a:graphicFrameLocks noChangeAspect="1"/>
          </p:cNvGraphicFramePr>
          <p:nvPr/>
        </p:nvGraphicFramePr>
        <p:xfrm>
          <a:off x="1822678" y="3026880"/>
          <a:ext cx="2229035" cy="550379"/>
        </p:xfrm>
        <a:graphic>
          <a:graphicData uri="http://schemas.openxmlformats.org/presentationml/2006/ole">
            <mc:AlternateContent xmlns:mc="http://schemas.openxmlformats.org/markup-compatibility/2006">
              <mc:Choice xmlns:v="urn:schemas-microsoft-com:vml" Requires="v">
                <p:oleObj spid="_x0000_s9218" name="Equation" r:id="rId3" imgW="1028520" imgH="253800" progId="Equation.DSMT4">
                  <p:embed/>
                </p:oleObj>
              </mc:Choice>
              <mc:Fallback>
                <p:oleObj name="Equation" r:id="rId3" imgW="1028520" imgH="253800" progId="Equation.DSMT4">
                  <p:embed/>
                  <p:pic>
                    <p:nvPicPr>
                      <p:cNvPr id="4" name="Object 3"/>
                      <p:cNvPicPr/>
                      <p:nvPr/>
                    </p:nvPicPr>
                    <p:blipFill>
                      <a:blip r:embed="rId4"/>
                      <a:stretch>
                        <a:fillRect/>
                      </a:stretch>
                    </p:blipFill>
                    <p:spPr>
                      <a:xfrm>
                        <a:off x="1822678" y="3026880"/>
                        <a:ext cx="2229035" cy="550379"/>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1822678" y="4011991"/>
          <a:ext cx="2613025" cy="576263"/>
        </p:xfrm>
        <a:graphic>
          <a:graphicData uri="http://schemas.openxmlformats.org/presentationml/2006/ole">
            <mc:AlternateContent xmlns:mc="http://schemas.openxmlformats.org/markup-compatibility/2006">
              <mc:Choice xmlns:v="urn:schemas-microsoft-com:vml" Requires="v">
                <p:oleObj spid="_x0000_s9219" name="Equation" r:id="rId5" imgW="1206360" imgH="266400" progId="Equation.DSMT4">
                  <p:embed/>
                </p:oleObj>
              </mc:Choice>
              <mc:Fallback>
                <p:oleObj name="Equation" r:id="rId5" imgW="1206360" imgH="266400" progId="Equation.DSMT4">
                  <p:embed/>
                  <p:pic>
                    <p:nvPicPr>
                      <p:cNvPr id="6" name="Object 5"/>
                      <p:cNvPicPr/>
                      <p:nvPr/>
                    </p:nvPicPr>
                    <p:blipFill>
                      <a:blip r:embed="rId6"/>
                      <a:stretch>
                        <a:fillRect/>
                      </a:stretch>
                    </p:blipFill>
                    <p:spPr>
                      <a:xfrm>
                        <a:off x="1822678" y="4011991"/>
                        <a:ext cx="2613025" cy="576263"/>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1368354" y="5562046"/>
          <a:ext cx="3905250" cy="960438"/>
        </p:xfrm>
        <a:graphic>
          <a:graphicData uri="http://schemas.openxmlformats.org/presentationml/2006/ole">
            <mc:AlternateContent xmlns:mc="http://schemas.openxmlformats.org/markup-compatibility/2006">
              <mc:Choice xmlns:v="urn:schemas-microsoft-com:vml" Requires="v">
                <p:oleObj spid="_x0000_s9220" name="Equation" r:id="rId7" imgW="1803240" imgH="444240" progId="Equation.DSMT4">
                  <p:embed/>
                </p:oleObj>
              </mc:Choice>
              <mc:Fallback>
                <p:oleObj name="Equation" r:id="rId7" imgW="1803240" imgH="444240" progId="Equation.DSMT4">
                  <p:embed/>
                  <p:pic>
                    <p:nvPicPr>
                      <p:cNvPr id="7" name="Object 6"/>
                      <p:cNvPicPr/>
                      <p:nvPr/>
                    </p:nvPicPr>
                    <p:blipFill>
                      <a:blip r:embed="rId8"/>
                      <a:stretch>
                        <a:fillRect/>
                      </a:stretch>
                    </p:blipFill>
                    <p:spPr>
                      <a:xfrm>
                        <a:off x="1368354" y="5562046"/>
                        <a:ext cx="3905250" cy="960438"/>
                      </a:xfrm>
                      <a:prstGeom prst="rect">
                        <a:avLst/>
                      </a:prstGeom>
                    </p:spPr>
                  </p:pic>
                </p:oleObj>
              </mc:Fallback>
            </mc:AlternateContent>
          </a:graphicData>
        </a:graphic>
      </p:graphicFrame>
      <p:sp>
        <p:nvSpPr>
          <p:cNvPr id="8" name="Oval 7"/>
          <p:cNvSpPr/>
          <p:nvPr/>
        </p:nvSpPr>
        <p:spPr>
          <a:xfrm>
            <a:off x="2289319" y="3173895"/>
            <a:ext cx="533544" cy="533544"/>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Oval 8"/>
          <p:cNvSpPr/>
          <p:nvPr/>
        </p:nvSpPr>
        <p:spPr>
          <a:xfrm>
            <a:off x="2282695" y="4151243"/>
            <a:ext cx="533544" cy="533544"/>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 name="Oval 9"/>
          <p:cNvSpPr/>
          <p:nvPr/>
        </p:nvSpPr>
        <p:spPr>
          <a:xfrm>
            <a:off x="1818869" y="5953538"/>
            <a:ext cx="533544" cy="533544"/>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7866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a dynamic model</a:t>
            </a:r>
          </a:p>
        </p:txBody>
      </p:sp>
      <p:sp>
        <p:nvSpPr>
          <p:cNvPr id="3" name="Content Placeholder 2"/>
          <p:cNvSpPr>
            <a:spLocks noGrp="1"/>
          </p:cNvSpPr>
          <p:nvPr>
            <p:ph idx="1"/>
          </p:nvPr>
        </p:nvSpPr>
        <p:spPr>
          <a:xfrm>
            <a:off x="685800" y="1143000"/>
            <a:ext cx="7772400" cy="1440712"/>
          </a:xfrm>
        </p:spPr>
        <p:txBody>
          <a:bodyPr/>
          <a:lstStyle/>
          <a:p>
            <a:r>
              <a:rPr lang="en-US" dirty="0"/>
              <a:t>The modeling process</a:t>
            </a:r>
          </a:p>
          <a:p>
            <a:pPr lvl="1"/>
            <a:r>
              <a:rPr lang="en-US" dirty="0"/>
              <a:t>I conduct a conversation with a domain expert to fill in the elements of a problem:</a:t>
            </a:r>
          </a:p>
        </p:txBody>
      </p:sp>
      <p:sp>
        <p:nvSpPr>
          <p:cNvPr id="4" name="TextBox 3"/>
          <p:cNvSpPr txBox="1"/>
          <p:nvPr/>
        </p:nvSpPr>
        <p:spPr>
          <a:xfrm>
            <a:off x="685800" y="2668770"/>
            <a:ext cx="1107996" cy="707886"/>
          </a:xfrm>
          <a:prstGeom prst="rect">
            <a:avLst/>
          </a:prstGeom>
          <a:noFill/>
          <a:ln w="9525">
            <a:solidFill>
              <a:schemeClr val="tx1"/>
            </a:solidFill>
          </a:ln>
        </p:spPr>
        <p:txBody>
          <a:bodyPr wrap="none" rtlCol="0">
            <a:spAutoFit/>
          </a:bodyPr>
          <a:lstStyle/>
          <a:p>
            <a:r>
              <a:rPr lang="en-US" sz="2000" i="0" dirty="0"/>
              <a:t>State</a:t>
            </a:r>
          </a:p>
          <a:p>
            <a:r>
              <a:rPr lang="en-US" sz="2000" i="0" dirty="0"/>
              <a:t>variables</a:t>
            </a:r>
          </a:p>
        </p:txBody>
      </p:sp>
      <p:sp>
        <p:nvSpPr>
          <p:cNvPr id="7" name="TextBox 6"/>
          <p:cNvSpPr txBox="1"/>
          <p:nvPr/>
        </p:nvSpPr>
        <p:spPr>
          <a:xfrm>
            <a:off x="2156647" y="2672312"/>
            <a:ext cx="1107996" cy="707886"/>
          </a:xfrm>
          <a:prstGeom prst="rect">
            <a:avLst/>
          </a:prstGeom>
          <a:noFill/>
          <a:ln w="9525">
            <a:solidFill>
              <a:schemeClr val="tx1"/>
            </a:solidFill>
          </a:ln>
        </p:spPr>
        <p:txBody>
          <a:bodyPr wrap="none" rtlCol="0">
            <a:spAutoFit/>
          </a:bodyPr>
          <a:lstStyle/>
          <a:p>
            <a:r>
              <a:rPr lang="en-US" sz="2000" i="0" dirty="0"/>
              <a:t>Decision</a:t>
            </a:r>
          </a:p>
          <a:p>
            <a:r>
              <a:rPr lang="en-US" sz="2000" i="0" dirty="0"/>
              <a:t>variables</a:t>
            </a:r>
          </a:p>
        </p:txBody>
      </p:sp>
      <p:sp>
        <p:nvSpPr>
          <p:cNvPr id="8" name="TextBox 7"/>
          <p:cNvSpPr txBox="1"/>
          <p:nvPr/>
        </p:nvSpPr>
        <p:spPr>
          <a:xfrm>
            <a:off x="3666370" y="2675857"/>
            <a:ext cx="1391728" cy="707886"/>
          </a:xfrm>
          <a:prstGeom prst="rect">
            <a:avLst/>
          </a:prstGeom>
          <a:noFill/>
          <a:ln w="9525">
            <a:solidFill>
              <a:schemeClr val="tx1"/>
            </a:solidFill>
          </a:ln>
        </p:spPr>
        <p:txBody>
          <a:bodyPr wrap="none" rtlCol="0">
            <a:spAutoFit/>
          </a:bodyPr>
          <a:lstStyle/>
          <a:p>
            <a:r>
              <a:rPr lang="en-US" sz="2000" i="0" dirty="0"/>
              <a:t>New</a:t>
            </a:r>
          </a:p>
          <a:p>
            <a:r>
              <a:rPr lang="en-US" sz="2000" i="0" dirty="0"/>
              <a:t>information</a:t>
            </a:r>
          </a:p>
        </p:txBody>
      </p:sp>
      <p:sp>
        <p:nvSpPr>
          <p:cNvPr id="9" name="TextBox 8"/>
          <p:cNvSpPr txBox="1"/>
          <p:nvPr/>
        </p:nvSpPr>
        <p:spPr>
          <a:xfrm>
            <a:off x="5474656" y="2668766"/>
            <a:ext cx="1227194" cy="707886"/>
          </a:xfrm>
          <a:prstGeom prst="rect">
            <a:avLst/>
          </a:prstGeom>
          <a:noFill/>
          <a:ln w="9525">
            <a:solidFill>
              <a:schemeClr val="tx1"/>
            </a:solidFill>
          </a:ln>
        </p:spPr>
        <p:txBody>
          <a:bodyPr wrap="none" rtlCol="0">
            <a:spAutoFit/>
          </a:bodyPr>
          <a:lstStyle/>
          <a:p>
            <a:r>
              <a:rPr lang="en-US" sz="2000" i="0" dirty="0"/>
              <a:t>Transition</a:t>
            </a:r>
          </a:p>
          <a:p>
            <a:r>
              <a:rPr lang="en-US" sz="2000" i="0" dirty="0"/>
              <a:t>function</a:t>
            </a:r>
          </a:p>
        </p:txBody>
      </p:sp>
      <p:sp>
        <p:nvSpPr>
          <p:cNvPr id="10" name="TextBox 9"/>
          <p:cNvSpPr txBox="1"/>
          <p:nvPr/>
        </p:nvSpPr>
        <p:spPr>
          <a:xfrm>
            <a:off x="7351806" y="2672307"/>
            <a:ext cx="1180130" cy="707886"/>
          </a:xfrm>
          <a:prstGeom prst="rect">
            <a:avLst/>
          </a:prstGeom>
          <a:noFill/>
          <a:ln w="9525">
            <a:solidFill>
              <a:schemeClr val="tx1"/>
            </a:solidFill>
          </a:ln>
        </p:spPr>
        <p:txBody>
          <a:bodyPr wrap="none" rtlCol="0">
            <a:spAutoFit/>
          </a:bodyPr>
          <a:lstStyle/>
          <a:p>
            <a:r>
              <a:rPr lang="en-US" sz="2000" i="0" dirty="0"/>
              <a:t>Objective</a:t>
            </a:r>
          </a:p>
          <a:p>
            <a:r>
              <a:rPr lang="en-US" sz="2000" i="0" dirty="0"/>
              <a:t>function</a:t>
            </a:r>
          </a:p>
        </p:txBody>
      </p:sp>
      <p:grpSp>
        <p:nvGrpSpPr>
          <p:cNvPr id="14" name="Group 13"/>
          <p:cNvGrpSpPr/>
          <p:nvPr/>
        </p:nvGrpSpPr>
        <p:grpSpPr>
          <a:xfrm>
            <a:off x="808074" y="3376656"/>
            <a:ext cx="2467342" cy="3383402"/>
            <a:chOff x="808074" y="3270328"/>
            <a:chExt cx="2467342" cy="3383402"/>
          </a:xfrm>
        </p:grpSpPr>
        <p:sp>
          <p:nvSpPr>
            <p:cNvPr id="11" name="TextBox 10"/>
            <p:cNvSpPr txBox="1"/>
            <p:nvPr/>
          </p:nvSpPr>
          <p:spPr>
            <a:xfrm>
              <a:off x="808074" y="6007399"/>
              <a:ext cx="2467342" cy="646331"/>
            </a:xfrm>
            <a:prstGeom prst="rect">
              <a:avLst/>
            </a:prstGeom>
            <a:noFill/>
            <a:ln w="12700">
              <a:solidFill>
                <a:schemeClr val="tx1"/>
              </a:solidFill>
            </a:ln>
          </p:spPr>
          <p:txBody>
            <a:bodyPr wrap="none" rtlCol="0">
              <a:spAutoFit/>
            </a:bodyPr>
            <a:lstStyle/>
            <a:p>
              <a:pPr algn="l"/>
              <a:r>
                <a:rPr lang="en-US" i="0" dirty="0"/>
                <a:t>What we need to know</a:t>
              </a:r>
            </a:p>
            <a:p>
              <a:pPr algn="l"/>
              <a:r>
                <a:rPr lang="en-US" i="0" dirty="0"/>
                <a:t>(and only what we need)</a:t>
              </a:r>
            </a:p>
          </p:txBody>
        </p:sp>
        <p:cxnSp>
          <p:nvCxnSpPr>
            <p:cNvPr id="13" name="Straight Arrow Connector 12"/>
            <p:cNvCxnSpPr>
              <a:stCxn id="4" idx="2"/>
            </p:cNvCxnSpPr>
            <p:nvPr/>
          </p:nvCxnSpPr>
          <p:spPr bwMode="auto">
            <a:xfrm flipH="1">
              <a:off x="1233377" y="3270328"/>
              <a:ext cx="6421" cy="2733529"/>
            </a:xfrm>
            <a:prstGeom prst="straightConnector1">
              <a:avLst/>
            </a:prstGeom>
            <a:noFill/>
            <a:ln w="12700" cap="flat" cmpd="sng" algn="ctr">
              <a:solidFill>
                <a:schemeClr val="tx1"/>
              </a:solidFill>
              <a:prstDash val="solid"/>
              <a:round/>
              <a:headEnd type="none" w="med" len="med"/>
              <a:tailEnd type="arrow" w="med" len="med"/>
            </a:ln>
            <a:effectLst/>
          </p:spPr>
        </p:cxnSp>
      </p:grpSp>
      <p:grpSp>
        <p:nvGrpSpPr>
          <p:cNvPr id="15" name="Group 14"/>
          <p:cNvGrpSpPr/>
          <p:nvPr/>
        </p:nvGrpSpPr>
        <p:grpSpPr>
          <a:xfrm>
            <a:off x="2289543" y="3380200"/>
            <a:ext cx="1723549" cy="2649212"/>
            <a:chOff x="808074" y="3812593"/>
            <a:chExt cx="1723549" cy="2649212"/>
          </a:xfrm>
        </p:grpSpPr>
        <p:sp>
          <p:nvSpPr>
            <p:cNvPr id="16" name="TextBox 15"/>
            <p:cNvSpPr txBox="1"/>
            <p:nvPr/>
          </p:nvSpPr>
          <p:spPr>
            <a:xfrm>
              <a:off x="808074" y="6092473"/>
              <a:ext cx="1723549" cy="369332"/>
            </a:xfrm>
            <a:prstGeom prst="rect">
              <a:avLst/>
            </a:prstGeom>
            <a:noFill/>
            <a:ln w="12700">
              <a:solidFill>
                <a:schemeClr val="tx1"/>
              </a:solidFill>
            </a:ln>
          </p:spPr>
          <p:txBody>
            <a:bodyPr wrap="none" rtlCol="0">
              <a:spAutoFit/>
            </a:bodyPr>
            <a:lstStyle/>
            <a:p>
              <a:pPr algn="l"/>
              <a:r>
                <a:rPr lang="en-US" i="0" dirty="0"/>
                <a:t>What we control</a:t>
              </a:r>
            </a:p>
          </p:txBody>
        </p:sp>
        <p:cxnSp>
          <p:nvCxnSpPr>
            <p:cNvPr id="17" name="Straight Arrow Connector 16"/>
            <p:cNvCxnSpPr/>
            <p:nvPr/>
          </p:nvCxnSpPr>
          <p:spPr bwMode="auto">
            <a:xfrm>
              <a:off x="1239798" y="3812593"/>
              <a:ext cx="32566" cy="2279880"/>
            </a:xfrm>
            <a:prstGeom prst="straightConnector1">
              <a:avLst/>
            </a:prstGeom>
            <a:noFill/>
            <a:ln w="12700" cap="flat" cmpd="sng" algn="ctr">
              <a:solidFill>
                <a:schemeClr val="tx1"/>
              </a:solidFill>
              <a:prstDash val="solid"/>
              <a:round/>
              <a:headEnd type="none" w="med" len="med"/>
              <a:tailEnd type="arrow" w="med" len="med"/>
            </a:ln>
            <a:effectLst/>
          </p:spPr>
        </p:cxnSp>
      </p:grpSp>
      <p:grpSp>
        <p:nvGrpSpPr>
          <p:cNvPr id="20" name="Group 19"/>
          <p:cNvGrpSpPr/>
          <p:nvPr/>
        </p:nvGrpSpPr>
        <p:grpSpPr>
          <a:xfrm>
            <a:off x="3515832" y="3376652"/>
            <a:ext cx="2762295" cy="2210280"/>
            <a:chOff x="808074" y="4358397"/>
            <a:chExt cx="2762295" cy="2210280"/>
          </a:xfrm>
        </p:grpSpPr>
        <p:sp>
          <p:nvSpPr>
            <p:cNvPr id="21" name="TextBox 20"/>
            <p:cNvSpPr txBox="1"/>
            <p:nvPr/>
          </p:nvSpPr>
          <p:spPr>
            <a:xfrm>
              <a:off x="808074" y="5922346"/>
              <a:ext cx="2762295" cy="646331"/>
            </a:xfrm>
            <a:prstGeom prst="rect">
              <a:avLst/>
            </a:prstGeom>
            <a:noFill/>
            <a:ln w="12700">
              <a:solidFill>
                <a:schemeClr val="tx1"/>
              </a:solidFill>
            </a:ln>
          </p:spPr>
          <p:txBody>
            <a:bodyPr wrap="none" rtlCol="0">
              <a:spAutoFit/>
            </a:bodyPr>
            <a:lstStyle/>
            <a:p>
              <a:pPr algn="l"/>
              <a:r>
                <a:rPr lang="en-US" i="0" dirty="0"/>
                <a:t>What we didn’t know</a:t>
              </a:r>
            </a:p>
            <a:p>
              <a:pPr algn="l"/>
              <a:r>
                <a:rPr lang="en-US" i="0" dirty="0"/>
                <a:t>when we made our decision</a:t>
              </a:r>
            </a:p>
          </p:txBody>
        </p:sp>
        <p:cxnSp>
          <p:nvCxnSpPr>
            <p:cNvPr id="22" name="Straight Arrow Connector 21"/>
            <p:cNvCxnSpPr/>
            <p:nvPr/>
          </p:nvCxnSpPr>
          <p:spPr bwMode="auto">
            <a:xfrm>
              <a:off x="1622571" y="4358397"/>
              <a:ext cx="0" cy="1563949"/>
            </a:xfrm>
            <a:prstGeom prst="straightConnector1">
              <a:avLst/>
            </a:prstGeom>
            <a:noFill/>
            <a:ln w="12700" cap="flat" cmpd="sng" algn="ctr">
              <a:solidFill>
                <a:schemeClr val="tx1"/>
              </a:solidFill>
              <a:prstDash val="solid"/>
              <a:round/>
              <a:headEnd type="none" w="med" len="med"/>
              <a:tailEnd type="arrow" w="med" len="med"/>
            </a:ln>
            <a:effectLst/>
          </p:spPr>
        </p:cxnSp>
      </p:grpSp>
      <p:grpSp>
        <p:nvGrpSpPr>
          <p:cNvPr id="36" name="Group 35"/>
          <p:cNvGrpSpPr/>
          <p:nvPr/>
        </p:nvGrpSpPr>
        <p:grpSpPr>
          <a:xfrm>
            <a:off x="5231219" y="3380193"/>
            <a:ext cx="3018775" cy="1507985"/>
            <a:chOff x="808074" y="4358397"/>
            <a:chExt cx="3018775" cy="1507985"/>
          </a:xfrm>
        </p:grpSpPr>
        <p:sp>
          <p:nvSpPr>
            <p:cNvPr id="37" name="TextBox 36"/>
            <p:cNvSpPr txBox="1"/>
            <p:nvPr/>
          </p:nvSpPr>
          <p:spPr>
            <a:xfrm>
              <a:off x="808074" y="5497050"/>
              <a:ext cx="3018775" cy="369332"/>
            </a:xfrm>
            <a:prstGeom prst="rect">
              <a:avLst/>
            </a:prstGeom>
            <a:noFill/>
            <a:ln w="12700">
              <a:solidFill>
                <a:schemeClr val="tx1"/>
              </a:solidFill>
            </a:ln>
          </p:spPr>
          <p:txBody>
            <a:bodyPr wrap="none" rtlCol="0">
              <a:spAutoFit/>
            </a:bodyPr>
            <a:lstStyle/>
            <a:p>
              <a:pPr algn="l"/>
              <a:r>
                <a:rPr lang="en-US" i="0" dirty="0"/>
                <a:t>How the state variables evolve</a:t>
              </a:r>
            </a:p>
          </p:txBody>
        </p:sp>
        <p:cxnSp>
          <p:nvCxnSpPr>
            <p:cNvPr id="38" name="Straight Arrow Connector 37"/>
            <p:cNvCxnSpPr/>
            <p:nvPr/>
          </p:nvCxnSpPr>
          <p:spPr bwMode="auto">
            <a:xfrm>
              <a:off x="1622571" y="4358397"/>
              <a:ext cx="14842" cy="1138653"/>
            </a:xfrm>
            <a:prstGeom prst="straightConnector1">
              <a:avLst/>
            </a:prstGeom>
            <a:noFill/>
            <a:ln w="12700" cap="flat" cmpd="sng" algn="ctr">
              <a:solidFill>
                <a:schemeClr val="tx1"/>
              </a:solidFill>
              <a:prstDash val="solid"/>
              <a:round/>
              <a:headEnd type="none" w="med" len="med"/>
              <a:tailEnd type="arrow" w="med" len="med"/>
            </a:ln>
            <a:effectLst/>
          </p:spPr>
        </p:cxnSp>
      </p:grpSp>
      <p:grpSp>
        <p:nvGrpSpPr>
          <p:cNvPr id="41" name="Group 40"/>
          <p:cNvGrpSpPr/>
          <p:nvPr/>
        </p:nvGrpSpPr>
        <p:grpSpPr>
          <a:xfrm>
            <a:off x="6904070" y="3394365"/>
            <a:ext cx="2101857" cy="1061411"/>
            <a:chOff x="584785" y="4358397"/>
            <a:chExt cx="2101857" cy="1061411"/>
          </a:xfrm>
        </p:grpSpPr>
        <p:sp>
          <p:nvSpPr>
            <p:cNvPr id="42" name="TextBox 41"/>
            <p:cNvSpPr txBox="1"/>
            <p:nvPr/>
          </p:nvSpPr>
          <p:spPr>
            <a:xfrm>
              <a:off x="584785" y="5050476"/>
              <a:ext cx="2101857" cy="369332"/>
            </a:xfrm>
            <a:prstGeom prst="rect">
              <a:avLst/>
            </a:prstGeom>
            <a:noFill/>
            <a:ln w="12700">
              <a:solidFill>
                <a:schemeClr val="tx1"/>
              </a:solidFill>
            </a:ln>
          </p:spPr>
          <p:txBody>
            <a:bodyPr wrap="none" rtlCol="0">
              <a:spAutoFit/>
            </a:bodyPr>
            <a:lstStyle/>
            <a:p>
              <a:pPr algn="l"/>
              <a:r>
                <a:rPr lang="en-US" i="0" dirty="0"/>
                <a:t>Performance metrics</a:t>
              </a:r>
            </a:p>
          </p:txBody>
        </p:sp>
        <p:cxnSp>
          <p:nvCxnSpPr>
            <p:cNvPr id="43" name="Straight Arrow Connector 42"/>
            <p:cNvCxnSpPr/>
            <p:nvPr/>
          </p:nvCxnSpPr>
          <p:spPr bwMode="auto">
            <a:xfrm>
              <a:off x="1622571" y="4358397"/>
              <a:ext cx="9021" cy="692079"/>
            </a:xfrm>
            <a:prstGeom prst="straightConnector1">
              <a:avLst/>
            </a:prstGeom>
            <a:noFill/>
            <a:ln w="12700" cap="flat" cmpd="sng" algn="ctr">
              <a:solidFill>
                <a:schemeClr val="tx1"/>
              </a:solidFill>
              <a:prstDash val="solid"/>
              <a:round/>
              <a:headEnd type="none" w="med" len="med"/>
              <a:tailEnd type="arrow" w="med" len="med"/>
            </a:ln>
            <a:effectLst/>
          </p:spPr>
        </p:cxnSp>
      </p:grpSp>
      <p:cxnSp>
        <p:nvCxnSpPr>
          <p:cNvPr id="24" name="Straight Arrow Connector 23"/>
          <p:cNvCxnSpPr/>
          <p:nvPr/>
        </p:nvCxnSpPr>
        <p:spPr bwMode="auto">
          <a:xfrm flipH="1">
            <a:off x="1239798" y="3569317"/>
            <a:ext cx="6705279" cy="0"/>
          </a:xfrm>
          <a:prstGeom prst="straightConnector1">
            <a:avLst/>
          </a:prstGeom>
          <a:noFill/>
          <a:ln w="12700" cap="flat" cmpd="sng" algn="ctr">
            <a:solidFill>
              <a:schemeClr val="tx1"/>
            </a:solidFill>
            <a:prstDash val="solid"/>
            <a:round/>
            <a:headEnd type="none" w="med" len="med"/>
            <a:tailEnd type="arrow" w="med" len="med"/>
          </a:ln>
          <a:effectLst/>
        </p:spPr>
      </p:cxnSp>
      <p:cxnSp>
        <p:nvCxnSpPr>
          <p:cNvPr id="27" name="Straight Arrow Connector 26"/>
          <p:cNvCxnSpPr/>
          <p:nvPr/>
        </p:nvCxnSpPr>
        <p:spPr bwMode="auto">
          <a:xfrm flipH="1">
            <a:off x="1253971" y="3976903"/>
            <a:ext cx="4806587" cy="0"/>
          </a:xfrm>
          <a:prstGeom prst="straightConnector1">
            <a:avLst/>
          </a:prstGeom>
          <a:noFill/>
          <a:ln w="12700" cap="flat" cmpd="sng" algn="ctr">
            <a:solidFill>
              <a:schemeClr val="tx1"/>
            </a:solidFill>
            <a:prstDash val="solid"/>
            <a:round/>
            <a:headEnd type="none" w="med" len="med"/>
            <a:tailEnd type="arrow" w="med" len="med"/>
          </a:ln>
          <a:effectLst/>
        </p:spPr>
      </p:cxnSp>
      <p:cxnSp>
        <p:nvCxnSpPr>
          <p:cNvPr id="29" name="Straight Arrow Connector 28"/>
          <p:cNvCxnSpPr/>
          <p:nvPr/>
        </p:nvCxnSpPr>
        <p:spPr bwMode="auto">
          <a:xfrm flipH="1">
            <a:off x="1246881" y="4437644"/>
            <a:ext cx="1474386" cy="0"/>
          </a:xfrm>
          <a:prstGeom prst="straightConnector1">
            <a:avLst/>
          </a:prstGeom>
          <a:noFill/>
          <a:ln w="12700" cap="flat" cmpd="sng" algn="ctr">
            <a:solidFill>
              <a:schemeClr val="tx1"/>
            </a:solidFill>
            <a:prstDash val="solid"/>
            <a:round/>
            <a:headEnd type="none" w="med" len="med"/>
            <a:tailEnd type="arrow" w="med" len="med"/>
          </a:ln>
          <a:effectLst/>
        </p:spPr>
      </p:cxnSp>
    </p:spTree>
    <p:extLst>
      <p:ext uri="{BB962C8B-B14F-4D97-AF65-F5344CB8AC3E}">
        <p14:creationId xmlns:p14="http://schemas.microsoft.com/office/powerpoint/2010/main" val="129095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up)">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right)">
                                      <p:cBhvr>
                                        <p:cTn id="32" dur="500"/>
                                        <p:tgtEl>
                                          <p:spTgt spid="24"/>
                                        </p:tgtEl>
                                      </p:cBhvr>
                                    </p:animEffect>
                                  </p:childTnLst>
                                </p:cTn>
                              </p:par>
                            </p:childTnLst>
                          </p:cTn>
                        </p:par>
                        <p:par>
                          <p:cTn id="33" fill="hold">
                            <p:stCondLst>
                              <p:cond delay="500"/>
                            </p:stCondLst>
                            <p:childTnLst>
                              <p:par>
                                <p:cTn id="34" presetID="22" presetClass="entr" presetSubtype="2"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right)">
                                      <p:cBhvr>
                                        <p:cTn id="36" dur="500"/>
                                        <p:tgtEl>
                                          <p:spTgt spid="27"/>
                                        </p:tgtEl>
                                      </p:cBhvr>
                                    </p:animEffect>
                                  </p:childTnLst>
                                </p:cTn>
                              </p:par>
                            </p:childTnLst>
                          </p:cTn>
                        </p:par>
                        <p:par>
                          <p:cTn id="37" fill="hold">
                            <p:stCondLst>
                              <p:cond delay="1000"/>
                            </p:stCondLst>
                            <p:childTnLst>
                              <p:par>
                                <p:cTn id="38" presetID="22" presetClass="entr" presetSubtype="2"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right)">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dirty="0"/>
              <a:t>Course themes</a:t>
            </a:r>
          </a:p>
          <a:p>
            <a:pPr lvl="1"/>
            <a:r>
              <a:rPr lang="en-US" sz="2000" dirty="0"/>
              <a:t>The universal modeling framework </a:t>
            </a:r>
          </a:p>
          <a:p>
            <a:pPr lvl="2"/>
            <a:r>
              <a:rPr lang="en-US" sz="1800" dirty="0"/>
              <a:t>The five elements of any sequential decision problem.</a:t>
            </a:r>
          </a:p>
          <a:p>
            <a:pPr lvl="2"/>
            <a:r>
              <a:rPr lang="en-US" sz="1800" dirty="0"/>
              <a:t>“Model first, then solve.”</a:t>
            </a:r>
          </a:p>
          <a:p>
            <a:pPr lvl="1"/>
            <a:r>
              <a:rPr lang="en-US" sz="2000" dirty="0"/>
              <a:t>Statistical learning </a:t>
            </a:r>
          </a:p>
          <a:p>
            <a:pPr lvl="2"/>
            <a:r>
              <a:rPr lang="en-US" sz="1800" dirty="0"/>
              <a:t>Five classes of learning problems</a:t>
            </a:r>
          </a:p>
          <a:p>
            <a:pPr lvl="1"/>
            <a:r>
              <a:rPr lang="en-US" sz="2000" dirty="0"/>
              <a:t>Uncertainty modeling</a:t>
            </a:r>
          </a:p>
          <a:p>
            <a:pPr lvl="2"/>
            <a:r>
              <a:rPr lang="en-US" sz="1800" dirty="0"/>
              <a:t>What are the types of uncertainty?</a:t>
            </a:r>
          </a:p>
          <a:p>
            <a:pPr lvl="2"/>
            <a:r>
              <a:rPr lang="en-US" sz="1800" dirty="0"/>
              <a:t>How to model them?</a:t>
            </a:r>
          </a:p>
          <a:p>
            <a:pPr lvl="1"/>
            <a:r>
              <a:rPr lang="en-US" sz="2000" dirty="0"/>
              <a:t>Designing policies</a:t>
            </a:r>
          </a:p>
          <a:p>
            <a:pPr lvl="2"/>
            <a:r>
              <a:rPr lang="en-US" sz="1800" dirty="0"/>
              <a:t>Policy search class (PFAs and CFAs)</a:t>
            </a:r>
          </a:p>
          <a:p>
            <a:pPr lvl="2"/>
            <a:r>
              <a:rPr lang="en-US" sz="1800" dirty="0"/>
              <a:t>The </a:t>
            </a:r>
            <a:r>
              <a:rPr lang="en-US" sz="1800" dirty="0" err="1"/>
              <a:t>lookahead</a:t>
            </a:r>
            <a:r>
              <a:rPr lang="en-US" sz="1800" dirty="0"/>
              <a:t> class (VFAs and DLAs)</a:t>
            </a:r>
          </a:p>
          <a:p>
            <a:pPr lvl="2"/>
            <a:r>
              <a:rPr lang="en-US" sz="1800" dirty="0"/>
              <a:t>Hybrids</a:t>
            </a:r>
          </a:p>
          <a:p>
            <a:pPr lvl="1"/>
            <a:r>
              <a:rPr lang="en-US" sz="2000" dirty="0"/>
              <a:t>Teach by example style …</a:t>
            </a:r>
          </a:p>
          <a:p>
            <a:pPr lvl="2"/>
            <a:r>
              <a:rPr lang="en-US" sz="1800" dirty="0"/>
              <a:t>Need to learn how to transfer methods from one setting to the next.</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4287150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Fleet management</a:t>
            </a:r>
          </a:p>
        </p:txBody>
      </p:sp>
      <p:sp>
        <p:nvSpPr>
          <p:cNvPr id="3" name="Content Placeholder 2"/>
          <p:cNvSpPr>
            <a:spLocks noGrp="1"/>
          </p:cNvSpPr>
          <p:nvPr>
            <p:ph idx="1"/>
          </p:nvPr>
        </p:nvSpPr>
        <p:spPr>
          <a:xfrm>
            <a:off x="685800" y="4613273"/>
            <a:ext cx="7772400" cy="2143127"/>
          </a:xfrm>
        </p:spPr>
        <p:txBody>
          <a:bodyPr/>
          <a:lstStyle/>
          <a:p>
            <a:r>
              <a:rPr lang="en-US" dirty="0"/>
              <a:t>Fleet management problem</a:t>
            </a:r>
          </a:p>
          <a:p>
            <a:pPr lvl="1"/>
            <a:r>
              <a:rPr lang="en-US" dirty="0"/>
              <a:t>Optimize the assignment of drivers to loads over time.</a:t>
            </a:r>
          </a:p>
          <a:p>
            <a:pPr lvl="1"/>
            <a:r>
              <a:rPr lang="en-US" dirty="0"/>
              <a:t>Tremendous uncertainty in loads being called in</a:t>
            </a:r>
          </a:p>
        </p:txBody>
      </p:sp>
      <p:pic>
        <p:nvPicPr>
          <p:cNvPr id="4" name="Picture 3" descr="Schneider driver flows-pv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1400"/>
            <a:ext cx="4762497" cy="357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chneider subproblem with l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8238" y="1015999"/>
            <a:ext cx="343217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Footer Placeholder 5"/>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935122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Basic energy modeling problem</a:t>
            </a:r>
          </a:p>
        </p:txBody>
      </p:sp>
      <p:sp>
        <p:nvSpPr>
          <p:cNvPr id="4101" name="Rectangle 5"/>
          <p:cNvSpPr>
            <a:spLocks noGrp="1" noChangeArrowheads="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30</a:t>
            </a:fld>
            <a:endParaRPr lang="en-US"/>
          </a:p>
        </p:txBody>
      </p:sp>
    </p:spTree>
    <p:extLst>
      <p:ext uri="{BB962C8B-B14F-4D97-AF65-F5344CB8AC3E}">
        <p14:creationId xmlns:p14="http://schemas.microsoft.com/office/powerpoint/2010/main" val="3449110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Consider a basic energy storage problem:</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lvl="1"/>
            <a:r>
              <a:rPr lang="en-US" dirty="0"/>
              <a:t>We are going to show that with minor variations in the characteristics of this problem, we can make </a:t>
            </a:r>
            <a:r>
              <a:rPr lang="en-US" i="1" dirty="0"/>
              <a:t>each</a:t>
            </a:r>
            <a:r>
              <a:rPr lang="en-US" dirty="0"/>
              <a:t> class of policy work best.</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375" y="1839459"/>
            <a:ext cx="8470083" cy="324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8964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Notes:</a:t>
            </a:r>
          </a:p>
          <a:p>
            <a:pPr lvl="1"/>
            <a:r>
              <a:rPr lang="en-US" dirty="0"/>
              <a:t>We are going to describe three variations of our energy storage problem:</a:t>
            </a:r>
          </a:p>
          <a:p>
            <a:pPr lvl="2"/>
            <a:endParaRPr lang="en-US" dirty="0"/>
          </a:p>
          <a:p>
            <a:pPr lvl="2"/>
            <a:r>
              <a:rPr lang="en-US" dirty="0"/>
              <a:t>No learning</a:t>
            </a:r>
          </a:p>
          <a:p>
            <a:pPr lvl="2"/>
            <a:endParaRPr lang="en-US" dirty="0"/>
          </a:p>
          <a:p>
            <a:pPr lvl="2"/>
            <a:r>
              <a:rPr lang="en-US" dirty="0"/>
              <a:t>Passive learning</a:t>
            </a:r>
          </a:p>
          <a:p>
            <a:pPr lvl="2"/>
            <a:endParaRPr lang="en-US" dirty="0"/>
          </a:p>
          <a:p>
            <a:pPr lvl="2"/>
            <a:r>
              <a:rPr lang="en-US" dirty="0"/>
              <a:t>Active learning</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592637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A model of our problem</a:t>
            </a:r>
          </a:p>
          <a:p>
            <a:pPr lvl="2"/>
            <a:endParaRPr lang="en-US" dirty="0"/>
          </a:p>
          <a:p>
            <a:pPr lvl="1"/>
            <a:r>
              <a:rPr lang="en-US" dirty="0"/>
              <a:t>State variables</a:t>
            </a:r>
          </a:p>
          <a:p>
            <a:pPr lvl="2"/>
            <a:endParaRPr lang="en-US" dirty="0"/>
          </a:p>
          <a:p>
            <a:pPr lvl="1"/>
            <a:r>
              <a:rPr lang="en-US" dirty="0"/>
              <a:t>Decision variables</a:t>
            </a:r>
          </a:p>
          <a:p>
            <a:pPr lvl="2"/>
            <a:endParaRPr lang="en-US" dirty="0"/>
          </a:p>
          <a:p>
            <a:pPr lvl="1"/>
            <a:r>
              <a:rPr lang="en-US" dirty="0"/>
              <a:t>Exogenous information</a:t>
            </a:r>
          </a:p>
          <a:p>
            <a:pPr lvl="2"/>
            <a:endParaRPr lang="en-US" dirty="0"/>
          </a:p>
          <a:p>
            <a:pPr lvl="1"/>
            <a:r>
              <a:rPr lang="en-US" dirty="0"/>
              <a:t>Transition function</a:t>
            </a:r>
          </a:p>
          <a:p>
            <a:pPr lvl="2"/>
            <a:endParaRPr lang="en-US" dirty="0"/>
          </a:p>
          <a:p>
            <a:pPr lvl="1"/>
            <a:r>
              <a:rPr lang="en-US" dirty="0"/>
              <a:t>Objective function</a:t>
            </a:r>
          </a:p>
        </p:txBody>
      </p:sp>
    </p:spTree>
    <p:extLst>
      <p:ext uri="{BB962C8B-B14F-4D97-AF65-F5344CB8AC3E}">
        <p14:creationId xmlns:p14="http://schemas.microsoft.com/office/powerpoint/2010/main" val="159492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State variables</a:t>
            </a:r>
          </a:p>
          <a:p>
            <a:endParaRPr lang="en-US" dirty="0"/>
          </a:p>
          <a:p>
            <a:endParaRPr lang="en-US" dirty="0"/>
          </a:p>
          <a:p>
            <a:endParaRPr lang="en-US" dirty="0"/>
          </a:p>
          <a:p>
            <a:endParaRPr lang="en-US" dirty="0"/>
          </a:p>
          <a:p>
            <a:endParaRPr lang="en-US" dirty="0"/>
          </a:p>
          <a:p>
            <a:endParaRPr lang="en-US" dirty="0"/>
          </a:p>
          <a:p>
            <a:pPr lvl="1"/>
            <a:r>
              <a:rPr lang="en-US" dirty="0"/>
              <a:t>Lay out the five columns of the modeling framework and work through the model.</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41760" cy="400110"/>
          </a:xfrm>
          <a:prstGeom prst="rect">
            <a:avLst/>
          </a:prstGeom>
          <a:noFill/>
        </p:spPr>
        <p:txBody>
          <a:bodyPr wrap="none" rtlCol="0">
            <a:spAutoFit/>
          </a:bodyPr>
          <a:lstStyle/>
          <a:p>
            <a:pPr algn="l"/>
            <a:r>
              <a:rPr lang="en-US" sz="2000" i="0" dirty="0"/>
              <a:t>L</a:t>
            </a:r>
          </a:p>
        </p:txBody>
      </p:sp>
    </p:spTree>
    <p:extLst>
      <p:ext uri="{BB962C8B-B14F-4D97-AF65-F5344CB8AC3E}">
        <p14:creationId xmlns:p14="http://schemas.microsoft.com/office/powerpoint/2010/main" val="317057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21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112" y="4890333"/>
            <a:ext cx="3506994" cy="1262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Decision variables</a:t>
            </a:r>
          </a:p>
          <a:p>
            <a:pPr lvl="1"/>
            <a:endParaRPr lang="en-US" dirty="0"/>
          </a:p>
          <a:p>
            <a:pPr lvl="1"/>
            <a:endParaRPr lang="en-US" dirty="0"/>
          </a:p>
          <a:p>
            <a:pPr lvl="2"/>
            <a:endParaRPr lang="en-US" dirty="0"/>
          </a:p>
          <a:p>
            <a:pPr lvl="1"/>
            <a:endParaRPr lang="en-US" dirty="0"/>
          </a:p>
          <a:p>
            <a:pPr lvl="2"/>
            <a:endParaRPr lang="en-US" dirty="0"/>
          </a:p>
          <a:p>
            <a:pPr lvl="3"/>
            <a:endParaRPr lang="en-US" dirty="0"/>
          </a:p>
          <a:p>
            <a:pPr lvl="3"/>
            <a:endParaRPr lang="en-US" dirty="0"/>
          </a:p>
          <a:p>
            <a:pPr lvl="3"/>
            <a:endParaRPr lang="en-US" dirty="0"/>
          </a:p>
          <a:p>
            <a:pPr lvl="1"/>
            <a:r>
              <a:rPr lang="en-US" dirty="0"/>
              <a:t>Constraints;</a:t>
            </a:r>
          </a:p>
          <a:p>
            <a:pPr lvl="2"/>
            <a:endParaRPr lang="en-US" dirty="0"/>
          </a:p>
          <a:p>
            <a:pPr lvl="1"/>
            <a:endParaRPr lang="en-US" dirty="0"/>
          </a:p>
          <a:p>
            <a:pPr lvl="2"/>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41760" cy="400110"/>
          </a:xfrm>
          <a:prstGeom prst="rect">
            <a:avLst/>
          </a:prstGeom>
          <a:noFill/>
        </p:spPr>
        <p:txBody>
          <a:bodyPr wrap="none" rtlCol="0">
            <a:spAutoFit/>
          </a:bodyPr>
          <a:lstStyle/>
          <a:p>
            <a:pPr algn="l"/>
            <a:r>
              <a:rPr lang="en-US" sz="2000" i="0" dirty="0"/>
              <a:t>L</a:t>
            </a:r>
          </a:p>
        </p:txBody>
      </p:sp>
      <p:graphicFrame>
        <p:nvGraphicFramePr>
          <p:cNvPr id="9" name="Object 8"/>
          <p:cNvGraphicFramePr>
            <a:graphicFrameLocks noChangeAspect="1"/>
          </p:cNvGraphicFramePr>
          <p:nvPr>
            <p:extLst/>
          </p:nvPr>
        </p:nvGraphicFramePr>
        <p:xfrm>
          <a:off x="1749128" y="4072530"/>
          <a:ext cx="3382398" cy="543159"/>
        </p:xfrm>
        <a:graphic>
          <a:graphicData uri="http://schemas.openxmlformats.org/presentationml/2006/ole">
            <mc:AlternateContent xmlns:mc="http://schemas.openxmlformats.org/markup-compatibility/2006">
              <mc:Choice xmlns:v="urn:schemas-microsoft-com:vml" Requires="v">
                <p:oleObj spid="_x0000_s10242" name="Equation" r:id="rId5" imgW="1739880" imgH="279360" progId="Equation.DSMT4">
                  <p:embed/>
                </p:oleObj>
              </mc:Choice>
              <mc:Fallback>
                <p:oleObj name="Equation" r:id="rId5" imgW="1739880" imgH="279360" progId="Equation.DSMT4">
                  <p:embed/>
                  <p:pic>
                    <p:nvPicPr>
                      <p:cNvPr id="9" name="Object 8"/>
                      <p:cNvPicPr/>
                      <p:nvPr/>
                    </p:nvPicPr>
                    <p:blipFill>
                      <a:blip r:embed="rId6"/>
                      <a:stretch>
                        <a:fillRect/>
                      </a:stretch>
                    </p:blipFill>
                    <p:spPr>
                      <a:xfrm>
                        <a:off x="1749128" y="4072530"/>
                        <a:ext cx="3382398" cy="543159"/>
                      </a:xfrm>
                      <a:prstGeom prst="rect">
                        <a:avLst/>
                      </a:prstGeom>
                    </p:spPr>
                  </p:pic>
                </p:oleObj>
              </mc:Fallback>
            </mc:AlternateContent>
          </a:graphicData>
        </a:graphic>
      </p:graphicFrame>
      <p:sp>
        <p:nvSpPr>
          <p:cNvPr id="12" name="Rectangle 11"/>
          <p:cNvSpPr/>
          <p:nvPr/>
        </p:nvSpPr>
        <p:spPr>
          <a:xfrm>
            <a:off x="4649783" y="4947107"/>
            <a:ext cx="564543" cy="1198979"/>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67211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Exogenous information</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endParaRPr lang="en-US" dirty="0"/>
          </a:p>
          <a:p>
            <a:pPr lvl="1"/>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41760" cy="400110"/>
          </a:xfrm>
          <a:prstGeom prst="rect">
            <a:avLst/>
          </a:prstGeom>
          <a:noFill/>
        </p:spPr>
        <p:txBody>
          <a:bodyPr wrap="none" rtlCol="0">
            <a:spAutoFit/>
          </a:bodyPr>
          <a:lstStyle/>
          <a:p>
            <a:pPr algn="l"/>
            <a:r>
              <a:rPr lang="en-US" sz="2000" i="0" dirty="0"/>
              <a:t>L</a:t>
            </a:r>
          </a:p>
        </p:txBody>
      </p:sp>
      <p:graphicFrame>
        <p:nvGraphicFramePr>
          <p:cNvPr id="10" name="Object 9"/>
          <p:cNvGraphicFramePr>
            <a:graphicFrameLocks noChangeAspect="1"/>
          </p:cNvGraphicFramePr>
          <p:nvPr>
            <p:extLst/>
          </p:nvPr>
        </p:nvGraphicFramePr>
        <p:xfrm>
          <a:off x="1499512" y="4656105"/>
          <a:ext cx="6016625" cy="1420813"/>
        </p:xfrm>
        <a:graphic>
          <a:graphicData uri="http://schemas.openxmlformats.org/presentationml/2006/ole">
            <mc:AlternateContent xmlns:mc="http://schemas.openxmlformats.org/markup-compatibility/2006">
              <mc:Choice xmlns:v="urn:schemas-microsoft-com:vml" Requires="v">
                <p:oleObj spid="_x0000_s11266" name="Equation" r:id="rId4" imgW="2743200" imgH="647640" progId="Equation.DSMT4">
                  <p:embed/>
                </p:oleObj>
              </mc:Choice>
              <mc:Fallback>
                <p:oleObj name="Equation" r:id="rId4" imgW="2743200" imgH="647640" progId="Equation.DSMT4">
                  <p:embed/>
                  <p:pic>
                    <p:nvPicPr>
                      <p:cNvPr id="10" name="Object 9"/>
                      <p:cNvPicPr>
                        <a:picLocks noChangeAspect="1" noChangeArrowheads="1"/>
                      </p:cNvPicPr>
                      <p:nvPr/>
                    </p:nvPicPr>
                    <p:blipFill>
                      <a:blip r:embed="rId5"/>
                      <a:srcRect/>
                      <a:stretch>
                        <a:fillRect/>
                      </a:stretch>
                    </p:blipFill>
                    <p:spPr bwMode="auto">
                      <a:xfrm>
                        <a:off x="1499512" y="4656105"/>
                        <a:ext cx="6016625" cy="1420813"/>
                      </a:xfrm>
                      <a:prstGeom prst="rect">
                        <a:avLst/>
                      </a:prstGeom>
                      <a:noFill/>
                      <a:ln>
                        <a:noFill/>
                      </a:ln>
                    </p:spPr>
                  </p:pic>
                </p:oleObj>
              </mc:Fallback>
            </mc:AlternateContent>
          </a:graphicData>
        </a:graphic>
      </p:graphicFrame>
      <p:graphicFrame>
        <p:nvGraphicFramePr>
          <p:cNvPr id="11" name="Object 10"/>
          <p:cNvGraphicFramePr>
            <a:graphicFrameLocks noChangeAspect="1"/>
          </p:cNvGraphicFramePr>
          <p:nvPr>
            <p:extLst/>
          </p:nvPr>
        </p:nvGraphicFramePr>
        <p:xfrm>
          <a:off x="672783" y="4185920"/>
          <a:ext cx="881062" cy="2438400"/>
        </p:xfrm>
        <a:graphic>
          <a:graphicData uri="http://schemas.openxmlformats.org/presentationml/2006/ole">
            <mc:AlternateContent xmlns:mc="http://schemas.openxmlformats.org/markup-compatibility/2006">
              <mc:Choice xmlns:v="urn:schemas-microsoft-com:vml" Requires="v">
                <p:oleObj spid="_x0000_s11267" name="Equation" r:id="rId6" imgW="495000" imgH="1371600" progId="Equation.DSMT4">
                  <p:embed/>
                </p:oleObj>
              </mc:Choice>
              <mc:Fallback>
                <p:oleObj name="Equation" r:id="rId6" imgW="495000" imgH="1371600" progId="Equation.DSMT4">
                  <p:embed/>
                  <p:pic>
                    <p:nvPicPr>
                      <p:cNvPr id="11" name="Object 10"/>
                      <p:cNvPicPr/>
                      <p:nvPr/>
                    </p:nvPicPr>
                    <p:blipFill>
                      <a:blip r:embed="rId7"/>
                      <a:stretch>
                        <a:fillRect/>
                      </a:stretch>
                    </p:blipFill>
                    <p:spPr>
                      <a:xfrm>
                        <a:off x="672783" y="4185920"/>
                        <a:ext cx="881062" cy="2438400"/>
                      </a:xfrm>
                      <a:prstGeom prst="rect">
                        <a:avLst/>
                      </a:prstGeom>
                    </p:spPr>
                  </p:pic>
                </p:oleObj>
              </mc:Fallback>
            </mc:AlternateContent>
          </a:graphicData>
        </a:graphic>
      </p:graphicFrame>
    </p:spTree>
    <p:extLst>
      <p:ext uri="{BB962C8B-B14F-4D97-AF65-F5344CB8AC3E}">
        <p14:creationId xmlns:p14="http://schemas.microsoft.com/office/powerpoint/2010/main" val="3235737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Transition function</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endParaRPr lang="en-US" dirty="0"/>
          </a:p>
          <a:p>
            <a:pPr lvl="1"/>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41760" cy="400110"/>
          </a:xfrm>
          <a:prstGeom prst="rect">
            <a:avLst/>
          </a:prstGeom>
          <a:noFill/>
        </p:spPr>
        <p:txBody>
          <a:bodyPr wrap="none" rtlCol="0">
            <a:spAutoFit/>
          </a:bodyPr>
          <a:lstStyle/>
          <a:p>
            <a:pPr algn="l"/>
            <a:r>
              <a:rPr lang="en-US" sz="2000" i="0" dirty="0"/>
              <a:t>L</a:t>
            </a:r>
          </a:p>
        </p:txBody>
      </p:sp>
      <p:graphicFrame>
        <p:nvGraphicFramePr>
          <p:cNvPr id="10" name="Object 9"/>
          <p:cNvGraphicFramePr>
            <a:graphicFrameLocks noChangeAspect="1"/>
          </p:cNvGraphicFramePr>
          <p:nvPr>
            <p:extLst/>
          </p:nvPr>
        </p:nvGraphicFramePr>
        <p:xfrm>
          <a:off x="455173" y="4222750"/>
          <a:ext cx="6311900" cy="2041525"/>
        </p:xfrm>
        <a:graphic>
          <a:graphicData uri="http://schemas.openxmlformats.org/presentationml/2006/ole">
            <mc:AlternateContent xmlns:mc="http://schemas.openxmlformats.org/markup-compatibility/2006">
              <mc:Choice xmlns:v="urn:schemas-microsoft-com:vml" Requires="v">
                <p:oleObj spid="_x0000_s12290" name="Equation" r:id="rId4" imgW="2628720" imgH="850680" progId="Equation.DSMT4">
                  <p:embed/>
                </p:oleObj>
              </mc:Choice>
              <mc:Fallback>
                <p:oleObj name="Equation" r:id="rId4" imgW="2628720" imgH="850680" progId="Equation.DSMT4">
                  <p:embed/>
                  <p:pic>
                    <p:nvPicPr>
                      <p:cNvPr id="10" name="Object 9"/>
                      <p:cNvPicPr>
                        <a:picLocks noChangeAspect="1" noChangeArrowheads="1"/>
                      </p:cNvPicPr>
                      <p:nvPr/>
                    </p:nvPicPr>
                    <p:blipFill>
                      <a:blip r:embed="rId5"/>
                      <a:srcRect/>
                      <a:stretch>
                        <a:fillRect/>
                      </a:stretch>
                    </p:blipFill>
                    <p:spPr bwMode="auto">
                      <a:xfrm>
                        <a:off x="455173" y="4222750"/>
                        <a:ext cx="63119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Rectangle 23"/>
          <p:cNvSpPr/>
          <p:nvPr/>
        </p:nvSpPr>
        <p:spPr>
          <a:xfrm>
            <a:off x="1464791" y="4305286"/>
            <a:ext cx="434675"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5" name="Rectangle 24"/>
          <p:cNvSpPr/>
          <p:nvPr/>
        </p:nvSpPr>
        <p:spPr>
          <a:xfrm>
            <a:off x="1806037" y="4823432"/>
            <a:ext cx="357809"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6" name="Rectangle 25"/>
          <p:cNvSpPr/>
          <p:nvPr/>
        </p:nvSpPr>
        <p:spPr>
          <a:xfrm>
            <a:off x="1464791" y="5317303"/>
            <a:ext cx="629482"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7" name="Rectangle 26"/>
          <p:cNvSpPr/>
          <p:nvPr/>
        </p:nvSpPr>
        <p:spPr>
          <a:xfrm>
            <a:off x="1476822" y="5831229"/>
            <a:ext cx="842839"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8" name="Rectangle 27"/>
          <p:cNvSpPr/>
          <p:nvPr/>
        </p:nvSpPr>
        <p:spPr>
          <a:xfrm>
            <a:off x="2707820" y="4824763"/>
            <a:ext cx="466500"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9" name="Rectangle 28"/>
          <p:cNvSpPr/>
          <p:nvPr/>
        </p:nvSpPr>
        <p:spPr>
          <a:xfrm>
            <a:off x="3772599" y="4826094"/>
            <a:ext cx="504963"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11" name="Object 10"/>
          <p:cNvGraphicFramePr>
            <a:graphicFrameLocks noChangeAspect="1"/>
          </p:cNvGraphicFramePr>
          <p:nvPr>
            <p:extLst/>
          </p:nvPr>
        </p:nvGraphicFramePr>
        <p:xfrm>
          <a:off x="7069473" y="4179453"/>
          <a:ext cx="1741147" cy="1604587"/>
        </p:xfrm>
        <a:graphic>
          <a:graphicData uri="http://schemas.openxmlformats.org/presentationml/2006/ole">
            <mc:AlternateContent xmlns:mc="http://schemas.openxmlformats.org/markup-compatibility/2006">
              <mc:Choice xmlns:v="urn:schemas-microsoft-com:vml" Requires="v">
                <p:oleObj spid="_x0000_s12291" name="Equation" r:id="rId6" imgW="647640" imgH="596880" progId="Equation.DSMT4">
                  <p:embed/>
                </p:oleObj>
              </mc:Choice>
              <mc:Fallback>
                <p:oleObj name="Equation" r:id="rId6" imgW="647640" imgH="596880" progId="Equation.DSMT4">
                  <p:embed/>
                  <p:pic>
                    <p:nvPicPr>
                      <p:cNvPr id="11" name="Object 10"/>
                      <p:cNvPicPr/>
                      <p:nvPr/>
                    </p:nvPicPr>
                    <p:blipFill>
                      <a:blip r:embed="rId7"/>
                      <a:stretch>
                        <a:fillRect/>
                      </a:stretch>
                    </p:blipFill>
                    <p:spPr>
                      <a:xfrm>
                        <a:off x="7069473" y="4179453"/>
                        <a:ext cx="1741147" cy="1604587"/>
                      </a:xfrm>
                      <a:prstGeom prst="rect">
                        <a:avLst/>
                      </a:prstGeom>
                    </p:spPr>
                  </p:pic>
                </p:oleObj>
              </mc:Fallback>
            </mc:AlternateContent>
          </a:graphicData>
        </a:graphic>
      </p:graphicFrame>
    </p:spTree>
    <p:extLst>
      <p:ext uri="{BB962C8B-B14F-4D97-AF65-F5344CB8AC3E}">
        <p14:creationId xmlns:p14="http://schemas.microsoft.com/office/powerpoint/2010/main" val="361539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dissolve">
                                      <p:cBhvr>
                                        <p:cTn id="16" dur="500"/>
                                        <p:tgtEl>
                                          <p:spTgt spid="2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dissolve">
                                      <p:cBhvr>
                                        <p:cTn id="19" dur="500"/>
                                        <p:tgtEl>
                                          <p:spTgt spid="2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ssolv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Objective function</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endParaRPr lang="en-US" dirty="0"/>
          </a:p>
          <a:p>
            <a:pPr lvl="1"/>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41760" cy="400110"/>
          </a:xfrm>
          <a:prstGeom prst="rect">
            <a:avLst/>
          </a:prstGeom>
          <a:noFill/>
        </p:spPr>
        <p:txBody>
          <a:bodyPr wrap="none" rtlCol="0">
            <a:spAutoFit/>
          </a:bodyPr>
          <a:lstStyle/>
          <a:p>
            <a:pPr algn="l"/>
            <a:r>
              <a:rPr lang="en-US" sz="2000" i="0" dirty="0"/>
              <a:t>L</a:t>
            </a:r>
          </a:p>
        </p:txBody>
      </p:sp>
      <p:graphicFrame>
        <p:nvGraphicFramePr>
          <p:cNvPr id="9" name="Object 8"/>
          <p:cNvGraphicFramePr>
            <a:graphicFrameLocks noChangeAspect="1"/>
          </p:cNvGraphicFramePr>
          <p:nvPr>
            <p:extLst/>
          </p:nvPr>
        </p:nvGraphicFramePr>
        <p:xfrm>
          <a:off x="2233506" y="4479302"/>
          <a:ext cx="3159661" cy="569775"/>
        </p:xfrm>
        <a:graphic>
          <a:graphicData uri="http://schemas.openxmlformats.org/presentationml/2006/ole">
            <mc:AlternateContent xmlns:mc="http://schemas.openxmlformats.org/markup-compatibility/2006">
              <mc:Choice xmlns:v="urn:schemas-microsoft-com:vml" Requires="v">
                <p:oleObj spid="_x0000_s13314" name="Equation" r:id="rId4" imgW="1549080" imgH="279360" progId="Equation.DSMT4">
                  <p:embed/>
                </p:oleObj>
              </mc:Choice>
              <mc:Fallback>
                <p:oleObj name="Equation" r:id="rId4" imgW="1549080" imgH="279360" progId="Equation.DSMT4">
                  <p:embed/>
                  <p:pic>
                    <p:nvPicPr>
                      <p:cNvPr id="9" name="Object 8"/>
                      <p:cNvPicPr/>
                      <p:nvPr/>
                    </p:nvPicPr>
                    <p:blipFill>
                      <a:blip r:embed="rId5"/>
                      <a:stretch>
                        <a:fillRect/>
                      </a:stretch>
                    </p:blipFill>
                    <p:spPr>
                      <a:xfrm>
                        <a:off x="2233506" y="4479302"/>
                        <a:ext cx="3159661" cy="569775"/>
                      </a:xfrm>
                      <a:prstGeom prst="rect">
                        <a:avLst/>
                      </a:prstGeom>
                    </p:spPr>
                  </p:pic>
                </p:oleObj>
              </mc:Fallback>
            </mc:AlternateContent>
          </a:graphicData>
        </a:graphic>
      </p:graphicFrame>
      <p:graphicFrame>
        <p:nvGraphicFramePr>
          <p:cNvPr id="20" name="Object 19"/>
          <p:cNvGraphicFramePr>
            <a:graphicFrameLocks noChangeAspect="1"/>
          </p:cNvGraphicFramePr>
          <p:nvPr>
            <p:extLst/>
          </p:nvPr>
        </p:nvGraphicFramePr>
        <p:xfrm>
          <a:off x="1819275" y="5367338"/>
          <a:ext cx="4791075" cy="930275"/>
        </p:xfrm>
        <a:graphic>
          <a:graphicData uri="http://schemas.openxmlformats.org/presentationml/2006/ole">
            <mc:AlternateContent xmlns:mc="http://schemas.openxmlformats.org/markup-compatibility/2006">
              <mc:Choice xmlns:v="urn:schemas-microsoft-com:vml" Requires="v">
                <p:oleObj spid="_x0000_s13315" name="Equation" r:id="rId6" imgW="2349360" imgH="457200" progId="Equation.DSMT4">
                  <p:embed/>
                </p:oleObj>
              </mc:Choice>
              <mc:Fallback>
                <p:oleObj name="Equation" r:id="rId6" imgW="2349360" imgH="457200" progId="Equation.DSMT4">
                  <p:embed/>
                  <p:pic>
                    <p:nvPicPr>
                      <p:cNvPr id="20" name="Object 19"/>
                      <p:cNvPicPr>
                        <a:picLocks noChangeAspect="1" noChangeArrowheads="1"/>
                      </p:cNvPicPr>
                      <p:nvPr/>
                    </p:nvPicPr>
                    <p:blipFill>
                      <a:blip r:embed="rId7"/>
                      <a:srcRect/>
                      <a:stretch>
                        <a:fillRect/>
                      </a:stretch>
                    </p:blipFill>
                    <p:spPr bwMode="auto">
                      <a:xfrm>
                        <a:off x="1819275" y="5367338"/>
                        <a:ext cx="4791075" cy="930275"/>
                      </a:xfrm>
                      <a:prstGeom prst="rect">
                        <a:avLst/>
                      </a:prstGeom>
                      <a:noFill/>
                      <a:ln>
                        <a:noFill/>
                      </a:ln>
                      <a:extLst/>
                    </p:spPr>
                  </p:pic>
                </p:oleObj>
              </mc:Fallback>
            </mc:AlternateContent>
          </a:graphicData>
        </a:graphic>
      </p:graphicFrame>
      <p:sp>
        <p:nvSpPr>
          <p:cNvPr id="21" name="Rectangle 20"/>
          <p:cNvSpPr/>
          <p:nvPr/>
        </p:nvSpPr>
        <p:spPr>
          <a:xfrm>
            <a:off x="3570135" y="4574644"/>
            <a:ext cx="431987"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1310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p:cNvGraphicFramePr>
            <a:graphicFrameLocks noChangeAspect="1"/>
          </p:cNvGraphicFramePr>
          <p:nvPr>
            <p:extLst/>
          </p:nvPr>
        </p:nvGraphicFramePr>
        <p:xfrm>
          <a:off x="1664714" y="4895544"/>
          <a:ext cx="4113213" cy="488950"/>
        </p:xfrm>
        <a:graphic>
          <a:graphicData uri="http://schemas.openxmlformats.org/presentationml/2006/ole">
            <mc:AlternateContent xmlns:mc="http://schemas.openxmlformats.org/markup-compatibility/2006">
              <mc:Choice xmlns:v="urn:schemas-microsoft-com:vml" Requires="v">
                <p:oleObj spid="_x0000_s14338" name="Equation" r:id="rId3" imgW="1714320" imgH="203040" progId="Equation.DSMT4">
                  <p:embed/>
                </p:oleObj>
              </mc:Choice>
              <mc:Fallback>
                <p:oleObj name="Equation" r:id="rId3" imgW="1714320" imgH="203040" progId="Equation.DSMT4">
                  <p:embed/>
                  <p:pic>
                    <p:nvPicPr>
                      <p:cNvPr id="12" name="Object 11"/>
                      <p:cNvPicPr>
                        <a:picLocks noChangeAspect="1" noChangeArrowheads="1"/>
                      </p:cNvPicPr>
                      <p:nvPr/>
                    </p:nvPicPr>
                    <p:blipFill>
                      <a:blip r:embed="rId4"/>
                      <a:srcRect/>
                      <a:stretch>
                        <a:fillRect/>
                      </a:stretch>
                    </p:blipFill>
                    <p:spPr bwMode="auto">
                      <a:xfrm>
                        <a:off x="1664714" y="4895544"/>
                        <a:ext cx="41132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State variables</a:t>
            </a:r>
          </a:p>
          <a:p>
            <a:pPr lvl="1"/>
            <a:r>
              <a:rPr lang="en-US" dirty="0"/>
              <a:t>Cost function</a:t>
            </a:r>
          </a:p>
          <a:p>
            <a:pPr lvl="1"/>
            <a:endParaRPr lang="en-US" dirty="0"/>
          </a:p>
          <a:p>
            <a:pPr lvl="1"/>
            <a:r>
              <a:rPr lang="en-US" dirty="0"/>
              <a:t>Decision function</a:t>
            </a:r>
          </a:p>
          <a:p>
            <a:pPr marL="914400" lvl="2" indent="0">
              <a:buNone/>
            </a:pPr>
            <a:r>
              <a:rPr lang="en-US" sz="2400" dirty="0"/>
              <a:t>Constraints:</a:t>
            </a:r>
            <a:endParaRPr lang="en-US" dirty="0"/>
          </a:p>
          <a:p>
            <a:pPr lvl="2"/>
            <a:endParaRPr lang="en-US" sz="1800" dirty="0"/>
          </a:p>
          <a:p>
            <a:pPr lvl="2"/>
            <a:endParaRPr lang="en-US" sz="1800" dirty="0"/>
          </a:p>
          <a:p>
            <a:pPr marL="457200" lvl="1" indent="0">
              <a:buNone/>
            </a:pPr>
            <a:r>
              <a:rPr lang="en-US" sz="2000" dirty="0"/>
              <a:t>	</a:t>
            </a:r>
            <a:endParaRPr lang="en-US" sz="1800" dirty="0"/>
          </a:p>
          <a:p>
            <a:pPr marL="457200" lvl="1" indent="0">
              <a:buNone/>
            </a:pPr>
            <a:r>
              <a:rPr lang="en-US" sz="1800" dirty="0"/>
              <a:t>	</a:t>
            </a:r>
          </a:p>
          <a:p>
            <a:pPr lvl="1"/>
            <a:r>
              <a:rPr lang="en-US" dirty="0"/>
              <a:t>Transition function</a:t>
            </a:r>
          </a:p>
          <a:p>
            <a:pPr lvl="1"/>
            <a:endParaRPr lang="en-US" dirty="0"/>
          </a:p>
          <a:p>
            <a:pPr lvl="1"/>
            <a:endParaRPr lang="en-US" dirty="0"/>
          </a:p>
          <a:p>
            <a:pPr lvl="1"/>
            <a:endParaRPr lang="en-US" dirty="0"/>
          </a:p>
          <a:p>
            <a:pPr lvl="1"/>
            <a:endParaRPr lang="en-US" dirty="0"/>
          </a:p>
          <a:p>
            <a:pPr lvl="2"/>
            <a:endParaRPr lang="en-US" dirty="0"/>
          </a:p>
          <a:p>
            <a:pPr lvl="1"/>
            <a:endParaRPr lang="en-US" dirty="0"/>
          </a:p>
        </p:txBody>
      </p:sp>
      <p:graphicFrame>
        <p:nvGraphicFramePr>
          <p:cNvPr id="9" name="Object 8"/>
          <p:cNvGraphicFramePr>
            <a:graphicFrameLocks noChangeAspect="1"/>
          </p:cNvGraphicFramePr>
          <p:nvPr>
            <p:extLst/>
          </p:nvPr>
        </p:nvGraphicFramePr>
        <p:xfrm>
          <a:off x="1775870" y="2121653"/>
          <a:ext cx="2719876" cy="426964"/>
        </p:xfrm>
        <a:graphic>
          <a:graphicData uri="http://schemas.openxmlformats.org/presentationml/2006/ole">
            <mc:AlternateContent xmlns:mc="http://schemas.openxmlformats.org/markup-compatibility/2006">
              <mc:Choice xmlns:v="urn:schemas-microsoft-com:vml" Requires="v">
                <p:oleObj spid="_x0000_s14339" name="Equation" r:id="rId5" imgW="1460160" imgH="228600" progId="Equation.DSMT4">
                  <p:embed/>
                </p:oleObj>
              </mc:Choice>
              <mc:Fallback>
                <p:oleObj name="Equation" r:id="rId5" imgW="1460160" imgH="228600" progId="Equation.DSMT4">
                  <p:embed/>
                  <p:pic>
                    <p:nvPicPr>
                      <p:cNvPr id="9" name="Object 8"/>
                      <p:cNvPicPr/>
                      <p:nvPr/>
                    </p:nvPicPr>
                    <p:blipFill>
                      <a:blip r:embed="rId6"/>
                      <a:stretch>
                        <a:fillRect/>
                      </a:stretch>
                    </p:blipFill>
                    <p:spPr>
                      <a:xfrm>
                        <a:off x="1775870" y="2121653"/>
                        <a:ext cx="2719876" cy="426964"/>
                      </a:xfrm>
                      <a:prstGeom prst="rect">
                        <a:avLst/>
                      </a:prstGeom>
                    </p:spPr>
                  </p:pic>
                </p:oleObj>
              </mc:Fallback>
            </mc:AlternateContent>
          </a:graphicData>
        </a:graphic>
      </p:graphicFrame>
      <p:pic>
        <p:nvPicPr>
          <p:cNvPr id="13"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r="4271"/>
          <a:stretch/>
        </p:blipFill>
        <p:spPr bwMode="auto">
          <a:xfrm>
            <a:off x="1697112" y="3236254"/>
            <a:ext cx="3662067" cy="137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extLst/>
          </p:nvPr>
        </p:nvGraphicFramePr>
        <p:xfrm>
          <a:off x="4075785" y="1270000"/>
          <a:ext cx="3324225" cy="987425"/>
        </p:xfrm>
        <a:graphic>
          <a:graphicData uri="http://schemas.openxmlformats.org/presentationml/2006/ole">
            <mc:AlternateContent xmlns:mc="http://schemas.openxmlformats.org/markup-compatibility/2006">
              <mc:Choice xmlns:v="urn:schemas-microsoft-com:vml" Requires="v">
                <p:oleObj spid="_x0000_s14340" name="Equation" r:id="rId8" imgW="1879560" imgH="558720" progId="Equation.DSMT4">
                  <p:embed/>
                </p:oleObj>
              </mc:Choice>
              <mc:Fallback>
                <p:oleObj name="Equation" r:id="rId8" imgW="1879560" imgH="558720" progId="Equation.DSMT4">
                  <p:embed/>
                  <p:pic>
                    <p:nvPicPr>
                      <p:cNvPr id="4" name="Object 3"/>
                      <p:cNvPicPr/>
                      <p:nvPr/>
                    </p:nvPicPr>
                    <p:blipFill>
                      <a:blip r:embed="rId9"/>
                      <a:stretch>
                        <a:fillRect/>
                      </a:stretch>
                    </p:blipFill>
                    <p:spPr>
                      <a:xfrm>
                        <a:off x="4075785" y="1270000"/>
                        <a:ext cx="3324225" cy="987425"/>
                      </a:xfrm>
                      <a:prstGeom prst="rect">
                        <a:avLst/>
                      </a:prstGeom>
                    </p:spPr>
                  </p:pic>
                </p:oleObj>
              </mc:Fallback>
            </mc:AlternateContent>
          </a:graphicData>
        </a:graphic>
      </p:graphicFrame>
      <p:grpSp>
        <p:nvGrpSpPr>
          <p:cNvPr id="38" name="Group 37"/>
          <p:cNvGrpSpPr/>
          <p:nvPr/>
        </p:nvGrpSpPr>
        <p:grpSpPr>
          <a:xfrm>
            <a:off x="1697112" y="2071848"/>
            <a:ext cx="4770363" cy="475213"/>
            <a:chOff x="1697112" y="2071848"/>
            <a:chExt cx="4770363" cy="475213"/>
          </a:xfrm>
        </p:grpSpPr>
        <p:sp>
          <p:nvSpPr>
            <p:cNvPr id="15" name="Rectangle 14"/>
            <p:cNvSpPr/>
            <p:nvPr/>
          </p:nvSpPr>
          <p:spPr>
            <a:xfrm>
              <a:off x="1697112" y="2117691"/>
              <a:ext cx="431987"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6" name="Straight Arrow Connector 5"/>
            <p:cNvCxnSpPr>
              <a:stCxn id="15" idx="3"/>
            </p:cNvCxnSpPr>
            <p:nvPr/>
          </p:nvCxnSpPr>
          <p:spPr bwMode="auto">
            <a:xfrm flipV="1">
              <a:off x="2129099" y="2071848"/>
              <a:ext cx="4338376" cy="260528"/>
            </a:xfrm>
            <a:prstGeom prst="straightConnector1">
              <a:avLst/>
            </a:prstGeom>
            <a:noFill/>
            <a:ln w="12700" cap="flat" cmpd="sng" algn="ctr">
              <a:solidFill>
                <a:srgbClr val="FF0000"/>
              </a:solidFill>
              <a:prstDash val="solid"/>
              <a:round/>
              <a:headEnd type="none" w="med" len="med"/>
              <a:tailEnd type="arrow"/>
            </a:ln>
            <a:effectLst/>
          </p:spPr>
        </p:cxnSp>
      </p:grpSp>
      <p:grpSp>
        <p:nvGrpSpPr>
          <p:cNvPr id="34" name="Group 33"/>
          <p:cNvGrpSpPr/>
          <p:nvPr/>
        </p:nvGrpSpPr>
        <p:grpSpPr>
          <a:xfrm>
            <a:off x="4921835" y="2102124"/>
            <a:ext cx="564543" cy="2475424"/>
            <a:chOff x="4921835" y="2102124"/>
            <a:chExt cx="564543" cy="2475424"/>
          </a:xfrm>
        </p:grpSpPr>
        <p:sp>
          <p:nvSpPr>
            <p:cNvPr id="14" name="Rectangle 13"/>
            <p:cNvSpPr/>
            <p:nvPr/>
          </p:nvSpPr>
          <p:spPr>
            <a:xfrm>
              <a:off x="4921835" y="3264493"/>
              <a:ext cx="564543" cy="1313055"/>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1" name="Straight Arrow Connector 20"/>
            <p:cNvCxnSpPr>
              <a:stCxn id="14" idx="0"/>
            </p:cNvCxnSpPr>
            <p:nvPr/>
          </p:nvCxnSpPr>
          <p:spPr bwMode="auto">
            <a:xfrm flipH="1" flipV="1">
              <a:off x="5204106" y="2102124"/>
              <a:ext cx="1" cy="1162369"/>
            </a:xfrm>
            <a:prstGeom prst="straightConnector1">
              <a:avLst/>
            </a:prstGeom>
            <a:noFill/>
            <a:ln w="12700" cap="flat" cmpd="sng" algn="ctr">
              <a:solidFill>
                <a:srgbClr val="FF0000"/>
              </a:solidFill>
              <a:prstDash val="solid"/>
              <a:round/>
              <a:headEnd type="none" w="med" len="med"/>
              <a:tailEnd type="arrow"/>
            </a:ln>
            <a:effectLst/>
          </p:spPr>
        </p:cxnSp>
      </p:grpSp>
      <p:grpSp>
        <p:nvGrpSpPr>
          <p:cNvPr id="19" name="Group 18"/>
          <p:cNvGrpSpPr/>
          <p:nvPr/>
        </p:nvGrpSpPr>
        <p:grpSpPr>
          <a:xfrm>
            <a:off x="2705921" y="2086132"/>
            <a:ext cx="3784275" cy="3293569"/>
            <a:chOff x="2705921" y="2086132"/>
            <a:chExt cx="3784275" cy="3293569"/>
          </a:xfrm>
        </p:grpSpPr>
        <p:grpSp>
          <p:nvGrpSpPr>
            <p:cNvPr id="35" name="Group 34"/>
            <p:cNvGrpSpPr/>
            <p:nvPr/>
          </p:nvGrpSpPr>
          <p:grpSpPr>
            <a:xfrm>
              <a:off x="3570968" y="2086132"/>
              <a:ext cx="2919228" cy="3291895"/>
              <a:chOff x="3570968" y="2086132"/>
              <a:chExt cx="2919228" cy="3291895"/>
            </a:xfrm>
          </p:grpSpPr>
          <p:sp>
            <p:nvSpPr>
              <p:cNvPr id="17" name="Rectangle 16"/>
              <p:cNvSpPr/>
              <p:nvPr/>
            </p:nvSpPr>
            <p:spPr>
              <a:xfrm>
                <a:off x="3570968" y="4948657"/>
                <a:ext cx="504074"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8" name="Rectangle 17"/>
              <p:cNvSpPr/>
              <p:nvPr/>
            </p:nvSpPr>
            <p:spPr>
              <a:xfrm>
                <a:off x="4607918" y="4932099"/>
                <a:ext cx="504074"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5" name="Straight Arrow Connector 24"/>
              <p:cNvCxnSpPr>
                <a:stCxn id="17" idx="0"/>
              </p:cNvCxnSpPr>
              <p:nvPr/>
            </p:nvCxnSpPr>
            <p:spPr bwMode="auto">
              <a:xfrm flipV="1">
                <a:off x="3823005" y="2086132"/>
                <a:ext cx="2626244" cy="2862525"/>
              </a:xfrm>
              <a:prstGeom prst="straightConnector1">
                <a:avLst/>
              </a:prstGeom>
              <a:noFill/>
              <a:ln w="12700" cap="flat" cmpd="sng" algn="ctr">
                <a:solidFill>
                  <a:srgbClr val="FF0000"/>
                </a:solidFill>
                <a:prstDash val="solid"/>
                <a:round/>
                <a:headEnd type="none" w="med" len="med"/>
                <a:tailEnd type="arrow"/>
              </a:ln>
              <a:effectLst/>
            </p:spPr>
          </p:cxnSp>
          <p:cxnSp>
            <p:nvCxnSpPr>
              <p:cNvPr id="27" name="Straight Arrow Connector 26"/>
              <p:cNvCxnSpPr/>
              <p:nvPr/>
            </p:nvCxnSpPr>
            <p:spPr bwMode="auto">
              <a:xfrm flipV="1">
                <a:off x="4914886" y="2108743"/>
                <a:ext cx="1575310" cy="2823356"/>
              </a:xfrm>
              <a:prstGeom prst="straightConnector1">
                <a:avLst/>
              </a:prstGeom>
              <a:noFill/>
              <a:ln w="12700" cap="flat" cmpd="sng" algn="ctr">
                <a:solidFill>
                  <a:srgbClr val="FF0000"/>
                </a:solidFill>
                <a:prstDash val="solid"/>
                <a:round/>
                <a:headEnd type="none" w="med" len="med"/>
                <a:tailEnd type="arrow"/>
              </a:ln>
              <a:effectLst/>
            </p:spPr>
          </p:cxnSp>
        </p:grpSp>
        <p:sp>
          <p:nvSpPr>
            <p:cNvPr id="29" name="Rectangle 28"/>
            <p:cNvSpPr/>
            <p:nvPr/>
          </p:nvSpPr>
          <p:spPr>
            <a:xfrm>
              <a:off x="2705921" y="4950331"/>
              <a:ext cx="360089"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31" name="Straight Arrow Connector 30"/>
            <p:cNvCxnSpPr/>
            <p:nvPr/>
          </p:nvCxnSpPr>
          <p:spPr bwMode="auto">
            <a:xfrm flipV="1">
              <a:off x="2908570" y="2086133"/>
              <a:ext cx="3540679" cy="2862524"/>
            </a:xfrm>
            <a:prstGeom prst="straightConnector1">
              <a:avLst/>
            </a:prstGeom>
            <a:noFill/>
            <a:ln w="12700" cap="flat" cmpd="sng" algn="ctr">
              <a:solidFill>
                <a:srgbClr val="FF0000"/>
              </a:solidFill>
              <a:prstDash val="solid"/>
              <a:round/>
              <a:headEnd type="none" w="med" len="med"/>
              <a:tailEnd type="arrow"/>
            </a:ln>
            <a:effectLst/>
          </p:spPr>
        </p:cxnSp>
      </p:grpSp>
    </p:spTree>
    <p:extLst>
      <p:ext uri="{BB962C8B-B14F-4D97-AF65-F5344CB8AC3E}">
        <p14:creationId xmlns:p14="http://schemas.microsoft.com/office/powerpoint/2010/main" val="344792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57" y="1051560"/>
            <a:ext cx="8850732" cy="580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54338" name="Rectangle 2"/>
          <p:cNvSpPr>
            <a:spLocks noGrp="1" noChangeArrowheads="1"/>
          </p:cNvSpPr>
          <p:nvPr>
            <p:ph type="title"/>
          </p:nvPr>
        </p:nvSpPr>
        <p:spPr/>
        <p:txBody>
          <a:bodyPr/>
          <a:lstStyle/>
          <a:p>
            <a:pPr algn="l"/>
            <a:r>
              <a:rPr lang="en-US" b="1" dirty="0"/>
              <a:t>Cost function approximations</a:t>
            </a:r>
          </a:p>
        </p:txBody>
      </p:sp>
      <p:grpSp>
        <p:nvGrpSpPr>
          <p:cNvPr id="3854339" name="Group 3"/>
          <p:cNvGrpSpPr>
            <a:grpSpLocks/>
          </p:cNvGrpSpPr>
          <p:nvPr/>
        </p:nvGrpSpPr>
        <p:grpSpPr bwMode="auto">
          <a:xfrm>
            <a:off x="2187575" y="2755900"/>
            <a:ext cx="1511300" cy="2720975"/>
            <a:chOff x="1378" y="1736"/>
            <a:chExt cx="952" cy="1714"/>
          </a:xfrm>
        </p:grpSpPr>
        <p:sp>
          <p:nvSpPr>
            <p:cNvPr id="3854340" name="Oval 4"/>
            <p:cNvSpPr>
              <a:spLocks noChangeArrowheads="1"/>
            </p:cNvSpPr>
            <p:nvPr/>
          </p:nvSpPr>
          <p:spPr bwMode="auto">
            <a:xfrm>
              <a:off x="1392" y="1736"/>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1"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2" name="Oval 6"/>
            <p:cNvSpPr>
              <a:spLocks noChangeArrowheads="1"/>
            </p:cNvSpPr>
            <p:nvPr/>
          </p:nvSpPr>
          <p:spPr bwMode="auto">
            <a:xfrm>
              <a:off x="1385" y="2761"/>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3"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4" name="Rectangle 8"/>
            <p:cNvSpPr>
              <a:spLocks noChangeArrowheads="1"/>
            </p:cNvSpPr>
            <p:nvPr/>
          </p:nvSpPr>
          <p:spPr bwMode="auto">
            <a:xfrm>
              <a:off x="2168" y="1864"/>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5"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6" name="Rectangle 10"/>
            <p:cNvSpPr>
              <a:spLocks noChangeArrowheads="1"/>
            </p:cNvSpPr>
            <p:nvPr/>
          </p:nvSpPr>
          <p:spPr bwMode="auto">
            <a:xfrm>
              <a:off x="2170" y="3106"/>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4347" name="AutoShape 11"/>
            <p:cNvCxnSpPr>
              <a:cxnSpLocks noChangeShapeType="1"/>
              <a:stCxn id="3854340" idx="6"/>
              <a:endCxn id="3854344" idx="1"/>
            </p:cNvCxnSpPr>
            <p:nvPr/>
          </p:nvCxnSpPr>
          <p:spPr bwMode="auto">
            <a:xfrm>
              <a:off x="1550" y="1812"/>
              <a:ext cx="612" cy="13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48" name="AutoShape 12"/>
            <p:cNvCxnSpPr>
              <a:cxnSpLocks noChangeShapeType="1"/>
              <a:stCxn id="3854340" idx="6"/>
              <a:endCxn id="3854345" idx="1"/>
            </p:cNvCxnSpPr>
            <p:nvPr/>
          </p:nvCxnSpPr>
          <p:spPr bwMode="auto">
            <a:xfrm>
              <a:off x="1550" y="1812"/>
              <a:ext cx="613" cy="7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49" name="AutoShape 13"/>
            <p:cNvCxnSpPr>
              <a:cxnSpLocks noChangeShapeType="1"/>
              <a:stCxn id="3854341" idx="6"/>
              <a:endCxn id="3854344" idx="1"/>
            </p:cNvCxnSpPr>
            <p:nvPr/>
          </p:nvCxnSpPr>
          <p:spPr bwMode="auto">
            <a:xfrm flipV="1">
              <a:off x="1543" y="1944"/>
              <a:ext cx="619" cy="40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0" name="AutoShape 14"/>
            <p:cNvCxnSpPr>
              <a:cxnSpLocks noChangeShapeType="1"/>
              <a:stCxn id="3854341" idx="6"/>
              <a:endCxn id="3854345" idx="1"/>
            </p:cNvCxnSpPr>
            <p:nvPr/>
          </p:nvCxnSpPr>
          <p:spPr bwMode="auto">
            <a:xfrm>
              <a:off x="1543" y="2349"/>
              <a:ext cx="620" cy="17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1" name="AutoShape 15"/>
            <p:cNvCxnSpPr>
              <a:cxnSpLocks noChangeShapeType="1"/>
              <a:stCxn id="3854341" idx="6"/>
              <a:endCxn id="3854346" idx="1"/>
            </p:cNvCxnSpPr>
            <p:nvPr/>
          </p:nvCxnSpPr>
          <p:spPr bwMode="auto">
            <a:xfrm>
              <a:off x="1543" y="2349"/>
              <a:ext cx="621" cy="8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2" name="AutoShape 16"/>
            <p:cNvCxnSpPr>
              <a:cxnSpLocks noChangeShapeType="1"/>
              <a:stCxn id="3854342" idx="6"/>
              <a:endCxn id="3854346" idx="1"/>
            </p:cNvCxnSpPr>
            <p:nvPr/>
          </p:nvCxnSpPr>
          <p:spPr bwMode="auto">
            <a:xfrm>
              <a:off x="1543" y="2837"/>
              <a:ext cx="621" cy="3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3" name="AutoShape 17"/>
            <p:cNvCxnSpPr>
              <a:cxnSpLocks noChangeShapeType="1"/>
              <a:stCxn id="3854342" idx="6"/>
              <a:endCxn id="3854345" idx="1"/>
            </p:cNvCxnSpPr>
            <p:nvPr/>
          </p:nvCxnSpPr>
          <p:spPr bwMode="auto">
            <a:xfrm flipV="1">
              <a:off x="1543" y="2521"/>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4" name="AutoShape 18"/>
            <p:cNvCxnSpPr>
              <a:cxnSpLocks noChangeShapeType="1"/>
              <a:stCxn id="3854343" idx="6"/>
              <a:endCxn id="3854346" idx="1"/>
            </p:cNvCxnSpPr>
            <p:nvPr/>
          </p:nvCxnSpPr>
          <p:spPr bwMode="auto">
            <a:xfrm flipV="1">
              <a:off x="1536" y="3186"/>
              <a:ext cx="628" cy="18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5" name="AutoShape 19"/>
            <p:cNvCxnSpPr>
              <a:cxnSpLocks noChangeShapeType="1"/>
              <a:stCxn id="3854343" idx="6"/>
              <a:endCxn id="3854345" idx="1"/>
            </p:cNvCxnSpPr>
            <p:nvPr/>
          </p:nvCxnSpPr>
          <p:spPr bwMode="auto">
            <a:xfrm flipV="1">
              <a:off x="1536" y="2521"/>
              <a:ext cx="627" cy="85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4360" name="Group 24"/>
          <p:cNvGrpSpPr>
            <a:grpSpLocks/>
          </p:cNvGrpSpPr>
          <p:nvPr/>
        </p:nvGrpSpPr>
        <p:grpSpPr bwMode="auto">
          <a:xfrm>
            <a:off x="2522538" y="1298575"/>
            <a:ext cx="1404937" cy="5029200"/>
            <a:chOff x="1589" y="818"/>
            <a:chExt cx="885" cy="3168"/>
          </a:xfrm>
        </p:grpSpPr>
        <p:sp>
          <p:nvSpPr>
            <p:cNvPr id="3854361" name="Oval 25"/>
            <p:cNvSpPr>
              <a:spLocks noChangeArrowheads="1"/>
            </p:cNvSpPr>
            <p:nvPr/>
          </p:nvSpPr>
          <p:spPr bwMode="auto">
            <a:xfrm>
              <a:off x="2063" y="1042"/>
              <a:ext cx="411" cy="2944"/>
            </a:xfrm>
            <a:prstGeom prst="ellipse">
              <a:avLst/>
            </a:prstGeom>
            <a:noFill/>
            <a:ln w="38100">
              <a:solidFill>
                <a:srgbClr val="0000FF"/>
              </a:solidFill>
              <a:round/>
              <a:headEnd type="none" w="med"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62" name="Text Box 26"/>
            <p:cNvSpPr txBox="1">
              <a:spLocks noChangeArrowheads="1"/>
            </p:cNvSpPr>
            <p:nvPr/>
          </p:nvSpPr>
          <p:spPr bwMode="auto">
            <a:xfrm>
              <a:off x="1589" y="818"/>
              <a:ext cx="62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0" dirty="0">
                  <a:solidFill>
                    <a:srgbClr val="0000FF"/>
                  </a:solidFill>
                </a:rPr>
                <a:t>Riders</a:t>
              </a:r>
            </a:p>
          </p:txBody>
        </p:sp>
      </p:grpSp>
      <p:grpSp>
        <p:nvGrpSpPr>
          <p:cNvPr id="7" name="Group 6"/>
          <p:cNvGrpSpPr/>
          <p:nvPr/>
        </p:nvGrpSpPr>
        <p:grpSpPr>
          <a:xfrm>
            <a:off x="789598" y="1255713"/>
            <a:ext cx="1866291" cy="5072062"/>
            <a:chOff x="789598" y="1255713"/>
            <a:chExt cx="1866291" cy="5072062"/>
          </a:xfrm>
        </p:grpSpPr>
        <p:sp>
          <p:nvSpPr>
            <p:cNvPr id="3854364" name="Oval 28"/>
            <p:cNvSpPr>
              <a:spLocks noChangeArrowheads="1"/>
            </p:cNvSpPr>
            <p:nvPr/>
          </p:nvSpPr>
          <p:spPr bwMode="auto">
            <a:xfrm>
              <a:off x="2003426" y="1654175"/>
              <a:ext cx="652463" cy="4673600"/>
            </a:xfrm>
            <a:prstGeom prst="ellipse">
              <a:avLst/>
            </a:prstGeom>
            <a:noFill/>
            <a:ln w="38100">
              <a:solidFill>
                <a:srgbClr val="0000FF"/>
              </a:solidFill>
              <a:round/>
              <a:headEnd type="none" w="med"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 name="Group 5"/>
            <p:cNvGrpSpPr/>
            <p:nvPr/>
          </p:nvGrpSpPr>
          <p:grpSpPr>
            <a:xfrm>
              <a:off x="789598" y="1255713"/>
              <a:ext cx="1568598" cy="4481194"/>
              <a:chOff x="789598" y="1255713"/>
              <a:chExt cx="1568598" cy="4481194"/>
            </a:xfrm>
          </p:grpSpPr>
          <p:sp>
            <p:nvSpPr>
              <p:cNvPr id="134" name="Text Box 30"/>
              <p:cNvSpPr txBox="1">
                <a:spLocks noChangeArrowheads="1"/>
              </p:cNvSpPr>
              <p:nvPr/>
            </p:nvSpPr>
            <p:spPr bwMode="auto">
              <a:xfrm>
                <a:off x="1609273" y="1255713"/>
                <a:ext cx="74892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dirty="0">
                    <a:solidFill>
                      <a:srgbClr val="0000FF"/>
                    </a:solidFill>
                  </a:rPr>
                  <a:t>Ca</a:t>
                </a:r>
                <a:r>
                  <a:rPr lang="en-US" sz="2400" i="0" dirty="0">
                    <a:solidFill>
                      <a:srgbClr val="0000FF"/>
                    </a:solidFill>
                  </a:rPr>
                  <a:t>rs</a:t>
                </a:r>
              </a:p>
            </p:txBody>
          </p:sp>
          <p:pic>
            <p:nvPicPr>
              <p:cNvPr id="135" name="Picture 134"/>
              <p:cNvPicPr>
                <a:picLocks noChangeAspect="1"/>
              </p:cNvPicPr>
              <p:nvPr/>
            </p:nvPicPr>
            <p:blipFill>
              <a:blip r:embed="rId4"/>
              <a:stretch>
                <a:fillRect/>
              </a:stretch>
            </p:blipFill>
            <p:spPr>
              <a:xfrm rot="5400000">
                <a:off x="996902" y="2447929"/>
                <a:ext cx="307994" cy="722602"/>
              </a:xfrm>
              <a:prstGeom prst="rect">
                <a:avLst/>
              </a:prstGeom>
            </p:spPr>
          </p:pic>
          <p:pic>
            <p:nvPicPr>
              <p:cNvPr id="136" name="Picture 135"/>
              <p:cNvPicPr>
                <a:picLocks noChangeAspect="1"/>
              </p:cNvPicPr>
              <p:nvPr/>
            </p:nvPicPr>
            <p:blipFill>
              <a:blip r:embed="rId4"/>
              <a:stretch>
                <a:fillRect/>
              </a:stretch>
            </p:blipFill>
            <p:spPr>
              <a:xfrm rot="5400000">
                <a:off x="1002998" y="3377569"/>
                <a:ext cx="307994" cy="722602"/>
              </a:xfrm>
              <a:prstGeom prst="rect">
                <a:avLst/>
              </a:prstGeom>
            </p:spPr>
          </p:pic>
          <p:pic>
            <p:nvPicPr>
              <p:cNvPr id="137" name="Picture 136"/>
              <p:cNvPicPr>
                <a:picLocks noChangeAspect="1"/>
              </p:cNvPicPr>
              <p:nvPr/>
            </p:nvPicPr>
            <p:blipFill>
              <a:blip r:embed="rId4"/>
              <a:stretch>
                <a:fillRect/>
              </a:stretch>
            </p:blipFill>
            <p:spPr>
              <a:xfrm rot="5400000">
                <a:off x="1012142" y="4291969"/>
                <a:ext cx="307994" cy="722602"/>
              </a:xfrm>
              <a:prstGeom prst="rect">
                <a:avLst/>
              </a:prstGeom>
            </p:spPr>
          </p:pic>
          <p:pic>
            <p:nvPicPr>
              <p:cNvPr id="138" name="Picture 137"/>
              <p:cNvPicPr>
                <a:picLocks noChangeAspect="1"/>
              </p:cNvPicPr>
              <p:nvPr/>
            </p:nvPicPr>
            <p:blipFill>
              <a:blip r:embed="rId4"/>
              <a:stretch>
                <a:fillRect/>
              </a:stretch>
            </p:blipFill>
            <p:spPr>
              <a:xfrm rot="5400000">
                <a:off x="999950" y="5221609"/>
                <a:ext cx="307994" cy="722602"/>
              </a:xfrm>
              <a:prstGeom prst="rect">
                <a:avLst/>
              </a:prstGeom>
            </p:spPr>
          </p:pic>
        </p:grpSp>
      </p:grpSp>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79919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854360"/>
                                        </p:tgtEl>
                                        <p:attrNameLst>
                                          <p:attrName>style.visibility</p:attrName>
                                        </p:attrNameLst>
                                      </p:cBhvr>
                                      <p:to>
                                        <p:strVal val="visible"/>
                                      </p:to>
                                    </p:set>
                                    <p:animEffect transition="in" filter="wipe(up)">
                                      <p:cBhvr>
                                        <p:cTn id="12" dur="500"/>
                                        <p:tgtEl>
                                          <p:spTgt spid="3854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Basic energy modeling problem</a:t>
            </a:r>
          </a:p>
        </p:txBody>
      </p:sp>
      <p:sp>
        <p:nvSpPr>
          <p:cNvPr id="4101" name="Rectangle 5"/>
          <p:cNvSpPr>
            <a:spLocks noGrp="1" noChangeArrowheads="1"/>
          </p:cNvSpPr>
          <p:nvPr>
            <p:ph type="subTitle" idx="1"/>
          </p:nvPr>
        </p:nvSpPr>
        <p:spPr/>
        <p:txBody>
          <a:bodyPr/>
          <a:lstStyle/>
          <a:p>
            <a:r>
              <a:rPr lang="en-US" dirty="0"/>
              <a:t>Passive learning of price model</a:t>
            </a:r>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40</a:t>
            </a:fld>
            <a:endParaRPr lang="en-US"/>
          </a:p>
        </p:txBody>
      </p:sp>
    </p:spTree>
    <p:extLst>
      <p:ext uri="{BB962C8B-B14F-4D97-AF65-F5344CB8AC3E}">
        <p14:creationId xmlns:p14="http://schemas.microsoft.com/office/powerpoint/2010/main" val="2643251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Types of learning:</a:t>
                </a:r>
              </a:p>
              <a:p>
                <a:pPr lvl="1"/>
                <a:r>
                  <a:rPr lang="en-US" dirty="0"/>
                  <a:t>No learning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m:t>
                        </m:r>
                      </m:sup>
                    </m:sSup>
                    <m:r>
                      <a:rPr lang="en-US" b="0" i="1" smtClean="0">
                        <a:latin typeface="Cambria Math" panose="02040503050406030204" pitchFamily="18" charset="0"/>
                      </a:rPr>
                      <m:t>𝑠</m:t>
                    </m:r>
                  </m:oMath>
                </a14:m>
                <a:r>
                  <a:rPr lang="en-US" dirty="0"/>
                  <a:t> are known)</a:t>
                </a:r>
              </a:p>
              <a:p>
                <a:pPr lvl="1"/>
                <a:endParaRPr lang="en-US" dirty="0"/>
              </a:p>
              <a:p>
                <a:pPr marL="457200" lvl="1" indent="0">
                  <a:buNone/>
                </a:pPr>
                <a:endParaRPr lang="en-US" dirty="0"/>
              </a:p>
              <a:p>
                <a:pPr lvl="1"/>
                <a:r>
                  <a:rPr lang="en-US" dirty="0"/>
                  <a:t>Passive learning (learn </a:t>
                </a:r>
                <a14:m>
                  <m:oMath xmlns:m="http://schemas.openxmlformats.org/officeDocument/2006/math">
                    <m:r>
                      <a:rPr lang="en-US" b="0" i="1" smtClean="0">
                        <a:latin typeface="Cambria Math" panose="02040503050406030204" pitchFamily="18" charset="0"/>
                      </a:rPr>
                      <m:t>𝜃</m:t>
                    </m:r>
                    <m:r>
                      <a:rPr lang="en-US" b="0" i="1" smtClean="0">
                        <a:latin typeface="Cambria Math" panose="02040503050406030204" pitchFamily="18" charset="0"/>
                      </a:rPr>
                      <m:t>𝑠</m:t>
                    </m:r>
                  </m:oMath>
                </a14:m>
                <a:r>
                  <a:rPr lang="en-US" dirty="0"/>
                  <a:t> from price data)</a:t>
                </a:r>
              </a:p>
              <a:p>
                <a:pPr lvl="1"/>
                <a:endParaRPr lang="en-US" dirty="0"/>
              </a:p>
              <a:p>
                <a:pPr lvl="1"/>
                <a:endParaRPr lang="en-US" dirty="0"/>
              </a:p>
              <a:p>
                <a:pPr lvl="1"/>
                <a:r>
                  <a:rPr lang="en-US" dirty="0"/>
                  <a:t>Active learning (“bandit problems”)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1355"/>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nvPr>
        </p:nvGraphicFramePr>
        <p:xfrm>
          <a:off x="1604963" y="2298612"/>
          <a:ext cx="4113212" cy="487363"/>
        </p:xfrm>
        <a:graphic>
          <a:graphicData uri="http://schemas.openxmlformats.org/presentationml/2006/ole">
            <mc:AlternateContent xmlns:mc="http://schemas.openxmlformats.org/markup-compatibility/2006">
              <mc:Choice xmlns:v="urn:schemas-microsoft-com:vml" Requires="v">
                <p:oleObj spid="_x0000_s15362" name="Equation" r:id="rId4" imgW="1714320" imgH="203040" progId="Equation.DSMT4">
                  <p:embed/>
                </p:oleObj>
              </mc:Choice>
              <mc:Fallback>
                <p:oleObj name="Equation" r:id="rId4" imgW="1714320" imgH="203040" progId="Equation.DSMT4">
                  <p:embed/>
                  <p:pic>
                    <p:nvPicPr>
                      <p:cNvPr id="4" name="Object 3"/>
                      <p:cNvPicPr>
                        <a:picLocks noChangeAspect="1" noChangeArrowheads="1"/>
                      </p:cNvPicPr>
                      <p:nvPr/>
                    </p:nvPicPr>
                    <p:blipFill>
                      <a:blip r:embed="rId5"/>
                      <a:srcRect/>
                      <a:stretch>
                        <a:fillRect/>
                      </a:stretch>
                    </p:blipFill>
                    <p:spPr bwMode="auto">
                      <a:xfrm>
                        <a:off x="1604963" y="2298612"/>
                        <a:ext cx="411321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nvPr>
        </p:nvGraphicFramePr>
        <p:xfrm>
          <a:off x="1638129" y="3612471"/>
          <a:ext cx="4325938" cy="487363"/>
        </p:xfrm>
        <a:graphic>
          <a:graphicData uri="http://schemas.openxmlformats.org/presentationml/2006/ole">
            <mc:AlternateContent xmlns:mc="http://schemas.openxmlformats.org/markup-compatibility/2006">
              <mc:Choice xmlns:v="urn:schemas-microsoft-com:vml" Requires="v">
                <p:oleObj spid="_x0000_s15363" name="Equation" r:id="rId6" imgW="1803240" imgH="203040" progId="Equation.DSMT4">
                  <p:embed/>
                </p:oleObj>
              </mc:Choice>
              <mc:Fallback>
                <p:oleObj name="Equation" r:id="rId6" imgW="1803240" imgH="203040" progId="Equation.DSMT4">
                  <p:embed/>
                  <p:pic>
                    <p:nvPicPr>
                      <p:cNvPr id="5" name="Object 4"/>
                      <p:cNvPicPr>
                        <a:picLocks noChangeAspect="1" noChangeArrowheads="1"/>
                      </p:cNvPicPr>
                      <p:nvPr/>
                    </p:nvPicPr>
                    <p:blipFill>
                      <a:blip r:embed="rId7"/>
                      <a:srcRect/>
                      <a:stretch>
                        <a:fillRect/>
                      </a:stretch>
                    </p:blipFill>
                    <p:spPr bwMode="auto">
                      <a:xfrm>
                        <a:off x="1638129" y="3612471"/>
                        <a:ext cx="4325938"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nvPr>
        </p:nvGraphicFramePr>
        <p:xfrm>
          <a:off x="1635125" y="5011738"/>
          <a:ext cx="5332413" cy="487362"/>
        </p:xfrm>
        <a:graphic>
          <a:graphicData uri="http://schemas.openxmlformats.org/presentationml/2006/ole">
            <mc:AlternateContent xmlns:mc="http://schemas.openxmlformats.org/markup-compatibility/2006">
              <mc:Choice xmlns:v="urn:schemas-microsoft-com:vml" Requires="v">
                <p:oleObj spid="_x0000_s15364" name="Equation" r:id="rId8" imgW="2222280" imgH="203040" progId="Equation.DSMT4">
                  <p:embed/>
                </p:oleObj>
              </mc:Choice>
              <mc:Fallback>
                <p:oleObj name="Equation" r:id="rId8" imgW="2222280" imgH="203040" progId="Equation.DSMT4">
                  <p:embed/>
                  <p:pic>
                    <p:nvPicPr>
                      <p:cNvPr id="6" name="Object 5"/>
                      <p:cNvPicPr>
                        <a:picLocks noChangeAspect="1" noChangeArrowheads="1"/>
                      </p:cNvPicPr>
                      <p:nvPr/>
                    </p:nvPicPr>
                    <p:blipFill>
                      <a:blip r:embed="rId9"/>
                      <a:srcRect/>
                      <a:stretch>
                        <a:fillRect/>
                      </a:stretch>
                    </p:blipFill>
                    <p:spPr bwMode="auto">
                      <a:xfrm>
                        <a:off x="1635125" y="5011738"/>
                        <a:ext cx="533241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tangle 9"/>
          <p:cNvSpPr/>
          <p:nvPr/>
        </p:nvSpPr>
        <p:spPr>
          <a:xfrm>
            <a:off x="768485" y="4280170"/>
            <a:ext cx="7256834" cy="1595336"/>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32756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in stochastic optimization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Updating the demand parameter</a:t>
                </a:r>
              </a:p>
              <a:p>
                <a:pPr lvl="1"/>
                <a:r>
                  <a:rPr lang="en-US" dirty="0"/>
                  <a:t>Let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r>
                  <a:rPr lang="en-US" dirty="0"/>
                  <a:t> be the new price and let</a:t>
                </a:r>
              </a:p>
              <a:p>
                <a:pPr lvl="2"/>
                <a:endParaRPr lang="en-US" dirty="0"/>
              </a:p>
              <a:p>
                <a:pPr lvl="2"/>
                <a:endParaRPr lang="en-US" dirty="0"/>
              </a:p>
              <a:p>
                <a:pPr lvl="1"/>
                <a:r>
                  <a:rPr lang="en-US" dirty="0"/>
                  <a:t>We update our estimate </a:t>
                </a:r>
                <a14:m>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𝑡</m:t>
                        </m:r>
                      </m:sub>
                    </m:sSub>
                  </m:oMath>
                </a14:m>
                <a:r>
                  <a:rPr lang="en-US" dirty="0"/>
                  <a:t> using our recursive least squares equations: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1355"/>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nvPr>
        </p:nvGraphicFramePr>
        <p:xfrm>
          <a:off x="1944273" y="3509963"/>
          <a:ext cx="3305175" cy="960437"/>
        </p:xfrm>
        <a:graphic>
          <a:graphicData uri="http://schemas.openxmlformats.org/presentationml/2006/ole">
            <mc:AlternateContent xmlns:mc="http://schemas.openxmlformats.org/markup-compatibility/2006">
              <mc:Choice xmlns:v="urn:schemas-microsoft-com:vml" Requires="v">
                <p:oleObj spid="_x0000_s16386" name="Equation" r:id="rId4" imgW="1485720" imgH="431640" progId="Equation.DSMT4">
                  <p:embed/>
                </p:oleObj>
              </mc:Choice>
              <mc:Fallback>
                <p:oleObj name="Equation" r:id="rId4" imgW="1485720" imgH="431640" progId="Equation.DSMT4">
                  <p:embed/>
                  <p:pic>
                    <p:nvPicPr>
                      <p:cNvPr id="4" name="Object 3"/>
                      <p:cNvPicPr/>
                      <p:nvPr/>
                    </p:nvPicPr>
                    <p:blipFill>
                      <a:blip r:embed="rId5"/>
                      <a:stretch>
                        <a:fillRect/>
                      </a:stretch>
                    </p:blipFill>
                    <p:spPr>
                      <a:xfrm>
                        <a:off x="1944273" y="3509963"/>
                        <a:ext cx="3305175" cy="960437"/>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1996715" y="4416425"/>
          <a:ext cx="4148137" cy="2060575"/>
        </p:xfrm>
        <a:graphic>
          <a:graphicData uri="http://schemas.openxmlformats.org/presentationml/2006/ole">
            <mc:AlternateContent xmlns:mc="http://schemas.openxmlformats.org/markup-compatibility/2006">
              <mc:Choice xmlns:v="urn:schemas-microsoft-com:vml" Requires="v">
                <p:oleObj spid="_x0000_s16387" name="Equation" r:id="rId6" imgW="1942920" imgH="965160" progId="Equation.DSMT4">
                  <p:embed/>
                </p:oleObj>
              </mc:Choice>
              <mc:Fallback>
                <p:oleObj name="Equation" r:id="rId6" imgW="1942920" imgH="965160" progId="Equation.DSMT4">
                  <p:embed/>
                  <p:pic>
                    <p:nvPicPr>
                      <p:cNvPr id="5" name="Object 4"/>
                      <p:cNvPicPr/>
                      <p:nvPr/>
                    </p:nvPicPr>
                    <p:blipFill>
                      <a:blip r:embed="rId7"/>
                      <a:stretch>
                        <a:fillRect/>
                      </a:stretch>
                    </p:blipFill>
                    <p:spPr>
                      <a:xfrm>
                        <a:off x="1996715" y="4416425"/>
                        <a:ext cx="4148137" cy="2060575"/>
                      </a:xfrm>
                      <a:prstGeom prst="rect">
                        <a:avLst/>
                      </a:prstGeom>
                    </p:spPr>
                  </p:pic>
                </p:oleObj>
              </mc:Fallback>
            </mc:AlternateContent>
          </a:graphicData>
        </a:graphic>
      </p:graphicFrame>
      <p:sp>
        <p:nvSpPr>
          <p:cNvPr id="7" name="Rectangle 6"/>
          <p:cNvSpPr/>
          <p:nvPr/>
        </p:nvSpPr>
        <p:spPr>
          <a:xfrm>
            <a:off x="2737179" y="3715755"/>
            <a:ext cx="504963"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 name="Rectangle 7"/>
          <p:cNvSpPr/>
          <p:nvPr/>
        </p:nvSpPr>
        <p:spPr>
          <a:xfrm>
            <a:off x="4052453" y="3733935"/>
            <a:ext cx="428284"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10" name="Object 9"/>
          <p:cNvGraphicFramePr>
            <a:graphicFrameLocks noChangeAspect="1"/>
          </p:cNvGraphicFramePr>
          <p:nvPr>
            <p:extLst/>
          </p:nvPr>
        </p:nvGraphicFramePr>
        <p:xfrm>
          <a:off x="1440786" y="2220913"/>
          <a:ext cx="6115050" cy="493712"/>
        </p:xfrm>
        <a:graphic>
          <a:graphicData uri="http://schemas.openxmlformats.org/presentationml/2006/ole">
            <mc:AlternateContent xmlns:mc="http://schemas.openxmlformats.org/markup-compatibility/2006">
              <mc:Choice xmlns:v="urn:schemas-microsoft-com:vml" Requires="v">
                <p:oleObj spid="_x0000_s16388" name="Equation" r:id="rId8" imgW="2514600" imgH="203040" progId="Equation.DSMT4">
                  <p:embed/>
                </p:oleObj>
              </mc:Choice>
              <mc:Fallback>
                <p:oleObj name="Equation" r:id="rId8" imgW="2514600" imgH="203040" progId="Equation.DSMT4">
                  <p:embed/>
                  <p:pic>
                    <p:nvPicPr>
                      <p:cNvPr id="10" name="Object 9"/>
                      <p:cNvPicPr/>
                      <p:nvPr/>
                    </p:nvPicPr>
                    <p:blipFill>
                      <a:blip r:embed="rId9"/>
                      <a:stretch>
                        <a:fillRect/>
                      </a:stretch>
                    </p:blipFill>
                    <p:spPr>
                      <a:xfrm>
                        <a:off x="1440786" y="2220913"/>
                        <a:ext cx="6115050" cy="493712"/>
                      </a:xfrm>
                      <a:prstGeom prst="rect">
                        <a:avLst/>
                      </a:prstGeom>
                    </p:spPr>
                  </p:pic>
                </p:oleObj>
              </mc:Fallback>
            </mc:AlternateContent>
          </a:graphicData>
        </a:graphic>
      </p:graphicFrame>
    </p:spTree>
    <p:extLst>
      <p:ext uri="{BB962C8B-B14F-4D97-AF65-F5344CB8AC3E}">
        <p14:creationId xmlns:p14="http://schemas.microsoft.com/office/powerpoint/2010/main" val="6145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State variables</a:t>
            </a:r>
          </a:p>
          <a:p>
            <a:pPr lvl="1"/>
            <a:r>
              <a:rPr lang="en-US" dirty="0"/>
              <a:t>Cost function</a:t>
            </a:r>
          </a:p>
          <a:p>
            <a:pPr lvl="1"/>
            <a:endParaRPr lang="en-US" dirty="0"/>
          </a:p>
          <a:p>
            <a:pPr lvl="1"/>
            <a:r>
              <a:rPr lang="en-US" dirty="0"/>
              <a:t>Decision function</a:t>
            </a:r>
          </a:p>
          <a:p>
            <a:pPr marL="914400" lvl="2" indent="0">
              <a:buNone/>
            </a:pPr>
            <a:r>
              <a:rPr lang="en-US" sz="2400" dirty="0"/>
              <a:t>Constraints:</a:t>
            </a:r>
            <a:endParaRPr lang="en-US" dirty="0"/>
          </a:p>
          <a:p>
            <a:pPr lvl="2"/>
            <a:endParaRPr lang="en-US" sz="1800" dirty="0"/>
          </a:p>
          <a:p>
            <a:pPr lvl="2"/>
            <a:endParaRPr lang="en-US" sz="1800" dirty="0"/>
          </a:p>
          <a:p>
            <a:pPr marL="457200" lvl="1" indent="0">
              <a:buNone/>
            </a:pPr>
            <a:r>
              <a:rPr lang="en-US" sz="2000" dirty="0"/>
              <a:t>	</a:t>
            </a:r>
            <a:endParaRPr lang="en-US" sz="1800" dirty="0"/>
          </a:p>
          <a:p>
            <a:pPr marL="457200" lvl="1" indent="0">
              <a:buNone/>
            </a:pPr>
            <a:r>
              <a:rPr lang="en-US" sz="1800" dirty="0"/>
              <a:t>	</a:t>
            </a:r>
          </a:p>
          <a:p>
            <a:pPr lvl="1"/>
            <a:r>
              <a:rPr lang="en-US" dirty="0"/>
              <a:t>Transition function</a:t>
            </a:r>
          </a:p>
          <a:p>
            <a:pPr lvl="1"/>
            <a:endParaRPr lang="en-US" dirty="0"/>
          </a:p>
          <a:p>
            <a:pPr lvl="1"/>
            <a:endParaRPr lang="en-US" dirty="0"/>
          </a:p>
          <a:p>
            <a:pPr lvl="1"/>
            <a:endParaRPr lang="en-US" dirty="0"/>
          </a:p>
          <a:p>
            <a:pPr lvl="1"/>
            <a:endParaRPr lang="en-US" dirty="0"/>
          </a:p>
          <a:p>
            <a:pPr lvl="2"/>
            <a:endParaRPr lang="en-US" dirty="0"/>
          </a:p>
          <a:p>
            <a:pPr lvl="1"/>
            <a:endParaRPr lang="en-US" dirty="0"/>
          </a:p>
        </p:txBody>
      </p:sp>
      <p:graphicFrame>
        <p:nvGraphicFramePr>
          <p:cNvPr id="12" name="Object 11"/>
          <p:cNvGraphicFramePr>
            <a:graphicFrameLocks noChangeAspect="1"/>
          </p:cNvGraphicFramePr>
          <p:nvPr>
            <p:extLst/>
          </p:nvPr>
        </p:nvGraphicFramePr>
        <p:xfrm>
          <a:off x="1509713" y="4879975"/>
          <a:ext cx="4325937" cy="1920875"/>
        </p:xfrm>
        <a:graphic>
          <a:graphicData uri="http://schemas.openxmlformats.org/presentationml/2006/ole">
            <mc:AlternateContent xmlns:mc="http://schemas.openxmlformats.org/markup-compatibility/2006">
              <mc:Choice xmlns:v="urn:schemas-microsoft-com:vml" Requires="v">
                <p:oleObj spid="_x0000_s17410" name="Equation" r:id="rId3" imgW="1803240" imgH="799920" progId="Equation.DSMT4">
                  <p:embed/>
                </p:oleObj>
              </mc:Choice>
              <mc:Fallback>
                <p:oleObj name="Equation" r:id="rId3" imgW="1803240" imgH="799920" progId="Equation.DSMT4">
                  <p:embed/>
                  <p:pic>
                    <p:nvPicPr>
                      <p:cNvPr id="12" name="Object 11"/>
                      <p:cNvPicPr>
                        <a:picLocks noChangeAspect="1" noChangeArrowheads="1"/>
                      </p:cNvPicPr>
                      <p:nvPr/>
                    </p:nvPicPr>
                    <p:blipFill>
                      <a:blip r:embed="rId4"/>
                      <a:srcRect/>
                      <a:stretch>
                        <a:fillRect/>
                      </a:stretch>
                    </p:blipFill>
                    <p:spPr bwMode="auto">
                      <a:xfrm>
                        <a:off x="1509713" y="4879975"/>
                        <a:ext cx="432593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a:t>An energy storage problem</a:t>
            </a:r>
          </a:p>
        </p:txBody>
      </p:sp>
      <p:graphicFrame>
        <p:nvGraphicFramePr>
          <p:cNvPr id="9" name="Object 8"/>
          <p:cNvGraphicFramePr>
            <a:graphicFrameLocks noChangeAspect="1"/>
          </p:cNvGraphicFramePr>
          <p:nvPr>
            <p:extLst/>
          </p:nvPr>
        </p:nvGraphicFramePr>
        <p:xfrm>
          <a:off x="1775870" y="2121653"/>
          <a:ext cx="2719876" cy="426964"/>
        </p:xfrm>
        <a:graphic>
          <a:graphicData uri="http://schemas.openxmlformats.org/presentationml/2006/ole">
            <mc:AlternateContent xmlns:mc="http://schemas.openxmlformats.org/markup-compatibility/2006">
              <mc:Choice xmlns:v="urn:schemas-microsoft-com:vml" Requires="v">
                <p:oleObj spid="_x0000_s17411" name="Equation" r:id="rId5" imgW="1460160" imgH="228600" progId="Equation.DSMT4">
                  <p:embed/>
                </p:oleObj>
              </mc:Choice>
              <mc:Fallback>
                <p:oleObj name="Equation" r:id="rId5" imgW="1460160" imgH="228600" progId="Equation.DSMT4">
                  <p:embed/>
                  <p:pic>
                    <p:nvPicPr>
                      <p:cNvPr id="9" name="Object 8"/>
                      <p:cNvPicPr/>
                      <p:nvPr/>
                    </p:nvPicPr>
                    <p:blipFill>
                      <a:blip r:embed="rId6"/>
                      <a:stretch>
                        <a:fillRect/>
                      </a:stretch>
                    </p:blipFill>
                    <p:spPr>
                      <a:xfrm>
                        <a:off x="1775870" y="2121653"/>
                        <a:ext cx="2719876" cy="426964"/>
                      </a:xfrm>
                      <a:prstGeom prst="rect">
                        <a:avLst/>
                      </a:prstGeom>
                    </p:spPr>
                  </p:pic>
                </p:oleObj>
              </mc:Fallback>
            </mc:AlternateContent>
          </a:graphicData>
        </a:graphic>
      </p:graphicFrame>
      <p:pic>
        <p:nvPicPr>
          <p:cNvPr id="13"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r="4271"/>
          <a:stretch/>
        </p:blipFill>
        <p:spPr bwMode="auto">
          <a:xfrm>
            <a:off x="1697112" y="3236254"/>
            <a:ext cx="3662067" cy="137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extLst/>
          </p:nvPr>
        </p:nvGraphicFramePr>
        <p:xfrm>
          <a:off x="4105781" y="1270000"/>
          <a:ext cx="4313237" cy="987425"/>
        </p:xfrm>
        <a:graphic>
          <a:graphicData uri="http://schemas.openxmlformats.org/presentationml/2006/ole">
            <mc:AlternateContent xmlns:mc="http://schemas.openxmlformats.org/markup-compatibility/2006">
              <mc:Choice xmlns:v="urn:schemas-microsoft-com:vml" Requires="v">
                <p:oleObj spid="_x0000_s17412" name="Equation" r:id="rId8" imgW="2438280" imgH="558720" progId="Equation.DSMT4">
                  <p:embed/>
                </p:oleObj>
              </mc:Choice>
              <mc:Fallback>
                <p:oleObj name="Equation" r:id="rId8" imgW="2438280" imgH="558720" progId="Equation.DSMT4">
                  <p:embed/>
                  <p:pic>
                    <p:nvPicPr>
                      <p:cNvPr id="4" name="Object 3"/>
                      <p:cNvPicPr/>
                      <p:nvPr/>
                    </p:nvPicPr>
                    <p:blipFill>
                      <a:blip r:embed="rId9"/>
                      <a:stretch>
                        <a:fillRect/>
                      </a:stretch>
                    </p:blipFill>
                    <p:spPr>
                      <a:xfrm>
                        <a:off x="4105781" y="1270000"/>
                        <a:ext cx="4313237" cy="987425"/>
                      </a:xfrm>
                      <a:prstGeom prst="rect">
                        <a:avLst/>
                      </a:prstGeom>
                    </p:spPr>
                  </p:pic>
                </p:oleObj>
              </mc:Fallback>
            </mc:AlternateContent>
          </a:graphicData>
        </a:graphic>
      </p:graphicFrame>
      <p:grpSp>
        <p:nvGrpSpPr>
          <p:cNvPr id="38" name="Group 37"/>
          <p:cNvGrpSpPr/>
          <p:nvPr/>
        </p:nvGrpSpPr>
        <p:grpSpPr>
          <a:xfrm>
            <a:off x="1697112" y="2071848"/>
            <a:ext cx="4770363" cy="475213"/>
            <a:chOff x="1697112" y="2071848"/>
            <a:chExt cx="4770363" cy="475213"/>
          </a:xfrm>
        </p:grpSpPr>
        <p:sp>
          <p:nvSpPr>
            <p:cNvPr id="15" name="Rectangle 14"/>
            <p:cNvSpPr/>
            <p:nvPr/>
          </p:nvSpPr>
          <p:spPr>
            <a:xfrm>
              <a:off x="1697112" y="2117691"/>
              <a:ext cx="431987"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6" name="Straight Arrow Connector 5"/>
            <p:cNvCxnSpPr>
              <a:stCxn id="15" idx="3"/>
            </p:cNvCxnSpPr>
            <p:nvPr/>
          </p:nvCxnSpPr>
          <p:spPr bwMode="auto">
            <a:xfrm flipV="1">
              <a:off x="2129099" y="2071848"/>
              <a:ext cx="4338376" cy="260528"/>
            </a:xfrm>
            <a:prstGeom prst="straightConnector1">
              <a:avLst/>
            </a:prstGeom>
            <a:noFill/>
            <a:ln w="12700" cap="flat" cmpd="sng" algn="ctr">
              <a:solidFill>
                <a:srgbClr val="FF0000"/>
              </a:solidFill>
              <a:prstDash val="solid"/>
              <a:round/>
              <a:headEnd type="none" w="med" len="med"/>
              <a:tailEnd type="arrow"/>
            </a:ln>
            <a:effectLst/>
          </p:spPr>
        </p:cxnSp>
      </p:grpSp>
      <p:grpSp>
        <p:nvGrpSpPr>
          <p:cNvPr id="34" name="Group 33"/>
          <p:cNvGrpSpPr/>
          <p:nvPr/>
        </p:nvGrpSpPr>
        <p:grpSpPr>
          <a:xfrm>
            <a:off x="4921835" y="2102124"/>
            <a:ext cx="564543" cy="2475424"/>
            <a:chOff x="4921835" y="2102124"/>
            <a:chExt cx="564543" cy="2475424"/>
          </a:xfrm>
        </p:grpSpPr>
        <p:sp>
          <p:nvSpPr>
            <p:cNvPr id="14" name="Rectangle 13"/>
            <p:cNvSpPr/>
            <p:nvPr/>
          </p:nvSpPr>
          <p:spPr>
            <a:xfrm>
              <a:off x="4921835" y="3264493"/>
              <a:ext cx="564543" cy="1313055"/>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1" name="Straight Arrow Connector 20"/>
            <p:cNvCxnSpPr>
              <a:stCxn id="14" idx="0"/>
            </p:cNvCxnSpPr>
            <p:nvPr/>
          </p:nvCxnSpPr>
          <p:spPr bwMode="auto">
            <a:xfrm flipH="1" flipV="1">
              <a:off x="5204106" y="2102124"/>
              <a:ext cx="1" cy="1162369"/>
            </a:xfrm>
            <a:prstGeom prst="straightConnector1">
              <a:avLst/>
            </a:prstGeom>
            <a:noFill/>
            <a:ln w="12700" cap="flat" cmpd="sng" algn="ctr">
              <a:solidFill>
                <a:srgbClr val="FF0000"/>
              </a:solidFill>
              <a:prstDash val="solid"/>
              <a:round/>
              <a:headEnd type="none" w="med" len="med"/>
              <a:tailEnd type="arrow"/>
            </a:ln>
            <a:effectLst/>
          </p:spPr>
        </p:cxnSp>
      </p:grpSp>
      <p:grpSp>
        <p:nvGrpSpPr>
          <p:cNvPr id="30" name="Group 29"/>
          <p:cNvGrpSpPr/>
          <p:nvPr/>
        </p:nvGrpSpPr>
        <p:grpSpPr>
          <a:xfrm>
            <a:off x="2225811" y="2071848"/>
            <a:ext cx="5566044" cy="4510891"/>
            <a:chOff x="2225811" y="2071848"/>
            <a:chExt cx="5566044" cy="4510891"/>
          </a:xfrm>
        </p:grpSpPr>
        <p:grpSp>
          <p:nvGrpSpPr>
            <p:cNvPr id="36" name="Group 35"/>
            <p:cNvGrpSpPr/>
            <p:nvPr/>
          </p:nvGrpSpPr>
          <p:grpSpPr>
            <a:xfrm>
              <a:off x="2225811" y="2086132"/>
              <a:ext cx="5488223" cy="4496607"/>
              <a:chOff x="2225811" y="2086132"/>
              <a:chExt cx="5488223" cy="4496607"/>
            </a:xfrm>
          </p:grpSpPr>
          <p:sp>
            <p:nvSpPr>
              <p:cNvPr id="24" name="Rectangle 23"/>
              <p:cNvSpPr/>
              <p:nvPr/>
            </p:nvSpPr>
            <p:spPr>
              <a:xfrm>
                <a:off x="2225811" y="6114854"/>
                <a:ext cx="357809" cy="467885"/>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6" name="Straight Arrow Connector 25"/>
              <p:cNvCxnSpPr>
                <a:stCxn id="24" idx="0"/>
              </p:cNvCxnSpPr>
              <p:nvPr/>
            </p:nvCxnSpPr>
            <p:spPr bwMode="auto">
              <a:xfrm flipV="1">
                <a:off x="2404716" y="2086132"/>
                <a:ext cx="5309318" cy="4028722"/>
              </a:xfrm>
              <a:prstGeom prst="straightConnector1">
                <a:avLst/>
              </a:prstGeom>
              <a:noFill/>
              <a:ln w="12700" cap="flat" cmpd="sng" algn="ctr">
                <a:solidFill>
                  <a:srgbClr val="FF0000"/>
                </a:solidFill>
                <a:prstDash val="solid"/>
                <a:round/>
                <a:headEnd type="none" w="med" len="med"/>
                <a:tailEnd type="arrow"/>
              </a:ln>
              <a:effectLst/>
            </p:spPr>
          </p:cxnSp>
        </p:grpSp>
        <p:sp>
          <p:nvSpPr>
            <p:cNvPr id="33" name="Rectangle 32"/>
            <p:cNvSpPr/>
            <p:nvPr/>
          </p:nvSpPr>
          <p:spPr>
            <a:xfrm>
              <a:off x="3422584" y="6098291"/>
              <a:ext cx="357809" cy="467885"/>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39" name="Straight Arrow Connector 38"/>
            <p:cNvCxnSpPr>
              <a:stCxn id="33" idx="0"/>
            </p:cNvCxnSpPr>
            <p:nvPr/>
          </p:nvCxnSpPr>
          <p:spPr bwMode="auto">
            <a:xfrm flipV="1">
              <a:off x="3601489" y="2071848"/>
              <a:ext cx="4190366" cy="4026443"/>
            </a:xfrm>
            <a:prstGeom prst="straightConnector1">
              <a:avLst/>
            </a:prstGeom>
            <a:noFill/>
            <a:ln w="12700" cap="flat" cmpd="sng" algn="ctr">
              <a:solidFill>
                <a:srgbClr val="FF0000"/>
              </a:solidFill>
              <a:prstDash val="solid"/>
              <a:round/>
              <a:headEnd type="none" w="med" len="med"/>
              <a:tailEnd type="arrow"/>
            </a:ln>
            <a:effectLst/>
          </p:spPr>
        </p:cxnSp>
      </p:grpSp>
      <p:grpSp>
        <p:nvGrpSpPr>
          <p:cNvPr id="19" name="Group 18"/>
          <p:cNvGrpSpPr/>
          <p:nvPr/>
        </p:nvGrpSpPr>
        <p:grpSpPr>
          <a:xfrm>
            <a:off x="2628097" y="2086132"/>
            <a:ext cx="3862099" cy="3293569"/>
            <a:chOff x="2628097" y="2086132"/>
            <a:chExt cx="3862099" cy="3293569"/>
          </a:xfrm>
        </p:grpSpPr>
        <p:grpSp>
          <p:nvGrpSpPr>
            <p:cNvPr id="35" name="Group 34"/>
            <p:cNvGrpSpPr/>
            <p:nvPr/>
          </p:nvGrpSpPr>
          <p:grpSpPr>
            <a:xfrm>
              <a:off x="3570968" y="2086132"/>
              <a:ext cx="2919228" cy="3291895"/>
              <a:chOff x="3570968" y="2086132"/>
              <a:chExt cx="2919228" cy="3291895"/>
            </a:xfrm>
          </p:grpSpPr>
          <p:sp>
            <p:nvSpPr>
              <p:cNvPr id="17" name="Rectangle 16"/>
              <p:cNvSpPr/>
              <p:nvPr/>
            </p:nvSpPr>
            <p:spPr>
              <a:xfrm>
                <a:off x="3570968" y="4948657"/>
                <a:ext cx="504074"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8" name="Rectangle 17"/>
              <p:cNvSpPr/>
              <p:nvPr/>
            </p:nvSpPr>
            <p:spPr>
              <a:xfrm>
                <a:off x="4607918" y="4932099"/>
                <a:ext cx="504074"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5" name="Straight Arrow Connector 24"/>
              <p:cNvCxnSpPr>
                <a:stCxn id="17" idx="0"/>
              </p:cNvCxnSpPr>
              <p:nvPr/>
            </p:nvCxnSpPr>
            <p:spPr bwMode="auto">
              <a:xfrm flipV="1">
                <a:off x="3823005" y="2086132"/>
                <a:ext cx="2626244" cy="2862525"/>
              </a:xfrm>
              <a:prstGeom prst="straightConnector1">
                <a:avLst/>
              </a:prstGeom>
              <a:noFill/>
              <a:ln w="12700" cap="flat" cmpd="sng" algn="ctr">
                <a:solidFill>
                  <a:srgbClr val="FF0000"/>
                </a:solidFill>
                <a:prstDash val="solid"/>
                <a:round/>
                <a:headEnd type="none" w="med" len="med"/>
                <a:tailEnd type="arrow"/>
              </a:ln>
              <a:effectLst/>
            </p:spPr>
          </p:cxnSp>
          <p:cxnSp>
            <p:nvCxnSpPr>
              <p:cNvPr id="27" name="Straight Arrow Connector 26"/>
              <p:cNvCxnSpPr/>
              <p:nvPr/>
            </p:nvCxnSpPr>
            <p:spPr bwMode="auto">
              <a:xfrm flipV="1">
                <a:off x="4914886" y="2108743"/>
                <a:ext cx="1575310" cy="2823356"/>
              </a:xfrm>
              <a:prstGeom prst="straightConnector1">
                <a:avLst/>
              </a:prstGeom>
              <a:noFill/>
              <a:ln w="12700" cap="flat" cmpd="sng" algn="ctr">
                <a:solidFill>
                  <a:srgbClr val="FF0000"/>
                </a:solidFill>
                <a:prstDash val="solid"/>
                <a:round/>
                <a:headEnd type="none" w="med" len="med"/>
                <a:tailEnd type="arrow"/>
              </a:ln>
              <a:effectLst/>
            </p:spPr>
          </p:cxnSp>
        </p:grpSp>
        <p:sp>
          <p:nvSpPr>
            <p:cNvPr id="29" name="Rectangle 28"/>
            <p:cNvSpPr/>
            <p:nvPr/>
          </p:nvSpPr>
          <p:spPr>
            <a:xfrm>
              <a:off x="2628097" y="4950331"/>
              <a:ext cx="360089"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31" name="Straight Arrow Connector 30"/>
            <p:cNvCxnSpPr>
              <a:stCxn id="29" idx="0"/>
            </p:cNvCxnSpPr>
            <p:nvPr/>
          </p:nvCxnSpPr>
          <p:spPr bwMode="auto">
            <a:xfrm flipV="1">
              <a:off x="2808142" y="2086132"/>
              <a:ext cx="3641107" cy="2864199"/>
            </a:xfrm>
            <a:prstGeom prst="straightConnector1">
              <a:avLst/>
            </a:prstGeom>
            <a:noFill/>
            <a:ln w="12700" cap="flat" cmpd="sng" algn="ctr">
              <a:solidFill>
                <a:srgbClr val="FF0000"/>
              </a:solidFill>
              <a:prstDash val="solid"/>
              <a:round/>
              <a:headEnd type="none" w="med" len="med"/>
              <a:tailEnd type="arrow"/>
            </a:ln>
            <a:effectLst/>
          </p:spPr>
        </p:cxnSp>
      </p:grpSp>
    </p:spTree>
    <p:extLst>
      <p:ext uri="{BB962C8B-B14F-4D97-AF65-F5344CB8AC3E}">
        <p14:creationId xmlns:p14="http://schemas.microsoft.com/office/powerpoint/2010/main" val="80870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Basic energy modeling problem</a:t>
            </a:r>
          </a:p>
        </p:txBody>
      </p:sp>
      <p:sp>
        <p:nvSpPr>
          <p:cNvPr id="4101" name="Rectangle 5"/>
          <p:cNvSpPr>
            <a:spLocks noGrp="1" noChangeArrowheads="1"/>
          </p:cNvSpPr>
          <p:nvPr>
            <p:ph type="subTitle" idx="1"/>
          </p:nvPr>
        </p:nvSpPr>
        <p:spPr/>
        <p:txBody>
          <a:bodyPr/>
          <a:lstStyle/>
          <a:p>
            <a:r>
              <a:rPr lang="en-US" dirty="0"/>
              <a:t>Active learning of price model</a:t>
            </a:r>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44</a:t>
            </a:fld>
            <a:endParaRPr lang="en-US"/>
          </a:p>
        </p:txBody>
      </p:sp>
    </p:spTree>
    <p:extLst>
      <p:ext uri="{BB962C8B-B14F-4D97-AF65-F5344CB8AC3E}">
        <p14:creationId xmlns:p14="http://schemas.microsoft.com/office/powerpoint/2010/main" val="117056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Types of learning:</a:t>
                </a:r>
              </a:p>
              <a:p>
                <a:pPr lvl="1"/>
                <a:r>
                  <a:rPr lang="en-US" dirty="0"/>
                  <a:t>No learning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m:t>
                        </m:r>
                      </m:sup>
                    </m:sSup>
                    <m:r>
                      <a:rPr lang="en-US" b="0" i="1" smtClean="0">
                        <a:latin typeface="Cambria Math" panose="02040503050406030204" pitchFamily="18" charset="0"/>
                      </a:rPr>
                      <m:t>𝑠</m:t>
                    </m:r>
                  </m:oMath>
                </a14:m>
                <a:r>
                  <a:rPr lang="en-US" dirty="0"/>
                  <a:t> are known)</a:t>
                </a:r>
              </a:p>
              <a:p>
                <a:pPr lvl="1"/>
                <a:endParaRPr lang="en-US" dirty="0"/>
              </a:p>
              <a:p>
                <a:pPr marL="457200" lvl="1" indent="0">
                  <a:buNone/>
                </a:pPr>
                <a:endParaRPr lang="en-US" dirty="0"/>
              </a:p>
              <a:p>
                <a:pPr lvl="1"/>
                <a:r>
                  <a:rPr lang="en-US" dirty="0"/>
                  <a:t>Passive learning (learn </a:t>
                </a:r>
                <a14:m>
                  <m:oMath xmlns:m="http://schemas.openxmlformats.org/officeDocument/2006/math">
                    <m:r>
                      <a:rPr lang="en-US" b="0" i="1" smtClean="0">
                        <a:latin typeface="Cambria Math" panose="02040503050406030204" pitchFamily="18" charset="0"/>
                      </a:rPr>
                      <m:t>𝜃</m:t>
                    </m:r>
                    <m:r>
                      <a:rPr lang="en-US" b="0" i="1" smtClean="0">
                        <a:latin typeface="Cambria Math" panose="02040503050406030204" pitchFamily="18" charset="0"/>
                      </a:rPr>
                      <m:t>𝑠</m:t>
                    </m:r>
                  </m:oMath>
                </a14:m>
                <a:r>
                  <a:rPr lang="en-US" dirty="0"/>
                  <a:t> from price data)</a:t>
                </a:r>
              </a:p>
              <a:p>
                <a:pPr lvl="1"/>
                <a:endParaRPr lang="en-US" dirty="0"/>
              </a:p>
              <a:p>
                <a:pPr lvl="1"/>
                <a:endParaRPr lang="en-US" dirty="0"/>
              </a:p>
              <a:p>
                <a:pPr lvl="1"/>
                <a:r>
                  <a:rPr lang="en-US" dirty="0"/>
                  <a:t>Active learning (“bandit problems”)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1355"/>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nvPr>
        </p:nvGraphicFramePr>
        <p:xfrm>
          <a:off x="1604963" y="2298612"/>
          <a:ext cx="4113212" cy="487363"/>
        </p:xfrm>
        <a:graphic>
          <a:graphicData uri="http://schemas.openxmlformats.org/presentationml/2006/ole">
            <mc:AlternateContent xmlns:mc="http://schemas.openxmlformats.org/markup-compatibility/2006">
              <mc:Choice xmlns:v="urn:schemas-microsoft-com:vml" Requires="v">
                <p:oleObj spid="_x0000_s18434" name="Equation" r:id="rId4" imgW="1714320" imgH="203040" progId="Equation.DSMT4">
                  <p:embed/>
                </p:oleObj>
              </mc:Choice>
              <mc:Fallback>
                <p:oleObj name="Equation" r:id="rId4" imgW="1714320" imgH="203040" progId="Equation.DSMT4">
                  <p:embed/>
                  <p:pic>
                    <p:nvPicPr>
                      <p:cNvPr id="4" name="Object 3"/>
                      <p:cNvPicPr>
                        <a:picLocks noChangeAspect="1" noChangeArrowheads="1"/>
                      </p:cNvPicPr>
                      <p:nvPr/>
                    </p:nvPicPr>
                    <p:blipFill>
                      <a:blip r:embed="rId5"/>
                      <a:srcRect/>
                      <a:stretch>
                        <a:fillRect/>
                      </a:stretch>
                    </p:blipFill>
                    <p:spPr bwMode="auto">
                      <a:xfrm>
                        <a:off x="1604963" y="2298612"/>
                        <a:ext cx="411321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nvPr>
        </p:nvGraphicFramePr>
        <p:xfrm>
          <a:off x="1638129" y="3612471"/>
          <a:ext cx="4325938" cy="487363"/>
        </p:xfrm>
        <a:graphic>
          <a:graphicData uri="http://schemas.openxmlformats.org/presentationml/2006/ole">
            <mc:AlternateContent xmlns:mc="http://schemas.openxmlformats.org/markup-compatibility/2006">
              <mc:Choice xmlns:v="urn:schemas-microsoft-com:vml" Requires="v">
                <p:oleObj spid="_x0000_s18435" name="Equation" r:id="rId6" imgW="1803240" imgH="203040" progId="Equation.DSMT4">
                  <p:embed/>
                </p:oleObj>
              </mc:Choice>
              <mc:Fallback>
                <p:oleObj name="Equation" r:id="rId6" imgW="1803240" imgH="203040" progId="Equation.DSMT4">
                  <p:embed/>
                  <p:pic>
                    <p:nvPicPr>
                      <p:cNvPr id="5" name="Object 4"/>
                      <p:cNvPicPr>
                        <a:picLocks noChangeAspect="1" noChangeArrowheads="1"/>
                      </p:cNvPicPr>
                      <p:nvPr/>
                    </p:nvPicPr>
                    <p:blipFill>
                      <a:blip r:embed="rId7"/>
                      <a:srcRect/>
                      <a:stretch>
                        <a:fillRect/>
                      </a:stretch>
                    </p:blipFill>
                    <p:spPr bwMode="auto">
                      <a:xfrm>
                        <a:off x="1638129" y="3612471"/>
                        <a:ext cx="4325938"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nvPr>
        </p:nvGraphicFramePr>
        <p:xfrm>
          <a:off x="1635125" y="5011738"/>
          <a:ext cx="5332413" cy="487362"/>
        </p:xfrm>
        <a:graphic>
          <a:graphicData uri="http://schemas.openxmlformats.org/presentationml/2006/ole">
            <mc:AlternateContent xmlns:mc="http://schemas.openxmlformats.org/markup-compatibility/2006">
              <mc:Choice xmlns:v="urn:schemas-microsoft-com:vml" Requires="v">
                <p:oleObj spid="_x0000_s18436" name="Equation" r:id="rId8" imgW="2222280" imgH="203040" progId="Equation.DSMT4">
                  <p:embed/>
                </p:oleObj>
              </mc:Choice>
              <mc:Fallback>
                <p:oleObj name="Equation" r:id="rId8" imgW="2222280" imgH="203040" progId="Equation.DSMT4">
                  <p:embed/>
                  <p:pic>
                    <p:nvPicPr>
                      <p:cNvPr id="6" name="Object 5"/>
                      <p:cNvPicPr>
                        <a:picLocks noChangeAspect="1" noChangeArrowheads="1"/>
                      </p:cNvPicPr>
                      <p:nvPr/>
                    </p:nvPicPr>
                    <p:blipFill>
                      <a:blip r:embed="rId9"/>
                      <a:srcRect/>
                      <a:stretch>
                        <a:fillRect/>
                      </a:stretch>
                    </p:blipFill>
                    <p:spPr bwMode="auto">
                      <a:xfrm>
                        <a:off x="1635125" y="5011738"/>
                        <a:ext cx="533241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9" name="Group 8"/>
          <p:cNvGrpSpPr/>
          <p:nvPr/>
        </p:nvGrpSpPr>
        <p:grpSpPr>
          <a:xfrm>
            <a:off x="5782965" y="4854236"/>
            <a:ext cx="2053767" cy="1320595"/>
            <a:chOff x="5782965" y="4854236"/>
            <a:chExt cx="2053767" cy="1320595"/>
          </a:xfrm>
        </p:grpSpPr>
        <p:sp>
          <p:nvSpPr>
            <p:cNvPr id="7" name="Oval 6"/>
            <p:cNvSpPr/>
            <p:nvPr/>
          </p:nvSpPr>
          <p:spPr>
            <a:xfrm>
              <a:off x="5807675" y="4854236"/>
              <a:ext cx="481914" cy="792802"/>
            </a:xfrm>
            <a:prstGeom prst="ellipse">
              <a:avLst/>
            </a:prstGeom>
            <a:ln w="28575">
              <a:solidFill>
                <a:srgbClr val="0000FF"/>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 name="TextBox 7"/>
            <p:cNvSpPr txBox="1"/>
            <p:nvPr/>
          </p:nvSpPr>
          <p:spPr>
            <a:xfrm>
              <a:off x="5782965" y="5774721"/>
              <a:ext cx="2053767" cy="400110"/>
            </a:xfrm>
            <a:prstGeom prst="rect">
              <a:avLst/>
            </a:prstGeom>
            <a:noFill/>
          </p:spPr>
          <p:txBody>
            <a:bodyPr wrap="none" rtlCol="0">
              <a:spAutoFit/>
            </a:bodyPr>
            <a:lstStyle/>
            <a:p>
              <a:pPr algn="l"/>
              <a:r>
                <a:rPr lang="en-US" sz="2000" i="0" dirty="0">
                  <a:solidFill>
                    <a:srgbClr val="0000FF"/>
                  </a:solidFill>
                </a:rPr>
                <a:t>Buy/sell decisions</a:t>
              </a:r>
            </a:p>
          </p:txBody>
        </p:sp>
      </p:grpSp>
    </p:spTree>
    <p:extLst>
      <p:ext uri="{BB962C8B-B14F-4D97-AF65-F5344CB8AC3E}">
        <p14:creationId xmlns:p14="http://schemas.microsoft.com/office/powerpoint/2010/main" val="39760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belief models</a:t>
            </a:r>
          </a:p>
        </p:txBody>
      </p:sp>
      <p:sp>
        <p:nvSpPr>
          <p:cNvPr id="3" name="Content Placeholder 2"/>
          <p:cNvSpPr>
            <a:spLocks noGrp="1"/>
          </p:cNvSpPr>
          <p:nvPr>
            <p:ph idx="1"/>
          </p:nvPr>
        </p:nvSpPr>
        <p:spPr/>
        <p:txBody>
          <a:bodyPr/>
          <a:lstStyle/>
          <a:p>
            <a:r>
              <a:rPr lang="en-US" dirty="0"/>
              <a:t>Dynamic pricing</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1"/>
            <a:r>
              <a:rPr lang="en-US" dirty="0"/>
              <a:t>Need to balance exploration and exploitation.</a:t>
            </a:r>
          </a:p>
        </p:txBody>
      </p:sp>
      <p:sp>
        <p:nvSpPr>
          <p:cNvPr id="4" name="Slide Number Placeholder 3"/>
          <p:cNvSpPr>
            <a:spLocks noGrp="1"/>
          </p:cNvSpPr>
          <p:nvPr>
            <p:ph type="sldNum" sz="quarter" idx="4294967295"/>
          </p:nvPr>
        </p:nvSpPr>
        <p:spPr/>
        <p:txBody>
          <a:bodyPr/>
          <a:lstStyle/>
          <a:p>
            <a:pPr>
              <a:defRPr/>
            </a:pPr>
            <a:fld id="{92D0F0A5-88A2-400D-91DB-1B6C935589C9}" type="slidenum">
              <a:rPr lang="en-US" smtClean="0"/>
              <a:pPr>
                <a:defRPr/>
              </a:pPr>
              <a:t>46</a:t>
            </a:fld>
            <a:endParaRPr lang="en-US"/>
          </a:p>
        </p:txBody>
      </p:sp>
      <p:pic>
        <p:nvPicPr>
          <p:cNvPr id="5" name="Picture 4"/>
          <p:cNvPicPr>
            <a:picLocks noChangeAspect="1"/>
          </p:cNvPicPr>
          <p:nvPr/>
        </p:nvPicPr>
        <p:blipFill rotWithShape="1">
          <a:blip r:embed="rId2"/>
          <a:srcRect b="12425"/>
          <a:stretch/>
        </p:blipFill>
        <p:spPr>
          <a:xfrm>
            <a:off x="4048049" y="1255585"/>
            <a:ext cx="3813804" cy="1954754"/>
          </a:xfrm>
          <a:prstGeom prst="rect">
            <a:avLst/>
          </a:prstGeom>
        </p:spPr>
      </p:pic>
      <p:pic>
        <p:nvPicPr>
          <p:cNvPr id="6" name="Picture 5"/>
          <p:cNvPicPr>
            <a:picLocks noChangeAspect="1"/>
          </p:cNvPicPr>
          <p:nvPr/>
        </p:nvPicPr>
        <p:blipFill rotWithShape="1">
          <a:blip r:embed="rId3"/>
          <a:srcRect b="31730"/>
          <a:stretch/>
        </p:blipFill>
        <p:spPr>
          <a:xfrm>
            <a:off x="1619308" y="3168773"/>
            <a:ext cx="5408428" cy="1860426"/>
          </a:xfrm>
          <a:prstGeom prst="rect">
            <a:avLst/>
          </a:prstGeom>
        </p:spPr>
      </p:pic>
      <p:sp>
        <p:nvSpPr>
          <p:cNvPr id="7" name="TextBox 6"/>
          <p:cNvSpPr txBox="1"/>
          <p:nvPr/>
        </p:nvSpPr>
        <p:spPr>
          <a:xfrm>
            <a:off x="2129797" y="4958785"/>
            <a:ext cx="2193725" cy="584775"/>
          </a:xfrm>
          <a:prstGeom prst="rect">
            <a:avLst/>
          </a:prstGeom>
          <a:noFill/>
        </p:spPr>
        <p:txBody>
          <a:bodyPr wrap="square" rtlCol="0">
            <a:spAutoFit/>
          </a:bodyPr>
          <a:lstStyle/>
          <a:p>
            <a:pPr algn="l"/>
            <a:r>
              <a:rPr lang="en-US" sz="1600" i="0" dirty="0"/>
              <a:t>Sampling behavior focusing on exploitation</a:t>
            </a:r>
          </a:p>
        </p:txBody>
      </p:sp>
      <p:sp>
        <p:nvSpPr>
          <p:cNvPr id="8" name="TextBox 7"/>
          <p:cNvSpPr txBox="1"/>
          <p:nvPr/>
        </p:nvSpPr>
        <p:spPr>
          <a:xfrm>
            <a:off x="4786853" y="4962100"/>
            <a:ext cx="2193725" cy="584775"/>
          </a:xfrm>
          <a:prstGeom prst="rect">
            <a:avLst/>
          </a:prstGeom>
          <a:noFill/>
        </p:spPr>
        <p:txBody>
          <a:bodyPr wrap="square" rtlCol="0">
            <a:spAutoFit/>
          </a:bodyPr>
          <a:lstStyle/>
          <a:p>
            <a:pPr algn="l"/>
            <a:r>
              <a:rPr lang="en-US" sz="1600" i="0" dirty="0"/>
              <a:t>Sampling behavior focusing on </a:t>
            </a:r>
            <a:r>
              <a:rPr lang="en-US" sz="1600" i="0" dirty="0" err="1"/>
              <a:t>explortation</a:t>
            </a:r>
            <a:endParaRPr lang="en-US" sz="1600" i="0" dirty="0"/>
          </a:p>
        </p:txBody>
      </p:sp>
    </p:spTree>
    <p:extLst>
      <p:ext uri="{BB962C8B-B14F-4D97-AF65-F5344CB8AC3E}">
        <p14:creationId xmlns:p14="http://schemas.microsoft.com/office/powerpoint/2010/main" val="39655371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Notes:</a:t>
            </a:r>
          </a:p>
          <a:p>
            <a:pPr lvl="1"/>
            <a:r>
              <a:rPr lang="en-US" dirty="0"/>
              <a:t>The addition of an active learning component does not change the basic model, but it changes the policies that will work best.</a:t>
            </a:r>
          </a:p>
          <a:p>
            <a:pPr lvl="1"/>
            <a:r>
              <a:rPr lang="en-US" dirty="0"/>
              <a:t>The ability of decisions to affect what we learn makes it possible to encourage more variability in the data.</a:t>
            </a:r>
          </a:p>
          <a:p>
            <a:pPr lvl="1"/>
            <a:r>
              <a:rPr lang="en-US" dirty="0"/>
              <a:t>If we are doing online learning (maximizing cumulative reward), we have to balance the costs of trying choices that do not appear to be best against the potential future benefits.</a:t>
            </a:r>
          </a:p>
          <a:p>
            <a:pPr lvl="1"/>
            <a:r>
              <a:rPr lang="en-US" dirty="0"/>
              <a:t>This tradeoff depends on how long the future is.</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50024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Policies</a:t>
            </a:r>
          </a:p>
          <a:p>
            <a:pPr lvl="1"/>
            <a:r>
              <a:rPr lang="en-US" dirty="0"/>
              <a:t>PFA</a:t>
            </a:r>
          </a:p>
          <a:p>
            <a:pPr lvl="2"/>
            <a:r>
              <a:rPr lang="en-US" dirty="0"/>
              <a:t>Take what appears to be best, and add in a noise term.</a:t>
            </a:r>
          </a:p>
          <a:p>
            <a:pPr lvl="1"/>
            <a:r>
              <a:rPr lang="en-US" dirty="0"/>
              <a:t>CFA</a:t>
            </a:r>
          </a:p>
          <a:p>
            <a:pPr lvl="2"/>
            <a:r>
              <a:rPr lang="en-US" dirty="0"/>
              <a:t>Use UCB policy to search over discretized set of actions</a:t>
            </a:r>
          </a:p>
          <a:p>
            <a:pPr lvl="1"/>
            <a:r>
              <a:rPr lang="en-US" dirty="0"/>
              <a:t>VFA</a:t>
            </a:r>
          </a:p>
          <a:p>
            <a:pPr lvl="2"/>
            <a:r>
              <a:rPr lang="en-US" dirty="0"/>
              <a:t>Solve using dynamic programming, but it is hard to capture the belief state in the value function.</a:t>
            </a:r>
          </a:p>
          <a:p>
            <a:pPr lvl="1"/>
            <a:r>
              <a:rPr lang="en-US" dirty="0"/>
              <a:t>DLA</a:t>
            </a:r>
          </a:p>
          <a:p>
            <a:pPr lvl="2"/>
            <a:r>
              <a:rPr lang="en-US" dirty="0"/>
              <a:t>Use a decision tree that can capture entire state variable.</a:t>
            </a:r>
          </a:p>
          <a:p>
            <a:pPr lvl="1"/>
            <a:r>
              <a:rPr lang="en-US" dirty="0"/>
              <a:t>Hybrid:</a:t>
            </a:r>
          </a:p>
          <a:p>
            <a:pPr lvl="2"/>
            <a:r>
              <a:rPr lang="en-US" dirty="0"/>
              <a:t>VFA plus noise term</a:t>
            </a:r>
          </a:p>
          <a:p>
            <a:pPr lvl="2"/>
            <a:r>
              <a:rPr lang="en-US" dirty="0"/>
              <a:t>DLA to handle a forecast, with noise added to costs (or the optimal decisions) to encourage exploration.</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295584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Learning</a:t>
            </a:r>
          </a:p>
        </p:txBody>
      </p:sp>
      <p:sp>
        <p:nvSpPr>
          <p:cNvPr id="4101" name="Rectangle 5"/>
          <p:cNvSpPr>
            <a:spLocks noGrp="1" noChangeArrowheads="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49</a:t>
            </a:fld>
            <a:endParaRPr lang="en-US"/>
          </a:p>
        </p:txBody>
      </p:sp>
    </p:spTree>
    <p:extLst>
      <p:ext uri="{BB962C8B-B14F-4D97-AF65-F5344CB8AC3E}">
        <p14:creationId xmlns:p14="http://schemas.microsoft.com/office/powerpoint/2010/main" val="4265912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57" y="1051560"/>
            <a:ext cx="8850732" cy="580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42594" name="Rectangle 2"/>
          <p:cNvSpPr>
            <a:spLocks noGrp="1" noChangeArrowheads="1"/>
          </p:cNvSpPr>
          <p:nvPr>
            <p:ph type="title"/>
          </p:nvPr>
        </p:nvSpPr>
        <p:spPr/>
        <p:txBody>
          <a:bodyPr/>
          <a:lstStyle/>
          <a:p>
            <a:pPr algn="l"/>
            <a:r>
              <a:rPr lang="en-US" altLang="en-US" b="1" dirty="0"/>
              <a:t>Optimizing over time</a:t>
            </a:r>
          </a:p>
        </p:txBody>
      </p:sp>
      <p:grpSp>
        <p:nvGrpSpPr>
          <p:cNvPr id="2542771" name="Group 179"/>
          <p:cNvGrpSpPr>
            <a:grpSpLocks/>
          </p:cNvGrpSpPr>
          <p:nvPr/>
        </p:nvGrpSpPr>
        <p:grpSpPr bwMode="auto">
          <a:xfrm>
            <a:off x="2187575" y="2755900"/>
            <a:ext cx="1511300" cy="2720975"/>
            <a:chOff x="1378" y="1736"/>
            <a:chExt cx="952" cy="1714"/>
          </a:xfrm>
        </p:grpSpPr>
        <p:sp>
          <p:nvSpPr>
            <p:cNvPr id="2542596" name="Oval 4"/>
            <p:cNvSpPr>
              <a:spLocks noChangeArrowheads="1"/>
            </p:cNvSpPr>
            <p:nvPr/>
          </p:nvSpPr>
          <p:spPr bwMode="auto">
            <a:xfrm>
              <a:off x="1392" y="1736"/>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597"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598" name="Oval 6"/>
            <p:cNvSpPr>
              <a:spLocks noChangeArrowheads="1"/>
            </p:cNvSpPr>
            <p:nvPr/>
          </p:nvSpPr>
          <p:spPr bwMode="auto">
            <a:xfrm>
              <a:off x="1385" y="2761"/>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599"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600" name="Rectangle 8"/>
            <p:cNvSpPr>
              <a:spLocks noChangeArrowheads="1"/>
            </p:cNvSpPr>
            <p:nvPr/>
          </p:nvSpPr>
          <p:spPr bwMode="auto">
            <a:xfrm>
              <a:off x="2168" y="1864"/>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601"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602" name="Rectangle 10"/>
            <p:cNvSpPr>
              <a:spLocks noChangeArrowheads="1"/>
            </p:cNvSpPr>
            <p:nvPr/>
          </p:nvSpPr>
          <p:spPr bwMode="auto">
            <a:xfrm>
              <a:off x="2170" y="3106"/>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542716" name="AutoShape 124"/>
            <p:cNvCxnSpPr>
              <a:cxnSpLocks noChangeShapeType="1"/>
              <a:stCxn id="2542596" idx="6"/>
              <a:endCxn id="2542600" idx="1"/>
            </p:cNvCxnSpPr>
            <p:nvPr/>
          </p:nvCxnSpPr>
          <p:spPr bwMode="auto">
            <a:xfrm>
              <a:off x="1550" y="1812"/>
              <a:ext cx="612" cy="13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17" name="AutoShape 125"/>
            <p:cNvCxnSpPr>
              <a:cxnSpLocks noChangeShapeType="1"/>
              <a:stCxn id="2542596" idx="6"/>
              <a:endCxn id="2542601" idx="1"/>
            </p:cNvCxnSpPr>
            <p:nvPr/>
          </p:nvCxnSpPr>
          <p:spPr bwMode="auto">
            <a:xfrm>
              <a:off x="1550" y="1812"/>
              <a:ext cx="613" cy="7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18" name="AutoShape 126"/>
            <p:cNvCxnSpPr>
              <a:cxnSpLocks noChangeShapeType="1"/>
              <a:stCxn id="2542597" idx="6"/>
              <a:endCxn id="2542600" idx="1"/>
            </p:cNvCxnSpPr>
            <p:nvPr/>
          </p:nvCxnSpPr>
          <p:spPr bwMode="auto">
            <a:xfrm flipV="1">
              <a:off x="1543" y="1944"/>
              <a:ext cx="619" cy="40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19" name="AutoShape 127"/>
            <p:cNvCxnSpPr>
              <a:cxnSpLocks noChangeShapeType="1"/>
              <a:stCxn id="2542597" idx="6"/>
              <a:endCxn id="2542601" idx="1"/>
            </p:cNvCxnSpPr>
            <p:nvPr/>
          </p:nvCxnSpPr>
          <p:spPr bwMode="auto">
            <a:xfrm>
              <a:off x="1543" y="2349"/>
              <a:ext cx="620" cy="17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20" name="AutoShape 128"/>
            <p:cNvCxnSpPr>
              <a:cxnSpLocks noChangeShapeType="1"/>
              <a:stCxn id="2542597" idx="6"/>
              <a:endCxn id="2542602" idx="1"/>
            </p:cNvCxnSpPr>
            <p:nvPr/>
          </p:nvCxnSpPr>
          <p:spPr bwMode="auto">
            <a:xfrm>
              <a:off x="1543" y="2349"/>
              <a:ext cx="621" cy="8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21" name="AutoShape 129"/>
            <p:cNvCxnSpPr>
              <a:cxnSpLocks noChangeShapeType="1"/>
              <a:stCxn id="2542598" idx="6"/>
              <a:endCxn id="2542602" idx="1"/>
            </p:cNvCxnSpPr>
            <p:nvPr/>
          </p:nvCxnSpPr>
          <p:spPr bwMode="auto">
            <a:xfrm>
              <a:off x="1543" y="2837"/>
              <a:ext cx="621" cy="3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22" name="AutoShape 130"/>
            <p:cNvCxnSpPr>
              <a:cxnSpLocks noChangeShapeType="1"/>
              <a:stCxn id="2542598" idx="6"/>
              <a:endCxn id="2542601" idx="1"/>
            </p:cNvCxnSpPr>
            <p:nvPr/>
          </p:nvCxnSpPr>
          <p:spPr bwMode="auto">
            <a:xfrm flipV="1">
              <a:off x="1543" y="2521"/>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23" name="AutoShape 131"/>
            <p:cNvCxnSpPr>
              <a:cxnSpLocks noChangeShapeType="1"/>
              <a:stCxn id="2542599" idx="6"/>
              <a:endCxn id="2542602" idx="1"/>
            </p:cNvCxnSpPr>
            <p:nvPr/>
          </p:nvCxnSpPr>
          <p:spPr bwMode="auto">
            <a:xfrm flipV="1">
              <a:off x="1536" y="3186"/>
              <a:ext cx="628" cy="18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24" name="AutoShape 132"/>
            <p:cNvCxnSpPr>
              <a:cxnSpLocks noChangeShapeType="1"/>
              <a:stCxn id="2542599" idx="6"/>
              <a:endCxn id="2542601" idx="1"/>
            </p:cNvCxnSpPr>
            <p:nvPr/>
          </p:nvCxnSpPr>
          <p:spPr bwMode="auto">
            <a:xfrm flipV="1">
              <a:off x="1536" y="2521"/>
              <a:ext cx="627" cy="85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542774" name="Text Box 182"/>
          <p:cNvSpPr txBox="1">
            <a:spLocks noChangeArrowheads="1"/>
          </p:cNvSpPr>
          <p:nvPr/>
        </p:nvSpPr>
        <p:spPr bwMode="auto">
          <a:xfrm>
            <a:off x="2819400" y="1504950"/>
            <a:ext cx="311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a:t>
            </a:r>
          </a:p>
        </p:txBody>
      </p:sp>
      <p:sp>
        <p:nvSpPr>
          <p:cNvPr id="2542775" name="Text Box 183"/>
          <p:cNvSpPr txBox="1">
            <a:spLocks noChangeArrowheads="1"/>
          </p:cNvSpPr>
          <p:nvPr/>
        </p:nvSpPr>
        <p:spPr bwMode="auto">
          <a:xfrm>
            <a:off x="4572000" y="1493838"/>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t+1</a:t>
            </a:r>
          </a:p>
        </p:txBody>
      </p:sp>
      <p:sp>
        <p:nvSpPr>
          <p:cNvPr id="2542776" name="Text Box 184"/>
          <p:cNvSpPr txBox="1">
            <a:spLocks noChangeArrowheads="1"/>
          </p:cNvSpPr>
          <p:nvPr/>
        </p:nvSpPr>
        <p:spPr bwMode="auto">
          <a:xfrm>
            <a:off x="6846888" y="1495425"/>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t+2</a:t>
            </a:r>
          </a:p>
        </p:txBody>
      </p:sp>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756617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problems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Classes of learning problems in stochastic optimization</a:t>
                </a:r>
              </a:p>
              <a:p>
                <a:pPr marL="457200" lvl="1" indent="0">
                  <a:buNone/>
                </a:pPr>
                <a:r>
                  <a:rPr lang="en-US" dirty="0"/>
                  <a:t>1) Approximating the objective</a:t>
                </a:r>
              </a:p>
              <a:p>
                <a:pPr marL="457200" lvl="1" indent="0">
                  <a:buNone/>
                </a:pPr>
                <a:r>
                  <a:rPr lang="en-US" dirty="0"/>
                  <a:t>               </a:t>
                </a:r>
                <a14:m>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𝐹</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𝔼</m:t>
                    </m:r>
                    <m:r>
                      <a:rPr lang="en-US" b="0" i="1" smtClean="0">
                        <a:latin typeface="Cambria Math" panose="02040503050406030204" pitchFamily="18" charset="0"/>
                        <a:ea typeface="Cambria Math" panose="02040503050406030204" pitchFamily="18" charset="0"/>
                      </a:rPr>
                      <m:t>𝐹</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𝑊</m:t>
                    </m:r>
                    <m:r>
                      <a:rPr lang="en-US" b="0" i="1" smtClean="0">
                        <a:latin typeface="Cambria Math" panose="02040503050406030204" pitchFamily="18" charset="0"/>
                        <a:ea typeface="Cambria Math" panose="02040503050406030204" pitchFamily="18" charset="0"/>
                      </a:rPr>
                      <m:t>)</m:t>
                    </m:r>
                  </m:oMath>
                </a14:m>
                <a:r>
                  <a:rPr lang="en-US" dirty="0"/>
                  <a:t>.</a:t>
                </a:r>
              </a:p>
              <a:p>
                <a:pPr marL="457200" lvl="1" indent="0">
                  <a:buNone/>
                </a:pPr>
                <a:r>
                  <a:rPr lang="en-US" dirty="0"/>
                  <a:t>2) Designing a policy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𝑆</m:t>
                        </m:r>
                      </m:e>
                      <m:e>
                        <m:r>
                          <a:rPr lang="en-US" b="0" i="1" smtClean="0">
                            <a:latin typeface="Cambria Math" panose="02040503050406030204" pitchFamily="18" charset="0"/>
                          </a:rPr>
                          <m:t>𝜃</m:t>
                        </m:r>
                      </m:e>
                    </m:d>
                  </m:oMath>
                </a14:m>
                <a:r>
                  <a:rPr lang="en-US" dirty="0"/>
                  <a:t>.</a:t>
                </a:r>
              </a:p>
              <a:p>
                <a:pPr marL="457200" lvl="1" indent="0">
                  <a:buNone/>
                </a:pPr>
                <a:r>
                  <a:rPr lang="en-US" dirty="0"/>
                  <a:t>3) A value function approximation </a:t>
                </a:r>
              </a:p>
              <a:p>
                <a:pPr marL="457200" lvl="1" indent="0">
                  <a:buNone/>
                </a:pPr>
                <a:r>
                  <a:rPr lang="en-US" b="0" dirty="0"/>
                  <a:t>               </a:t>
                </a:r>
                <a14:m>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𝑉</m:t>
                                </m:r>
                              </m:e>
                            </m:acc>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r>
                          <a:rPr lang="en-US" b="0" i="1" smtClean="0">
                            <a:latin typeface="Cambria Math" panose="02040503050406030204" pitchFamily="18" charset="0"/>
                          </a:rPr>
                          <m:t>𝑉</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a:t>
                </a:r>
              </a:p>
              <a:p>
                <a:pPr marL="457200" lvl="1" indent="0">
                  <a:buNone/>
                </a:pPr>
                <a:r>
                  <a:rPr lang="en-US" dirty="0"/>
                  <a:t>4) Designing a cost function approximation:</a:t>
                </a:r>
              </a:p>
              <a:p>
                <a:pPr lvl="2"/>
                <a:r>
                  <a:rPr lang="en-US" dirty="0"/>
                  <a:t>The objective function </a:t>
                </a:r>
                <a14:m>
                  <m:oMath xmlns:m="http://schemas.openxmlformats.org/officeDocument/2006/math">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𝐶</m:t>
                            </m:r>
                          </m:e>
                        </m:acc>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𝜃</m:t>
                        </m:r>
                      </m:e>
                    </m:d>
                  </m:oMath>
                </a14:m>
                <a:r>
                  <a:rPr lang="en-US" dirty="0"/>
                  <a:t>.</a:t>
                </a:r>
              </a:p>
              <a:p>
                <a:pPr lvl="2"/>
                <a:r>
                  <a:rPr lang="en-US" dirty="0"/>
                  <a:t>The constraints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 </m:t>
                    </m:r>
                  </m:oMath>
                </a14:m>
                <a:endParaRPr lang="en-US" dirty="0"/>
              </a:p>
              <a:p>
                <a:pPr marL="457200" lvl="1" indent="0">
                  <a:buNone/>
                </a:pPr>
                <a:r>
                  <a:rPr lang="en-US" dirty="0"/>
                  <a:t>5) Approximating the transition function</a:t>
                </a:r>
              </a:p>
              <a:p>
                <a:pPr marL="457200" lvl="1" indent="0">
                  <a:buNone/>
                </a:pPr>
                <a:r>
                  <a:rPr lang="en-US" dirty="0"/>
                  <a:t>         </a:t>
                </a:r>
                <a14:m>
                  <m:oMath xmlns:m="http://schemas.openxmlformats.org/officeDocument/2006/math">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𝑆</m:t>
                            </m:r>
                          </m:e>
                        </m:acc>
                      </m:e>
                      <m:sup>
                        <m:r>
                          <a:rPr lang="en-US" b="0" i="1" smtClean="0">
                            <a:latin typeface="Cambria Math" panose="02040503050406030204" pitchFamily="18" charset="0"/>
                          </a:rPr>
                          <m:t>𝑀</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𝑆</m:t>
                        </m:r>
                      </m:e>
                      <m:sup>
                        <m:r>
                          <a:rPr lang="en-US" b="0" i="1" smtClean="0">
                            <a:latin typeface="Cambria Math" panose="02040503050406030204" pitchFamily="18" charset="0"/>
                            <a:ea typeface="Cambria Math" panose="02040503050406030204" pitchFamily="18" charset="0"/>
                          </a:rPr>
                          <m:t>𝑀</m:t>
                        </m:r>
                      </m:sup>
                    </m:sSup>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𝑊</m:t>
                        </m:r>
                      </m:e>
                      <m:sub>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b="-4187"/>
                </a:stretch>
              </a:blipFill>
            </p:spPr>
            <p:txBody>
              <a:bodyPr/>
              <a:lstStyle/>
              <a:p>
                <a:r>
                  <a:rPr lang="en-US">
                    <a:noFill/>
                  </a:rPr>
                  <a:t> </a:t>
                </a:r>
              </a:p>
            </p:txBody>
          </p:sp>
        </mc:Fallback>
      </mc:AlternateContent>
    </p:spTree>
    <p:extLst>
      <p:ext uri="{BB962C8B-B14F-4D97-AF65-F5344CB8AC3E}">
        <p14:creationId xmlns:p14="http://schemas.microsoft.com/office/powerpoint/2010/main" val="3836957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Approximation strategies</a:t>
            </a:r>
          </a:p>
        </p:txBody>
      </p:sp>
      <p:sp>
        <p:nvSpPr>
          <p:cNvPr id="3" name="Content Placeholder 2"/>
          <p:cNvSpPr>
            <a:spLocks noGrp="1"/>
          </p:cNvSpPr>
          <p:nvPr>
            <p:ph idx="1"/>
          </p:nvPr>
        </p:nvSpPr>
        <p:spPr>
          <a:xfrm>
            <a:off x="685799" y="1143000"/>
            <a:ext cx="4811487" cy="4953000"/>
          </a:xfrm>
        </p:spPr>
        <p:txBody>
          <a:bodyPr/>
          <a:lstStyle/>
          <a:p>
            <a:r>
              <a:rPr lang="en-US" dirty="0"/>
              <a:t>Approximation strategies</a:t>
            </a:r>
          </a:p>
          <a:p>
            <a:pPr lvl="1"/>
            <a:r>
              <a:rPr lang="en-US" sz="2000" dirty="0"/>
              <a:t>Lookup tables</a:t>
            </a:r>
          </a:p>
          <a:p>
            <a:pPr lvl="2"/>
            <a:r>
              <a:rPr lang="en-US" sz="1600" dirty="0"/>
              <a:t>Independent beliefs </a:t>
            </a:r>
          </a:p>
          <a:p>
            <a:pPr lvl="2"/>
            <a:r>
              <a:rPr lang="en-US" sz="1600" dirty="0"/>
              <a:t>Correlated beliefs </a:t>
            </a:r>
          </a:p>
          <a:p>
            <a:pPr marL="914400" lvl="2" indent="0">
              <a:buNone/>
            </a:pPr>
            <a:endParaRPr lang="en-US" sz="1600" dirty="0"/>
          </a:p>
          <a:p>
            <a:pPr lvl="1"/>
            <a:r>
              <a:rPr lang="en-US" sz="2000" dirty="0"/>
              <a:t>Linear parametric models</a:t>
            </a:r>
          </a:p>
          <a:p>
            <a:pPr lvl="2"/>
            <a:r>
              <a:rPr lang="en-US" sz="1600" dirty="0"/>
              <a:t>Linear models </a:t>
            </a:r>
          </a:p>
          <a:p>
            <a:pPr lvl="2"/>
            <a:r>
              <a:rPr lang="en-US" sz="1600" dirty="0"/>
              <a:t>Sparse-linear</a:t>
            </a:r>
          </a:p>
          <a:p>
            <a:pPr lvl="2"/>
            <a:r>
              <a:rPr lang="en-US" sz="1600" dirty="0"/>
              <a:t>Tree regression</a:t>
            </a:r>
          </a:p>
          <a:p>
            <a:pPr lvl="2"/>
            <a:endParaRPr lang="en-US" sz="1600" dirty="0"/>
          </a:p>
          <a:p>
            <a:pPr lvl="1"/>
            <a:r>
              <a:rPr lang="en-US" sz="2000" dirty="0"/>
              <a:t>Nonlinear parametric models</a:t>
            </a:r>
          </a:p>
          <a:p>
            <a:pPr lvl="2"/>
            <a:r>
              <a:rPr lang="en-US" sz="1600" dirty="0"/>
              <a:t>Logistic regression</a:t>
            </a:r>
          </a:p>
          <a:p>
            <a:pPr lvl="2"/>
            <a:r>
              <a:rPr lang="en-US" sz="1600" dirty="0"/>
              <a:t>Neural networks </a:t>
            </a:r>
          </a:p>
          <a:p>
            <a:pPr marL="914400" lvl="2" indent="0">
              <a:buNone/>
            </a:pPr>
            <a:endParaRPr lang="en-US" sz="1600" dirty="0"/>
          </a:p>
          <a:p>
            <a:pPr lvl="1"/>
            <a:r>
              <a:rPr lang="en-US" sz="2000" dirty="0"/>
              <a:t>Nonparametric models</a:t>
            </a:r>
          </a:p>
          <a:p>
            <a:pPr lvl="2"/>
            <a:r>
              <a:rPr lang="en-US" sz="1600" dirty="0"/>
              <a:t>Gaussian process regression</a:t>
            </a:r>
          </a:p>
          <a:p>
            <a:pPr lvl="2"/>
            <a:r>
              <a:rPr lang="en-US" sz="1600" dirty="0"/>
              <a:t>Kernel regression</a:t>
            </a:r>
          </a:p>
          <a:p>
            <a:pPr lvl="2"/>
            <a:r>
              <a:rPr lang="en-US" sz="1600" dirty="0"/>
              <a:t>Support vector machines</a:t>
            </a:r>
          </a:p>
          <a:p>
            <a:pPr lvl="2"/>
            <a:r>
              <a:rPr lang="en-US" sz="1600" dirty="0"/>
              <a:t>Deep neural networks </a:t>
            </a:r>
          </a:p>
          <a:p>
            <a:pPr lvl="1"/>
            <a:endParaRPr lang="en-US" sz="2000" dirty="0"/>
          </a:p>
          <a:p>
            <a:pPr lvl="2"/>
            <a:endParaRPr lang="en-US" sz="1800" dirty="0"/>
          </a:p>
        </p:txBody>
      </p:sp>
      <p:pic>
        <p:nvPicPr>
          <p:cNvPr id="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7420" y="1338240"/>
            <a:ext cx="2597586" cy="146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8843" y="1235504"/>
            <a:ext cx="2585752" cy="1562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1152" y="1224618"/>
            <a:ext cx="2573918" cy="1562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9" name="Group 88"/>
          <p:cNvGrpSpPr/>
          <p:nvPr/>
        </p:nvGrpSpPr>
        <p:grpSpPr>
          <a:xfrm>
            <a:off x="5660571" y="2982686"/>
            <a:ext cx="2474499" cy="762000"/>
            <a:chOff x="5660571" y="2982686"/>
            <a:chExt cx="2474499" cy="762000"/>
          </a:xfrm>
        </p:grpSpPr>
        <p:cxnSp>
          <p:nvCxnSpPr>
            <p:cNvPr id="7" name="Straight Arrow Connector 6"/>
            <p:cNvCxnSpPr/>
            <p:nvPr/>
          </p:nvCxnSpPr>
          <p:spPr bwMode="auto">
            <a:xfrm flipV="1">
              <a:off x="5660571" y="2982686"/>
              <a:ext cx="0" cy="7620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78" name="Straight Arrow Connector 77"/>
            <p:cNvCxnSpPr/>
            <p:nvPr/>
          </p:nvCxnSpPr>
          <p:spPr bwMode="auto">
            <a:xfrm>
              <a:off x="5660577" y="3733806"/>
              <a:ext cx="2474493"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cxnSp>
        <p:nvCxnSpPr>
          <p:cNvPr id="81" name="Straight Connector 80"/>
          <p:cNvCxnSpPr/>
          <p:nvPr/>
        </p:nvCxnSpPr>
        <p:spPr bwMode="auto">
          <a:xfrm>
            <a:off x="5823857" y="3135086"/>
            <a:ext cx="2144486" cy="4680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5823857" y="3320144"/>
            <a:ext cx="2144486" cy="2286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a:off x="5976257" y="2982686"/>
            <a:ext cx="1556657" cy="685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nvGrpSpPr>
          <p:cNvPr id="6" name="Group 5"/>
          <p:cNvGrpSpPr/>
          <p:nvPr/>
        </p:nvGrpSpPr>
        <p:grpSpPr>
          <a:xfrm>
            <a:off x="5380632" y="2906203"/>
            <a:ext cx="2934957" cy="1031564"/>
            <a:chOff x="109695" y="3548744"/>
            <a:chExt cx="2934957" cy="1031564"/>
          </a:xfrm>
        </p:grpSpPr>
        <p:sp>
          <p:nvSpPr>
            <p:cNvPr id="5" name="Rectangle 4"/>
            <p:cNvSpPr/>
            <p:nvPr/>
          </p:nvSpPr>
          <p:spPr>
            <a:xfrm>
              <a:off x="109695" y="3548744"/>
              <a:ext cx="2934957" cy="1031564"/>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90" name="Picture 89"/>
            <p:cNvPicPr>
              <a:picLocks noChangeAspect="1"/>
            </p:cNvPicPr>
            <p:nvPr/>
          </p:nvPicPr>
          <p:blipFill>
            <a:blip r:embed="rId6" cstate="print">
              <a:lum bright="-20000" contrast="-40000"/>
              <a:extLst>
                <a:ext uri="{28A0092B-C50C-407E-A947-70E740481C1C}">
                  <a14:useLocalDpi xmlns:a14="http://schemas.microsoft.com/office/drawing/2010/main" val="0"/>
                </a:ext>
              </a:extLst>
            </a:blip>
            <a:stretch>
              <a:fillRect/>
            </a:stretch>
          </p:blipFill>
          <p:spPr>
            <a:xfrm>
              <a:off x="109695" y="3589493"/>
              <a:ext cx="2889881" cy="968829"/>
            </a:xfrm>
            <a:prstGeom prst="rect">
              <a:avLst/>
            </a:prstGeom>
          </p:spPr>
        </p:pic>
      </p:grpSp>
      <p:pic>
        <p:nvPicPr>
          <p:cNvPr id="10240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1543" y="5265336"/>
            <a:ext cx="3013756" cy="1508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8"/>
          <a:stretch>
            <a:fillRect/>
          </a:stretch>
        </p:blipFill>
        <p:spPr>
          <a:xfrm>
            <a:off x="5660571" y="3874490"/>
            <a:ext cx="2924728" cy="1411636"/>
          </a:xfrm>
          <a:prstGeom prst="rect">
            <a:avLst/>
          </a:prstGeom>
        </p:spPr>
      </p:pic>
    </p:spTree>
    <p:extLst>
      <p:ext uri="{BB962C8B-B14F-4D97-AF65-F5344CB8AC3E}">
        <p14:creationId xmlns:p14="http://schemas.microsoft.com/office/powerpoint/2010/main" val="30030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down)">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down)">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dissolve">
                                      <p:cBhvr>
                                        <p:cTn id="17" dur="500"/>
                                        <p:tgtEl>
                                          <p:spTgt spid="89"/>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wipe(left)">
                                      <p:cBhvr>
                                        <p:cTn id="21" dur="500"/>
                                        <p:tgtEl>
                                          <p:spTgt spid="82"/>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wipe(left)">
                                      <p:cBhvr>
                                        <p:cTn id="25" dur="500"/>
                                        <p:tgtEl>
                                          <p:spTgt spid="86"/>
                                        </p:tgtEl>
                                      </p:cBhvr>
                                    </p:animEffect>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wipe(left)">
                                      <p:cBhvr>
                                        <p:cTn id="29" dur="500"/>
                                        <p:tgtEl>
                                          <p:spTgt spid="8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02402"/>
                                        </p:tgtEl>
                                        <p:attrNameLst>
                                          <p:attrName>style.visibility</p:attrName>
                                        </p:attrNameLst>
                                      </p:cBhvr>
                                      <p:to>
                                        <p:strVal val="visible"/>
                                      </p:to>
                                    </p:set>
                                    <p:animEffect transition="in" filter="wipe(left)">
                                      <p:cBhvr>
                                        <p:cTn id="44" dur="500"/>
                                        <p:tgtEl>
                                          <p:spTgt spid="102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Notes:</a:t>
            </a:r>
          </a:p>
          <a:p>
            <a:pPr lvl="1"/>
            <a:r>
              <a:rPr lang="en-US" dirty="0"/>
              <a:t>In the context of adaptive search algorithms, we need to do online learning, which means starting with little or no data (perhaps just a belief) and transitioning to more data.</a:t>
            </a:r>
          </a:p>
          <a:p>
            <a:pPr lvl="1"/>
            <a:r>
              <a:rPr lang="en-US" dirty="0"/>
              <a:t>This means starting with low-dimensional models and transitioning to higher dimensional models.</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9865682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challenges</a:t>
            </a:r>
          </a:p>
        </p:txBody>
      </p:sp>
      <p:sp>
        <p:nvSpPr>
          <p:cNvPr id="3" name="Content Placeholder 2"/>
          <p:cNvSpPr>
            <a:spLocks noGrp="1"/>
          </p:cNvSpPr>
          <p:nvPr>
            <p:ph idx="1"/>
          </p:nvPr>
        </p:nvSpPr>
        <p:spPr>
          <a:xfrm>
            <a:off x="685800" y="1578937"/>
            <a:ext cx="7772400" cy="4953000"/>
          </a:xfrm>
        </p:spPr>
        <p:txBody>
          <a:bodyPr/>
          <a:lstStyle/>
          <a:p>
            <a:endParaRPr lang="en-US"/>
          </a:p>
        </p:txBody>
      </p:sp>
      <p:pic>
        <p:nvPicPr>
          <p:cNvPr id="5" name="Picture 4"/>
          <p:cNvPicPr>
            <a:picLocks noChangeAspect="1"/>
          </p:cNvPicPr>
          <p:nvPr/>
        </p:nvPicPr>
        <p:blipFill>
          <a:blip r:embed="rId2"/>
          <a:stretch>
            <a:fillRect/>
          </a:stretch>
        </p:blipFill>
        <p:spPr>
          <a:xfrm>
            <a:off x="685800" y="1587646"/>
            <a:ext cx="8046618" cy="5292634"/>
          </a:xfrm>
          <a:prstGeom prst="rect">
            <a:avLst/>
          </a:prstGeom>
        </p:spPr>
      </p:pic>
      <p:sp>
        <p:nvSpPr>
          <p:cNvPr id="6" name="Content Placeholder 2"/>
          <p:cNvSpPr txBox="1">
            <a:spLocks/>
          </p:cNvSpPr>
          <p:nvPr/>
        </p:nvSpPr>
        <p:spPr bwMode="auto">
          <a:xfrm>
            <a:off x="685800" y="1143000"/>
            <a:ext cx="7772400" cy="50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0000"/>
              <a:buFontTx/>
              <a:buBlip>
                <a:blip r:embed="rId3"/>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r>
              <a:rPr lang="en-US" i="0" kern="0" dirty="0"/>
              <a:t>Variable-dimensional learning</a:t>
            </a:r>
          </a:p>
        </p:txBody>
      </p:sp>
    </p:spTree>
    <p:extLst>
      <p:ext uri="{BB962C8B-B14F-4D97-AF65-F5344CB8AC3E}">
        <p14:creationId xmlns:p14="http://schemas.microsoft.com/office/powerpoint/2010/main" val="13989084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Uncertainty modeling</a:t>
            </a:r>
          </a:p>
        </p:txBody>
      </p:sp>
      <p:sp>
        <p:nvSpPr>
          <p:cNvPr id="4101" name="Rectangle 5"/>
          <p:cNvSpPr>
            <a:spLocks noGrp="1" noChangeArrowheads="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54</a:t>
            </a:fld>
            <a:endParaRPr lang="en-US"/>
          </a:p>
        </p:txBody>
      </p:sp>
    </p:spTree>
    <p:extLst>
      <p:ext uri="{BB962C8B-B14F-4D97-AF65-F5344CB8AC3E}">
        <p14:creationId xmlns:p14="http://schemas.microsoft.com/office/powerpoint/2010/main" val="3010793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Notes:</a:t>
            </a:r>
          </a:p>
          <a:p>
            <a:pPr lvl="1"/>
            <a:r>
              <a:rPr lang="en-US" dirty="0"/>
              <a:t>Think of “learning” as the problem of creating a point estimate.</a:t>
            </a:r>
          </a:p>
          <a:p>
            <a:pPr lvl="1"/>
            <a:r>
              <a:rPr lang="en-US" dirty="0"/>
              <a:t>Uncertainty modeling can be viewed as the error in the point estimate.</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6147558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uncertainty</a:t>
            </a:r>
          </a:p>
        </p:txBody>
      </p:sp>
      <p:sp>
        <p:nvSpPr>
          <p:cNvPr id="3" name="Content Placeholder 2"/>
          <p:cNvSpPr>
            <a:spLocks noGrp="1"/>
          </p:cNvSpPr>
          <p:nvPr>
            <p:ph idx="1"/>
          </p:nvPr>
        </p:nvSpPr>
        <p:spPr>
          <a:xfrm>
            <a:off x="629114" y="1074194"/>
            <a:ext cx="7772400" cy="4953000"/>
          </a:xfrm>
        </p:spPr>
        <p:txBody>
          <a:bodyPr/>
          <a:lstStyle/>
          <a:p>
            <a:r>
              <a:rPr lang="en-US" sz="2400" dirty="0"/>
              <a:t>Classes of uncertainty:</a:t>
            </a:r>
          </a:p>
          <a:p>
            <a:pPr lvl="1"/>
            <a:r>
              <a:rPr lang="en-US" sz="2000" dirty="0"/>
              <a:t>Observational uncertainty</a:t>
            </a:r>
          </a:p>
          <a:p>
            <a:pPr lvl="2"/>
            <a:r>
              <a:rPr lang="en-US" sz="1600" dirty="0"/>
              <a:t>Noise in estimate of how many people carry a disease</a:t>
            </a:r>
          </a:p>
          <a:p>
            <a:pPr lvl="2"/>
            <a:r>
              <a:rPr lang="en-US" sz="1600" dirty="0"/>
              <a:t>Observation of how well an energy storage policy works</a:t>
            </a:r>
          </a:p>
          <a:p>
            <a:pPr lvl="1"/>
            <a:r>
              <a:rPr lang="en-US" sz="2000" dirty="0"/>
              <a:t>Exogenous uncertainty</a:t>
            </a:r>
          </a:p>
          <a:p>
            <a:pPr lvl="2"/>
            <a:r>
              <a:rPr lang="en-US" sz="1600" dirty="0"/>
              <a:t>Changes in weather, prices, economy</a:t>
            </a:r>
          </a:p>
          <a:p>
            <a:pPr lvl="1"/>
            <a:r>
              <a:rPr lang="en-US" sz="2000" dirty="0"/>
              <a:t>Prognostic uncertainty (forecasting)</a:t>
            </a:r>
          </a:p>
          <a:p>
            <a:pPr lvl="2"/>
            <a:r>
              <a:rPr lang="en-US" sz="1600" dirty="0"/>
              <a:t>Difference between actual and forecasted quantities</a:t>
            </a:r>
          </a:p>
          <a:p>
            <a:pPr lvl="1"/>
            <a:r>
              <a:rPr lang="en-US" sz="2000" dirty="0"/>
              <a:t>Inferential uncertainty</a:t>
            </a:r>
          </a:p>
          <a:p>
            <a:pPr lvl="2"/>
            <a:r>
              <a:rPr lang="en-US" sz="1600" dirty="0"/>
              <a:t>Difference between an estimate of a parameter (e.g. demand response to price) and the actual.</a:t>
            </a:r>
          </a:p>
          <a:p>
            <a:pPr lvl="1"/>
            <a:r>
              <a:rPr lang="en-US" sz="2000" dirty="0"/>
              <a:t>Experimental noise/variability</a:t>
            </a:r>
          </a:p>
          <a:p>
            <a:pPr lvl="2"/>
            <a:r>
              <a:rPr lang="en-US" sz="1600" dirty="0"/>
              <a:t>Variation between successive experiments	</a:t>
            </a:r>
          </a:p>
          <a:p>
            <a:pPr lvl="1"/>
            <a:r>
              <a:rPr lang="en-US" sz="2000" dirty="0"/>
              <a:t>Model uncertainty</a:t>
            </a:r>
          </a:p>
          <a:p>
            <a:pPr lvl="2"/>
            <a:r>
              <a:rPr lang="en-US" sz="1600" dirty="0"/>
              <a:t>Uncertainty in the structure of a model (e.g. transition function)</a:t>
            </a:r>
          </a:p>
          <a:p>
            <a:pPr lvl="2"/>
            <a:r>
              <a:rPr lang="en-US" sz="1600" dirty="0"/>
              <a:t>Uncertainty in the parameters of a model</a:t>
            </a:r>
          </a:p>
          <a:p>
            <a:pPr lvl="2"/>
            <a:r>
              <a:rPr lang="en-US" sz="1600" dirty="0"/>
              <a:t>Uncertainty in the parameters of a probability distribution (e.g. arrival rate)</a:t>
            </a:r>
          </a:p>
          <a:p>
            <a:pPr lvl="2"/>
            <a:r>
              <a:rPr lang="en-US" sz="1600" dirty="0"/>
              <a:t>Uncertainty in the objective function</a:t>
            </a:r>
          </a:p>
          <a:p>
            <a:pPr lvl="3"/>
            <a:endParaRPr lang="en-US" sz="1600" dirty="0"/>
          </a:p>
        </p:txBody>
      </p:sp>
    </p:spTree>
    <p:extLst>
      <p:ext uri="{BB962C8B-B14F-4D97-AF65-F5344CB8AC3E}">
        <p14:creationId xmlns:p14="http://schemas.microsoft.com/office/powerpoint/2010/main" val="3750659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uncertainty</a:t>
            </a:r>
          </a:p>
        </p:txBody>
      </p:sp>
      <p:sp>
        <p:nvSpPr>
          <p:cNvPr id="3" name="Content Placeholder 2"/>
          <p:cNvSpPr>
            <a:spLocks noGrp="1"/>
          </p:cNvSpPr>
          <p:nvPr>
            <p:ph idx="1"/>
          </p:nvPr>
        </p:nvSpPr>
        <p:spPr>
          <a:xfrm>
            <a:off x="629114" y="1074194"/>
            <a:ext cx="7772400" cy="4953000"/>
          </a:xfrm>
        </p:spPr>
        <p:txBody>
          <a:bodyPr/>
          <a:lstStyle/>
          <a:p>
            <a:r>
              <a:rPr lang="en-US" sz="2400" dirty="0"/>
              <a:t>Classes of uncertainty:</a:t>
            </a:r>
          </a:p>
          <a:p>
            <a:pPr lvl="1"/>
            <a:r>
              <a:rPr lang="en-US" sz="2000" dirty="0"/>
              <a:t>Transitional uncertainty</a:t>
            </a:r>
          </a:p>
          <a:p>
            <a:pPr lvl="2"/>
            <a:r>
              <a:rPr lang="en-US" sz="1600" dirty="0"/>
              <a:t>Difference between the expected state that a control takes you to, and what actually happens (e.g. wind pushing a rocket)</a:t>
            </a:r>
          </a:p>
          <a:p>
            <a:pPr lvl="1"/>
            <a:r>
              <a:rPr lang="en-US" sz="2000" dirty="0"/>
              <a:t>Control/implementation uncertainty</a:t>
            </a:r>
          </a:p>
          <a:p>
            <a:pPr lvl="2"/>
            <a:r>
              <a:rPr lang="en-US" sz="1600" dirty="0"/>
              <a:t>Difference between the decision you make and what gets implemented.</a:t>
            </a:r>
          </a:p>
          <a:p>
            <a:pPr lvl="1"/>
            <a:r>
              <a:rPr lang="en-US" sz="2000" dirty="0"/>
              <a:t>Communication errors/biases</a:t>
            </a:r>
          </a:p>
          <a:p>
            <a:pPr lvl="2"/>
            <a:r>
              <a:rPr lang="en-US" sz="1600" dirty="0"/>
              <a:t>For </a:t>
            </a:r>
            <a:r>
              <a:rPr lang="en-US" sz="1600" dirty="0" err="1"/>
              <a:t>multiagent</a:t>
            </a:r>
            <a:r>
              <a:rPr lang="en-US" sz="1600" dirty="0"/>
              <a:t> systems, there can be noise introduced when communicating, along with biases.</a:t>
            </a:r>
          </a:p>
          <a:p>
            <a:pPr lvl="1"/>
            <a:r>
              <a:rPr lang="en-US" sz="2000" dirty="0"/>
              <a:t>Algorithmic instability</a:t>
            </a:r>
          </a:p>
          <a:p>
            <a:pPr lvl="2"/>
            <a:r>
              <a:rPr lang="en-US" sz="1600" dirty="0"/>
              <a:t>Noise due to multiple optima, pre-mature stopping (epsilon-optimality)</a:t>
            </a:r>
          </a:p>
          <a:p>
            <a:pPr lvl="2"/>
            <a:r>
              <a:rPr lang="en-US" sz="1600" dirty="0"/>
              <a:t>Errors due to model truncation</a:t>
            </a:r>
          </a:p>
          <a:p>
            <a:pPr lvl="1"/>
            <a:r>
              <a:rPr lang="en-US" sz="2000" dirty="0"/>
              <a:t>Goal uncertainty</a:t>
            </a:r>
          </a:p>
          <a:p>
            <a:pPr lvl="2"/>
            <a:r>
              <a:rPr lang="en-US" sz="1600" dirty="0"/>
              <a:t>Difference between the utility function we are using, and the objectives of a real system</a:t>
            </a:r>
          </a:p>
          <a:p>
            <a:pPr lvl="1"/>
            <a:r>
              <a:rPr lang="en-US" sz="2000" dirty="0"/>
              <a:t>Political/regulatory uncertainty</a:t>
            </a:r>
          </a:p>
          <a:p>
            <a:pPr lvl="2"/>
            <a:r>
              <a:rPr lang="en-US" sz="1600" dirty="0"/>
              <a:t>Uncertainty in the regulatory environment</a:t>
            </a:r>
          </a:p>
          <a:p>
            <a:pPr lvl="3"/>
            <a:endParaRPr lang="en-US" sz="1600" dirty="0"/>
          </a:p>
        </p:txBody>
      </p:sp>
    </p:spTree>
    <p:extLst>
      <p:ext uri="{BB962C8B-B14F-4D97-AF65-F5344CB8AC3E}">
        <p14:creationId xmlns:p14="http://schemas.microsoft.com/office/powerpoint/2010/main" val="12775014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Distributions</a:t>
            </a:r>
          </a:p>
        </p:txBody>
      </p:sp>
      <p:sp>
        <p:nvSpPr>
          <p:cNvPr id="3" name="Content Placeholder 2"/>
          <p:cNvSpPr>
            <a:spLocks noGrp="1"/>
          </p:cNvSpPr>
          <p:nvPr>
            <p:ph idx="1"/>
          </p:nvPr>
        </p:nvSpPr>
        <p:spPr/>
        <p:txBody>
          <a:bodyPr/>
          <a:lstStyle/>
          <a:p>
            <a:r>
              <a:rPr lang="en-US" dirty="0"/>
              <a:t>Types of distributions</a:t>
            </a:r>
          </a:p>
          <a:p>
            <a:pPr lvl="1"/>
            <a:r>
              <a:rPr lang="en-US" dirty="0"/>
              <a:t>Exponential families</a:t>
            </a:r>
          </a:p>
          <a:p>
            <a:pPr lvl="2"/>
            <a:r>
              <a:rPr lang="en-US" dirty="0"/>
              <a:t>Normal, log-normal</a:t>
            </a:r>
          </a:p>
          <a:p>
            <a:pPr lvl="2"/>
            <a:r>
              <a:rPr lang="en-US" dirty="0"/>
              <a:t>Exponential</a:t>
            </a:r>
          </a:p>
          <a:p>
            <a:pPr lvl="2"/>
            <a:r>
              <a:rPr lang="en-US" dirty="0"/>
              <a:t>Gamma</a:t>
            </a:r>
          </a:p>
          <a:p>
            <a:pPr lvl="2"/>
            <a:r>
              <a:rPr lang="en-US" dirty="0"/>
              <a:t>….</a:t>
            </a:r>
          </a:p>
          <a:p>
            <a:pPr lvl="1"/>
            <a:r>
              <a:rPr lang="en-US" dirty="0"/>
              <a:t>Heavy-tailed distributions</a:t>
            </a:r>
          </a:p>
          <a:p>
            <a:pPr lvl="2"/>
            <a:r>
              <a:rPr lang="en-US" dirty="0"/>
              <a:t>Jump diffusion (mixed </a:t>
            </a:r>
            <a:r>
              <a:rPr lang="en-US" dirty="0" err="1"/>
              <a:t>normals</a:t>
            </a:r>
            <a:r>
              <a:rPr lang="en-US" dirty="0"/>
              <a:t>)</a:t>
            </a:r>
          </a:p>
          <a:p>
            <a:pPr lvl="2"/>
            <a:r>
              <a:rPr lang="en-US" dirty="0"/>
              <a:t>Cauchy</a:t>
            </a:r>
          </a:p>
          <a:p>
            <a:pPr lvl="2"/>
            <a:endParaRPr lang="en-US" dirty="0"/>
          </a:p>
          <a:p>
            <a:pPr lvl="1"/>
            <a:r>
              <a:rPr lang="en-US" dirty="0"/>
              <a:t>Frequency:</a:t>
            </a:r>
          </a:p>
          <a:p>
            <a:pPr lvl="2"/>
            <a:r>
              <a:rPr lang="en-US" dirty="0"/>
              <a:t>Spikes</a:t>
            </a:r>
          </a:p>
          <a:p>
            <a:pPr lvl="2"/>
            <a:r>
              <a:rPr lang="en-US" dirty="0"/>
              <a:t>Bursts </a:t>
            </a:r>
          </a:p>
          <a:p>
            <a:pPr lvl="2"/>
            <a:r>
              <a:rPr lang="en-US" dirty="0"/>
              <a:t>Rare events</a:t>
            </a:r>
          </a:p>
          <a:p>
            <a:pPr lvl="2"/>
            <a:endParaRPr lang="en-US" dirty="0"/>
          </a:p>
          <a:p>
            <a:pPr lvl="1"/>
            <a:endParaRPr lang="en-US" dirty="0"/>
          </a:p>
          <a:p>
            <a:pPr lvl="2"/>
            <a:endParaRPr lang="en-US" dirty="0"/>
          </a:p>
        </p:txBody>
      </p:sp>
      <p:sp>
        <p:nvSpPr>
          <p:cNvPr id="5" name="Slide Number Placeholder 4"/>
          <p:cNvSpPr>
            <a:spLocks noGrp="1"/>
          </p:cNvSpPr>
          <p:nvPr>
            <p:ph type="sldNum" sz="quarter" idx="4294967295"/>
          </p:nvPr>
        </p:nvSpPr>
        <p:spPr/>
        <p:txBody>
          <a:bodyPr/>
          <a:lstStyle/>
          <a:p>
            <a:fld id="{ACC9D09E-98F1-4209-8256-AA475935512D}" type="slidenum">
              <a:rPr lang="en-US" smtClean="0"/>
              <a:pPr/>
              <a:t>58</a:t>
            </a:fld>
            <a:endParaRPr lang="en-US"/>
          </a:p>
        </p:txBody>
      </p:sp>
      <p:pic>
        <p:nvPicPr>
          <p:cNvPr id="589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3590" y="1293495"/>
            <a:ext cx="2514600" cy="1701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9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3590" y="3268981"/>
            <a:ext cx="2514600" cy="12115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898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3590" y="4652010"/>
            <a:ext cx="2514600" cy="13801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621120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Distributions</a:t>
            </a:r>
          </a:p>
        </p:txBody>
      </p:sp>
      <p:sp>
        <p:nvSpPr>
          <p:cNvPr id="3" name="Content Placeholder 2"/>
          <p:cNvSpPr>
            <a:spLocks noGrp="1"/>
          </p:cNvSpPr>
          <p:nvPr>
            <p:ph idx="1"/>
          </p:nvPr>
        </p:nvSpPr>
        <p:spPr>
          <a:xfrm>
            <a:off x="685800" y="1143000"/>
            <a:ext cx="4954905" cy="4953000"/>
          </a:xfrm>
        </p:spPr>
        <p:txBody>
          <a:bodyPr/>
          <a:lstStyle/>
          <a:p>
            <a:r>
              <a:rPr lang="en-US" dirty="0"/>
              <a:t>Statistical features</a:t>
            </a:r>
          </a:p>
          <a:p>
            <a:pPr lvl="1"/>
            <a:r>
              <a:rPr lang="en-US" dirty="0"/>
              <a:t>Error distributions</a:t>
            </a:r>
          </a:p>
          <a:p>
            <a:pPr lvl="2"/>
            <a:r>
              <a:rPr lang="en-US" dirty="0"/>
              <a:t>Distribution of deviation from forecast.</a:t>
            </a:r>
          </a:p>
          <a:p>
            <a:pPr lvl="1"/>
            <a:endParaRPr lang="en-US" dirty="0"/>
          </a:p>
          <a:p>
            <a:pPr lvl="1"/>
            <a:r>
              <a:rPr lang="en-US" dirty="0"/>
              <a:t>Autocorrelation functions (ACF)</a:t>
            </a:r>
          </a:p>
          <a:p>
            <a:pPr lvl="2"/>
            <a:r>
              <a:rPr lang="en-US" dirty="0"/>
              <a:t>Correlation between observations at different times.</a:t>
            </a:r>
          </a:p>
          <a:p>
            <a:pPr lvl="1"/>
            <a:endParaRPr lang="en-US" dirty="0"/>
          </a:p>
          <a:p>
            <a:pPr lvl="1"/>
            <a:r>
              <a:rPr lang="en-US" dirty="0"/>
              <a:t>Crossing times</a:t>
            </a:r>
          </a:p>
          <a:p>
            <a:pPr lvl="2"/>
            <a:r>
              <a:rPr lang="en-US" dirty="0"/>
              <a:t>Distribution of time simulated is above or below the forecast.</a:t>
            </a:r>
          </a:p>
        </p:txBody>
      </p:sp>
      <p:sp>
        <p:nvSpPr>
          <p:cNvPr id="5" name="Slide Number Placeholder 4"/>
          <p:cNvSpPr>
            <a:spLocks noGrp="1"/>
          </p:cNvSpPr>
          <p:nvPr>
            <p:ph type="sldNum" sz="quarter" idx="4294967295"/>
          </p:nvPr>
        </p:nvSpPr>
        <p:spPr/>
        <p:txBody>
          <a:bodyPr/>
          <a:lstStyle/>
          <a:p>
            <a:fld id="{ACC9D09E-98F1-4209-8256-AA475935512D}" type="slidenum">
              <a:rPr lang="en-US" smtClean="0"/>
              <a:pPr/>
              <a:t>59</a:t>
            </a:fld>
            <a:endParaRPr lang="en-US"/>
          </a:p>
        </p:txBody>
      </p:sp>
      <p:pic>
        <p:nvPicPr>
          <p:cNvPr id="6" name="Picture 5"/>
          <p:cNvPicPr>
            <a:picLocks noChangeAspect="1"/>
          </p:cNvPicPr>
          <p:nvPr/>
        </p:nvPicPr>
        <p:blipFill rotWithShape="1">
          <a:blip r:embed="rId3"/>
          <a:srcRect l="7922" t="12676" b="17826"/>
          <a:stretch/>
        </p:blipFill>
        <p:spPr>
          <a:xfrm>
            <a:off x="5927655" y="1577340"/>
            <a:ext cx="2289701" cy="1645920"/>
          </a:xfrm>
          <a:prstGeom prst="rect">
            <a:avLst/>
          </a:prstGeom>
        </p:spPr>
      </p:pic>
      <p:pic>
        <p:nvPicPr>
          <p:cNvPr id="5908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7655" y="3223260"/>
            <a:ext cx="2176215" cy="1386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08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0705" y="4704398"/>
            <a:ext cx="3114675"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5651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57" y="1051560"/>
            <a:ext cx="8850732" cy="580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70946" name="Rectangle 2"/>
          <p:cNvSpPr>
            <a:spLocks noGrp="1" noChangeArrowheads="1"/>
          </p:cNvSpPr>
          <p:nvPr>
            <p:ph type="title"/>
          </p:nvPr>
        </p:nvSpPr>
        <p:spPr/>
        <p:txBody>
          <a:bodyPr/>
          <a:lstStyle/>
          <a:p>
            <a:pPr algn="l"/>
            <a:r>
              <a:rPr lang="en-US" altLang="en-US" b="1" dirty="0"/>
              <a:t>Optimizing over time</a:t>
            </a:r>
          </a:p>
        </p:txBody>
      </p:sp>
      <p:grpSp>
        <p:nvGrpSpPr>
          <p:cNvPr id="2770947" name="Group 3"/>
          <p:cNvGrpSpPr>
            <a:grpSpLocks/>
          </p:cNvGrpSpPr>
          <p:nvPr/>
        </p:nvGrpSpPr>
        <p:grpSpPr bwMode="auto">
          <a:xfrm>
            <a:off x="2187575" y="2755900"/>
            <a:ext cx="1511300" cy="2720975"/>
            <a:chOff x="1378" y="1736"/>
            <a:chExt cx="952" cy="1714"/>
          </a:xfrm>
        </p:grpSpPr>
        <p:sp>
          <p:nvSpPr>
            <p:cNvPr id="2770948" name="Oval 4"/>
            <p:cNvSpPr>
              <a:spLocks noChangeArrowheads="1"/>
            </p:cNvSpPr>
            <p:nvPr/>
          </p:nvSpPr>
          <p:spPr bwMode="auto">
            <a:xfrm>
              <a:off x="1392" y="1736"/>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49"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0" name="Oval 6"/>
            <p:cNvSpPr>
              <a:spLocks noChangeArrowheads="1"/>
            </p:cNvSpPr>
            <p:nvPr/>
          </p:nvSpPr>
          <p:spPr bwMode="auto">
            <a:xfrm>
              <a:off x="1385" y="2761"/>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1"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2" name="Rectangle 8"/>
            <p:cNvSpPr>
              <a:spLocks noChangeArrowheads="1"/>
            </p:cNvSpPr>
            <p:nvPr/>
          </p:nvSpPr>
          <p:spPr bwMode="auto">
            <a:xfrm>
              <a:off x="2168" y="1864"/>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3"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4" name="Rectangle 10"/>
            <p:cNvSpPr>
              <a:spLocks noChangeArrowheads="1"/>
            </p:cNvSpPr>
            <p:nvPr/>
          </p:nvSpPr>
          <p:spPr bwMode="auto">
            <a:xfrm>
              <a:off x="2170" y="3106"/>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770955" name="AutoShape 11"/>
            <p:cNvCxnSpPr>
              <a:cxnSpLocks noChangeShapeType="1"/>
              <a:stCxn id="2770948" idx="6"/>
              <a:endCxn id="2770952" idx="1"/>
            </p:cNvCxnSpPr>
            <p:nvPr/>
          </p:nvCxnSpPr>
          <p:spPr bwMode="auto">
            <a:xfrm>
              <a:off x="1550" y="1812"/>
              <a:ext cx="612" cy="13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6" name="AutoShape 12"/>
            <p:cNvCxnSpPr>
              <a:cxnSpLocks noChangeShapeType="1"/>
              <a:stCxn id="2770948" idx="6"/>
              <a:endCxn id="2770953" idx="1"/>
            </p:cNvCxnSpPr>
            <p:nvPr/>
          </p:nvCxnSpPr>
          <p:spPr bwMode="auto">
            <a:xfrm>
              <a:off x="1550" y="1812"/>
              <a:ext cx="613" cy="7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7" name="AutoShape 13"/>
            <p:cNvCxnSpPr>
              <a:cxnSpLocks noChangeShapeType="1"/>
              <a:stCxn id="2770949" idx="6"/>
              <a:endCxn id="2770952" idx="1"/>
            </p:cNvCxnSpPr>
            <p:nvPr/>
          </p:nvCxnSpPr>
          <p:spPr bwMode="auto">
            <a:xfrm flipV="1">
              <a:off x="1543" y="1944"/>
              <a:ext cx="619" cy="40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8" name="AutoShape 14"/>
            <p:cNvCxnSpPr>
              <a:cxnSpLocks noChangeShapeType="1"/>
              <a:stCxn id="2770949" idx="6"/>
              <a:endCxn id="2770953" idx="1"/>
            </p:cNvCxnSpPr>
            <p:nvPr/>
          </p:nvCxnSpPr>
          <p:spPr bwMode="auto">
            <a:xfrm>
              <a:off x="1543" y="2349"/>
              <a:ext cx="620" cy="17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9" name="AutoShape 15"/>
            <p:cNvCxnSpPr>
              <a:cxnSpLocks noChangeShapeType="1"/>
              <a:stCxn id="2770949" idx="6"/>
              <a:endCxn id="2770954" idx="1"/>
            </p:cNvCxnSpPr>
            <p:nvPr/>
          </p:nvCxnSpPr>
          <p:spPr bwMode="auto">
            <a:xfrm>
              <a:off x="1543" y="2349"/>
              <a:ext cx="621" cy="8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0" name="AutoShape 16"/>
            <p:cNvCxnSpPr>
              <a:cxnSpLocks noChangeShapeType="1"/>
              <a:stCxn id="2770950" idx="6"/>
              <a:endCxn id="2770954" idx="1"/>
            </p:cNvCxnSpPr>
            <p:nvPr/>
          </p:nvCxnSpPr>
          <p:spPr bwMode="auto">
            <a:xfrm>
              <a:off x="1543" y="2837"/>
              <a:ext cx="621" cy="3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1" name="AutoShape 17"/>
            <p:cNvCxnSpPr>
              <a:cxnSpLocks noChangeShapeType="1"/>
              <a:stCxn id="2770950" idx="6"/>
              <a:endCxn id="2770953" idx="1"/>
            </p:cNvCxnSpPr>
            <p:nvPr/>
          </p:nvCxnSpPr>
          <p:spPr bwMode="auto">
            <a:xfrm flipV="1">
              <a:off x="1543" y="2521"/>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2" name="AutoShape 18"/>
            <p:cNvCxnSpPr>
              <a:cxnSpLocks noChangeShapeType="1"/>
              <a:stCxn id="2770951" idx="6"/>
              <a:endCxn id="2770954" idx="1"/>
            </p:cNvCxnSpPr>
            <p:nvPr/>
          </p:nvCxnSpPr>
          <p:spPr bwMode="auto">
            <a:xfrm flipV="1">
              <a:off x="1536" y="3186"/>
              <a:ext cx="628" cy="18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3" name="AutoShape 19"/>
            <p:cNvCxnSpPr>
              <a:cxnSpLocks noChangeShapeType="1"/>
              <a:stCxn id="2770951" idx="6"/>
              <a:endCxn id="2770953" idx="1"/>
            </p:cNvCxnSpPr>
            <p:nvPr/>
          </p:nvCxnSpPr>
          <p:spPr bwMode="auto">
            <a:xfrm flipV="1">
              <a:off x="1536" y="2521"/>
              <a:ext cx="627" cy="85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770964" name="Oval 20"/>
          <p:cNvSpPr>
            <a:spLocks noChangeArrowheads="1"/>
          </p:cNvSpPr>
          <p:nvPr/>
        </p:nvSpPr>
        <p:spPr bwMode="auto">
          <a:xfrm>
            <a:off x="4294188" y="2757488"/>
            <a:ext cx="241300" cy="241300"/>
          </a:xfrm>
          <a:prstGeom prst="ellipse">
            <a:avLst/>
          </a:prstGeom>
          <a:solidFill>
            <a:schemeClr val="accent6"/>
          </a:solidFill>
          <a:ln w="19050" algn="ctr">
            <a:solidFill>
              <a:schemeClr val="tx1"/>
            </a:solidFill>
            <a:round/>
            <a:headEnd/>
            <a:tailEnd/>
          </a:ln>
          <a:effectLst/>
          <a:extLst/>
        </p:spPr>
        <p:txBody>
          <a:bodyPr wrap="none" anchor="ctr"/>
          <a:lstStyle/>
          <a:p>
            <a:endParaRPr lang="en-US"/>
          </a:p>
        </p:txBody>
      </p:sp>
      <p:sp>
        <p:nvSpPr>
          <p:cNvPr id="2770965" name="Oval 21"/>
          <p:cNvSpPr>
            <a:spLocks noChangeArrowheads="1"/>
          </p:cNvSpPr>
          <p:nvPr/>
        </p:nvSpPr>
        <p:spPr bwMode="auto">
          <a:xfrm>
            <a:off x="4295775" y="3648075"/>
            <a:ext cx="241300" cy="241300"/>
          </a:xfrm>
          <a:prstGeom prst="ellipse">
            <a:avLst/>
          </a:prstGeom>
          <a:solidFill>
            <a:schemeClr val="accent1">
              <a:lumMod val="60000"/>
              <a:lumOff val="40000"/>
            </a:schemeClr>
          </a:solidFill>
          <a:ln w="19050" algn="ctr">
            <a:solidFill>
              <a:schemeClr val="tx1"/>
            </a:solidFill>
            <a:round/>
            <a:headEnd/>
            <a:tailEnd/>
          </a:ln>
          <a:effectLst/>
          <a:extLst/>
        </p:spPr>
        <p:txBody>
          <a:bodyPr wrap="none" anchor="ctr"/>
          <a:lstStyle/>
          <a:p>
            <a:endParaRPr lang="en-US"/>
          </a:p>
        </p:txBody>
      </p:sp>
      <p:sp>
        <p:nvSpPr>
          <p:cNvPr id="2770966" name="Oval 22"/>
          <p:cNvSpPr>
            <a:spLocks noChangeArrowheads="1"/>
          </p:cNvSpPr>
          <p:nvPr/>
        </p:nvSpPr>
        <p:spPr bwMode="auto">
          <a:xfrm>
            <a:off x="4295775" y="4422775"/>
            <a:ext cx="241300" cy="241300"/>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67" name="Oval 23"/>
          <p:cNvSpPr>
            <a:spLocks noChangeArrowheads="1"/>
          </p:cNvSpPr>
          <p:nvPr/>
        </p:nvSpPr>
        <p:spPr bwMode="auto">
          <a:xfrm>
            <a:off x="4284663" y="5275263"/>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68" name="Rectangle 24"/>
          <p:cNvSpPr>
            <a:spLocks noChangeArrowheads="1"/>
          </p:cNvSpPr>
          <p:nvPr/>
        </p:nvSpPr>
        <p:spPr bwMode="auto">
          <a:xfrm>
            <a:off x="5538788" y="2998788"/>
            <a:ext cx="254000" cy="254000"/>
          </a:xfrm>
          <a:prstGeom prst="rect">
            <a:avLst/>
          </a:prstGeom>
          <a:solidFill>
            <a:srgbClr val="FFA7C4"/>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69" name="Rectangle 25"/>
          <p:cNvSpPr>
            <a:spLocks noChangeArrowheads="1"/>
          </p:cNvSpPr>
          <p:nvPr/>
        </p:nvSpPr>
        <p:spPr bwMode="auto">
          <a:xfrm>
            <a:off x="5540375" y="3762375"/>
            <a:ext cx="254000" cy="254000"/>
          </a:xfrm>
          <a:prstGeom prst="rect">
            <a:avLst/>
          </a:prstGeom>
          <a:solidFill>
            <a:schemeClr val="accent1">
              <a:lumMod val="60000"/>
              <a:lumOff val="40000"/>
            </a:schemeClr>
          </a:solidFill>
          <a:ln w="19050" algn="ctr">
            <a:solidFill>
              <a:schemeClr val="tx1"/>
            </a:solidFill>
            <a:miter lim="800000"/>
            <a:headEnd/>
            <a:tailEnd/>
          </a:ln>
          <a:effectLst/>
          <a:extLst/>
        </p:spPr>
        <p:txBody>
          <a:bodyPr wrap="none" anchor="ctr"/>
          <a:lstStyle/>
          <a:p>
            <a:endParaRPr lang="en-US"/>
          </a:p>
        </p:txBody>
      </p:sp>
      <p:sp>
        <p:nvSpPr>
          <p:cNvPr id="2770970" name="Rectangle 26"/>
          <p:cNvSpPr>
            <a:spLocks noChangeArrowheads="1"/>
          </p:cNvSpPr>
          <p:nvPr/>
        </p:nvSpPr>
        <p:spPr bwMode="auto">
          <a:xfrm>
            <a:off x="5580063" y="4919663"/>
            <a:ext cx="254000" cy="254000"/>
          </a:xfrm>
          <a:prstGeom prst="rect">
            <a:avLst/>
          </a:prstGeom>
          <a:solidFill>
            <a:schemeClr val="accent1">
              <a:lumMod val="60000"/>
              <a:lumOff val="40000"/>
            </a:schemeClr>
          </a:solidFill>
          <a:ln w="19050" algn="ctr">
            <a:solidFill>
              <a:schemeClr val="tx1"/>
            </a:solidFill>
            <a:miter lim="800000"/>
            <a:headEnd/>
            <a:tailEnd/>
          </a:ln>
          <a:effectLst/>
          <a:extLst/>
        </p:spPr>
        <p:txBody>
          <a:bodyPr wrap="none" anchor="ctr"/>
          <a:lstStyle/>
          <a:p>
            <a:endParaRPr lang="en-US"/>
          </a:p>
        </p:txBody>
      </p:sp>
      <p:sp>
        <p:nvSpPr>
          <p:cNvPr id="2770980" name="Rectangle 36"/>
          <p:cNvSpPr>
            <a:spLocks noChangeArrowheads="1"/>
          </p:cNvSpPr>
          <p:nvPr/>
        </p:nvSpPr>
        <p:spPr bwMode="auto">
          <a:xfrm>
            <a:off x="5543550" y="2419350"/>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82" name="Text Box 38"/>
          <p:cNvSpPr txBox="1">
            <a:spLocks noChangeArrowheads="1"/>
          </p:cNvSpPr>
          <p:nvPr/>
        </p:nvSpPr>
        <p:spPr bwMode="auto">
          <a:xfrm>
            <a:off x="2819400" y="1504950"/>
            <a:ext cx="311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a:t>
            </a:r>
          </a:p>
        </p:txBody>
      </p:sp>
      <p:sp>
        <p:nvSpPr>
          <p:cNvPr id="2770983" name="Text Box 39"/>
          <p:cNvSpPr txBox="1">
            <a:spLocks noChangeArrowheads="1"/>
          </p:cNvSpPr>
          <p:nvPr/>
        </p:nvSpPr>
        <p:spPr bwMode="auto">
          <a:xfrm>
            <a:off x="4572000" y="1493838"/>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t+1</a:t>
            </a:r>
          </a:p>
        </p:txBody>
      </p:sp>
      <p:sp>
        <p:nvSpPr>
          <p:cNvPr id="2770984" name="Text Box 40"/>
          <p:cNvSpPr txBox="1">
            <a:spLocks noChangeArrowheads="1"/>
          </p:cNvSpPr>
          <p:nvPr/>
        </p:nvSpPr>
        <p:spPr bwMode="auto">
          <a:xfrm>
            <a:off x="6846888" y="1495425"/>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t+2</a:t>
            </a:r>
          </a:p>
        </p:txBody>
      </p:sp>
      <p:sp>
        <p:nvSpPr>
          <p:cNvPr id="2770987" name="Line 43"/>
          <p:cNvSpPr>
            <a:spLocks noChangeShapeType="1"/>
          </p:cNvSpPr>
          <p:nvPr/>
        </p:nvSpPr>
        <p:spPr bwMode="auto">
          <a:xfrm>
            <a:off x="2438400" y="5372100"/>
            <a:ext cx="1841500" cy="0"/>
          </a:xfrm>
          <a:prstGeom prst="line">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89" name="Line 45"/>
          <p:cNvSpPr>
            <a:spLocks noChangeShapeType="1"/>
          </p:cNvSpPr>
          <p:nvPr/>
        </p:nvSpPr>
        <p:spPr bwMode="auto">
          <a:xfrm>
            <a:off x="2441575" y="2847975"/>
            <a:ext cx="1854200" cy="12700"/>
          </a:xfrm>
          <a:prstGeom prst="line">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 name="Straight Arrow Connector 2"/>
          <p:cNvCxnSpPr/>
          <p:nvPr/>
        </p:nvCxnSpPr>
        <p:spPr bwMode="auto">
          <a:xfrm flipV="1">
            <a:off x="4546374" y="2546350"/>
            <a:ext cx="993775" cy="331788"/>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Arrow Connector 4"/>
          <p:cNvCxnSpPr>
            <a:stCxn id="2770965" idx="6"/>
            <a:endCxn id="2770969" idx="1"/>
          </p:cNvCxnSpPr>
          <p:nvPr/>
        </p:nvCxnSpPr>
        <p:spPr bwMode="auto">
          <a:xfrm>
            <a:off x="4537075" y="3768725"/>
            <a:ext cx="1003300" cy="120650"/>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a:stCxn id="2770966" idx="6"/>
            <a:endCxn id="2770970" idx="1"/>
          </p:cNvCxnSpPr>
          <p:nvPr/>
        </p:nvCxnSpPr>
        <p:spPr bwMode="auto">
          <a:xfrm>
            <a:off x="4537075" y="4543425"/>
            <a:ext cx="1042988" cy="503238"/>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8998387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uncertainty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Fitting distributions</a:t>
                </a:r>
              </a:p>
              <a:p>
                <a:pPr lvl="1"/>
                <a:r>
                  <a:rPr lang="en-US" dirty="0"/>
                  <a:t>Moment matching</a:t>
                </a:r>
              </a:p>
              <a:p>
                <a:pPr lvl="2"/>
                <a:r>
                  <a:rPr lang="en-US" dirty="0"/>
                  <a:t>E.g. use mean and variance from data to match the mean and variance of a distribution.</a:t>
                </a:r>
              </a:p>
              <a:p>
                <a:pPr lvl="2"/>
                <a:r>
                  <a:rPr lang="en-US" dirty="0"/>
                  <a:t>Beta distribution:</a:t>
                </a:r>
              </a:p>
              <a:p>
                <a:pPr lvl="3"/>
                <a:endParaRPr lang="en-US" sz="1600" dirty="0"/>
              </a:p>
              <a:p>
                <a:pPr lvl="3"/>
                <a:endParaRPr lang="en-US" sz="1600" dirty="0"/>
              </a:p>
              <a:p>
                <a:pPr marL="914400" lvl="2" indent="0">
                  <a:buNone/>
                </a:pPr>
                <a:r>
                  <a:rPr lang="en-US" sz="1600" dirty="0"/>
                  <a:t>	</a:t>
                </a:r>
              </a:p>
              <a:p>
                <a:pPr lvl="2"/>
                <a:r>
                  <a:rPr lang="en-US" dirty="0"/>
                  <a:t>Mean: </a:t>
                </a:r>
              </a:p>
              <a:p>
                <a:pPr lvl="3"/>
                <a:endParaRPr lang="en-US" sz="1600" dirty="0"/>
              </a:p>
              <a:p>
                <a:pPr lvl="3"/>
                <a:endParaRPr lang="en-US" sz="1600" dirty="0"/>
              </a:p>
              <a:p>
                <a:pPr lvl="3"/>
                <a:endParaRPr lang="en-US" sz="1600" dirty="0"/>
              </a:p>
              <a:p>
                <a:pPr lvl="2"/>
                <a:r>
                  <a:rPr lang="en-US" dirty="0"/>
                  <a:t>Variance</a:t>
                </a:r>
              </a:p>
              <a:p>
                <a:pPr lvl="2"/>
                <a:endParaRPr lang="en-US" dirty="0"/>
              </a:p>
              <a:p>
                <a:pPr lvl="2"/>
                <a:endParaRPr lang="en-US" dirty="0"/>
              </a:p>
              <a:p>
                <a:pPr lvl="2"/>
                <a:endParaRPr lang="en-US" dirty="0"/>
              </a:p>
              <a:p>
                <a:pPr lvl="2"/>
                <a:r>
                  <a:rPr lang="en-US" dirty="0"/>
                  <a:t>Use these formulas to find </a:t>
                </a:r>
                <a14:m>
                  <m:oMath xmlns:m="http://schemas.openxmlformats.org/officeDocument/2006/math">
                    <m:r>
                      <a:rPr lang="en-US" b="0" i="1" smtClean="0">
                        <a:latin typeface="Cambria Math" panose="02040503050406030204" pitchFamily="18" charset="0"/>
                      </a:rPr>
                      <m:t>𝛼</m:t>
                    </m:r>
                  </m:oMath>
                </a14:m>
                <a:r>
                  <a:rPr lang="en-US" dirty="0"/>
                  <a:t> and </a:t>
                </a:r>
                <a14:m>
                  <m:oMath xmlns:m="http://schemas.openxmlformats.org/officeDocument/2006/math">
                    <m:r>
                      <a:rPr lang="en-US" b="0" i="1" smtClean="0">
                        <a:latin typeface="Cambria Math" panose="02040503050406030204" pitchFamily="18" charset="0"/>
                      </a:rPr>
                      <m:t>𝛽</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1355" b="-6404"/>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a:t>© 2017 Warren B. Powell</a:t>
            </a:r>
          </a:p>
        </p:txBody>
      </p:sp>
      <p:pic>
        <p:nvPicPr>
          <p:cNvPr id="5" name="Picture 4"/>
          <p:cNvPicPr>
            <a:picLocks noChangeAspect="1"/>
          </p:cNvPicPr>
          <p:nvPr/>
        </p:nvPicPr>
        <p:blipFill>
          <a:blip r:embed="rId4"/>
          <a:stretch>
            <a:fillRect/>
          </a:stretch>
        </p:blipFill>
        <p:spPr>
          <a:xfrm>
            <a:off x="5753407" y="2486598"/>
            <a:ext cx="3185436" cy="2682472"/>
          </a:xfrm>
          <a:prstGeom prst="rect">
            <a:avLst/>
          </a:prstGeom>
        </p:spPr>
      </p:pic>
      <p:graphicFrame>
        <p:nvGraphicFramePr>
          <p:cNvPr id="6" name="Object 5"/>
          <p:cNvGraphicFramePr>
            <a:graphicFrameLocks noChangeAspect="1"/>
          </p:cNvGraphicFramePr>
          <p:nvPr>
            <p:extLst/>
          </p:nvPr>
        </p:nvGraphicFramePr>
        <p:xfrm>
          <a:off x="1987550" y="2989385"/>
          <a:ext cx="3604358" cy="664491"/>
        </p:xfrm>
        <a:graphic>
          <a:graphicData uri="http://schemas.openxmlformats.org/presentationml/2006/ole">
            <mc:AlternateContent xmlns:mc="http://schemas.openxmlformats.org/markup-compatibility/2006">
              <mc:Choice xmlns:v="urn:schemas-microsoft-com:vml" Requires="v">
                <p:oleObj spid="_x0000_s19458" name="Equation" r:id="rId5" imgW="2273040" imgH="419040" progId="Equation.DSMT4">
                  <p:embed/>
                </p:oleObj>
              </mc:Choice>
              <mc:Fallback>
                <p:oleObj name="Equation" r:id="rId5" imgW="2273040" imgH="419040" progId="Equation.DSMT4">
                  <p:embed/>
                  <p:pic>
                    <p:nvPicPr>
                      <p:cNvPr id="6" name="Object 5"/>
                      <p:cNvPicPr/>
                      <p:nvPr/>
                    </p:nvPicPr>
                    <p:blipFill>
                      <a:blip r:embed="rId6"/>
                      <a:stretch>
                        <a:fillRect/>
                      </a:stretch>
                    </p:blipFill>
                    <p:spPr>
                      <a:xfrm>
                        <a:off x="1987550" y="2989385"/>
                        <a:ext cx="3604358" cy="664491"/>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2128920" y="3960022"/>
          <a:ext cx="1709207" cy="772655"/>
        </p:xfrm>
        <a:graphic>
          <a:graphicData uri="http://schemas.openxmlformats.org/presentationml/2006/ole">
            <mc:AlternateContent xmlns:mc="http://schemas.openxmlformats.org/markup-compatibility/2006">
              <mc:Choice xmlns:v="urn:schemas-microsoft-com:vml" Requires="v">
                <p:oleObj spid="_x0000_s19459" name="Equation" r:id="rId7" imgW="927000" imgH="419040" progId="Equation.DSMT4">
                  <p:embed/>
                </p:oleObj>
              </mc:Choice>
              <mc:Fallback>
                <p:oleObj name="Equation" r:id="rId7" imgW="927000" imgH="419040" progId="Equation.DSMT4">
                  <p:embed/>
                  <p:pic>
                    <p:nvPicPr>
                      <p:cNvPr id="7" name="Object 6"/>
                      <p:cNvPicPr/>
                      <p:nvPr/>
                    </p:nvPicPr>
                    <p:blipFill>
                      <a:blip r:embed="rId8"/>
                      <a:stretch>
                        <a:fillRect/>
                      </a:stretch>
                    </p:blipFill>
                    <p:spPr>
                      <a:xfrm>
                        <a:off x="2128920" y="3960022"/>
                        <a:ext cx="1709207" cy="772655"/>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2139946" y="5019433"/>
          <a:ext cx="3489325" cy="866775"/>
        </p:xfrm>
        <a:graphic>
          <a:graphicData uri="http://schemas.openxmlformats.org/presentationml/2006/ole">
            <mc:AlternateContent xmlns:mc="http://schemas.openxmlformats.org/markup-compatibility/2006">
              <mc:Choice xmlns:v="urn:schemas-microsoft-com:vml" Requires="v">
                <p:oleObj spid="_x0000_s19460" name="Equation" r:id="rId9" imgW="1892160" imgH="469800" progId="Equation.DSMT4">
                  <p:embed/>
                </p:oleObj>
              </mc:Choice>
              <mc:Fallback>
                <p:oleObj name="Equation" r:id="rId9" imgW="1892160" imgH="469800" progId="Equation.DSMT4">
                  <p:embed/>
                  <p:pic>
                    <p:nvPicPr>
                      <p:cNvPr id="8" name="Object 7"/>
                      <p:cNvPicPr/>
                      <p:nvPr/>
                    </p:nvPicPr>
                    <p:blipFill>
                      <a:blip r:embed="rId10"/>
                      <a:stretch>
                        <a:fillRect/>
                      </a:stretch>
                    </p:blipFill>
                    <p:spPr>
                      <a:xfrm>
                        <a:off x="2139946" y="5019433"/>
                        <a:ext cx="3489325" cy="866775"/>
                      </a:xfrm>
                      <a:prstGeom prst="rect">
                        <a:avLst/>
                      </a:prstGeom>
                    </p:spPr>
                  </p:pic>
                </p:oleObj>
              </mc:Fallback>
            </mc:AlternateContent>
          </a:graphicData>
        </a:graphic>
      </p:graphicFrame>
    </p:spTree>
    <p:extLst>
      <p:ext uri="{BB962C8B-B14F-4D97-AF65-F5344CB8AC3E}">
        <p14:creationId xmlns:p14="http://schemas.microsoft.com/office/powerpoint/2010/main" val="6179688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Distributions</a:t>
            </a:r>
          </a:p>
        </p:txBody>
      </p:sp>
      <p:sp>
        <p:nvSpPr>
          <p:cNvPr id="3" name="Content Placeholder 2"/>
          <p:cNvSpPr>
            <a:spLocks noGrp="1"/>
          </p:cNvSpPr>
          <p:nvPr>
            <p:ph idx="1"/>
          </p:nvPr>
        </p:nvSpPr>
        <p:spPr>
          <a:xfrm>
            <a:off x="685800" y="1143000"/>
            <a:ext cx="4446270" cy="4953000"/>
          </a:xfrm>
        </p:spPr>
        <p:txBody>
          <a:bodyPr/>
          <a:lstStyle/>
          <a:p>
            <a:r>
              <a:rPr lang="en-US" sz="2800" dirty="0"/>
              <a:t>Sampling from history</a:t>
            </a:r>
          </a:p>
          <a:p>
            <a:pPr lvl="1"/>
            <a:r>
              <a:rPr lang="en-US" sz="2400" dirty="0"/>
              <a:t>We can create a probability distribution of the randomness of stochastic processes (e.g. wind, solar) by simply using samples  drawn from different periods in history.</a:t>
            </a:r>
          </a:p>
          <a:p>
            <a:pPr lvl="1"/>
            <a:r>
              <a:rPr lang="en-US" sz="2400" dirty="0"/>
              <a:t>Sampling from history retains complex </a:t>
            </a:r>
            <a:r>
              <a:rPr lang="en-US" sz="2400" dirty="0" err="1"/>
              <a:t>intertemporal</a:t>
            </a:r>
            <a:r>
              <a:rPr lang="en-US" sz="2400" dirty="0"/>
              <a:t> relationships.</a:t>
            </a:r>
          </a:p>
        </p:txBody>
      </p:sp>
      <p:sp>
        <p:nvSpPr>
          <p:cNvPr id="4" name="Slide Number Placeholder 3"/>
          <p:cNvSpPr>
            <a:spLocks noGrp="1"/>
          </p:cNvSpPr>
          <p:nvPr>
            <p:ph type="sldNum" sz="quarter" idx="4294967295"/>
          </p:nvPr>
        </p:nvSpPr>
        <p:spPr/>
        <p:txBody>
          <a:bodyPr/>
          <a:lstStyle/>
          <a:p>
            <a:fld id="{ACC9D09E-98F1-4209-8256-AA475935512D}" type="slidenum">
              <a:rPr lang="en-US" smtClean="0"/>
              <a:pPr/>
              <a:t>61</a:t>
            </a:fld>
            <a:endParaRPr lang="en-US"/>
          </a:p>
        </p:txBody>
      </p:sp>
      <p:grpSp>
        <p:nvGrpSpPr>
          <p:cNvPr id="6" name="Group 5"/>
          <p:cNvGrpSpPr/>
          <p:nvPr/>
        </p:nvGrpSpPr>
        <p:grpSpPr>
          <a:xfrm>
            <a:off x="5932170" y="1596411"/>
            <a:ext cx="2817440" cy="1672569"/>
            <a:chOff x="144313" y="1916451"/>
            <a:chExt cx="8723997" cy="4692620"/>
          </a:xfrm>
        </p:grpSpPr>
        <p:pic>
          <p:nvPicPr>
            <p:cNvPr id="7" name="Picture 6" descr="Foz-20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13" y="1916451"/>
              <a:ext cx="2929543" cy="4692620"/>
            </a:xfrm>
            <a:prstGeom prst="rect">
              <a:avLst/>
            </a:prstGeom>
          </p:spPr>
        </p:pic>
        <p:pic>
          <p:nvPicPr>
            <p:cNvPr id="8" name="Picture 7" descr="Foz-20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1538" y="1941852"/>
              <a:ext cx="2915113" cy="4648200"/>
            </a:xfrm>
            <a:prstGeom prst="rect">
              <a:avLst/>
            </a:prstGeom>
          </p:spPr>
        </p:pic>
        <p:pic>
          <p:nvPicPr>
            <p:cNvPr id="9" name="Picture 8" descr="Foz-20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994" y="1935625"/>
              <a:ext cx="2949316" cy="4648200"/>
            </a:xfrm>
            <a:prstGeom prst="rect">
              <a:avLst/>
            </a:prstGeom>
          </p:spPr>
        </p:pic>
      </p:gr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1234" y="3477975"/>
            <a:ext cx="2838376" cy="1299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89819" y="4892040"/>
            <a:ext cx="2759791" cy="1727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09694" y="1645920"/>
            <a:ext cx="1008609" cy="400110"/>
          </a:xfrm>
          <a:prstGeom prst="rect">
            <a:avLst/>
          </a:prstGeom>
          <a:noFill/>
        </p:spPr>
        <p:txBody>
          <a:bodyPr wrap="none" rtlCol="0">
            <a:spAutoFit/>
          </a:bodyPr>
          <a:lstStyle/>
          <a:p>
            <a:r>
              <a:rPr lang="en-US" sz="2000" dirty="0"/>
              <a:t>Rainfall</a:t>
            </a:r>
          </a:p>
        </p:txBody>
      </p:sp>
      <p:sp>
        <p:nvSpPr>
          <p:cNvPr id="13" name="TextBox 12"/>
          <p:cNvSpPr txBox="1"/>
          <p:nvPr/>
        </p:nvSpPr>
        <p:spPr>
          <a:xfrm>
            <a:off x="6882084" y="3501390"/>
            <a:ext cx="743473" cy="400110"/>
          </a:xfrm>
          <a:prstGeom prst="rect">
            <a:avLst/>
          </a:prstGeom>
          <a:noFill/>
        </p:spPr>
        <p:txBody>
          <a:bodyPr wrap="none" rtlCol="0">
            <a:spAutoFit/>
          </a:bodyPr>
          <a:lstStyle/>
          <a:p>
            <a:r>
              <a:rPr lang="en-US" sz="2000" dirty="0"/>
              <a:t>Wind</a:t>
            </a:r>
          </a:p>
        </p:txBody>
      </p:sp>
      <p:sp>
        <p:nvSpPr>
          <p:cNvPr id="14" name="TextBox 13"/>
          <p:cNvSpPr txBox="1"/>
          <p:nvPr/>
        </p:nvSpPr>
        <p:spPr>
          <a:xfrm>
            <a:off x="6908754" y="5013960"/>
            <a:ext cx="809837" cy="400110"/>
          </a:xfrm>
          <a:prstGeom prst="rect">
            <a:avLst/>
          </a:prstGeom>
          <a:noFill/>
        </p:spPr>
        <p:txBody>
          <a:bodyPr wrap="none" rtlCol="0">
            <a:spAutoFit/>
          </a:bodyPr>
          <a:lstStyle/>
          <a:p>
            <a:r>
              <a:rPr lang="en-US" sz="2000" dirty="0"/>
              <a:t>Prices</a:t>
            </a:r>
          </a:p>
        </p:txBody>
      </p:sp>
    </p:spTree>
    <p:extLst>
      <p:ext uri="{BB962C8B-B14F-4D97-AF65-F5344CB8AC3E}">
        <p14:creationId xmlns:p14="http://schemas.microsoft.com/office/powerpoint/2010/main" val="26094692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uncertainty</a:t>
            </a:r>
          </a:p>
        </p:txBody>
      </p:sp>
      <p:sp>
        <p:nvSpPr>
          <p:cNvPr id="3" name="Content Placeholder 2"/>
          <p:cNvSpPr>
            <a:spLocks noGrp="1"/>
          </p:cNvSpPr>
          <p:nvPr>
            <p:ph idx="1"/>
          </p:nvPr>
        </p:nvSpPr>
        <p:spPr/>
        <p:txBody>
          <a:bodyPr/>
          <a:lstStyle/>
          <a:p>
            <a:r>
              <a:rPr lang="en-US" dirty="0"/>
              <a:t>Some data can be </a:t>
            </a:r>
            <a:r>
              <a:rPr lang="en-US"/>
              <a:t>very heavy tailed</a:t>
            </a:r>
          </a:p>
          <a:p>
            <a:pPr lvl="1"/>
            <a:r>
              <a:rPr lang="en-US" dirty="0"/>
              <a:t>Snapshot of electricity prices for New Jersey:</a:t>
            </a:r>
          </a:p>
        </p:txBody>
      </p:sp>
      <p:pic>
        <p:nvPicPr>
          <p:cNvPr id="4" name="Picture 3"/>
          <p:cNvPicPr/>
          <p:nvPr/>
        </p:nvPicPr>
        <p:blipFill>
          <a:blip r:embed="rId2"/>
          <a:stretch>
            <a:fillRect/>
          </a:stretch>
        </p:blipFill>
        <p:spPr>
          <a:xfrm>
            <a:off x="347869" y="2421772"/>
            <a:ext cx="8627165" cy="2776393"/>
          </a:xfrm>
          <a:prstGeom prst="rect">
            <a:avLst/>
          </a:prstGeom>
        </p:spPr>
      </p:pic>
    </p:spTree>
    <p:extLst>
      <p:ext uri="{BB962C8B-B14F-4D97-AF65-F5344CB8AC3E}">
        <p14:creationId xmlns:p14="http://schemas.microsoft.com/office/powerpoint/2010/main" val="8667104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uncertainty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Transforming distributions</a:t>
                </a:r>
              </a:p>
              <a:p>
                <a:pPr lvl="1"/>
                <a:r>
                  <a:rPr lang="en-US" dirty="0"/>
                  <a:t>There are many problems where the distribution may be hard to fit.  It can be useful to transform observations into normally distributed random variables, model these transformed variables, and then transform them back.</a:t>
                </a:r>
              </a:p>
              <a:p>
                <a:pPr lvl="1"/>
                <a:r>
                  <a:rPr lang="en-US" dirty="0"/>
                  <a:t>Let </a:t>
                </a:r>
                <a:r>
                  <a:rPr lang="en-US" i="1" dirty="0"/>
                  <a:t>U </a:t>
                </a:r>
                <a:r>
                  <a:rPr lang="en-US" dirty="0"/>
                  <a:t>be a random variable that is uniformly distributed over [0,1], and let </a:t>
                </a:r>
                <a:r>
                  <a:rPr lang="en-US" i="1" dirty="0"/>
                  <a:t>X</a:t>
                </a:r>
                <a:r>
                  <a:rPr lang="en-US" dirty="0"/>
                  <a:t> be an arbitrary random variable with cumulative distribution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𝑋</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𝑃𝑟𝑜𝑏</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𝑥</m:t>
                        </m:r>
                      </m:e>
                    </m:d>
                  </m:oMath>
                </a14:m>
                <a:r>
                  <a:rPr lang="en-US" dirty="0"/>
                  <a:t>. Let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𝐹</m:t>
                        </m:r>
                      </m:e>
                      <m:sub>
                        <m:r>
                          <a:rPr lang="en-US" b="0" i="1" smtClean="0">
                            <a:latin typeface="Cambria Math" panose="02040503050406030204" pitchFamily="18" charset="0"/>
                          </a:rPr>
                          <m:t>𝑋</m:t>
                        </m:r>
                      </m:sub>
                      <m:sup>
                        <m:r>
                          <a:rPr lang="en-US" b="0" i="1" smtClean="0">
                            <a:latin typeface="Cambria Math" panose="02040503050406030204" pitchFamily="18" charset="0"/>
                          </a:rPr>
                          <m:t>−1</m:t>
                        </m:r>
                      </m:sup>
                    </m:sSubSup>
                    <m:r>
                      <a:rPr lang="en-US" b="0" i="1" smtClean="0">
                        <a:latin typeface="Cambria Math" panose="02040503050406030204" pitchFamily="18" charset="0"/>
                      </a:rPr>
                      <m:t>(</m:t>
                    </m:r>
                    <m:r>
                      <a:rPr lang="en-US" b="0" i="1" smtClean="0">
                        <a:latin typeface="Cambria Math" panose="02040503050406030204" pitchFamily="18" charset="0"/>
                      </a:rPr>
                      <m:t>𝑢</m:t>
                    </m:r>
                    <m:r>
                      <a:rPr lang="en-US" b="0" i="1" smtClean="0">
                        <a:latin typeface="Cambria Math" panose="02040503050406030204" pitchFamily="18" charset="0"/>
                      </a:rPr>
                      <m:t>)</m:t>
                    </m:r>
                  </m:oMath>
                </a14:m>
                <a:r>
                  <a:rPr lang="en-US" dirty="0"/>
                  <a:t> be the inverse of the cumulative distribution.  It is possible to show that</a:t>
                </a:r>
              </a:p>
              <a:p>
                <a:pPr lvl="1"/>
                <a:endParaRPr lang="en-US" dirty="0"/>
              </a:p>
              <a:p>
                <a:pPr lvl="2"/>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𝑋</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r>
                      <a:rPr lang="en-US" b="0" i="1" smtClean="0">
                        <a:latin typeface="Cambria Math" panose="02040503050406030204" pitchFamily="18" charset="0"/>
                      </a:rPr>
                      <m:t>~</m:t>
                    </m:r>
                    <m:r>
                      <a:rPr lang="en-US" b="0" i="1" smtClean="0">
                        <a:latin typeface="Cambria Math" panose="02040503050406030204" pitchFamily="18" charset="0"/>
                      </a:rPr>
                      <m:t>𝑈</m:t>
                    </m:r>
                  </m:oMath>
                </a14:m>
                <a:r>
                  <a:rPr lang="en-US" dirty="0"/>
                  <a:t> and </a:t>
                </a:r>
                <a14:m>
                  <m:oMath xmlns:m="http://schemas.openxmlformats.org/officeDocument/2006/math">
                    <m:sSubSup>
                      <m:sSubSupPr>
                        <m:ctrlPr>
                          <a:rPr lang="en-US" b="0" i="1" smtClean="0">
                            <a:latin typeface="Cambria Math" panose="02040503050406030204" pitchFamily="18" charset="0"/>
                          </a:rPr>
                        </m:ctrlPr>
                      </m:sSubSupPr>
                      <m:e>
                        <m:r>
                          <a:rPr lang="en-US" i="1">
                            <a:latin typeface="Cambria Math" panose="02040503050406030204" pitchFamily="18" charset="0"/>
                          </a:rPr>
                          <m:t>𝐹</m:t>
                        </m:r>
                      </m:e>
                      <m:sub>
                        <m:r>
                          <a:rPr lang="en-US" i="1">
                            <a:latin typeface="Cambria Math" panose="02040503050406030204" pitchFamily="18" charset="0"/>
                          </a:rPr>
                          <m:t>𝑋</m:t>
                        </m:r>
                      </m:sub>
                      <m:sup>
                        <m:r>
                          <a:rPr lang="en-US" b="0" i="1" smtClean="0">
                            <a:latin typeface="Cambria Math" panose="02040503050406030204" pitchFamily="18" charset="0"/>
                          </a:rPr>
                          <m:t>−1</m:t>
                        </m:r>
                      </m:sup>
                    </m:sSubSup>
                    <m:d>
                      <m:dPr>
                        <m:ctrlPr>
                          <a:rPr lang="en-US" i="1">
                            <a:latin typeface="Cambria Math" panose="02040503050406030204" pitchFamily="18" charset="0"/>
                          </a:rPr>
                        </m:ctrlPr>
                      </m:dPr>
                      <m:e>
                        <m:r>
                          <a:rPr lang="en-US" b="0" i="1" smtClean="0">
                            <a:latin typeface="Cambria Math" panose="02040503050406030204" pitchFamily="18" charset="0"/>
                          </a:rPr>
                          <m:t>𝑈</m:t>
                        </m:r>
                      </m:e>
                    </m:d>
                    <m:r>
                      <a:rPr lang="en-US" i="1">
                        <a:latin typeface="Cambria Math" panose="02040503050406030204" pitchFamily="18" charset="0"/>
                      </a:rPr>
                      <m:t>~</m:t>
                    </m:r>
                    <m:r>
                      <a:rPr lang="en-US" b="0" i="1" smtClean="0">
                        <a:latin typeface="Cambria Math" panose="02040503050406030204" pitchFamily="18" charset="0"/>
                      </a:rPr>
                      <m:t>𝑋</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r="-196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a:t>© 2017 Warren B. Powell</a:t>
            </a:r>
            <a:endParaRPr lang="en-US" dirty="0"/>
          </a:p>
        </p:txBody>
      </p:sp>
    </p:spTree>
    <p:extLst>
      <p:ext uri="{BB962C8B-B14F-4D97-AF65-F5344CB8AC3E}">
        <p14:creationId xmlns:p14="http://schemas.microsoft.com/office/powerpoint/2010/main" val="27920589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r>
              <a:rPr lang="en-US" dirty="0"/>
              <a:t>Transforming distributions</a:t>
            </a:r>
          </a:p>
          <a:p>
            <a:pPr lvl="1"/>
            <a:r>
              <a:rPr lang="en-US" dirty="0"/>
              <a:t>Observed errors are transformed to normally distributed errors using quantile mapping:</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Very useful for representing unusual distributions (e.g. heavy tailed, bimodal, …)</a:t>
            </a:r>
          </a:p>
        </p:txBody>
      </p:sp>
      <p:sp>
        <p:nvSpPr>
          <p:cNvPr id="2" name="Title 1"/>
          <p:cNvSpPr>
            <a:spLocks noGrp="1"/>
          </p:cNvSpPr>
          <p:nvPr>
            <p:ph type="title"/>
          </p:nvPr>
        </p:nvSpPr>
        <p:spPr/>
        <p:txBody>
          <a:bodyPr/>
          <a:lstStyle/>
          <a:p>
            <a:r>
              <a:rPr lang="en-US" dirty="0"/>
              <a:t>Modeling uncertainty</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32099" y="2785266"/>
            <a:ext cx="3090456" cy="2500265"/>
          </a:xfrm>
          <a:prstGeom prst="rect">
            <a:avLst/>
          </a:prstGeom>
        </p:spPr>
      </p:pic>
      <p:pic>
        <p:nvPicPr>
          <p:cNvPr id="5" name="Picture 4"/>
          <p:cNvPicPr>
            <a:picLocks noChangeAspect="1"/>
          </p:cNvPicPr>
          <p:nvPr/>
        </p:nvPicPr>
        <p:blipFill>
          <a:blip r:embed="rId3"/>
          <a:stretch>
            <a:fillRect/>
          </a:stretch>
        </p:blipFill>
        <p:spPr>
          <a:xfrm>
            <a:off x="5271987" y="2779959"/>
            <a:ext cx="3368664" cy="2505572"/>
          </a:xfrm>
          <a:prstGeom prst="rect">
            <a:avLst/>
          </a:prstGeom>
        </p:spPr>
      </p:pic>
      <p:cxnSp>
        <p:nvCxnSpPr>
          <p:cNvPr id="6" name="Straight Connector 5"/>
          <p:cNvCxnSpPr/>
          <p:nvPr/>
        </p:nvCxnSpPr>
        <p:spPr>
          <a:xfrm flipV="1">
            <a:off x="2827153" y="3426534"/>
            <a:ext cx="0" cy="1463040"/>
          </a:xfrm>
          <a:prstGeom prst="line">
            <a:avLst/>
          </a:prstGeom>
          <a:ln w="2222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037143" y="3420926"/>
            <a:ext cx="6297347" cy="5608"/>
          </a:xfrm>
          <a:prstGeom prst="line">
            <a:avLst/>
          </a:prstGeom>
          <a:ln w="2222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334490" y="3426535"/>
            <a:ext cx="0" cy="1525329"/>
          </a:xfrm>
          <a:prstGeom prst="line">
            <a:avLst/>
          </a:prstGeom>
          <a:ln w="2222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72768" y="2641254"/>
            <a:ext cx="2685351" cy="369332"/>
          </a:xfrm>
          <a:prstGeom prst="rect">
            <a:avLst/>
          </a:prstGeom>
          <a:solidFill>
            <a:schemeClr val="bg1"/>
          </a:solidFill>
        </p:spPr>
        <p:txBody>
          <a:bodyPr wrap="none" rtlCol="0">
            <a:spAutoFit/>
          </a:bodyPr>
          <a:lstStyle/>
          <a:p>
            <a:pPr algn="l"/>
            <a:r>
              <a:rPr lang="en-US" i="0" dirty="0"/>
              <a:t>Historical cumulative </a:t>
            </a:r>
            <a:r>
              <a:rPr lang="en-US" i="0" dirty="0" err="1"/>
              <a:t>distn</a:t>
            </a:r>
            <a:endParaRPr lang="en-US" i="0" dirty="0"/>
          </a:p>
        </p:txBody>
      </p:sp>
      <p:sp>
        <p:nvSpPr>
          <p:cNvPr id="11" name="TextBox 10"/>
          <p:cNvSpPr txBox="1"/>
          <p:nvPr/>
        </p:nvSpPr>
        <p:spPr>
          <a:xfrm>
            <a:off x="1787827" y="4990529"/>
            <a:ext cx="1537600" cy="369332"/>
          </a:xfrm>
          <a:prstGeom prst="rect">
            <a:avLst/>
          </a:prstGeom>
          <a:solidFill>
            <a:schemeClr val="bg1"/>
          </a:solidFill>
        </p:spPr>
        <p:txBody>
          <a:bodyPr wrap="none" rtlCol="0">
            <a:spAutoFit/>
          </a:bodyPr>
          <a:lstStyle/>
          <a:p>
            <a:pPr algn="l"/>
            <a:r>
              <a:rPr lang="en-US" i="0" dirty="0"/>
              <a:t>Observation </a:t>
            </a:r>
            <a:r>
              <a:rPr lang="en-US" dirty="0"/>
              <a:t>X</a:t>
            </a:r>
          </a:p>
        </p:txBody>
      </p:sp>
      <p:sp>
        <p:nvSpPr>
          <p:cNvPr id="12" name="TextBox 11"/>
          <p:cNvSpPr txBox="1"/>
          <p:nvPr/>
        </p:nvSpPr>
        <p:spPr>
          <a:xfrm>
            <a:off x="5844543" y="2639279"/>
            <a:ext cx="2223686" cy="369332"/>
          </a:xfrm>
          <a:prstGeom prst="rect">
            <a:avLst/>
          </a:prstGeom>
          <a:solidFill>
            <a:schemeClr val="bg1"/>
          </a:solidFill>
        </p:spPr>
        <p:txBody>
          <a:bodyPr wrap="none" rtlCol="0">
            <a:spAutoFit/>
          </a:bodyPr>
          <a:lstStyle/>
          <a:p>
            <a:pPr algn="l"/>
            <a:r>
              <a:rPr lang="en-US" i="0" dirty="0"/>
              <a:t>Standard normal </a:t>
            </a:r>
            <a:r>
              <a:rPr lang="en-US" i="0" dirty="0" err="1"/>
              <a:t>distn</a:t>
            </a:r>
            <a:endParaRPr lang="en-US" i="0" dirty="0"/>
          </a:p>
        </p:txBody>
      </p:sp>
      <p:cxnSp>
        <p:nvCxnSpPr>
          <p:cNvPr id="14" name="Straight Arrow Connector 13"/>
          <p:cNvCxnSpPr/>
          <p:nvPr/>
        </p:nvCxnSpPr>
        <p:spPr bwMode="auto">
          <a:xfrm flipV="1">
            <a:off x="2827153" y="3426535"/>
            <a:ext cx="0" cy="1463039"/>
          </a:xfrm>
          <a:prstGeom prst="straightConnector1">
            <a:avLst/>
          </a:prstGeom>
          <a:noFill/>
          <a:ln w="38100"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flipH="1">
            <a:off x="1025268" y="3419830"/>
            <a:ext cx="1795180" cy="0"/>
          </a:xfrm>
          <a:prstGeom prst="straightConnector1">
            <a:avLst/>
          </a:prstGeom>
          <a:noFill/>
          <a:ln w="38100" cap="flat" cmpd="sng" algn="ctr">
            <a:solidFill>
              <a:schemeClr val="tx1"/>
            </a:solidFill>
            <a:prstDash val="solid"/>
            <a:round/>
            <a:headEnd type="none" w="med" len="med"/>
            <a:tailEnd type="arrow"/>
          </a:ln>
          <a:effectLst/>
        </p:spPr>
      </p:cxnSp>
      <p:sp>
        <p:nvSpPr>
          <p:cNvPr id="17" name="TextBox 16"/>
          <p:cNvSpPr txBox="1"/>
          <p:nvPr/>
        </p:nvSpPr>
        <p:spPr>
          <a:xfrm>
            <a:off x="600601" y="2912404"/>
            <a:ext cx="473206" cy="369332"/>
          </a:xfrm>
          <a:prstGeom prst="rect">
            <a:avLst/>
          </a:prstGeom>
          <a:solidFill>
            <a:schemeClr val="bg1"/>
          </a:solidFill>
        </p:spPr>
        <p:txBody>
          <a:bodyPr wrap="none" rtlCol="0">
            <a:spAutoFit/>
          </a:bodyPr>
          <a:lstStyle/>
          <a:p>
            <a:pPr algn="l"/>
            <a:r>
              <a:rPr lang="en-US" i="0" dirty="0"/>
              <a:t>1.0</a:t>
            </a:r>
          </a:p>
        </p:txBody>
      </p:sp>
      <p:sp>
        <p:nvSpPr>
          <p:cNvPr id="18" name="TextBox 17"/>
          <p:cNvSpPr txBox="1"/>
          <p:nvPr/>
        </p:nvSpPr>
        <p:spPr>
          <a:xfrm>
            <a:off x="574876" y="4751054"/>
            <a:ext cx="473206" cy="369332"/>
          </a:xfrm>
          <a:prstGeom prst="rect">
            <a:avLst/>
          </a:prstGeom>
          <a:solidFill>
            <a:schemeClr val="bg1"/>
          </a:solidFill>
        </p:spPr>
        <p:txBody>
          <a:bodyPr wrap="none" rtlCol="0">
            <a:spAutoFit/>
          </a:bodyPr>
          <a:lstStyle/>
          <a:p>
            <a:pPr algn="l"/>
            <a:r>
              <a:rPr lang="en-US" i="0" dirty="0"/>
              <a:t>0.0</a:t>
            </a:r>
          </a:p>
        </p:txBody>
      </p:sp>
      <p:cxnSp>
        <p:nvCxnSpPr>
          <p:cNvPr id="19" name="Straight Arrow Connector 18"/>
          <p:cNvCxnSpPr/>
          <p:nvPr/>
        </p:nvCxnSpPr>
        <p:spPr bwMode="auto">
          <a:xfrm>
            <a:off x="1047043" y="3429730"/>
            <a:ext cx="6287447" cy="0"/>
          </a:xfrm>
          <a:prstGeom prst="straightConnector1">
            <a:avLst/>
          </a:prstGeom>
          <a:noFill/>
          <a:ln w="38100"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a:off x="7334490" y="3429730"/>
            <a:ext cx="0" cy="1463039"/>
          </a:xfrm>
          <a:prstGeom prst="straightConnector1">
            <a:avLst/>
          </a:prstGeom>
          <a:noFill/>
          <a:ln w="38100" cap="flat" cmpd="sng" algn="ctr">
            <a:solidFill>
              <a:schemeClr val="tx1"/>
            </a:solidFill>
            <a:prstDash val="solid"/>
            <a:round/>
            <a:headEnd type="none" w="med" len="med"/>
            <a:tailEnd type="arrow"/>
          </a:ln>
          <a:effectLst/>
        </p:spPr>
      </p:cxnSp>
      <p:sp>
        <p:nvSpPr>
          <p:cNvPr id="22" name="TextBox 21"/>
          <p:cNvSpPr txBox="1"/>
          <p:nvPr/>
        </p:nvSpPr>
        <p:spPr>
          <a:xfrm>
            <a:off x="5028001" y="2910429"/>
            <a:ext cx="473206" cy="369332"/>
          </a:xfrm>
          <a:prstGeom prst="rect">
            <a:avLst/>
          </a:prstGeom>
          <a:solidFill>
            <a:schemeClr val="bg1"/>
          </a:solidFill>
        </p:spPr>
        <p:txBody>
          <a:bodyPr wrap="none" rtlCol="0">
            <a:spAutoFit/>
          </a:bodyPr>
          <a:lstStyle/>
          <a:p>
            <a:pPr algn="l"/>
            <a:r>
              <a:rPr lang="en-US" i="0" dirty="0"/>
              <a:t>1.0</a:t>
            </a:r>
          </a:p>
        </p:txBody>
      </p:sp>
      <p:sp>
        <p:nvSpPr>
          <p:cNvPr id="23" name="TextBox 22"/>
          <p:cNvSpPr txBox="1"/>
          <p:nvPr/>
        </p:nvSpPr>
        <p:spPr>
          <a:xfrm>
            <a:off x="5002276" y="4749079"/>
            <a:ext cx="473206" cy="369332"/>
          </a:xfrm>
          <a:prstGeom prst="rect">
            <a:avLst/>
          </a:prstGeom>
          <a:solidFill>
            <a:schemeClr val="bg1"/>
          </a:solidFill>
        </p:spPr>
        <p:txBody>
          <a:bodyPr wrap="none" rtlCol="0">
            <a:spAutoFit/>
          </a:bodyPr>
          <a:lstStyle/>
          <a:p>
            <a:pPr algn="l"/>
            <a:r>
              <a:rPr lang="en-US" i="0" dirty="0"/>
              <a:t>0.0</a:t>
            </a:r>
          </a:p>
        </p:txBody>
      </p:sp>
      <p:sp>
        <p:nvSpPr>
          <p:cNvPr id="24" name="TextBox 23"/>
          <p:cNvSpPr txBox="1"/>
          <p:nvPr/>
        </p:nvSpPr>
        <p:spPr>
          <a:xfrm>
            <a:off x="5695128" y="4967986"/>
            <a:ext cx="2640466" cy="369332"/>
          </a:xfrm>
          <a:prstGeom prst="rect">
            <a:avLst/>
          </a:prstGeom>
          <a:solidFill>
            <a:schemeClr val="bg1"/>
          </a:solidFill>
        </p:spPr>
        <p:txBody>
          <a:bodyPr wrap="none" rtlCol="0">
            <a:spAutoFit/>
          </a:bodyPr>
          <a:lstStyle/>
          <a:p>
            <a:pPr algn="l"/>
            <a:r>
              <a:rPr lang="en-US" i="0" dirty="0"/>
              <a:t>Standard normal deviate Z</a:t>
            </a:r>
          </a:p>
        </p:txBody>
      </p:sp>
    </p:spTree>
    <p:extLst>
      <p:ext uri="{BB962C8B-B14F-4D97-AF65-F5344CB8AC3E}">
        <p14:creationId xmlns:p14="http://schemas.microsoft.com/office/powerpoint/2010/main" val="315704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subTnLst>
                                    <p:set>
                                      <p:cBhvr override="childStyle">
                                        <p:cTn dur="1" fill="hold" display="0" masterRel="sameClick" afterEffect="1">
                                          <p:stCondLst>
                                            <p:cond evt="end" delay="0">
                                              <p:tn val="5"/>
                                            </p:cond>
                                          </p:stCondLst>
                                        </p:cTn>
                                        <p:tgtEl>
                                          <p:spTgt spid="14"/>
                                        </p:tgtEl>
                                        <p:attrNameLst>
                                          <p:attrName>style.visibility</p:attrName>
                                        </p:attrNameLst>
                                      </p:cBhvr>
                                      <p:to>
                                        <p:strVal val="hidden"/>
                                      </p:to>
                                    </p:set>
                                  </p:sub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subTnLst>
                                    <p:set>
                                      <p:cBhvr override="childStyle">
                                        <p:cTn dur="1" fill="hold" display="0" masterRel="sameClick" afterEffect="1">
                                          <p:stCondLst>
                                            <p:cond evt="end" delay="0">
                                              <p:tn val="14"/>
                                            </p:cond>
                                          </p:stCondLst>
                                        </p:cTn>
                                        <p:tgtEl>
                                          <p:spTgt spid="19"/>
                                        </p:tgtEl>
                                        <p:attrNameLst>
                                          <p:attrName>style.visibility</p:attrName>
                                        </p:attrNameLst>
                                      </p:cBhvr>
                                      <p:to>
                                        <p:strVal val="hidden"/>
                                      </p:to>
                                    </p:set>
                                  </p:sub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Policies</a:t>
            </a:r>
          </a:p>
        </p:txBody>
      </p:sp>
      <p:sp>
        <p:nvSpPr>
          <p:cNvPr id="4101" name="Rectangle 5"/>
          <p:cNvSpPr>
            <a:spLocks noGrp="1" noChangeArrowheads="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65</a:t>
            </a:fld>
            <a:endParaRPr lang="en-US"/>
          </a:p>
        </p:txBody>
      </p:sp>
    </p:spTree>
    <p:extLst>
      <p:ext uri="{BB962C8B-B14F-4D97-AF65-F5344CB8AC3E}">
        <p14:creationId xmlns:p14="http://schemas.microsoft.com/office/powerpoint/2010/main" val="32835559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Policies:</a:t>
            </a:r>
          </a:p>
          <a:p>
            <a:pPr lvl="1"/>
            <a:r>
              <a:rPr lang="en-US" dirty="0"/>
              <a:t>Review four classes</a:t>
            </a:r>
          </a:p>
          <a:p>
            <a:pPr lvl="1"/>
            <a:r>
              <a:rPr lang="en-US" dirty="0"/>
              <a:t>Policy search class:</a:t>
            </a:r>
          </a:p>
          <a:p>
            <a:pPr lvl="2"/>
            <a:r>
              <a:rPr lang="en-US" dirty="0"/>
              <a:t>just requires that you simulate; complex state variables are not an issue.</a:t>
            </a:r>
          </a:p>
          <a:p>
            <a:pPr lvl="2"/>
            <a:r>
              <a:rPr lang="en-US" dirty="0"/>
              <a:t>With online learning, you do not even need a model – you just need the ability to fix parameters and observe a noisy estimate of how well the policy is working.</a:t>
            </a:r>
          </a:p>
          <a:p>
            <a:pPr lvl="2"/>
            <a:r>
              <a:rPr lang="en-US" dirty="0"/>
              <a:t>S	</a:t>
            </a:r>
            <a:r>
              <a:rPr lang="en-US" dirty="0" err="1"/>
              <a:t>imulators</a:t>
            </a:r>
            <a:r>
              <a:rPr lang="en-US" dirty="0"/>
              <a:t> are nice to have, but can be a lot of work to build.  And ultimately, they are never perfect.</a:t>
            </a:r>
          </a:p>
          <a:p>
            <a:pPr lvl="1"/>
            <a:r>
              <a:rPr lang="en-US" dirty="0" err="1"/>
              <a:t>Lookahead</a:t>
            </a:r>
            <a:r>
              <a:rPr lang="en-US" dirty="0"/>
              <a:t> class:</a:t>
            </a:r>
          </a:p>
          <a:p>
            <a:pPr lvl="2"/>
            <a:r>
              <a:rPr lang="en-US" dirty="0"/>
              <a:t>Need to have a model, and then need to approximate the future:</a:t>
            </a:r>
          </a:p>
          <a:p>
            <a:pPr lvl="3"/>
            <a:r>
              <a:rPr lang="en-US" dirty="0"/>
              <a:t>Either through a </a:t>
            </a:r>
            <a:r>
              <a:rPr lang="en-US" dirty="0" err="1"/>
              <a:t>lookahead</a:t>
            </a:r>
            <a:r>
              <a:rPr lang="en-US" dirty="0"/>
              <a:t> model</a:t>
            </a:r>
          </a:p>
          <a:p>
            <a:pPr lvl="3"/>
            <a:r>
              <a:rPr lang="en-US" dirty="0"/>
              <a:t>… or through a value function approximation.</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7950745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799" y="1143000"/>
            <a:ext cx="7928811" cy="4953000"/>
          </a:xfrm>
        </p:spPr>
        <p:txBody>
          <a:bodyPr/>
          <a:lstStyle/>
          <a:p>
            <a:r>
              <a:rPr lang="en-US" dirty="0"/>
              <a:t>We have to start by describing what we mean by a policy.</a:t>
            </a:r>
          </a:p>
          <a:p>
            <a:pPr lvl="1"/>
            <a:r>
              <a:rPr lang="en-US" dirty="0"/>
              <a:t>Definition:</a:t>
            </a:r>
          </a:p>
          <a:p>
            <a:pPr lvl="1" indent="0">
              <a:buNone/>
            </a:pPr>
            <a:endParaRPr lang="en-US" i="1" dirty="0"/>
          </a:p>
          <a:p>
            <a:pPr lvl="1" indent="0">
              <a:buNone/>
            </a:pPr>
            <a:r>
              <a:rPr lang="en-US" i="1" dirty="0"/>
              <a:t>A policy is a mapping from a state to an action.  </a:t>
            </a:r>
          </a:p>
          <a:p>
            <a:pPr lvl="1" indent="0">
              <a:buNone/>
            </a:pPr>
            <a:r>
              <a:rPr lang="en-US" i="1" dirty="0"/>
              <a:t>… any mapping.</a:t>
            </a:r>
          </a:p>
          <a:p>
            <a:pPr lvl="2"/>
            <a:endParaRPr lang="en-US" i="1" dirty="0"/>
          </a:p>
          <a:p>
            <a:pPr marL="914400" lvl="2" indent="0">
              <a:buNone/>
            </a:pPr>
            <a:endParaRPr lang="en-US" i="1" dirty="0"/>
          </a:p>
          <a:p>
            <a:r>
              <a:rPr lang="en-US" dirty="0"/>
              <a:t>How do we search over an arbitrary space of policies?</a:t>
            </a:r>
          </a:p>
        </p:txBody>
      </p:sp>
    </p:spTree>
    <p:extLst>
      <p:ext uri="{BB962C8B-B14F-4D97-AF65-F5344CB8AC3E}">
        <p14:creationId xmlns:p14="http://schemas.microsoft.com/office/powerpoint/2010/main" val="28758952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dirty="0"/>
              <a:t>Two fundamental strategies:</a:t>
            </a:r>
          </a:p>
          <a:p>
            <a:endParaRPr lang="en-US" dirty="0"/>
          </a:p>
          <a:p>
            <a:pPr marL="457200" lvl="1" indent="0">
              <a:buNone/>
            </a:pPr>
            <a:r>
              <a:rPr lang="en-US" dirty="0"/>
              <a:t>1)	Policy search – Search over a class of functions for making decisions to optimize some metric.</a:t>
            </a:r>
          </a:p>
          <a:p>
            <a:pPr lvl="1"/>
            <a:endParaRPr lang="en-US" dirty="0"/>
          </a:p>
          <a:p>
            <a:pPr lvl="1"/>
            <a:endParaRPr lang="en-US" dirty="0"/>
          </a:p>
          <a:p>
            <a:pPr lvl="1"/>
            <a:endParaRPr lang="en-US" dirty="0"/>
          </a:p>
          <a:p>
            <a:pPr marL="457200" lvl="1" indent="0">
              <a:buNone/>
            </a:pPr>
            <a:r>
              <a:rPr lang="en-US" dirty="0"/>
              <a:t>2)	</a:t>
            </a:r>
            <a:r>
              <a:rPr lang="en-US" dirty="0" err="1"/>
              <a:t>Lookahead</a:t>
            </a:r>
            <a:r>
              <a:rPr lang="en-US" dirty="0"/>
              <a:t> approximations – Approximate the impact of a decision now on the future. </a:t>
            </a:r>
          </a:p>
        </p:txBody>
      </p:sp>
      <p:graphicFrame>
        <p:nvGraphicFramePr>
          <p:cNvPr id="4" name="Object 3"/>
          <p:cNvGraphicFramePr>
            <a:graphicFrameLocks noChangeAspect="1"/>
          </p:cNvGraphicFramePr>
          <p:nvPr>
            <p:extLst/>
          </p:nvPr>
        </p:nvGraphicFramePr>
        <p:xfrm>
          <a:off x="1779179" y="3113174"/>
          <a:ext cx="5494338" cy="912813"/>
        </p:xfrm>
        <a:graphic>
          <a:graphicData uri="http://schemas.openxmlformats.org/presentationml/2006/ole">
            <mc:AlternateContent xmlns:mc="http://schemas.openxmlformats.org/markup-compatibility/2006">
              <mc:Choice xmlns:v="urn:schemas-microsoft-com:vml" Requires="v">
                <p:oleObj spid="_x0000_s20482" name="Equation" r:id="rId3" imgW="2755800" imgH="457200" progId="Equation.DSMT4">
                  <p:embed/>
                </p:oleObj>
              </mc:Choice>
              <mc:Fallback>
                <p:oleObj name="Equation" r:id="rId3" imgW="2755800" imgH="457200" progId="Equation.DSMT4">
                  <p:embed/>
                  <p:pic>
                    <p:nvPicPr>
                      <p:cNvPr id="4" name="Object 3"/>
                      <p:cNvPicPr>
                        <a:picLocks noChangeAspect="1" noChangeArrowheads="1"/>
                      </p:cNvPicPr>
                      <p:nvPr/>
                    </p:nvPicPr>
                    <p:blipFill>
                      <a:blip r:embed="rId4"/>
                      <a:srcRect/>
                      <a:stretch>
                        <a:fillRect/>
                      </a:stretch>
                    </p:blipFill>
                    <p:spPr bwMode="auto">
                      <a:xfrm>
                        <a:off x="1779179" y="3113174"/>
                        <a:ext cx="5494338" cy="912813"/>
                      </a:xfrm>
                      <a:prstGeom prst="rect">
                        <a:avLst/>
                      </a:prstGeom>
                      <a:noFill/>
                      <a:ln>
                        <a:noFill/>
                      </a:ln>
                      <a:effectLst/>
                    </p:spPr>
                  </p:pic>
                </p:oleObj>
              </mc:Fallback>
            </mc:AlternateContent>
          </a:graphicData>
        </a:graphic>
      </p:graphicFrame>
      <p:graphicFrame>
        <p:nvGraphicFramePr>
          <p:cNvPr id="5" name="Object 4"/>
          <p:cNvGraphicFramePr>
            <a:graphicFrameLocks noChangeAspect="1"/>
          </p:cNvGraphicFramePr>
          <p:nvPr>
            <p:extLst/>
          </p:nvPr>
        </p:nvGraphicFramePr>
        <p:xfrm>
          <a:off x="313918" y="5243513"/>
          <a:ext cx="8691563" cy="909637"/>
        </p:xfrm>
        <a:graphic>
          <a:graphicData uri="http://schemas.openxmlformats.org/presentationml/2006/ole">
            <mc:AlternateContent xmlns:mc="http://schemas.openxmlformats.org/markup-compatibility/2006">
              <mc:Choice xmlns:v="urn:schemas-microsoft-com:vml" Requires="v">
                <p:oleObj spid="_x0000_s20483" name="Equation" r:id="rId5" imgW="4851360" imgH="507960" progId="Equation.DSMT4">
                  <p:embed/>
                </p:oleObj>
              </mc:Choice>
              <mc:Fallback>
                <p:oleObj name="Equation" r:id="rId5" imgW="4851360" imgH="507960" progId="Equation.DSMT4">
                  <p:embed/>
                  <p:pic>
                    <p:nvPicPr>
                      <p:cNvPr id="5" name="Object 4"/>
                      <p:cNvPicPr>
                        <a:picLocks noChangeAspect="1" noChangeArrowheads="1"/>
                      </p:cNvPicPr>
                      <p:nvPr/>
                    </p:nvPicPr>
                    <p:blipFill>
                      <a:blip r:embed="rId6"/>
                      <a:srcRect/>
                      <a:stretch>
                        <a:fillRect/>
                      </a:stretch>
                    </p:blipFill>
                    <p:spPr bwMode="auto">
                      <a:xfrm>
                        <a:off x="313918" y="5243513"/>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737158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800" y="1143000"/>
            <a:ext cx="8061158" cy="4953000"/>
          </a:xfrm>
        </p:spPr>
        <p:txBody>
          <a:bodyPr/>
          <a:lstStyle/>
          <a:p>
            <a:r>
              <a:rPr lang="en-US" sz="2400" dirty="0"/>
              <a:t>Policy search:</a:t>
            </a:r>
          </a:p>
          <a:p>
            <a:pPr marL="457200" lvl="1" indent="0">
              <a:buNone/>
            </a:pPr>
            <a:r>
              <a:rPr lang="en-US" dirty="0"/>
              <a:t>1a)	Policy function approximations (PFAs)</a:t>
            </a:r>
            <a:endParaRPr lang="en-US" sz="2800" dirty="0"/>
          </a:p>
          <a:p>
            <a:pPr lvl="2"/>
            <a:r>
              <a:rPr lang="en-US" dirty="0"/>
              <a:t>Lookup tables </a:t>
            </a:r>
          </a:p>
          <a:p>
            <a:pPr lvl="3"/>
            <a:r>
              <a:rPr lang="en-US" dirty="0"/>
              <a:t>“when in this state, take this action”</a:t>
            </a:r>
          </a:p>
          <a:p>
            <a:pPr lvl="2"/>
            <a:r>
              <a:rPr lang="en-US" dirty="0"/>
              <a:t>Parametric functions</a:t>
            </a:r>
          </a:p>
          <a:p>
            <a:pPr lvl="3"/>
            <a:r>
              <a:rPr lang="en-US" dirty="0"/>
              <a:t>Order-up-to policies: if inventory is less than s, order up to S.</a:t>
            </a:r>
          </a:p>
          <a:p>
            <a:pPr lvl="3"/>
            <a:r>
              <a:rPr lang="en-US" dirty="0"/>
              <a:t>Affine policies - </a:t>
            </a:r>
          </a:p>
          <a:p>
            <a:pPr lvl="3"/>
            <a:r>
              <a:rPr lang="en-US" dirty="0"/>
              <a:t>Neural networks</a:t>
            </a:r>
          </a:p>
          <a:p>
            <a:pPr lvl="2"/>
            <a:r>
              <a:rPr lang="en-US" dirty="0"/>
              <a:t>Locally/semi/non parametric</a:t>
            </a:r>
          </a:p>
          <a:p>
            <a:pPr lvl="3"/>
            <a:r>
              <a:rPr lang="en-US" dirty="0"/>
              <a:t>Requires optimizing over local regions</a:t>
            </a:r>
          </a:p>
          <a:p>
            <a:pPr lvl="3"/>
            <a:endParaRPr lang="en-US" dirty="0"/>
          </a:p>
          <a:p>
            <a:pPr marL="457200" lvl="1" indent="0">
              <a:buNone/>
            </a:pPr>
            <a:r>
              <a:rPr lang="en-US" dirty="0"/>
              <a:t>1b)	Cost function approximations (CFAs)</a:t>
            </a:r>
          </a:p>
          <a:p>
            <a:pPr lvl="2"/>
            <a:r>
              <a:rPr lang="en-US" dirty="0"/>
              <a:t>Optimizing a deterministic model modified to handle uncertainty (buffer stocks, schedule slack)</a:t>
            </a:r>
          </a:p>
          <a:p>
            <a:pPr lvl="1"/>
            <a:endParaRPr lang="en-US" dirty="0"/>
          </a:p>
        </p:txBody>
      </p:sp>
      <p:graphicFrame>
        <p:nvGraphicFramePr>
          <p:cNvPr id="4" name="Object 3"/>
          <p:cNvGraphicFramePr>
            <a:graphicFrameLocks noChangeAspect="1"/>
          </p:cNvGraphicFramePr>
          <p:nvPr>
            <p:extLst/>
          </p:nvPr>
        </p:nvGraphicFramePr>
        <p:xfrm>
          <a:off x="2096618" y="5838274"/>
          <a:ext cx="4769184" cy="519165"/>
        </p:xfrm>
        <a:graphic>
          <a:graphicData uri="http://schemas.openxmlformats.org/presentationml/2006/ole">
            <mc:AlternateContent xmlns:mc="http://schemas.openxmlformats.org/markup-compatibility/2006">
              <mc:Choice xmlns:v="urn:schemas-microsoft-com:vml" Requires="v">
                <p:oleObj spid="_x0000_s21506" name="Equation" r:id="rId3" imgW="2577960" imgH="279360" progId="Equation.DSMT4">
                  <p:embed/>
                </p:oleObj>
              </mc:Choice>
              <mc:Fallback>
                <p:oleObj name="Equation" r:id="rId3" imgW="2577960" imgH="279360" progId="Equation.DSMT4">
                  <p:embed/>
                  <p:pic>
                    <p:nvPicPr>
                      <p:cNvPr id="4" name="Object 3"/>
                      <p:cNvPicPr>
                        <a:picLocks noChangeAspect="1" noChangeArrowheads="1"/>
                      </p:cNvPicPr>
                      <p:nvPr/>
                    </p:nvPicPr>
                    <p:blipFill>
                      <a:blip r:embed="rId4"/>
                      <a:srcRect/>
                      <a:stretch>
                        <a:fillRect/>
                      </a:stretch>
                    </p:blipFill>
                    <p:spPr bwMode="auto">
                      <a:xfrm>
                        <a:off x="2096618" y="5838274"/>
                        <a:ext cx="4769184" cy="519165"/>
                      </a:xfrm>
                      <a:prstGeom prst="rect">
                        <a:avLst/>
                      </a:prstGeom>
                      <a:noFill/>
                      <a:ln>
                        <a:noFill/>
                      </a:ln>
                      <a:effectLst/>
                    </p:spPr>
                  </p:pic>
                </p:oleObj>
              </mc:Fallback>
            </mc:AlternateContent>
          </a:graphicData>
        </a:graphic>
      </p:graphicFrame>
      <p:graphicFrame>
        <p:nvGraphicFramePr>
          <p:cNvPr id="5" name="Object 4"/>
          <p:cNvGraphicFramePr>
            <a:graphicFrameLocks noChangeAspect="1"/>
          </p:cNvGraphicFramePr>
          <p:nvPr>
            <p:extLst/>
          </p:nvPr>
        </p:nvGraphicFramePr>
        <p:xfrm>
          <a:off x="6566828" y="1617784"/>
          <a:ext cx="1808023" cy="418072"/>
        </p:xfrm>
        <a:graphic>
          <a:graphicData uri="http://schemas.openxmlformats.org/presentationml/2006/ole">
            <mc:AlternateContent xmlns:mc="http://schemas.openxmlformats.org/markup-compatibility/2006">
              <mc:Choice xmlns:v="urn:schemas-microsoft-com:vml" Requires="v">
                <p:oleObj spid="_x0000_s21507" name="Equation" r:id="rId5" imgW="1041120" imgH="241200" progId="Equation.DSMT4">
                  <p:embed/>
                </p:oleObj>
              </mc:Choice>
              <mc:Fallback>
                <p:oleObj name="Equation" r:id="rId5" imgW="1041120" imgH="241200" progId="Equation.DSMT4">
                  <p:embed/>
                  <p:pic>
                    <p:nvPicPr>
                      <p:cNvPr id="5" name="Object 4"/>
                      <p:cNvPicPr/>
                      <p:nvPr/>
                    </p:nvPicPr>
                    <p:blipFill>
                      <a:blip r:embed="rId6"/>
                      <a:stretch>
                        <a:fillRect/>
                      </a:stretch>
                    </p:blipFill>
                    <p:spPr>
                      <a:xfrm>
                        <a:off x="6566828" y="1617784"/>
                        <a:ext cx="1808023" cy="418072"/>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4129261" y="3050266"/>
          <a:ext cx="2917825" cy="674688"/>
        </p:xfrm>
        <a:graphic>
          <a:graphicData uri="http://schemas.openxmlformats.org/presentationml/2006/ole">
            <mc:AlternateContent xmlns:mc="http://schemas.openxmlformats.org/markup-compatibility/2006">
              <mc:Choice xmlns:v="urn:schemas-microsoft-com:vml" Requires="v">
                <p:oleObj spid="_x0000_s21508" name="Equation" r:id="rId7" imgW="1917360" imgH="444240" progId="Equation.DSMT4">
                  <p:embed/>
                </p:oleObj>
              </mc:Choice>
              <mc:Fallback>
                <p:oleObj name="Equation" r:id="rId7" imgW="1917360" imgH="444240" progId="Equation.DSMT4">
                  <p:embed/>
                  <p:pic>
                    <p:nvPicPr>
                      <p:cNvPr id="7" name="Object 6"/>
                      <p:cNvPicPr>
                        <a:picLocks noChangeAspect="1" noChangeArrowheads="1"/>
                      </p:cNvPicPr>
                      <p:nvPr/>
                    </p:nvPicPr>
                    <p:blipFill>
                      <a:blip r:embed="rId8"/>
                      <a:srcRect/>
                      <a:stretch>
                        <a:fillRect/>
                      </a:stretch>
                    </p:blipFill>
                    <p:spPr bwMode="auto">
                      <a:xfrm>
                        <a:off x="4129261" y="3050266"/>
                        <a:ext cx="291782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08117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57" y="1051560"/>
            <a:ext cx="8850732" cy="580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70946" name="Rectangle 2"/>
          <p:cNvSpPr>
            <a:spLocks noGrp="1" noChangeArrowheads="1"/>
          </p:cNvSpPr>
          <p:nvPr>
            <p:ph type="title"/>
          </p:nvPr>
        </p:nvSpPr>
        <p:spPr/>
        <p:txBody>
          <a:bodyPr/>
          <a:lstStyle/>
          <a:p>
            <a:pPr algn="l"/>
            <a:r>
              <a:rPr lang="en-US" altLang="en-US" b="1" dirty="0"/>
              <a:t>Optimizing over time</a:t>
            </a:r>
          </a:p>
        </p:txBody>
      </p:sp>
      <p:grpSp>
        <p:nvGrpSpPr>
          <p:cNvPr id="2770947" name="Group 3"/>
          <p:cNvGrpSpPr>
            <a:grpSpLocks/>
          </p:cNvGrpSpPr>
          <p:nvPr/>
        </p:nvGrpSpPr>
        <p:grpSpPr bwMode="auto">
          <a:xfrm>
            <a:off x="2187575" y="2755900"/>
            <a:ext cx="1511300" cy="2720975"/>
            <a:chOff x="1378" y="1736"/>
            <a:chExt cx="952" cy="1714"/>
          </a:xfrm>
        </p:grpSpPr>
        <p:sp>
          <p:nvSpPr>
            <p:cNvPr id="2770948" name="Oval 4"/>
            <p:cNvSpPr>
              <a:spLocks noChangeArrowheads="1"/>
            </p:cNvSpPr>
            <p:nvPr/>
          </p:nvSpPr>
          <p:spPr bwMode="auto">
            <a:xfrm>
              <a:off x="1392" y="1736"/>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49"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0" name="Oval 6"/>
            <p:cNvSpPr>
              <a:spLocks noChangeArrowheads="1"/>
            </p:cNvSpPr>
            <p:nvPr/>
          </p:nvSpPr>
          <p:spPr bwMode="auto">
            <a:xfrm>
              <a:off x="1385" y="2761"/>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1"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2" name="Rectangle 8"/>
            <p:cNvSpPr>
              <a:spLocks noChangeArrowheads="1"/>
            </p:cNvSpPr>
            <p:nvPr/>
          </p:nvSpPr>
          <p:spPr bwMode="auto">
            <a:xfrm>
              <a:off x="2168" y="1864"/>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3"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4" name="Rectangle 10"/>
            <p:cNvSpPr>
              <a:spLocks noChangeArrowheads="1"/>
            </p:cNvSpPr>
            <p:nvPr/>
          </p:nvSpPr>
          <p:spPr bwMode="auto">
            <a:xfrm>
              <a:off x="2170" y="3106"/>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770955" name="AutoShape 11"/>
            <p:cNvCxnSpPr>
              <a:cxnSpLocks noChangeShapeType="1"/>
              <a:stCxn id="2770948" idx="6"/>
              <a:endCxn id="2770952" idx="1"/>
            </p:cNvCxnSpPr>
            <p:nvPr/>
          </p:nvCxnSpPr>
          <p:spPr bwMode="auto">
            <a:xfrm>
              <a:off x="1550" y="1812"/>
              <a:ext cx="612" cy="13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6" name="AutoShape 12"/>
            <p:cNvCxnSpPr>
              <a:cxnSpLocks noChangeShapeType="1"/>
              <a:stCxn id="2770948" idx="6"/>
              <a:endCxn id="2770953" idx="1"/>
            </p:cNvCxnSpPr>
            <p:nvPr/>
          </p:nvCxnSpPr>
          <p:spPr bwMode="auto">
            <a:xfrm>
              <a:off x="1550" y="1812"/>
              <a:ext cx="613" cy="7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7" name="AutoShape 13"/>
            <p:cNvCxnSpPr>
              <a:cxnSpLocks noChangeShapeType="1"/>
              <a:stCxn id="2770949" idx="6"/>
              <a:endCxn id="2770952" idx="1"/>
            </p:cNvCxnSpPr>
            <p:nvPr/>
          </p:nvCxnSpPr>
          <p:spPr bwMode="auto">
            <a:xfrm flipV="1">
              <a:off x="1543" y="1944"/>
              <a:ext cx="619" cy="40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8" name="AutoShape 14"/>
            <p:cNvCxnSpPr>
              <a:cxnSpLocks noChangeShapeType="1"/>
              <a:stCxn id="2770949" idx="6"/>
              <a:endCxn id="2770953" idx="1"/>
            </p:cNvCxnSpPr>
            <p:nvPr/>
          </p:nvCxnSpPr>
          <p:spPr bwMode="auto">
            <a:xfrm>
              <a:off x="1543" y="2349"/>
              <a:ext cx="620" cy="17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9" name="AutoShape 15"/>
            <p:cNvCxnSpPr>
              <a:cxnSpLocks noChangeShapeType="1"/>
              <a:stCxn id="2770949" idx="6"/>
              <a:endCxn id="2770954" idx="1"/>
            </p:cNvCxnSpPr>
            <p:nvPr/>
          </p:nvCxnSpPr>
          <p:spPr bwMode="auto">
            <a:xfrm>
              <a:off x="1543" y="2349"/>
              <a:ext cx="621" cy="8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0" name="AutoShape 16"/>
            <p:cNvCxnSpPr>
              <a:cxnSpLocks noChangeShapeType="1"/>
              <a:stCxn id="2770950" idx="6"/>
              <a:endCxn id="2770954" idx="1"/>
            </p:cNvCxnSpPr>
            <p:nvPr/>
          </p:nvCxnSpPr>
          <p:spPr bwMode="auto">
            <a:xfrm>
              <a:off x="1543" y="2837"/>
              <a:ext cx="621" cy="3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1" name="AutoShape 17"/>
            <p:cNvCxnSpPr>
              <a:cxnSpLocks noChangeShapeType="1"/>
              <a:stCxn id="2770950" idx="6"/>
              <a:endCxn id="2770953" idx="1"/>
            </p:cNvCxnSpPr>
            <p:nvPr/>
          </p:nvCxnSpPr>
          <p:spPr bwMode="auto">
            <a:xfrm flipV="1">
              <a:off x="1543" y="2521"/>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2" name="AutoShape 18"/>
            <p:cNvCxnSpPr>
              <a:cxnSpLocks noChangeShapeType="1"/>
              <a:stCxn id="2770951" idx="6"/>
              <a:endCxn id="2770954" idx="1"/>
            </p:cNvCxnSpPr>
            <p:nvPr/>
          </p:nvCxnSpPr>
          <p:spPr bwMode="auto">
            <a:xfrm flipV="1">
              <a:off x="1536" y="3186"/>
              <a:ext cx="628" cy="18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3" name="AutoShape 19"/>
            <p:cNvCxnSpPr>
              <a:cxnSpLocks noChangeShapeType="1"/>
              <a:stCxn id="2770951" idx="6"/>
              <a:endCxn id="2770953" idx="1"/>
            </p:cNvCxnSpPr>
            <p:nvPr/>
          </p:nvCxnSpPr>
          <p:spPr bwMode="auto">
            <a:xfrm flipV="1">
              <a:off x="1536" y="2521"/>
              <a:ext cx="627" cy="85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770964" name="Oval 20"/>
          <p:cNvSpPr>
            <a:spLocks noChangeArrowheads="1"/>
          </p:cNvSpPr>
          <p:nvPr/>
        </p:nvSpPr>
        <p:spPr bwMode="auto">
          <a:xfrm>
            <a:off x="4294188" y="2757488"/>
            <a:ext cx="241300" cy="241300"/>
          </a:xfrm>
          <a:prstGeom prst="ellipse">
            <a:avLst/>
          </a:prstGeom>
          <a:solidFill>
            <a:schemeClr val="accent6"/>
          </a:solidFill>
          <a:ln w="19050" algn="ctr">
            <a:solidFill>
              <a:schemeClr val="tx1"/>
            </a:solidFill>
            <a:round/>
            <a:headEnd/>
            <a:tailEnd/>
          </a:ln>
          <a:effectLst/>
          <a:extLst/>
        </p:spPr>
        <p:txBody>
          <a:bodyPr wrap="none" anchor="ctr"/>
          <a:lstStyle/>
          <a:p>
            <a:endParaRPr lang="en-US"/>
          </a:p>
        </p:txBody>
      </p:sp>
      <p:sp>
        <p:nvSpPr>
          <p:cNvPr id="2770965" name="Oval 21"/>
          <p:cNvSpPr>
            <a:spLocks noChangeArrowheads="1"/>
          </p:cNvSpPr>
          <p:nvPr/>
        </p:nvSpPr>
        <p:spPr bwMode="auto">
          <a:xfrm>
            <a:off x="4295775" y="3648075"/>
            <a:ext cx="241300" cy="241300"/>
          </a:xfrm>
          <a:prstGeom prst="ellipse">
            <a:avLst/>
          </a:prstGeom>
          <a:solidFill>
            <a:schemeClr val="accent1">
              <a:lumMod val="60000"/>
              <a:lumOff val="40000"/>
            </a:schemeClr>
          </a:solidFill>
          <a:ln w="19050" algn="ctr">
            <a:solidFill>
              <a:schemeClr val="tx1"/>
            </a:solidFill>
            <a:round/>
            <a:headEnd/>
            <a:tailEnd/>
          </a:ln>
          <a:effectLst/>
          <a:extLst/>
        </p:spPr>
        <p:txBody>
          <a:bodyPr wrap="none" anchor="ctr"/>
          <a:lstStyle/>
          <a:p>
            <a:endParaRPr lang="en-US"/>
          </a:p>
        </p:txBody>
      </p:sp>
      <p:sp>
        <p:nvSpPr>
          <p:cNvPr id="2770966" name="Oval 22"/>
          <p:cNvSpPr>
            <a:spLocks noChangeArrowheads="1"/>
          </p:cNvSpPr>
          <p:nvPr/>
        </p:nvSpPr>
        <p:spPr bwMode="auto">
          <a:xfrm>
            <a:off x="4295775" y="4422775"/>
            <a:ext cx="241300" cy="241300"/>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67" name="Oval 23"/>
          <p:cNvSpPr>
            <a:spLocks noChangeArrowheads="1"/>
          </p:cNvSpPr>
          <p:nvPr/>
        </p:nvSpPr>
        <p:spPr bwMode="auto">
          <a:xfrm>
            <a:off x="4284663" y="5275263"/>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68" name="Rectangle 24"/>
          <p:cNvSpPr>
            <a:spLocks noChangeArrowheads="1"/>
          </p:cNvSpPr>
          <p:nvPr/>
        </p:nvSpPr>
        <p:spPr bwMode="auto">
          <a:xfrm>
            <a:off x="5538788" y="2998788"/>
            <a:ext cx="254000" cy="254000"/>
          </a:xfrm>
          <a:prstGeom prst="rect">
            <a:avLst/>
          </a:prstGeom>
          <a:solidFill>
            <a:srgbClr val="FFA7C4"/>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69" name="Rectangle 25"/>
          <p:cNvSpPr>
            <a:spLocks noChangeArrowheads="1"/>
          </p:cNvSpPr>
          <p:nvPr/>
        </p:nvSpPr>
        <p:spPr bwMode="auto">
          <a:xfrm>
            <a:off x="5540375" y="3762375"/>
            <a:ext cx="254000" cy="254000"/>
          </a:xfrm>
          <a:prstGeom prst="rect">
            <a:avLst/>
          </a:prstGeom>
          <a:solidFill>
            <a:schemeClr val="accent1">
              <a:lumMod val="60000"/>
              <a:lumOff val="40000"/>
            </a:schemeClr>
          </a:solidFill>
          <a:ln w="19050" algn="ctr">
            <a:solidFill>
              <a:schemeClr val="tx1"/>
            </a:solidFill>
            <a:miter lim="800000"/>
            <a:headEnd/>
            <a:tailEnd/>
          </a:ln>
          <a:effectLst/>
          <a:extLst/>
        </p:spPr>
        <p:txBody>
          <a:bodyPr wrap="none" anchor="ctr"/>
          <a:lstStyle/>
          <a:p>
            <a:endParaRPr lang="en-US"/>
          </a:p>
        </p:txBody>
      </p:sp>
      <p:sp>
        <p:nvSpPr>
          <p:cNvPr id="2770970" name="Rectangle 26"/>
          <p:cNvSpPr>
            <a:spLocks noChangeArrowheads="1"/>
          </p:cNvSpPr>
          <p:nvPr/>
        </p:nvSpPr>
        <p:spPr bwMode="auto">
          <a:xfrm>
            <a:off x="5580063" y="4919663"/>
            <a:ext cx="254000" cy="254000"/>
          </a:xfrm>
          <a:prstGeom prst="rect">
            <a:avLst/>
          </a:prstGeom>
          <a:solidFill>
            <a:schemeClr val="accent1">
              <a:lumMod val="60000"/>
              <a:lumOff val="40000"/>
            </a:schemeClr>
          </a:solidFill>
          <a:ln w="19050" algn="ctr">
            <a:solidFill>
              <a:schemeClr val="tx1"/>
            </a:solidFill>
            <a:miter lim="800000"/>
            <a:headEnd/>
            <a:tailEnd/>
          </a:ln>
          <a:effectLst/>
          <a:extLst/>
        </p:spPr>
        <p:txBody>
          <a:bodyPr wrap="none" anchor="ctr"/>
          <a:lstStyle/>
          <a:p>
            <a:endParaRPr lang="en-US"/>
          </a:p>
        </p:txBody>
      </p:sp>
      <p:sp>
        <p:nvSpPr>
          <p:cNvPr id="2770980" name="Rectangle 36"/>
          <p:cNvSpPr>
            <a:spLocks noChangeArrowheads="1"/>
          </p:cNvSpPr>
          <p:nvPr/>
        </p:nvSpPr>
        <p:spPr bwMode="auto">
          <a:xfrm>
            <a:off x="5543550" y="2419350"/>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82" name="Text Box 38"/>
          <p:cNvSpPr txBox="1">
            <a:spLocks noChangeArrowheads="1"/>
          </p:cNvSpPr>
          <p:nvPr/>
        </p:nvSpPr>
        <p:spPr bwMode="auto">
          <a:xfrm>
            <a:off x="2819400" y="1504950"/>
            <a:ext cx="311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a:t>
            </a:r>
          </a:p>
        </p:txBody>
      </p:sp>
      <p:sp>
        <p:nvSpPr>
          <p:cNvPr id="2770983" name="Text Box 39"/>
          <p:cNvSpPr txBox="1">
            <a:spLocks noChangeArrowheads="1"/>
          </p:cNvSpPr>
          <p:nvPr/>
        </p:nvSpPr>
        <p:spPr bwMode="auto">
          <a:xfrm>
            <a:off x="4572000" y="1493838"/>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t+1</a:t>
            </a:r>
          </a:p>
        </p:txBody>
      </p:sp>
      <p:sp>
        <p:nvSpPr>
          <p:cNvPr id="2770984" name="Text Box 40"/>
          <p:cNvSpPr txBox="1">
            <a:spLocks noChangeArrowheads="1"/>
          </p:cNvSpPr>
          <p:nvPr/>
        </p:nvSpPr>
        <p:spPr bwMode="auto">
          <a:xfrm>
            <a:off x="6846888" y="1495425"/>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t+2</a:t>
            </a:r>
          </a:p>
        </p:txBody>
      </p:sp>
      <p:sp>
        <p:nvSpPr>
          <p:cNvPr id="2770987" name="Line 43"/>
          <p:cNvSpPr>
            <a:spLocks noChangeShapeType="1"/>
          </p:cNvSpPr>
          <p:nvPr/>
        </p:nvSpPr>
        <p:spPr bwMode="auto">
          <a:xfrm>
            <a:off x="2438400" y="5372100"/>
            <a:ext cx="1841500" cy="0"/>
          </a:xfrm>
          <a:prstGeom prst="line">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89" name="Line 45"/>
          <p:cNvSpPr>
            <a:spLocks noChangeShapeType="1"/>
          </p:cNvSpPr>
          <p:nvPr/>
        </p:nvSpPr>
        <p:spPr bwMode="auto">
          <a:xfrm>
            <a:off x="2441575" y="2847975"/>
            <a:ext cx="1854200" cy="12700"/>
          </a:xfrm>
          <a:prstGeom prst="line">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 name="Straight Arrow Connector 2"/>
          <p:cNvCxnSpPr/>
          <p:nvPr/>
        </p:nvCxnSpPr>
        <p:spPr bwMode="auto">
          <a:xfrm flipV="1">
            <a:off x="4546374" y="2546350"/>
            <a:ext cx="993775" cy="331788"/>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Oval 49"/>
          <p:cNvSpPr>
            <a:spLocks noChangeArrowheads="1"/>
          </p:cNvSpPr>
          <p:nvPr/>
        </p:nvSpPr>
        <p:spPr bwMode="auto">
          <a:xfrm>
            <a:off x="6403975" y="2759075"/>
            <a:ext cx="241300" cy="241300"/>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Oval 50"/>
          <p:cNvSpPr>
            <a:spLocks noChangeArrowheads="1"/>
          </p:cNvSpPr>
          <p:nvPr/>
        </p:nvSpPr>
        <p:spPr bwMode="auto">
          <a:xfrm>
            <a:off x="6405563" y="3649663"/>
            <a:ext cx="241300" cy="241300"/>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Oval 51"/>
          <p:cNvSpPr>
            <a:spLocks noChangeArrowheads="1"/>
          </p:cNvSpPr>
          <p:nvPr/>
        </p:nvSpPr>
        <p:spPr bwMode="auto">
          <a:xfrm>
            <a:off x="6405563" y="4424363"/>
            <a:ext cx="241300" cy="241300"/>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Oval 52"/>
          <p:cNvSpPr>
            <a:spLocks noChangeArrowheads="1"/>
          </p:cNvSpPr>
          <p:nvPr/>
        </p:nvSpPr>
        <p:spPr bwMode="auto">
          <a:xfrm>
            <a:off x="6394450" y="5276850"/>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Rectangle 54"/>
          <p:cNvSpPr>
            <a:spLocks noChangeArrowheads="1"/>
          </p:cNvSpPr>
          <p:nvPr/>
        </p:nvSpPr>
        <p:spPr bwMode="auto">
          <a:xfrm>
            <a:off x="7650163" y="3763963"/>
            <a:ext cx="254000" cy="254000"/>
          </a:xfrm>
          <a:prstGeom prst="rect">
            <a:avLst/>
          </a:prstGeom>
          <a:solidFill>
            <a:schemeClr val="accent1">
              <a:lumMod val="60000"/>
              <a:lumOff val="40000"/>
            </a:schemeClr>
          </a:solidFill>
          <a:ln w="19050" algn="ctr">
            <a:solidFill>
              <a:schemeClr val="tx1"/>
            </a:solidFill>
            <a:miter lim="800000"/>
            <a:headEnd/>
            <a:tailEnd/>
          </a:ln>
          <a:effectLst/>
          <a:extLst/>
        </p:spPr>
        <p:txBody>
          <a:bodyPr wrap="none" anchor="ctr"/>
          <a:lstStyle/>
          <a:p>
            <a:endParaRPr lang="en-US"/>
          </a:p>
        </p:txBody>
      </p:sp>
      <p:sp>
        <p:nvSpPr>
          <p:cNvPr id="60" name="Rectangle 55"/>
          <p:cNvSpPr>
            <a:spLocks noChangeArrowheads="1"/>
          </p:cNvSpPr>
          <p:nvPr/>
        </p:nvSpPr>
        <p:spPr bwMode="auto">
          <a:xfrm>
            <a:off x="7689850" y="4921250"/>
            <a:ext cx="254000" cy="254000"/>
          </a:xfrm>
          <a:prstGeom prst="rect">
            <a:avLst/>
          </a:prstGeom>
          <a:solidFill>
            <a:schemeClr val="accent1">
              <a:lumMod val="60000"/>
              <a:lumOff val="40000"/>
            </a:schemeClr>
          </a:solidFill>
          <a:ln w="19050" algn="ctr">
            <a:solidFill>
              <a:schemeClr val="tx1"/>
            </a:solidFill>
            <a:miter lim="800000"/>
            <a:headEnd/>
            <a:tailEnd/>
          </a:ln>
          <a:effectLst/>
          <a:extLst/>
        </p:spPr>
        <p:txBody>
          <a:bodyPr wrap="none" anchor="ctr"/>
          <a:lstStyle/>
          <a:p>
            <a:endParaRPr lang="en-US"/>
          </a:p>
        </p:txBody>
      </p:sp>
      <p:sp>
        <p:nvSpPr>
          <p:cNvPr id="61" name="Rectangle 65"/>
          <p:cNvSpPr>
            <a:spLocks noChangeArrowheads="1"/>
          </p:cNvSpPr>
          <p:nvPr/>
        </p:nvSpPr>
        <p:spPr bwMode="auto">
          <a:xfrm>
            <a:off x="7653338" y="2420938"/>
            <a:ext cx="254000" cy="254000"/>
          </a:xfrm>
          <a:prstGeom prst="rect">
            <a:avLst/>
          </a:prstGeom>
          <a:solidFill>
            <a:schemeClr val="accent1">
              <a:lumMod val="60000"/>
              <a:lumOff val="40000"/>
            </a:schemeClr>
          </a:solidFill>
          <a:ln w="19050" algn="ctr">
            <a:solidFill>
              <a:schemeClr val="tx1"/>
            </a:solidFill>
            <a:miter lim="800000"/>
            <a:headEnd/>
            <a:tailEnd/>
          </a:ln>
          <a:effectLst/>
          <a:extLst/>
        </p:spPr>
        <p:txBody>
          <a:bodyPr wrap="none" anchor="ctr"/>
          <a:lstStyle/>
          <a:p>
            <a:endParaRPr lang="en-US"/>
          </a:p>
        </p:txBody>
      </p:sp>
      <p:sp>
        <p:nvSpPr>
          <p:cNvPr id="62" name="Oval 68"/>
          <p:cNvSpPr>
            <a:spLocks noChangeArrowheads="1"/>
          </p:cNvSpPr>
          <p:nvPr/>
        </p:nvSpPr>
        <p:spPr bwMode="auto">
          <a:xfrm>
            <a:off x="6394450" y="2038350"/>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6" name="Straight Arrow Connector 5"/>
          <p:cNvCxnSpPr>
            <a:stCxn id="55" idx="6"/>
          </p:cNvCxnSpPr>
          <p:nvPr/>
        </p:nvCxnSpPr>
        <p:spPr bwMode="auto">
          <a:xfrm>
            <a:off x="6646863" y="3770313"/>
            <a:ext cx="1001712" cy="119062"/>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p:cNvCxnSpPr>
            <a:stCxn id="56" idx="6"/>
          </p:cNvCxnSpPr>
          <p:nvPr/>
        </p:nvCxnSpPr>
        <p:spPr bwMode="auto">
          <a:xfrm>
            <a:off x="6646863" y="4545013"/>
            <a:ext cx="1001712" cy="501650"/>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a:stCxn id="2770967" idx="6"/>
            <a:endCxn id="57" idx="2"/>
          </p:cNvCxnSpPr>
          <p:nvPr/>
        </p:nvCxnSpPr>
        <p:spPr bwMode="auto">
          <a:xfrm>
            <a:off x="4525963" y="5395913"/>
            <a:ext cx="1868487" cy="1587"/>
          </a:xfrm>
          <a:prstGeom prst="straightConnector1">
            <a:avLst/>
          </a:prstGeom>
          <a:solidFill>
            <a:schemeClr val="accent1"/>
          </a:solidFill>
          <a:ln w="38100" cap="flat" cmpd="sng" algn="ctr">
            <a:solidFill>
              <a:schemeClr val="tx1"/>
            </a:solidFill>
            <a:prstDash val="sysDot"/>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a:stCxn id="54" idx="6"/>
            <a:endCxn id="61" idx="1"/>
          </p:cNvCxnSpPr>
          <p:nvPr/>
        </p:nvCxnSpPr>
        <p:spPr bwMode="auto">
          <a:xfrm flipV="1">
            <a:off x="6645275" y="2547938"/>
            <a:ext cx="1008063" cy="331787"/>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a:endCxn id="2770969" idx="1"/>
          </p:cNvCxnSpPr>
          <p:nvPr/>
        </p:nvCxnSpPr>
        <p:spPr bwMode="auto">
          <a:xfrm>
            <a:off x="4545013" y="3770313"/>
            <a:ext cx="995362" cy="119062"/>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a:stCxn id="2770966" idx="6"/>
            <a:endCxn id="2770970" idx="1"/>
          </p:cNvCxnSpPr>
          <p:nvPr/>
        </p:nvCxnSpPr>
        <p:spPr bwMode="auto">
          <a:xfrm>
            <a:off x="4537075" y="4543425"/>
            <a:ext cx="1042988" cy="503238"/>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Rectangle 36"/>
          <p:cNvSpPr>
            <a:spLocks noChangeArrowheads="1"/>
          </p:cNvSpPr>
          <p:nvPr/>
        </p:nvSpPr>
        <p:spPr bwMode="auto">
          <a:xfrm>
            <a:off x="7610475" y="1897856"/>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Rectangle 36"/>
          <p:cNvSpPr>
            <a:spLocks noChangeArrowheads="1"/>
          </p:cNvSpPr>
          <p:nvPr/>
        </p:nvSpPr>
        <p:spPr bwMode="auto">
          <a:xfrm>
            <a:off x="7689850" y="5635624"/>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Rectangle 36"/>
          <p:cNvSpPr>
            <a:spLocks noChangeArrowheads="1"/>
          </p:cNvSpPr>
          <p:nvPr/>
        </p:nvSpPr>
        <p:spPr bwMode="auto">
          <a:xfrm>
            <a:off x="7689850" y="4422775"/>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2" name="Straight Arrow Connector 21"/>
          <p:cNvCxnSpPr>
            <a:stCxn id="62" idx="6"/>
          </p:cNvCxnSpPr>
          <p:nvPr/>
        </p:nvCxnSpPr>
        <p:spPr bwMode="auto">
          <a:xfrm flipV="1">
            <a:off x="6635750" y="2024856"/>
            <a:ext cx="974725" cy="134144"/>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a:stCxn id="57" idx="6"/>
          </p:cNvCxnSpPr>
          <p:nvPr/>
        </p:nvCxnSpPr>
        <p:spPr bwMode="auto">
          <a:xfrm flipV="1">
            <a:off x="6635750" y="4556125"/>
            <a:ext cx="1012825" cy="841375"/>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a:endCxn id="81" idx="1"/>
          </p:cNvCxnSpPr>
          <p:nvPr/>
        </p:nvCxnSpPr>
        <p:spPr bwMode="auto">
          <a:xfrm>
            <a:off x="6659563" y="5395913"/>
            <a:ext cx="1030287" cy="366711"/>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TextBox 57"/>
          <p:cNvSpPr txBox="1"/>
          <p:nvPr/>
        </p:nvSpPr>
        <p:spPr>
          <a:xfrm>
            <a:off x="1030511" y="5965375"/>
            <a:ext cx="7547432" cy="707886"/>
          </a:xfrm>
          <a:prstGeom prst="rect">
            <a:avLst/>
          </a:prstGeom>
          <a:noFill/>
        </p:spPr>
        <p:txBody>
          <a:bodyPr wrap="square" rtlCol="0">
            <a:spAutoFit/>
          </a:bodyPr>
          <a:lstStyle/>
          <a:p>
            <a:pPr algn="l"/>
            <a:r>
              <a:rPr lang="en-US" sz="2000" b="1" i="0" dirty="0">
                <a:solidFill>
                  <a:srgbClr val="FF0000"/>
                </a:solidFill>
              </a:rPr>
              <a:t>The assignment of </a:t>
            </a:r>
            <a:r>
              <a:rPr lang="en-US" b="1" dirty="0">
                <a:solidFill>
                  <a:srgbClr val="FF0000"/>
                </a:solidFill>
              </a:rPr>
              <a:t>ca</a:t>
            </a:r>
            <a:r>
              <a:rPr lang="en-US" sz="2000" b="1" i="0" dirty="0">
                <a:solidFill>
                  <a:srgbClr val="FF0000"/>
                </a:solidFill>
              </a:rPr>
              <a:t>rs to </a:t>
            </a:r>
            <a:r>
              <a:rPr lang="en-US" b="1" dirty="0">
                <a:solidFill>
                  <a:srgbClr val="FF0000"/>
                </a:solidFill>
              </a:rPr>
              <a:t>riders</a:t>
            </a:r>
            <a:r>
              <a:rPr lang="en-US" sz="2000" b="1" i="0" dirty="0">
                <a:solidFill>
                  <a:srgbClr val="FF0000"/>
                </a:solidFill>
              </a:rPr>
              <a:t> evolves over time, with new riders arriving, along with updates </a:t>
            </a:r>
            <a:r>
              <a:rPr lang="en-US" b="1" dirty="0">
                <a:solidFill>
                  <a:srgbClr val="FF0000"/>
                </a:solidFill>
              </a:rPr>
              <a:t>of cars available.</a:t>
            </a:r>
            <a:endParaRPr lang="en-US" sz="2000" b="1" i="0" dirty="0">
              <a:solidFill>
                <a:srgbClr val="FF0000"/>
              </a:solidFill>
            </a:endParaRPr>
          </a:p>
        </p:txBody>
      </p:sp>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1474520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sz="2400" dirty="0" err="1"/>
              <a:t>Lookahead</a:t>
            </a:r>
            <a:r>
              <a:rPr lang="en-US" sz="2400" dirty="0"/>
              <a:t> approximations – Approximate the impact of a decision now on the future:</a:t>
            </a:r>
          </a:p>
          <a:p>
            <a:pPr lvl="1"/>
            <a:r>
              <a:rPr lang="en-US" sz="2000" dirty="0"/>
              <a:t>An optimal policy (based on looking ahead):</a:t>
            </a:r>
          </a:p>
          <a:p>
            <a:pPr lvl="1"/>
            <a:endParaRPr lang="en-US" sz="2000" dirty="0"/>
          </a:p>
          <a:p>
            <a:pPr lvl="1"/>
            <a:endParaRPr lang="en-US" sz="2000" dirty="0"/>
          </a:p>
          <a:p>
            <a:pPr lvl="1"/>
            <a:endParaRPr lang="en-US" sz="2000" dirty="0"/>
          </a:p>
          <a:p>
            <a:pPr marL="457200" lvl="1" indent="0">
              <a:buNone/>
            </a:pPr>
            <a:r>
              <a:rPr lang="en-US" sz="2000" dirty="0"/>
              <a:t>2a)	Approximating the value of being in a downstream state using machine learning (“value function approximations”)</a:t>
            </a:r>
          </a:p>
          <a:p>
            <a:pPr marL="457200" lvl="1" indent="0">
              <a:buNone/>
            </a:pPr>
            <a:r>
              <a:rPr lang="en-US" sz="2000" dirty="0"/>
              <a:t>	</a:t>
            </a:r>
          </a:p>
          <a:p>
            <a:pPr marL="457200" lvl="1" indent="0">
              <a:buNone/>
            </a:pPr>
            <a:r>
              <a:rPr lang="en-US" sz="2000" dirty="0"/>
              <a:t>	</a:t>
            </a:r>
          </a:p>
          <a:p>
            <a:pPr marL="457200" lvl="1" indent="0">
              <a:buNone/>
            </a:pPr>
            <a:r>
              <a:rPr lang="en-US" sz="2000" dirty="0"/>
              <a:t>	</a:t>
            </a:r>
          </a:p>
          <a:p>
            <a:pPr marL="457200" lvl="1" indent="0">
              <a:buNone/>
            </a:pPr>
            <a:r>
              <a:rPr lang="en-US" sz="2000" dirty="0"/>
              <a:t>	</a:t>
            </a:r>
          </a:p>
          <a:p>
            <a:endParaRPr lang="en-US" sz="2400" dirty="0"/>
          </a:p>
        </p:txBody>
      </p:sp>
      <p:graphicFrame>
        <p:nvGraphicFramePr>
          <p:cNvPr id="4" name="Object 3"/>
          <p:cNvGraphicFramePr>
            <a:graphicFrameLocks noChangeAspect="1"/>
          </p:cNvGraphicFramePr>
          <p:nvPr>
            <p:extLst/>
          </p:nvPr>
        </p:nvGraphicFramePr>
        <p:xfrm>
          <a:off x="1693205" y="4465772"/>
          <a:ext cx="5853113" cy="1647825"/>
        </p:xfrm>
        <a:graphic>
          <a:graphicData uri="http://schemas.openxmlformats.org/presentationml/2006/ole">
            <mc:AlternateContent xmlns:mc="http://schemas.openxmlformats.org/markup-compatibility/2006">
              <mc:Choice xmlns:v="urn:schemas-microsoft-com:vml" Requires="v">
                <p:oleObj spid="_x0000_s22530" name="Equation" r:id="rId3" imgW="3251160" imgH="914400" progId="Equation.DSMT4">
                  <p:embed/>
                </p:oleObj>
              </mc:Choice>
              <mc:Fallback>
                <p:oleObj name="Equation" r:id="rId3" imgW="3251160" imgH="914400" progId="Equation.DSMT4">
                  <p:embed/>
                  <p:pic>
                    <p:nvPicPr>
                      <p:cNvPr id="4" name="Object 3"/>
                      <p:cNvPicPr>
                        <a:picLocks noChangeAspect="1" noChangeArrowheads="1"/>
                      </p:cNvPicPr>
                      <p:nvPr/>
                    </p:nvPicPr>
                    <p:blipFill>
                      <a:blip r:embed="rId4"/>
                      <a:srcRect/>
                      <a:stretch>
                        <a:fillRect/>
                      </a:stretch>
                    </p:blipFill>
                    <p:spPr bwMode="auto">
                      <a:xfrm>
                        <a:off x="1693205" y="4465772"/>
                        <a:ext cx="5853113" cy="1647825"/>
                      </a:xfrm>
                      <a:prstGeom prst="rect">
                        <a:avLst/>
                      </a:prstGeom>
                      <a:noFill/>
                      <a:ln>
                        <a:noFill/>
                      </a:ln>
                      <a:effectLst/>
                    </p:spPr>
                  </p:pic>
                </p:oleObj>
              </mc:Fallback>
            </mc:AlternateContent>
          </a:graphicData>
        </a:graphic>
      </p:graphicFrame>
      <p:graphicFrame>
        <p:nvGraphicFramePr>
          <p:cNvPr id="8" name="Object 7"/>
          <p:cNvGraphicFramePr>
            <a:graphicFrameLocks noChangeAspect="1"/>
          </p:cNvGraphicFramePr>
          <p:nvPr>
            <p:extLst/>
          </p:nvPr>
        </p:nvGraphicFramePr>
        <p:xfrm>
          <a:off x="313918" y="2549156"/>
          <a:ext cx="8691563" cy="909637"/>
        </p:xfrm>
        <a:graphic>
          <a:graphicData uri="http://schemas.openxmlformats.org/presentationml/2006/ole">
            <mc:AlternateContent xmlns:mc="http://schemas.openxmlformats.org/markup-compatibility/2006">
              <mc:Choice xmlns:v="urn:schemas-microsoft-com:vml" Requires="v">
                <p:oleObj spid="_x0000_s22531" name="Equation" r:id="rId5" imgW="4851360" imgH="507960" progId="Equation.DSMT4">
                  <p:embed/>
                </p:oleObj>
              </mc:Choice>
              <mc:Fallback>
                <p:oleObj name="Equation" r:id="rId5" imgW="4851360" imgH="507960" progId="Equation.DSMT4">
                  <p:embed/>
                  <p:pic>
                    <p:nvPicPr>
                      <p:cNvPr id="8" name="Object 7"/>
                      <p:cNvPicPr>
                        <a:picLocks noChangeAspect="1" noChangeArrowheads="1"/>
                      </p:cNvPicPr>
                      <p:nvPr/>
                    </p:nvPicPr>
                    <p:blipFill>
                      <a:blip r:embed="rId6"/>
                      <a:srcRect/>
                      <a:stretch>
                        <a:fillRect/>
                      </a:stretch>
                    </p:blipFill>
                    <p:spPr bwMode="auto">
                      <a:xfrm>
                        <a:off x="313918" y="2549156"/>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val 4"/>
          <p:cNvSpPr/>
          <p:nvPr/>
        </p:nvSpPr>
        <p:spPr>
          <a:xfrm>
            <a:off x="4049487" y="2378836"/>
            <a:ext cx="3898760" cy="1152939"/>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4" name="Straight Arrow Connector 13"/>
          <p:cNvCxnSpPr>
            <a:stCxn id="5" idx="4"/>
            <a:endCxn id="9" idx="0"/>
          </p:cNvCxnSpPr>
          <p:nvPr/>
        </p:nvCxnSpPr>
        <p:spPr bwMode="auto">
          <a:xfrm>
            <a:off x="5998867" y="3531775"/>
            <a:ext cx="111242" cy="874442"/>
          </a:xfrm>
          <a:prstGeom prst="straightConnector1">
            <a:avLst/>
          </a:prstGeom>
          <a:noFill/>
          <a:ln w="28575" cap="flat" cmpd="sng" algn="ctr">
            <a:solidFill>
              <a:srgbClr val="0033CC"/>
            </a:solidFill>
            <a:prstDash val="solid"/>
            <a:round/>
            <a:headEnd type="none" w="med" len="med"/>
            <a:tailEnd type="triangle"/>
          </a:ln>
          <a:effectLst/>
        </p:spPr>
      </p:cxnSp>
      <p:sp>
        <p:nvSpPr>
          <p:cNvPr id="9" name="Oval 8"/>
          <p:cNvSpPr/>
          <p:nvPr/>
        </p:nvSpPr>
        <p:spPr>
          <a:xfrm>
            <a:off x="5528669" y="4406217"/>
            <a:ext cx="1162879" cy="593672"/>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60375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 ultimate </a:t>
            </a:r>
            <a:r>
              <a:rPr lang="en-US" dirty="0" err="1"/>
              <a:t>lookahead</a:t>
            </a:r>
            <a:r>
              <a:rPr lang="en-US" dirty="0"/>
              <a:t> policy is optimal</a:t>
            </a:r>
          </a:p>
          <a:p>
            <a:pPr marL="0" indent="0">
              <a:buNone/>
            </a:pPr>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graphicFrame>
        <p:nvGraphicFramePr>
          <p:cNvPr id="20" name="Object 19"/>
          <p:cNvGraphicFramePr>
            <a:graphicFrameLocks noChangeAspect="1"/>
          </p:cNvGraphicFramePr>
          <p:nvPr>
            <p:extLst/>
          </p:nvPr>
        </p:nvGraphicFramePr>
        <p:xfrm>
          <a:off x="343735" y="1700945"/>
          <a:ext cx="8691563" cy="909637"/>
        </p:xfrm>
        <a:graphic>
          <a:graphicData uri="http://schemas.openxmlformats.org/presentationml/2006/ole">
            <mc:AlternateContent xmlns:mc="http://schemas.openxmlformats.org/markup-compatibility/2006">
              <mc:Choice xmlns:v="urn:schemas-microsoft-com:vml" Requires="v">
                <p:oleObj spid="_x0000_s23554" name="Equation" r:id="rId3" imgW="4851360" imgH="507960" progId="Equation.DSMT4">
                  <p:embed/>
                </p:oleObj>
              </mc:Choice>
              <mc:Fallback>
                <p:oleObj name="Equation" r:id="rId3" imgW="4851360" imgH="507960" progId="Equation.DSMT4">
                  <p:embed/>
                  <p:pic>
                    <p:nvPicPr>
                      <p:cNvPr id="20" name="Object 19"/>
                      <p:cNvPicPr>
                        <a:picLocks noChangeAspect="1" noChangeArrowheads="1"/>
                      </p:cNvPicPr>
                      <p:nvPr/>
                    </p:nvPicPr>
                    <p:blipFill>
                      <a:blip r:embed="rId4"/>
                      <a:srcRect/>
                      <a:stretch>
                        <a:fillRect/>
                      </a:stretch>
                    </p:blipFill>
                    <p:spPr bwMode="auto">
                      <a:xfrm>
                        <a:off x="343735" y="1700945"/>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a:t>Designing policies</a:t>
            </a:r>
          </a:p>
        </p:txBody>
      </p:sp>
      <p:grpSp>
        <p:nvGrpSpPr>
          <p:cNvPr id="12" name="Group 11"/>
          <p:cNvGrpSpPr/>
          <p:nvPr/>
        </p:nvGrpSpPr>
        <p:grpSpPr>
          <a:xfrm>
            <a:off x="1341386" y="1868995"/>
            <a:ext cx="1489025" cy="4953833"/>
            <a:chOff x="1341386" y="1889091"/>
            <a:chExt cx="1489025" cy="4953833"/>
          </a:xfrm>
        </p:grpSpPr>
        <p:sp>
          <p:nvSpPr>
            <p:cNvPr id="7" name="Rectangle 6"/>
            <p:cNvSpPr/>
            <p:nvPr/>
          </p:nvSpPr>
          <p:spPr>
            <a:xfrm>
              <a:off x="1341387" y="2843680"/>
              <a:ext cx="1489024" cy="3999244"/>
            </a:xfrm>
            <a:prstGeom prst="rect">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 name="Oval 7"/>
            <p:cNvSpPr/>
            <p:nvPr/>
          </p:nvSpPr>
          <p:spPr>
            <a:xfrm>
              <a:off x="1341386" y="1889091"/>
              <a:ext cx="1150607" cy="572756"/>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0" name="Straight Arrow Connector 9"/>
            <p:cNvCxnSpPr>
              <a:stCxn id="8" idx="4"/>
              <a:endCxn id="7" idx="0"/>
            </p:cNvCxnSpPr>
            <p:nvPr/>
          </p:nvCxnSpPr>
          <p:spPr bwMode="auto">
            <a:xfrm>
              <a:off x="1916690" y="2461847"/>
              <a:ext cx="169209" cy="381833"/>
            </a:xfrm>
            <a:prstGeom prst="straightConnector1">
              <a:avLst/>
            </a:prstGeom>
            <a:noFill/>
            <a:ln w="19050" cap="flat" cmpd="sng" algn="ctr">
              <a:solidFill>
                <a:srgbClr val="0033CC"/>
              </a:solidFill>
              <a:prstDash val="solid"/>
              <a:round/>
              <a:headEnd type="none" w="med" len="med"/>
              <a:tailEnd type="arrow" w="med" len="med"/>
            </a:ln>
            <a:effectLst/>
          </p:spPr>
        </p:cxnSp>
      </p:grpSp>
      <p:grpSp>
        <p:nvGrpSpPr>
          <p:cNvPr id="18" name="Group 17"/>
          <p:cNvGrpSpPr/>
          <p:nvPr/>
        </p:nvGrpSpPr>
        <p:grpSpPr>
          <a:xfrm>
            <a:off x="1444820" y="2889159"/>
            <a:ext cx="6703902" cy="3855218"/>
            <a:chOff x="725932" y="488787"/>
            <a:chExt cx="7505319" cy="5702590"/>
          </a:xfrm>
        </p:grpSpPr>
        <p:sp>
          <p:nvSpPr>
            <p:cNvPr id="19" name="Rectangle 4"/>
            <p:cNvSpPr>
              <a:spLocks noChangeArrowheads="1"/>
            </p:cNvSpPr>
            <p:nvPr/>
          </p:nvSpPr>
          <p:spPr bwMode="auto">
            <a:xfrm>
              <a:off x="725932" y="3253232"/>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21" name="Group 9"/>
            <p:cNvGrpSpPr>
              <a:grpSpLocks/>
            </p:cNvGrpSpPr>
            <p:nvPr/>
          </p:nvGrpSpPr>
          <p:grpSpPr bwMode="auto">
            <a:xfrm>
              <a:off x="2161032" y="2262632"/>
              <a:ext cx="292100" cy="2286000"/>
              <a:chOff x="1456" y="1344"/>
              <a:chExt cx="184" cy="1440"/>
            </a:xfrm>
          </p:grpSpPr>
          <p:sp>
            <p:nvSpPr>
              <p:cNvPr id="212" name="Oval 5"/>
              <p:cNvSpPr>
                <a:spLocks noChangeArrowheads="1"/>
              </p:cNvSpPr>
              <p:nvPr/>
            </p:nvSpPr>
            <p:spPr bwMode="auto">
              <a:xfrm>
                <a:off x="1456" y="1968"/>
                <a:ext cx="184" cy="184"/>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13" name="Oval 6"/>
              <p:cNvSpPr>
                <a:spLocks noChangeArrowheads="1"/>
              </p:cNvSpPr>
              <p:nvPr/>
            </p:nvSpPr>
            <p:spPr bwMode="auto">
              <a:xfrm>
                <a:off x="1456" y="1344"/>
                <a:ext cx="184" cy="184"/>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14" name="Oval 8"/>
              <p:cNvSpPr>
                <a:spLocks noChangeArrowheads="1"/>
              </p:cNvSpPr>
              <p:nvPr/>
            </p:nvSpPr>
            <p:spPr bwMode="auto">
              <a:xfrm>
                <a:off x="1456" y="2600"/>
                <a:ext cx="184" cy="184"/>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cxnSp>
          <p:nvCxnSpPr>
            <p:cNvPr id="22" name="AutoShape 10"/>
            <p:cNvCxnSpPr>
              <a:cxnSpLocks noChangeShapeType="1"/>
              <a:stCxn id="19" idx="3"/>
              <a:endCxn id="213" idx="2"/>
            </p:cNvCxnSpPr>
            <p:nvPr/>
          </p:nvCxnSpPr>
          <p:spPr bwMode="auto">
            <a:xfrm flipV="1">
              <a:off x="1027557" y="2408682"/>
              <a:ext cx="1123950" cy="9906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11"/>
            <p:cNvCxnSpPr>
              <a:cxnSpLocks noChangeShapeType="1"/>
              <a:stCxn id="19" idx="3"/>
              <a:endCxn id="212" idx="2"/>
            </p:cNvCxnSpPr>
            <p:nvPr/>
          </p:nvCxnSpPr>
          <p:spPr bwMode="auto">
            <a:xfrm>
              <a:off x="1027557" y="3399282"/>
              <a:ext cx="1123950" cy="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12"/>
            <p:cNvCxnSpPr>
              <a:cxnSpLocks noChangeShapeType="1"/>
              <a:stCxn id="19" idx="3"/>
              <a:endCxn id="214" idx="2"/>
            </p:cNvCxnSpPr>
            <p:nvPr/>
          </p:nvCxnSpPr>
          <p:spPr bwMode="auto">
            <a:xfrm>
              <a:off x="1027557" y="3399282"/>
              <a:ext cx="1123950" cy="10033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16"/>
            <p:cNvCxnSpPr>
              <a:cxnSpLocks noChangeShapeType="1"/>
              <a:stCxn id="213" idx="6"/>
              <a:endCxn id="201" idx="1"/>
            </p:cNvCxnSpPr>
            <p:nvPr/>
          </p:nvCxnSpPr>
          <p:spPr bwMode="auto">
            <a:xfrm flipV="1">
              <a:off x="2462657" y="1926082"/>
              <a:ext cx="1111250" cy="4826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Rectangle 17"/>
            <p:cNvSpPr>
              <a:spLocks noChangeArrowheads="1"/>
            </p:cNvSpPr>
            <p:nvPr/>
          </p:nvSpPr>
          <p:spPr bwMode="auto">
            <a:xfrm>
              <a:off x="3583432" y="2783332"/>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35" name="AutoShape 18"/>
            <p:cNvCxnSpPr>
              <a:cxnSpLocks noChangeShapeType="1"/>
              <a:stCxn id="213" idx="6"/>
              <a:endCxn id="30" idx="1"/>
            </p:cNvCxnSpPr>
            <p:nvPr/>
          </p:nvCxnSpPr>
          <p:spPr bwMode="auto">
            <a:xfrm>
              <a:off x="2462657" y="2408682"/>
              <a:ext cx="1111250" cy="5207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19"/>
            <p:cNvCxnSpPr>
              <a:cxnSpLocks noChangeShapeType="1"/>
              <a:stCxn id="212" idx="6"/>
              <a:endCxn id="30" idx="1"/>
            </p:cNvCxnSpPr>
            <p:nvPr/>
          </p:nvCxnSpPr>
          <p:spPr bwMode="auto">
            <a:xfrm flipV="1">
              <a:off x="2462657" y="2929382"/>
              <a:ext cx="1111250" cy="4699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Rectangle 20"/>
            <p:cNvSpPr>
              <a:spLocks noChangeArrowheads="1"/>
            </p:cNvSpPr>
            <p:nvPr/>
          </p:nvSpPr>
          <p:spPr bwMode="auto">
            <a:xfrm>
              <a:off x="3577082" y="3780282"/>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38" name="AutoShape 21"/>
            <p:cNvCxnSpPr>
              <a:cxnSpLocks noChangeShapeType="1"/>
              <a:stCxn id="214" idx="6"/>
              <a:endCxn id="37" idx="1"/>
            </p:cNvCxnSpPr>
            <p:nvPr/>
          </p:nvCxnSpPr>
          <p:spPr bwMode="auto">
            <a:xfrm flipV="1">
              <a:off x="2462657" y="3926332"/>
              <a:ext cx="1104900" cy="47625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Rectangle 22"/>
            <p:cNvSpPr>
              <a:spLocks noChangeArrowheads="1"/>
            </p:cNvSpPr>
            <p:nvPr/>
          </p:nvSpPr>
          <p:spPr bwMode="auto">
            <a:xfrm>
              <a:off x="3577082" y="4783582"/>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40" name="AutoShape 23"/>
            <p:cNvCxnSpPr>
              <a:cxnSpLocks noChangeShapeType="1"/>
              <a:stCxn id="214" idx="6"/>
              <a:endCxn id="39" idx="1"/>
            </p:cNvCxnSpPr>
            <p:nvPr/>
          </p:nvCxnSpPr>
          <p:spPr bwMode="auto">
            <a:xfrm>
              <a:off x="2462657" y="4402582"/>
              <a:ext cx="1104900" cy="52705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AutoShape 24"/>
            <p:cNvCxnSpPr>
              <a:cxnSpLocks noChangeShapeType="1"/>
              <a:stCxn id="214" idx="6"/>
              <a:endCxn id="30" idx="1"/>
            </p:cNvCxnSpPr>
            <p:nvPr/>
          </p:nvCxnSpPr>
          <p:spPr bwMode="auto">
            <a:xfrm flipV="1">
              <a:off x="2462657" y="2929382"/>
              <a:ext cx="1111250" cy="14732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AutoShape 25"/>
            <p:cNvCxnSpPr>
              <a:cxnSpLocks noChangeShapeType="1"/>
              <a:stCxn id="212" idx="6"/>
              <a:endCxn id="201" idx="1"/>
            </p:cNvCxnSpPr>
            <p:nvPr/>
          </p:nvCxnSpPr>
          <p:spPr bwMode="auto">
            <a:xfrm flipV="1">
              <a:off x="2462657" y="1926082"/>
              <a:ext cx="1111250" cy="14732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AutoShape 26"/>
            <p:cNvCxnSpPr>
              <a:cxnSpLocks noChangeShapeType="1"/>
              <a:stCxn id="212" idx="6"/>
              <a:endCxn id="37" idx="1"/>
            </p:cNvCxnSpPr>
            <p:nvPr/>
          </p:nvCxnSpPr>
          <p:spPr bwMode="auto">
            <a:xfrm>
              <a:off x="2462657" y="3399282"/>
              <a:ext cx="1104900" cy="52705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Oval 33"/>
            <p:cNvSpPr>
              <a:spLocks noChangeArrowheads="1"/>
            </p:cNvSpPr>
            <p:nvPr/>
          </p:nvSpPr>
          <p:spPr bwMode="auto">
            <a:xfrm>
              <a:off x="5031232" y="3392932"/>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45" name="AutoShape 36"/>
            <p:cNvCxnSpPr>
              <a:cxnSpLocks noChangeShapeType="1"/>
              <a:stCxn id="201" idx="3"/>
              <a:endCxn id="44" idx="2"/>
            </p:cNvCxnSpPr>
            <p:nvPr/>
          </p:nvCxnSpPr>
          <p:spPr bwMode="auto">
            <a:xfrm>
              <a:off x="3885057" y="1926082"/>
              <a:ext cx="1136650" cy="16129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AutoShape 37"/>
            <p:cNvCxnSpPr>
              <a:cxnSpLocks noChangeShapeType="1"/>
              <a:stCxn id="30" idx="3"/>
              <a:endCxn id="203" idx="2"/>
            </p:cNvCxnSpPr>
            <p:nvPr/>
          </p:nvCxnSpPr>
          <p:spPr bwMode="auto">
            <a:xfrm flipV="1">
              <a:off x="3885057" y="2535682"/>
              <a:ext cx="1136650" cy="3937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AutoShape 38"/>
            <p:cNvCxnSpPr>
              <a:cxnSpLocks noChangeShapeType="1"/>
              <a:stCxn id="30" idx="3"/>
              <a:endCxn id="44" idx="2"/>
            </p:cNvCxnSpPr>
            <p:nvPr/>
          </p:nvCxnSpPr>
          <p:spPr bwMode="auto">
            <a:xfrm>
              <a:off x="3885057" y="2929382"/>
              <a:ext cx="1136650" cy="6096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Oval 40"/>
            <p:cNvSpPr>
              <a:spLocks noChangeArrowheads="1"/>
            </p:cNvSpPr>
            <p:nvPr/>
          </p:nvSpPr>
          <p:spPr bwMode="auto">
            <a:xfrm>
              <a:off x="5031232" y="4383532"/>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 name="Oval 42"/>
            <p:cNvSpPr>
              <a:spLocks noChangeArrowheads="1"/>
            </p:cNvSpPr>
            <p:nvPr/>
          </p:nvSpPr>
          <p:spPr bwMode="auto">
            <a:xfrm>
              <a:off x="5031232" y="5386832"/>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50" name="AutoShape 43"/>
            <p:cNvCxnSpPr>
              <a:cxnSpLocks noChangeShapeType="1"/>
              <a:stCxn id="30" idx="3"/>
              <a:endCxn id="48" idx="2"/>
            </p:cNvCxnSpPr>
            <p:nvPr/>
          </p:nvCxnSpPr>
          <p:spPr bwMode="auto">
            <a:xfrm>
              <a:off x="3885057" y="2929382"/>
              <a:ext cx="1136650" cy="16002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AutoShape 44"/>
            <p:cNvCxnSpPr>
              <a:cxnSpLocks noChangeShapeType="1"/>
              <a:stCxn id="37" idx="3"/>
              <a:endCxn id="48" idx="2"/>
            </p:cNvCxnSpPr>
            <p:nvPr/>
          </p:nvCxnSpPr>
          <p:spPr bwMode="auto">
            <a:xfrm>
              <a:off x="3878707" y="3926332"/>
              <a:ext cx="1143000" cy="6032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AutoShape 45"/>
            <p:cNvCxnSpPr>
              <a:cxnSpLocks noChangeShapeType="1"/>
              <a:stCxn id="37" idx="3"/>
              <a:endCxn id="49" idx="2"/>
            </p:cNvCxnSpPr>
            <p:nvPr/>
          </p:nvCxnSpPr>
          <p:spPr bwMode="auto">
            <a:xfrm>
              <a:off x="3878707" y="3926332"/>
              <a:ext cx="1143000" cy="16065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AutoShape 46"/>
            <p:cNvCxnSpPr>
              <a:cxnSpLocks noChangeShapeType="1"/>
              <a:stCxn id="37" idx="3"/>
              <a:endCxn id="44" idx="2"/>
            </p:cNvCxnSpPr>
            <p:nvPr/>
          </p:nvCxnSpPr>
          <p:spPr bwMode="auto">
            <a:xfrm flipV="1">
              <a:off x="3878707" y="3538982"/>
              <a:ext cx="1143000" cy="3873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AutoShape 47"/>
            <p:cNvCxnSpPr>
              <a:cxnSpLocks noChangeShapeType="1"/>
              <a:stCxn id="39" idx="3"/>
              <a:endCxn id="48" idx="2"/>
            </p:cNvCxnSpPr>
            <p:nvPr/>
          </p:nvCxnSpPr>
          <p:spPr bwMode="auto">
            <a:xfrm flipV="1">
              <a:off x="3878707" y="4529582"/>
              <a:ext cx="1143000" cy="4000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AutoShape 48"/>
            <p:cNvCxnSpPr>
              <a:cxnSpLocks noChangeShapeType="1"/>
              <a:stCxn id="39" idx="3"/>
              <a:endCxn id="49" idx="2"/>
            </p:cNvCxnSpPr>
            <p:nvPr/>
          </p:nvCxnSpPr>
          <p:spPr bwMode="auto">
            <a:xfrm>
              <a:off x="3878707" y="4929632"/>
              <a:ext cx="1143000" cy="6032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AutoShape 56"/>
            <p:cNvCxnSpPr>
              <a:cxnSpLocks noChangeShapeType="1"/>
              <a:stCxn id="44" idx="6"/>
              <a:endCxn id="130" idx="1"/>
            </p:cNvCxnSpPr>
            <p:nvPr/>
          </p:nvCxnSpPr>
          <p:spPr bwMode="auto">
            <a:xfrm flipV="1">
              <a:off x="5323332" y="3332206"/>
              <a:ext cx="1136523" cy="20677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AutoShape 57"/>
            <p:cNvCxnSpPr>
              <a:cxnSpLocks noChangeShapeType="1"/>
              <a:stCxn id="44" idx="6"/>
              <a:endCxn id="119" idx="1"/>
            </p:cNvCxnSpPr>
            <p:nvPr/>
          </p:nvCxnSpPr>
          <p:spPr bwMode="auto">
            <a:xfrm>
              <a:off x="5323332" y="3538982"/>
              <a:ext cx="1142619" cy="22908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8" name="Group 57"/>
            <p:cNvGrpSpPr/>
            <p:nvPr/>
          </p:nvGrpSpPr>
          <p:grpSpPr>
            <a:xfrm>
              <a:off x="3583432" y="1037082"/>
              <a:ext cx="2885567" cy="1682475"/>
              <a:chOff x="2870200" y="552450"/>
              <a:chExt cx="2885567" cy="1682475"/>
            </a:xfrm>
          </p:grpSpPr>
          <p:sp>
            <p:nvSpPr>
              <p:cNvPr id="201"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202" name="Group 201"/>
              <p:cNvGrpSpPr/>
              <p:nvPr/>
            </p:nvGrpSpPr>
            <p:grpSpPr>
              <a:xfrm>
                <a:off x="3171825" y="552450"/>
                <a:ext cx="2583942" cy="1682475"/>
                <a:chOff x="3171825" y="552450"/>
                <a:chExt cx="2583942" cy="1682475"/>
              </a:xfrm>
            </p:grpSpPr>
            <p:sp>
              <p:nvSpPr>
                <p:cNvPr id="203" name="Oval 31"/>
                <p:cNvSpPr>
                  <a:spLocks noChangeArrowheads="1"/>
                </p:cNvSpPr>
                <p:nvPr/>
              </p:nvSpPr>
              <p:spPr bwMode="auto">
                <a:xfrm>
                  <a:off x="4318000" y="19050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04"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205" name="AutoShape 34"/>
                <p:cNvCxnSpPr>
                  <a:cxnSpLocks noChangeShapeType="1"/>
                  <a:stCxn id="201" idx="3"/>
                  <a:endCxn id="204"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6" name="AutoShape 35"/>
                <p:cNvCxnSpPr>
                  <a:cxnSpLocks noChangeShapeType="1"/>
                  <a:stCxn id="201" idx="3"/>
                  <a:endCxn id="203" idx="2"/>
                </p:cNvCxnSpPr>
                <p:nvPr/>
              </p:nvCxnSpPr>
              <p:spPr bwMode="auto">
                <a:xfrm>
                  <a:off x="3171825" y="1441450"/>
                  <a:ext cx="1136650" cy="6096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7" name="AutoShape 53"/>
                <p:cNvCxnSpPr>
                  <a:cxnSpLocks noChangeShapeType="1"/>
                  <a:stCxn id="204"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 name="AutoShape 54"/>
                <p:cNvCxnSpPr>
                  <a:cxnSpLocks noChangeShapeType="1"/>
                  <a:stCxn id="204"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9" name="AutoShape 55"/>
                <p:cNvCxnSpPr>
                  <a:cxnSpLocks noChangeShapeType="1"/>
                  <a:stCxn id="203" idx="6"/>
                  <a:endCxn id="143" idx="1"/>
                </p:cNvCxnSpPr>
                <p:nvPr/>
              </p:nvCxnSpPr>
              <p:spPr bwMode="auto">
                <a:xfrm>
                  <a:off x="4610100" y="2051050"/>
                  <a:ext cx="1145667" cy="18387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0" name="AutoShape 62"/>
                <p:cNvCxnSpPr>
                  <a:cxnSpLocks noChangeShapeType="1"/>
                  <a:stCxn id="203" idx="6"/>
                  <a:endCxn id="154" idx="1"/>
                </p:cNvCxnSpPr>
                <p:nvPr/>
              </p:nvCxnSpPr>
              <p:spPr bwMode="auto">
                <a:xfrm flipV="1">
                  <a:off x="4610100" y="1799062"/>
                  <a:ext cx="1139571" cy="251988"/>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1" name="AutoShape 63"/>
                <p:cNvCxnSpPr>
                  <a:cxnSpLocks noChangeShapeType="1"/>
                  <a:stCxn id="204"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59" name="AutoShape 65"/>
            <p:cNvCxnSpPr>
              <a:cxnSpLocks noChangeShapeType="1"/>
              <a:endCxn id="95" idx="1"/>
            </p:cNvCxnSpPr>
            <p:nvPr/>
          </p:nvCxnSpPr>
          <p:spPr bwMode="auto">
            <a:xfrm>
              <a:off x="5332857" y="4529582"/>
              <a:ext cx="1130046" cy="332719"/>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AutoShape 66"/>
            <p:cNvCxnSpPr>
              <a:cxnSpLocks noChangeShapeType="1"/>
              <a:endCxn id="106" idx="1"/>
            </p:cNvCxnSpPr>
            <p:nvPr/>
          </p:nvCxnSpPr>
          <p:spPr bwMode="auto">
            <a:xfrm flipV="1">
              <a:off x="5332857" y="4426438"/>
              <a:ext cx="1123950" cy="103144"/>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AutoShape 68"/>
            <p:cNvCxnSpPr>
              <a:cxnSpLocks noChangeShapeType="1"/>
              <a:endCxn id="71" idx="1"/>
            </p:cNvCxnSpPr>
            <p:nvPr/>
          </p:nvCxnSpPr>
          <p:spPr bwMode="auto">
            <a:xfrm>
              <a:off x="5332857" y="5548757"/>
              <a:ext cx="1117854" cy="398632"/>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AutoShape 69"/>
            <p:cNvCxnSpPr>
              <a:cxnSpLocks noChangeShapeType="1"/>
              <a:endCxn id="82" idx="1"/>
            </p:cNvCxnSpPr>
            <p:nvPr/>
          </p:nvCxnSpPr>
          <p:spPr bwMode="auto">
            <a:xfrm flipV="1">
              <a:off x="5332857" y="5511526"/>
              <a:ext cx="1111758" cy="37231"/>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AutoShape 45"/>
            <p:cNvCxnSpPr>
              <a:cxnSpLocks noChangeShapeType="1"/>
              <a:stCxn id="37" idx="3"/>
              <a:endCxn id="203" idx="2"/>
            </p:cNvCxnSpPr>
            <p:nvPr/>
          </p:nvCxnSpPr>
          <p:spPr bwMode="auto">
            <a:xfrm flipV="1">
              <a:off x="3869182" y="2535682"/>
              <a:ext cx="1162050" cy="13906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4" name="Group 63"/>
            <p:cNvGrpSpPr/>
            <p:nvPr/>
          </p:nvGrpSpPr>
          <p:grpSpPr>
            <a:xfrm>
              <a:off x="6456807" y="488787"/>
              <a:ext cx="1774444" cy="1761526"/>
              <a:chOff x="5743575" y="4155"/>
              <a:chExt cx="1774444" cy="1761526"/>
            </a:xfrm>
          </p:grpSpPr>
          <p:grpSp>
            <p:nvGrpSpPr>
              <p:cNvPr id="165" name="Group 164"/>
              <p:cNvGrpSpPr/>
              <p:nvPr/>
            </p:nvGrpSpPr>
            <p:grpSpPr>
              <a:xfrm>
                <a:off x="5743575" y="4155"/>
                <a:ext cx="1762252" cy="889798"/>
                <a:chOff x="2870200" y="552450"/>
                <a:chExt cx="2873375" cy="1450828"/>
              </a:xfrm>
            </p:grpSpPr>
            <p:sp>
              <p:nvSpPr>
                <p:cNvPr id="190"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91" name="Group 190"/>
                <p:cNvGrpSpPr/>
                <p:nvPr/>
              </p:nvGrpSpPr>
              <p:grpSpPr>
                <a:xfrm>
                  <a:off x="3162300" y="552450"/>
                  <a:ext cx="2581275" cy="1450828"/>
                  <a:chOff x="3162300" y="552450"/>
                  <a:chExt cx="2581275" cy="1450828"/>
                </a:xfrm>
              </p:grpSpPr>
              <p:sp>
                <p:nvSpPr>
                  <p:cNvPr id="192"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93"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94" name="AutoShape 34"/>
                  <p:cNvCxnSpPr>
                    <a:cxnSpLocks noChangeShapeType="1"/>
                    <a:stCxn id="190" idx="3"/>
                    <a:endCxn id="193"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5" name="AutoShape 35"/>
                  <p:cNvCxnSpPr>
                    <a:cxnSpLocks noChangeShapeType="1"/>
                    <a:stCxn id="190" idx="3"/>
                    <a:endCxn id="192"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6" name="AutoShape 53"/>
                  <p:cNvCxnSpPr>
                    <a:cxnSpLocks noChangeShapeType="1"/>
                    <a:stCxn id="193"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7" name="AutoShape 54"/>
                  <p:cNvCxnSpPr>
                    <a:cxnSpLocks noChangeShapeType="1"/>
                    <a:stCxn id="193"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8" name="AutoShape 55"/>
                  <p:cNvCxnSpPr>
                    <a:cxnSpLocks noChangeShapeType="1"/>
                    <a:stCxn id="192"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9" name="AutoShape 62"/>
                  <p:cNvCxnSpPr>
                    <a:cxnSpLocks noChangeShapeType="1"/>
                    <a:stCxn id="192"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AutoShape 63"/>
                  <p:cNvCxnSpPr>
                    <a:cxnSpLocks noChangeShapeType="1"/>
                    <a:stCxn id="193"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66" name="Group 165"/>
              <p:cNvGrpSpPr/>
              <p:nvPr/>
            </p:nvGrpSpPr>
            <p:grpSpPr>
              <a:xfrm>
                <a:off x="5749671" y="257139"/>
                <a:ext cx="1762252" cy="1154974"/>
                <a:chOff x="2870200" y="254270"/>
                <a:chExt cx="2873375" cy="1883189"/>
              </a:xfrm>
            </p:grpSpPr>
            <p:sp>
              <p:nvSpPr>
                <p:cNvPr id="179"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80" name="Group 179"/>
                <p:cNvGrpSpPr/>
                <p:nvPr/>
              </p:nvGrpSpPr>
              <p:grpSpPr>
                <a:xfrm>
                  <a:off x="3162300" y="254270"/>
                  <a:ext cx="2581275" cy="1883189"/>
                  <a:chOff x="3162300" y="254270"/>
                  <a:chExt cx="2581275" cy="1883189"/>
                </a:xfrm>
              </p:grpSpPr>
              <p:sp>
                <p:nvSpPr>
                  <p:cNvPr id="181" name="Oval 31"/>
                  <p:cNvSpPr>
                    <a:spLocks noChangeArrowheads="1"/>
                  </p:cNvSpPr>
                  <p:nvPr/>
                </p:nvSpPr>
                <p:spPr bwMode="auto">
                  <a:xfrm>
                    <a:off x="4318000" y="1845359"/>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2"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83" name="AutoShape 34"/>
                  <p:cNvCxnSpPr>
                    <a:cxnSpLocks noChangeShapeType="1"/>
                    <a:stCxn id="179" idx="3"/>
                    <a:endCxn id="182"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 name="AutoShape 35"/>
                  <p:cNvCxnSpPr>
                    <a:cxnSpLocks noChangeShapeType="1"/>
                    <a:stCxn id="179" idx="3"/>
                    <a:endCxn id="181" idx="2"/>
                  </p:cNvCxnSpPr>
                  <p:nvPr/>
                </p:nvCxnSpPr>
                <p:spPr bwMode="auto">
                  <a:xfrm>
                    <a:off x="3162300" y="1441451"/>
                    <a:ext cx="1155700" cy="549959"/>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 name="AutoShape 53"/>
                  <p:cNvCxnSpPr>
                    <a:cxnSpLocks noChangeShapeType="1"/>
                    <a:stCxn id="182"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 name="AutoShape 54"/>
                  <p:cNvCxnSpPr>
                    <a:cxnSpLocks noChangeShapeType="1"/>
                    <a:stCxn id="182"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7" name="AutoShape 55"/>
                  <p:cNvCxnSpPr>
                    <a:cxnSpLocks noChangeShapeType="1"/>
                    <a:stCxn id="181" idx="6"/>
                  </p:cNvCxnSpPr>
                  <p:nvPr/>
                </p:nvCxnSpPr>
                <p:spPr bwMode="auto">
                  <a:xfrm>
                    <a:off x="4619625" y="1991412"/>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8" name="AutoShape 62"/>
                  <p:cNvCxnSpPr>
                    <a:cxnSpLocks noChangeShapeType="1"/>
                    <a:stCxn id="181" idx="6"/>
                  </p:cNvCxnSpPr>
                  <p:nvPr/>
                </p:nvCxnSpPr>
                <p:spPr bwMode="auto">
                  <a:xfrm flipV="1">
                    <a:off x="4619625" y="1638985"/>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AutoShape 63"/>
                  <p:cNvCxnSpPr>
                    <a:cxnSpLocks noChangeShapeType="1"/>
                    <a:stCxn id="182"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67" name="Group 166"/>
              <p:cNvGrpSpPr/>
              <p:nvPr/>
            </p:nvGrpSpPr>
            <p:grpSpPr>
              <a:xfrm>
                <a:off x="5755767" y="720435"/>
                <a:ext cx="1762252" cy="1045246"/>
                <a:chOff x="2870200" y="105178"/>
                <a:chExt cx="2873375" cy="1704279"/>
              </a:xfrm>
            </p:grpSpPr>
            <p:sp>
              <p:nvSpPr>
                <p:cNvPr id="168"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69" name="Group 168"/>
                <p:cNvGrpSpPr/>
                <p:nvPr/>
              </p:nvGrpSpPr>
              <p:grpSpPr>
                <a:xfrm>
                  <a:off x="3162300" y="105178"/>
                  <a:ext cx="2581275" cy="1704279"/>
                  <a:chOff x="3162300" y="105178"/>
                  <a:chExt cx="2581275" cy="1704279"/>
                </a:xfrm>
              </p:grpSpPr>
              <p:sp>
                <p:nvSpPr>
                  <p:cNvPr id="170" name="Oval 31"/>
                  <p:cNvSpPr>
                    <a:spLocks noChangeArrowheads="1"/>
                  </p:cNvSpPr>
                  <p:nvPr/>
                </p:nvSpPr>
                <p:spPr bwMode="auto">
                  <a:xfrm>
                    <a:off x="4318000" y="1517357"/>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1" name="Oval 32"/>
                  <p:cNvSpPr>
                    <a:spLocks noChangeArrowheads="1"/>
                  </p:cNvSpPr>
                  <p:nvPr/>
                </p:nvSpPr>
                <p:spPr bwMode="auto">
                  <a:xfrm>
                    <a:off x="4318000" y="467125"/>
                    <a:ext cx="292100" cy="292098"/>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72" name="AutoShape 34"/>
                  <p:cNvCxnSpPr>
                    <a:cxnSpLocks noChangeShapeType="1"/>
                    <a:stCxn id="168" idx="3"/>
                    <a:endCxn id="171" idx="2"/>
                  </p:cNvCxnSpPr>
                  <p:nvPr/>
                </p:nvCxnSpPr>
                <p:spPr bwMode="auto">
                  <a:xfrm flipV="1">
                    <a:off x="3162300" y="613174"/>
                    <a:ext cx="1155700" cy="828276"/>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3" name="AutoShape 35"/>
                  <p:cNvCxnSpPr>
                    <a:cxnSpLocks noChangeShapeType="1"/>
                    <a:stCxn id="168" idx="3"/>
                    <a:endCxn id="170" idx="2"/>
                  </p:cNvCxnSpPr>
                  <p:nvPr/>
                </p:nvCxnSpPr>
                <p:spPr bwMode="auto">
                  <a:xfrm>
                    <a:off x="3162300" y="1441450"/>
                    <a:ext cx="1155700" cy="221957"/>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AutoShape 53"/>
                  <p:cNvCxnSpPr>
                    <a:cxnSpLocks noChangeShapeType="1"/>
                    <a:stCxn id="171" idx="6"/>
                  </p:cNvCxnSpPr>
                  <p:nvPr/>
                </p:nvCxnSpPr>
                <p:spPr bwMode="auto">
                  <a:xfrm flipV="1">
                    <a:off x="4619625" y="105178"/>
                    <a:ext cx="1123950" cy="507998"/>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AutoShape 54"/>
                  <p:cNvCxnSpPr>
                    <a:cxnSpLocks noChangeShapeType="1"/>
                    <a:stCxn id="171" idx="6"/>
                  </p:cNvCxnSpPr>
                  <p:nvPr/>
                </p:nvCxnSpPr>
                <p:spPr bwMode="auto">
                  <a:xfrm>
                    <a:off x="4619625" y="613176"/>
                    <a:ext cx="1123950" cy="495298"/>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AutoShape 55"/>
                  <p:cNvCxnSpPr>
                    <a:cxnSpLocks noChangeShapeType="1"/>
                    <a:stCxn id="170" idx="6"/>
                  </p:cNvCxnSpPr>
                  <p:nvPr/>
                </p:nvCxnSpPr>
                <p:spPr bwMode="auto">
                  <a:xfrm>
                    <a:off x="4619625" y="166340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 name="AutoShape 62"/>
                  <p:cNvCxnSpPr>
                    <a:cxnSpLocks noChangeShapeType="1"/>
                    <a:stCxn id="170" idx="6"/>
                  </p:cNvCxnSpPr>
                  <p:nvPr/>
                </p:nvCxnSpPr>
                <p:spPr bwMode="auto">
                  <a:xfrm flipV="1">
                    <a:off x="4619625" y="1310985"/>
                    <a:ext cx="1066801" cy="352424"/>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AutoShape 63"/>
                  <p:cNvCxnSpPr>
                    <a:cxnSpLocks noChangeShapeType="1"/>
                    <a:stCxn id="171" idx="6"/>
                  </p:cNvCxnSpPr>
                  <p:nvPr/>
                </p:nvCxnSpPr>
                <p:spPr bwMode="auto">
                  <a:xfrm flipV="1">
                    <a:off x="4619625" y="565551"/>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65" name="Group 64"/>
            <p:cNvGrpSpPr/>
            <p:nvPr/>
          </p:nvGrpSpPr>
          <p:grpSpPr>
            <a:xfrm>
              <a:off x="6462903" y="1738467"/>
              <a:ext cx="1768348" cy="1225078"/>
              <a:chOff x="5743575" y="4155"/>
              <a:chExt cx="1768348" cy="1225078"/>
            </a:xfrm>
          </p:grpSpPr>
          <p:grpSp>
            <p:nvGrpSpPr>
              <p:cNvPr id="141" name="Group 140"/>
              <p:cNvGrpSpPr/>
              <p:nvPr/>
            </p:nvGrpSpPr>
            <p:grpSpPr>
              <a:xfrm>
                <a:off x="5743575" y="4155"/>
                <a:ext cx="1762252" cy="889798"/>
                <a:chOff x="2870200" y="552450"/>
                <a:chExt cx="2873375" cy="1450828"/>
              </a:xfrm>
            </p:grpSpPr>
            <p:sp>
              <p:nvSpPr>
                <p:cNvPr id="154"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55" name="Group 154"/>
                <p:cNvGrpSpPr/>
                <p:nvPr/>
              </p:nvGrpSpPr>
              <p:grpSpPr>
                <a:xfrm>
                  <a:off x="3162300" y="552450"/>
                  <a:ext cx="2581275" cy="1450828"/>
                  <a:chOff x="3162300" y="552450"/>
                  <a:chExt cx="2581275" cy="1450828"/>
                </a:xfrm>
              </p:grpSpPr>
              <p:sp>
                <p:nvSpPr>
                  <p:cNvPr id="156"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57"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58" name="AutoShape 34"/>
                  <p:cNvCxnSpPr>
                    <a:cxnSpLocks noChangeShapeType="1"/>
                    <a:stCxn id="154" idx="3"/>
                    <a:endCxn id="157"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AutoShape 35"/>
                  <p:cNvCxnSpPr>
                    <a:cxnSpLocks noChangeShapeType="1"/>
                    <a:stCxn id="154" idx="3"/>
                    <a:endCxn id="156"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0" name="AutoShape 53"/>
                  <p:cNvCxnSpPr>
                    <a:cxnSpLocks noChangeShapeType="1"/>
                    <a:stCxn id="157"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AutoShape 54"/>
                  <p:cNvCxnSpPr>
                    <a:cxnSpLocks noChangeShapeType="1"/>
                    <a:stCxn id="157"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AutoShape 55"/>
                  <p:cNvCxnSpPr>
                    <a:cxnSpLocks noChangeShapeType="1"/>
                    <a:stCxn id="156"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AutoShape 62"/>
                  <p:cNvCxnSpPr>
                    <a:cxnSpLocks noChangeShapeType="1"/>
                    <a:stCxn id="156"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AutoShape 63"/>
                  <p:cNvCxnSpPr>
                    <a:cxnSpLocks noChangeShapeType="1"/>
                    <a:stCxn id="157"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42" name="Group 141"/>
              <p:cNvGrpSpPr/>
              <p:nvPr/>
            </p:nvGrpSpPr>
            <p:grpSpPr>
              <a:xfrm>
                <a:off x="5749671" y="257139"/>
                <a:ext cx="1762252" cy="972094"/>
                <a:chOff x="2870200" y="254270"/>
                <a:chExt cx="2873375" cy="1585004"/>
              </a:xfrm>
            </p:grpSpPr>
            <p:sp>
              <p:nvSpPr>
                <p:cNvPr id="143"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44" name="Group 143"/>
                <p:cNvGrpSpPr/>
                <p:nvPr/>
              </p:nvGrpSpPr>
              <p:grpSpPr>
                <a:xfrm>
                  <a:off x="3162300" y="254270"/>
                  <a:ext cx="2581275" cy="1585004"/>
                  <a:chOff x="3162300" y="254270"/>
                  <a:chExt cx="2581275" cy="1585004"/>
                </a:xfrm>
              </p:grpSpPr>
              <p:sp>
                <p:nvSpPr>
                  <p:cNvPr id="145" name="Oval 31"/>
                  <p:cNvSpPr>
                    <a:spLocks noChangeArrowheads="1"/>
                  </p:cNvSpPr>
                  <p:nvPr/>
                </p:nvSpPr>
                <p:spPr bwMode="auto">
                  <a:xfrm>
                    <a:off x="4318000" y="1547174"/>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46"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47" name="AutoShape 34"/>
                  <p:cNvCxnSpPr>
                    <a:cxnSpLocks noChangeShapeType="1"/>
                    <a:stCxn id="143" idx="3"/>
                    <a:endCxn id="146"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AutoShape 35"/>
                  <p:cNvCxnSpPr>
                    <a:cxnSpLocks noChangeShapeType="1"/>
                    <a:stCxn id="143" idx="3"/>
                    <a:endCxn id="145" idx="2"/>
                  </p:cNvCxnSpPr>
                  <p:nvPr/>
                </p:nvCxnSpPr>
                <p:spPr bwMode="auto">
                  <a:xfrm>
                    <a:off x="3162300" y="1441450"/>
                    <a:ext cx="1155700" cy="25177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AutoShape 53"/>
                  <p:cNvCxnSpPr>
                    <a:cxnSpLocks noChangeShapeType="1"/>
                    <a:stCxn id="146"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AutoShape 54"/>
                  <p:cNvCxnSpPr>
                    <a:cxnSpLocks noChangeShapeType="1"/>
                    <a:stCxn id="146"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AutoShape 55"/>
                  <p:cNvCxnSpPr>
                    <a:cxnSpLocks noChangeShapeType="1"/>
                    <a:stCxn id="145" idx="6"/>
                  </p:cNvCxnSpPr>
                  <p:nvPr/>
                </p:nvCxnSpPr>
                <p:spPr bwMode="auto">
                  <a:xfrm>
                    <a:off x="4619625" y="1693226"/>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AutoShape 62"/>
                  <p:cNvCxnSpPr>
                    <a:cxnSpLocks noChangeShapeType="1"/>
                    <a:stCxn id="145" idx="6"/>
                  </p:cNvCxnSpPr>
                  <p:nvPr/>
                </p:nvCxnSpPr>
                <p:spPr bwMode="auto">
                  <a:xfrm flipV="1">
                    <a:off x="4619625" y="1340799"/>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AutoShape 63"/>
                  <p:cNvCxnSpPr>
                    <a:cxnSpLocks noChangeShapeType="1"/>
                    <a:stCxn id="146"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66" name="Group 65"/>
            <p:cNvGrpSpPr/>
            <p:nvPr/>
          </p:nvGrpSpPr>
          <p:grpSpPr>
            <a:xfrm>
              <a:off x="6459855" y="2786979"/>
              <a:ext cx="1768348" cy="1225078"/>
              <a:chOff x="5743575" y="4155"/>
              <a:chExt cx="1768348" cy="1225078"/>
            </a:xfrm>
          </p:grpSpPr>
          <p:grpSp>
            <p:nvGrpSpPr>
              <p:cNvPr id="117" name="Group 116"/>
              <p:cNvGrpSpPr/>
              <p:nvPr/>
            </p:nvGrpSpPr>
            <p:grpSpPr>
              <a:xfrm>
                <a:off x="5743575" y="4155"/>
                <a:ext cx="1762252" cy="889798"/>
                <a:chOff x="2870200" y="552450"/>
                <a:chExt cx="2873375" cy="1450828"/>
              </a:xfrm>
            </p:grpSpPr>
            <p:sp>
              <p:nvSpPr>
                <p:cNvPr id="130"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31" name="Group 130"/>
                <p:cNvGrpSpPr/>
                <p:nvPr/>
              </p:nvGrpSpPr>
              <p:grpSpPr>
                <a:xfrm>
                  <a:off x="3162300" y="552450"/>
                  <a:ext cx="2581275" cy="1450828"/>
                  <a:chOff x="3162300" y="552450"/>
                  <a:chExt cx="2581275" cy="1450828"/>
                </a:xfrm>
              </p:grpSpPr>
              <p:sp>
                <p:nvSpPr>
                  <p:cNvPr id="132"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33"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34" name="AutoShape 34"/>
                  <p:cNvCxnSpPr>
                    <a:cxnSpLocks noChangeShapeType="1"/>
                    <a:stCxn id="130" idx="3"/>
                    <a:endCxn id="133"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AutoShape 35"/>
                  <p:cNvCxnSpPr>
                    <a:cxnSpLocks noChangeShapeType="1"/>
                    <a:stCxn id="130" idx="3"/>
                    <a:endCxn id="132"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AutoShape 53"/>
                  <p:cNvCxnSpPr>
                    <a:cxnSpLocks noChangeShapeType="1"/>
                    <a:stCxn id="133"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AutoShape 54"/>
                  <p:cNvCxnSpPr>
                    <a:cxnSpLocks noChangeShapeType="1"/>
                    <a:stCxn id="133"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AutoShape 55"/>
                  <p:cNvCxnSpPr>
                    <a:cxnSpLocks noChangeShapeType="1"/>
                    <a:stCxn id="132"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AutoShape 62"/>
                  <p:cNvCxnSpPr>
                    <a:cxnSpLocks noChangeShapeType="1"/>
                    <a:stCxn id="132"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AutoShape 63"/>
                  <p:cNvCxnSpPr>
                    <a:cxnSpLocks noChangeShapeType="1"/>
                    <a:stCxn id="133"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18" name="Group 117"/>
              <p:cNvGrpSpPr/>
              <p:nvPr/>
            </p:nvGrpSpPr>
            <p:grpSpPr>
              <a:xfrm>
                <a:off x="5749671" y="257139"/>
                <a:ext cx="1762252" cy="972094"/>
                <a:chOff x="2870200" y="254270"/>
                <a:chExt cx="2873375" cy="1585004"/>
              </a:xfrm>
            </p:grpSpPr>
            <p:sp>
              <p:nvSpPr>
                <p:cNvPr id="119"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20" name="Group 119"/>
                <p:cNvGrpSpPr/>
                <p:nvPr/>
              </p:nvGrpSpPr>
              <p:grpSpPr>
                <a:xfrm>
                  <a:off x="3162300" y="254270"/>
                  <a:ext cx="2581275" cy="1585004"/>
                  <a:chOff x="3162300" y="254270"/>
                  <a:chExt cx="2581275" cy="1585004"/>
                </a:xfrm>
              </p:grpSpPr>
              <p:sp>
                <p:nvSpPr>
                  <p:cNvPr id="121" name="Oval 31"/>
                  <p:cNvSpPr>
                    <a:spLocks noChangeArrowheads="1"/>
                  </p:cNvSpPr>
                  <p:nvPr/>
                </p:nvSpPr>
                <p:spPr bwMode="auto">
                  <a:xfrm>
                    <a:off x="4318000" y="1547174"/>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22"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23" name="AutoShape 34"/>
                  <p:cNvCxnSpPr>
                    <a:cxnSpLocks noChangeShapeType="1"/>
                    <a:stCxn id="119" idx="3"/>
                    <a:endCxn id="122"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AutoShape 35"/>
                  <p:cNvCxnSpPr>
                    <a:cxnSpLocks noChangeShapeType="1"/>
                    <a:stCxn id="119" idx="3"/>
                    <a:endCxn id="121" idx="2"/>
                  </p:cNvCxnSpPr>
                  <p:nvPr/>
                </p:nvCxnSpPr>
                <p:spPr bwMode="auto">
                  <a:xfrm>
                    <a:off x="3162300" y="1441450"/>
                    <a:ext cx="1155700" cy="25177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AutoShape 53"/>
                  <p:cNvCxnSpPr>
                    <a:cxnSpLocks noChangeShapeType="1"/>
                    <a:stCxn id="122"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AutoShape 54"/>
                  <p:cNvCxnSpPr>
                    <a:cxnSpLocks noChangeShapeType="1"/>
                    <a:stCxn id="122"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AutoShape 55"/>
                  <p:cNvCxnSpPr>
                    <a:cxnSpLocks noChangeShapeType="1"/>
                    <a:stCxn id="121" idx="6"/>
                  </p:cNvCxnSpPr>
                  <p:nvPr/>
                </p:nvCxnSpPr>
                <p:spPr bwMode="auto">
                  <a:xfrm>
                    <a:off x="4619625" y="1693226"/>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AutoShape 62"/>
                  <p:cNvCxnSpPr>
                    <a:cxnSpLocks noChangeShapeType="1"/>
                    <a:stCxn id="121" idx="6"/>
                  </p:cNvCxnSpPr>
                  <p:nvPr/>
                </p:nvCxnSpPr>
                <p:spPr bwMode="auto">
                  <a:xfrm flipV="1">
                    <a:off x="4619625" y="1340799"/>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AutoShape 63"/>
                  <p:cNvCxnSpPr>
                    <a:cxnSpLocks noChangeShapeType="1"/>
                    <a:stCxn id="122"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67" name="Group 66"/>
            <p:cNvGrpSpPr/>
            <p:nvPr/>
          </p:nvGrpSpPr>
          <p:grpSpPr>
            <a:xfrm>
              <a:off x="6456807" y="3881211"/>
              <a:ext cx="1768348" cy="1225078"/>
              <a:chOff x="5743575" y="4155"/>
              <a:chExt cx="1768348" cy="1225078"/>
            </a:xfrm>
          </p:grpSpPr>
          <p:grpSp>
            <p:nvGrpSpPr>
              <p:cNvPr id="93" name="Group 92"/>
              <p:cNvGrpSpPr/>
              <p:nvPr/>
            </p:nvGrpSpPr>
            <p:grpSpPr>
              <a:xfrm>
                <a:off x="5743575" y="4155"/>
                <a:ext cx="1762252" cy="889798"/>
                <a:chOff x="2870200" y="552450"/>
                <a:chExt cx="2873375" cy="1450828"/>
              </a:xfrm>
            </p:grpSpPr>
            <p:sp>
              <p:nvSpPr>
                <p:cNvPr id="106"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07" name="Group 106"/>
                <p:cNvGrpSpPr/>
                <p:nvPr/>
              </p:nvGrpSpPr>
              <p:grpSpPr>
                <a:xfrm>
                  <a:off x="3162300" y="552450"/>
                  <a:ext cx="2581275" cy="1450828"/>
                  <a:chOff x="3162300" y="552450"/>
                  <a:chExt cx="2581275" cy="1450828"/>
                </a:xfrm>
              </p:grpSpPr>
              <p:sp>
                <p:nvSpPr>
                  <p:cNvPr id="108"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09"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10" name="AutoShape 34"/>
                  <p:cNvCxnSpPr>
                    <a:cxnSpLocks noChangeShapeType="1"/>
                    <a:stCxn id="106" idx="3"/>
                    <a:endCxn id="109"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AutoShape 35"/>
                  <p:cNvCxnSpPr>
                    <a:cxnSpLocks noChangeShapeType="1"/>
                    <a:stCxn id="106" idx="3"/>
                    <a:endCxn id="108"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AutoShape 53"/>
                  <p:cNvCxnSpPr>
                    <a:cxnSpLocks noChangeShapeType="1"/>
                    <a:stCxn id="109"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AutoShape 54"/>
                  <p:cNvCxnSpPr>
                    <a:cxnSpLocks noChangeShapeType="1"/>
                    <a:stCxn id="109"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AutoShape 55"/>
                  <p:cNvCxnSpPr>
                    <a:cxnSpLocks noChangeShapeType="1"/>
                    <a:stCxn id="108"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AutoShape 62"/>
                  <p:cNvCxnSpPr>
                    <a:cxnSpLocks noChangeShapeType="1"/>
                    <a:stCxn id="108"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AutoShape 63"/>
                  <p:cNvCxnSpPr>
                    <a:cxnSpLocks noChangeShapeType="1"/>
                    <a:stCxn id="109"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94" name="Group 93"/>
              <p:cNvGrpSpPr/>
              <p:nvPr/>
            </p:nvGrpSpPr>
            <p:grpSpPr>
              <a:xfrm>
                <a:off x="5749671" y="257139"/>
                <a:ext cx="1762252" cy="972094"/>
                <a:chOff x="2870200" y="254270"/>
                <a:chExt cx="2873375" cy="1585004"/>
              </a:xfrm>
            </p:grpSpPr>
            <p:sp>
              <p:nvSpPr>
                <p:cNvPr id="95"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96" name="Group 95"/>
                <p:cNvGrpSpPr/>
                <p:nvPr/>
              </p:nvGrpSpPr>
              <p:grpSpPr>
                <a:xfrm>
                  <a:off x="3162300" y="254270"/>
                  <a:ext cx="2581275" cy="1585004"/>
                  <a:chOff x="3162300" y="254270"/>
                  <a:chExt cx="2581275" cy="1585004"/>
                </a:xfrm>
              </p:grpSpPr>
              <p:sp>
                <p:nvSpPr>
                  <p:cNvPr id="97" name="Oval 31"/>
                  <p:cNvSpPr>
                    <a:spLocks noChangeArrowheads="1"/>
                  </p:cNvSpPr>
                  <p:nvPr/>
                </p:nvSpPr>
                <p:spPr bwMode="auto">
                  <a:xfrm>
                    <a:off x="4318000" y="1547174"/>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98"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99" name="AutoShape 34"/>
                  <p:cNvCxnSpPr>
                    <a:cxnSpLocks noChangeShapeType="1"/>
                    <a:stCxn id="95" idx="3"/>
                    <a:endCxn id="98"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AutoShape 35"/>
                  <p:cNvCxnSpPr>
                    <a:cxnSpLocks noChangeShapeType="1"/>
                    <a:stCxn id="95" idx="3"/>
                    <a:endCxn id="97" idx="2"/>
                  </p:cNvCxnSpPr>
                  <p:nvPr/>
                </p:nvCxnSpPr>
                <p:spPr bwMode="auto">
                  <a:xfrm>
                    <a:off x="3162300" y="1441450"/>
                    <a:ext cx="1155700" cy="25177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AutoShape 53"/>
                  <p:cNvCxnSpPr>
                    <a:cxnSpLocks noChangeShapeType="1"/>
                    <a:stCxn id="98"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AutoShape 54"/>
                  <p:cNvCxnSpPr>
                    <a:cxnSpLocks noChangeShapeType="1"/>
                    <a:stCxn id="98"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AutoShape 55"/>
                  <p:cNvCxnSpPr>
                    <a:cxnSpLocks noChangeShapeType="1"/>
                    <a:stCxn id="97" idx="6"/>
                  </p:cNvCxnSpPr>
                  <p:nvPr/>
                </p:nvCxnSpPr>
                <p:spPr bwMode="auto">
                  <a:xfrm>
                    <a:off x="4619625" y="1693226"/>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AutoShape 62"/>
                  <p:cNvCxnSpPr>
                    <a:cxnSpLocks noChangeShapeType="1"/>
                    <a:stCxn id="97" idx="6"/>
                  </p:cNvCxnSpPr>
                  <p:nvPr/>
                </p:nvCxnSpPr>
                <p:spPr bwMode="auto">
                  <a:xfrm flipV="1">
                    <a:off x="4619625" y="1340799"/>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AutoShape 63"/>
                  <p:cNvCxnSpPr>
                    <a:cxnSpLocks noChangeShapeType="1"/>
                    <a:stCxn id="98"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68" name="Group 67"/>
            <p:cNvGrpSpPr/>
            <p:nvPr/>
          </p:nvGrpSpPr>
          <p:grpSpPr>
            <a:xfrm>
              <a:off x="6444615" y="4966299"/>
              <a:ext cx="1768348" cy="1225078"/>
              <a:chOff x="5743575" y="4155"/>
              <a:chExt cx="1768348" cy="1225078"/>
            </a:xfrm>
          </p:grpSpPr>
          <p:grpSp>
            <p:nvGrpSpPr>
              <p:cNvPr id="69" name="Group 68"/>
              <p:cNvGrpSpPr/>
              <p:nvPr/>
            </p:nvGrpSpPr>
            <p:grpSpPr>
              <a:xfrm>
                <a:off x="5743575" y="4155"/>
                <a:ext cx="1762252" cy="889798"/>
                <a:chOff x="2870200" y="552450"/>
                <a:chExt cx="2873375" cy="1450828"/>
              </a:xfrm>
            </p:grpSpPr>
            <p:sp>
              <p:nvSpPr>
                <p:cNvPr id="82"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83" name="Group 82"/>
                <p:cNvGrpSpPr/>
                <p:nvPr/>
              </p:nvGrpSpPr>
              <p:grpSpPr>
                <a:xfrm>
                  <a:off x="3162300" y="552450"/>
                  <a:ext cx="2581275" cy="1450828"/>
                  <a:chOff x="3162300" y="552450"/>
                  <a:chExt cx="2581275" cy="1450828"/>
                </a:xfrm>
              </p:grpSpPr>
              <p:sp>
                <p:nvSpPr>
                  <p:cNvPr id="84"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5"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86" name="AutoShape 34"/>
                  <p:cNvCxnSpPr>
                    <a:cxnSpLocks noChangeShapeType="1"/>
                    <a:stCxn id="82" idx="3"/>
                    <a:endCxn id="85"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AutoShape 35"/>
                  <p:cNvCxnSpPr>
                    <a:cxnSpLocks noChangeShapeType="1"/>
                    <a:stCxn id="82" idx="3"/>
                    <a:endCxn id="84"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AutoShape 53"/>
                  <p:cNvCxnSpPr>
                    <a:cxnSpLocks noChangeShapeType="1"/>
                    <a:stCxn id="85"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AutoShape 54"/>
                  <p:cNvCxnSpPr>
                    <a:cxnSpLocks noChangeShapeType="1"/>
                    <a:stCxn id="85"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AutoShape 55"/>
                  <p:cNvCxnSpPr>
                    <a:cxnSpLocks noChangeShapeType="1"/>
                    <a:stCxn id="84"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AutoShape 62"/>
                  <p:cNvCxnSpPr>
                    <a:cxnSpLocks noChangeShapeType="1"/>
                    <a:stCxn id="84"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AutoShape 63"/>
                  <p:cNvCxnSpPr>
                    <a:cxnSpLocks noChangeShapeType="1"/>
                    <a:stCxn id="85"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70" name="Group 69"/>
              <p:cNvGrpSpPr/>
              <p:nvPr/>
            </p:nvGrpSpPr>
            <p:grpSpPr>
              <a:xfrm>
                <a:off x="5749671" y="257139"/>
                <a:ext cx="1762252" cy="972094"/>
                <a:chOff x="2870200" y="254270"/>
                <a:chExt cx="2873375" cy="1585004"/>
              </a:xfrm>
            </p:grpSpPr>
            <p:sp>
              <p:nvSpPr>
                <p:cNvPr id="71"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72" name="Group 71"/>
                <p:cNvGrpSpPr/>
                <p:nvPr/>
              </p:nvGrpSpPr>
              <p:grpSpPr>
                <a:xfrm>
                  <a:off x="3162300" y="254270"/>
                  <a:ext cx="2581275" cy="1585004"/>
                  <a:chOff x="3162300" y="254270"/>
                  <a:chExt cx="2581275" cy="1585004"/>
                </a:xfrm>
              </p:grpSpPr>
              <p:sp>
                <p:nvSpPr>
                  <p:cNvPr id="73" name="Oval 31"/>
                  <p:cNvSpPr>
                    <a:spLocks noChangeArrowheads="1"/>
                  </p:cNvSpPr>
                  <p:nvPr/>
                </p:nvSpPr>
                <p:spPr bwMode="auto">
                  <a:xfrm>
                    <a:off x="4318000" y="1547174"/>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4"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75" name="AutoShape 34"/>
                  <p:cNvCxnSpPr>
                    <a:cxnSpLocks noChangeShapeType="1"/>
                    <a:stCxn id="71" idx="3"/>
                    <a:endCxn id="74"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AutoShape 35"/>
                  <p:cNvCxnSpPr>
                    <a:cxnSpLocks noChangeShapeType="1"/>
                    <a:stCxn id="71" idx="3"/>
                    <a:endCxn id="73" idx="2"/>
                  </p:cNvCxnSpPr>
                  <p:nvPr/>
                </p:nvCxnSpPr>
                <p:spPr bwMode="auto">
                  <a:xfrm>
                    <a:off x="3162300" y="1441450"/>
                    <a:ext cx="1155700" cy="25177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AutoShape 53"/>
                  <p:cNvCxnSpPr>
                    <a:cxnSpLocks noChangeShapeType="1"/>
                    <a:stCxn id="74"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AutoShape 54"/>
                  <p:cNvCxnSpPr>
                    <a:cxnSpLocks noChangeShapeType="1"/>
                    <a:stCxn id="74"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AutoShape 55"/>
                  <p:cNvCxnSpPr>
                    <a:cxnSpLocks noChangeShapeType="1"/>
                    <a:stCxn id="73" idx="6"/>
                  </p:cNvCxnSpPr>
                  <p:nvPr/>
                </p:nvCxnSpPr>
                <p:spPr bwMode="auto">
                  <a:xfrm>
                    <a:off x="4619625" y="1693226"/>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AutoShape 62"/>
                  <p:cNvCxnSpPr>
                    <a:cxnSpLocks noChangeShapeType="1"/>
                    <a:stCxn id="73" idx="6"/>
                  </p:cNvCxnSpPr>
                  <p:nvPr/>
                </p:nvCxnSpPr>
                <p:spPr bwMode="auto">
                  <a:xfrm flipV="1">
                    <a:off x="4619625" y="1340799"/>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AutoShape 63"/>
                  <p:cNvCxnSpPr>
                    <a:cxnSpLocks noChangeShapeType="1"/>
                    <a:stCxn id="74"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grpSp>
        <p:nvGrpSpPr>
          <p:cNvPr id="23" name="Group 22"/>
          <p:cNvGrpSpPr/>
          <p:nvPr/>
        </p:nvGrpSpPr>
        <p:grpSpPr>
          <a:xfrm>
            <a:off x="2914004" y="1853494"/>
            <a:ext cx="1182762" cy="4973929"/>
            <a:chOff x="1304141" y="1879043"/>
            <a:chExt cx="1182762" cy="4973929"/>
          </a:xfrm>
        </p:grpSpPr>
        <p:sp>
          <p:nvSpPr>
            <p:cNvPr id="24" name="Rectangle 23"/>
            <p:cNvSpPr/>
            <p:nvPr/>
          </p:nvSpPr>
          <p:spPr>
            <a:xfrm>
              <a:off x="1304141" y="2853728"/>
              <a:ext cx="1182762" cy="3999244"/>
            </a:xfrm>
            <a:prstGeom prst="rect">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5" name="Oval 24"/>
            <p:cNvSpPr/>
            <p:nvPr/>
          </p:nvSpPr>
          <p:spPr>
            <a:xfrm>
              <a:off x="2118526" y="1879043"/>
              <a:ext cx="251209" cy="572756"/>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6" name="Straight Arrow Connector 25"/>
            <p:cNvCxnSpPr>
              <a:stCxn id="25" idx="4"/>
              <a:endCxn id="24" idx="0"/>
            </p:cNvCxnSpPr>
            <p:nvPr/>
          </p:nvCxnSpPr>
          <p:spPr bwMode="auto">
            <a:xfrm flipH="1">
              <a:off x="1895522" y="2451799"/>
              <a:ext cx="348609" cy="401929"/>
            </a:xfrm>
            <a:prstGeom prst="straightConnector1">
              <a:avLst/>
            </a:prstGeom>
            <a:noFill/>
            <a:ln w="19050" cap="flat" cmpd="sng" algn="ctr">
              <a:solidFill>
                <a:srgbClr val="0033CC"/>
              </a:solidFill>
              <a:prstDash val="solid"/>
              <a:round/>
              <a:headEnd type="none" w="med" len="med"/>
              <a:tailEnd type="arrow" w="med" len="med"/>
            </a:ln>
            <a:effectLst/>
          </p:spPr>
        </p:cxnSp>
      </p:grpSp>
      <p:grpSp>
        <p:nvGrpSpPr>
          <p:cNvPr id="31" name="Group 30"/>
          <p:cNvGrpSpPr/>
          <p:nvPr/>
        </p:nvGrpSpPr>
        <p:grpSpPr>
          <a:xfrm>
            <a:off x="4066171" y="1771547"/>
            <a:ext cx="4697482" cy="5063007"/>
            <a:chOff x="1341386" y="1779917"/>
            <a:chExt cx="4697482" cy="5063007"/>
          </a:xfrm>
        </p:grpSpPr>
        <p:sp>
          <p:nvSpPr>
            <p:cNvPr id="32" name="Rectangle 31"/>
            <p:cNvSpPr/>
            <p:nvPr/>
          </p:nvSpPr>
          <p:spPr>
            <a:xfrm>
              <a:off x="1454075" y="2843680"/>
              <a:ext cx="4131127" cy="3999244"/>
            </a:xfrm>
            <a:prstGeom prst="rect">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33" name="Oval 32"/>
            <p:cNvSpPr/>
            <p:nvPr/>
          </p:nvSpPr>
          <p:spPr>
            <a:xfrm>
              <a:off x="1341386" y="1779917"/>
              <a:ext cx="4697482" cy="761172"/>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34" name="Straight Arrow Connector 33"/>
            <p:cNvCxnSpPr>
              <a:stCxn id="33" idx="4"/>
              <a:endCxn id="32" idx="0"/>
            </p:cNvCxnSpPr>
            <p:nvPr/>
          </p:nvCxnSpPr>
          <p:spPr bwMode="auto">
            <a:xfrm flipH="1">
              <a:off x="3519639" y="2541089"/>
              <a:ext cx="170488" cy="302591"/>
            </a:xfrm>
            <a:prstGeom prst="straightConnector1">
              <a:avLst/>
            </a:prstGeom>
            <a:noFill/>
            <a:ln w="19050" cap="flat" cmpd="sng" algn="ctr">
              <a:solidFill>
                <a:srgbClr val="0033CC"/>
              </a:solidFill>
              <a:prstDash val="solid"/>
              <a:round/>
              <a:headEnd type="none" w="med" len="med"/>
              <a:tailEnd type="arrow" w="med" len="med"/>
            </a:ln>
            <a:effectLst/>
          </p:spPr>
        </p:cxnSp>
      </p:grpSp>
      <p:grpSp>
        <p:nvGrpSpPr>
          <p:cNvPr id="237" name="Group 236"/>
          <p:cNvGrpSpPr/>
          <p:nvPr/>
        </p:nvGrpSpPr>
        <p:grpSpPr>
          <a:xfrm>
            <a:off x="3823652" y="2103884"/>
            <a:ext cx="3098350" cy="4654855"/>
            <a:chOff x="3823652" y="2103884"/>
            <a:chExt cx="3098350" cy="4654855"/>
          </a:xfrm>
        </p:grpSpPr>
        <p:grpSp>
          <p:nvGrpSpPr>
            <p:cNvPr id="225" name="Group 224"/>
            <p:cNvGrpSpPr/>
            <p:nvPr/>
          </p:nvGrpSpPr>
          <p:grpSpPr>
            <a:xfrm>
              <a:off x="4340598" y="2103884"/>
              <a:ext cx="2064458" cy="1815318"/>
              <a:chOff x="4372843" y="2096625"/>
              <a:chExt cx="2375439" cy="1225945"/>
            </a:xfrm>
          </p:grpSpPr>
          <p:sp>
            <p:nvSpPr>
              <p:cNvPr id="218" name="Oval 217"/>
              <p:cNvSpPr/>
              <p:nvPr/>
            </p:nvSpPr>
            <p:spPr>
              <a:xfrm>
                <a:off x="4607304" y="2096625"/>
                <a:ext cx="589717" cy="187312"/>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19" name="Straight Arrow Connector 218"/>
              <p:cNvCxnSpPr>
                <a:stCxn id="218" idx="4"/>
                <a:endCxn id="232" idx="7"/>
              </p:cNvCxnSpPr>
              <p:nvPr/>
            </p:nvCxnSpPr>
            <p:spPr bwMode="auto">
              <a:xfrm flipH="1">
                <a:off x="4372843" y="2283937"/>
                <a:ext cx="529319" cy="1038633"/>
              </a:xfrm>
              <a:prstGeom prst="straightConnector1">
                <a:avLst/>
              </a:prstGeom>
              <a:noFill/>
              <a:ln w="19050" cap="flat" cmpd="sng" algn="ctr">
                <a:solidFill>
                  <a:srgbClr val="0033CC"/>
                </a:solidFill>
                <a:prstDash val="solid"/>
                <a:round/>
                <a:headEnd type="none" w="med" len="med"/>
                <a:tailEnd type="arrow" w="med" len="med"/>
              </a:ln>
              <a:effectLst/>
            </p:spPr>
          </p:cxnSp>
          <p:cxnSp>
            <p:nvCxnSpPr>
              <p:cNvPr id="222" name="Straight Arrow Connector 221"/>
              <p:cNvCxnSpPr>
                <a:stCxn id="218" idx="4"/>
                <a:endCxn id="234" idx="1"/>
              </p:cNvCxnSpPr>
              <p:nvPr/>
            </p:nvCxnSpPr>
            <p:spPr bwMode="auto">
              <a:xfrm>
                <a:off x="4902162" y="2283937"/>
                <a:ext cx="1846120" cy="812220"/>
              </a:xfrm>
              <a:prstGeom prst="straightConnector1">
                <a:avLst/>
              </a:prstGeom>
              <a:noFill/>
              <a:ln w="19050" cap="flat" cmpd="sng" algn="ctr">
                <a:solidFill>
                  <a:srgbClr val="0033CC"/>
                </a:solidFill>
                <a:prstDash val="solid"/>
                <a:round/>
                <a:headEnd type="none" w="med" len="med"/>
                <a:tailEnd type="arrow" w="med" len="med"/>
              </a:ln>
              <a:effectLst/>
            </p:spPr>
          </p:cxnSp>
        </p:grpSp>
        <p:sp>
          <p:nvSpPr>
            <p:cNvPr id="232" name="Oval 231"/>
            <p:cNvSpPr/>
            <p:nvPr/>
          </p:nvSpPr>
          <p:spPr>
            <a:xfrm>
              <a:off x="3823652" y="3518997"/>
              <a:ext cx="605640" cy="2732776"/>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34" name="Oval 233"/>
            <p:cNvSpPr/>
            <p:nvPr/>
          </p:nvSpPr>
          <p:spPr>
            <a:xfrm>
              <a:off x="6316362" y="3039231"/>
              <a:ext cx="605640" cy="3719508"/>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244" name="Group 243"/>
          <p:cNvGrpSpPr/>
          <p:nvPr/>
        </p:nvGrpSpPr>
        <p:grpSpPr>
          <a:xfrm>
            <a:off x="5068293" y="1938795"/>
            <a:ext cx="3155089" cy="4706840"/>
            <a:chOff x="4604392" y="2077798"/>
            <a:chExt cx="3155089" cy="4706840"/>
          </a:xfrm>
        </p:grpSpPr>
        <p:grpSp>
          <p:nvGrpSpPr>
            <p:cNvPr id="245" name="Group 244"/>
            <p:cNvGrpSpPr/>
            <p:nvPr/>
          </p:nvGrpSpPr>
          <p:grpSpPr>
            <a:xfrm>
              <a:off x="4604392" y="2077798"/>
              <a:ext cx="2434067" cy="1376974"/>
              <a:chOff x="4676391" y="2079003"/>
              <a:chExt cx="2800731" cy="929915"/>
            </a:xfrm>
          </p:grpSpPr>
          <p:sp>
            <p:nvSpPr>
              <p:cNvPr id="248" name="Oval 247"/>
              <p:cNvSpPr/>
              <p:nvPr/>
            </p:nvSpPr>
            <p:spPr>
              <a:xfrm>
                <a:off x="4676391" y="2079003"/>
                <a:ext cx="437243" cy="258240"/>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49" name="Straight Arrow Connector 248"/>
              <p:cNvCxnSpPr>
                <a:stCxn id="248" idx="4"/>
                <a:endCxn id="246" idx="0"/>
              </p:cNvCxnSpPr>
              <p:nvPr/>
            </p:nvCxnSpPr>
            <p:spPr bwMode="auto">
              <a:xfrm>
                <a:off x="4895012" y="2337243"/>
                <a:ext cx="882350" cy="464411"/>
              </a:xfrm>
              <a:prstGeom prst="straightConnector1">
                <a:avLst/>
              </a:prstGeom>
              <a:noFill/>
              <a:ln w="19050" cap="flat" cmpd="sng" algn="ctr">
                <a:solidFill>
                  <a:srgbClr val="0033CC"/>
                </a:solidFill>
                <a:prstDash val="solid"/>
                <a:round/>
                <a:headEnd type="none" w="med" len="med"/>
                <a:tailEnd type="arrow" w="med" len="med"/>
              </a:ln>
              <a:effectLst/>
            </p:spPr>
          </p:cxnSp>
          <p:cxnSp>
            <p:nvCxnSpPr>
              <p:cNvPr id="250" name="Straight Arrow Connector 249"/>
              <p:cNvCxnSpPr>
                <a:stCxn id="248" idx="4"/>
                <a:endCxn id="247" idx="1"/>
              </p:cNvCxnSpPr>
              <p:nvPr/>
            </p:nvCxnSpPr>
            <p:spPr bwMode="auto">
              <a:xfrm>
                <a:off x="4895013" y="2337243"/>
                <a:ext cx="2582109" cy="671675"/>
              </a:xfrm>
              <a:prstGeom prst="straightConnector1">
                <a:avLst/>
              </a:prstGeom>
              <a:noFill/>
              <a:ln w="19050" cap="flat" cmpd="sng" algn="ctr">
                <a:solidFill>
                  <a:srgbClr val="0033CC"/>
                </a:solidFill>
                <a:prstDash val="solid"/>
                <a:round/>
                <a:headEnd type="none" w="med" len="med"/>
                <a:tailEnd type="arrow" w="med" len="med"/>
              </a:ln>
              <a:effectLst/>
            </p:spPr>
          </p:cxnSp>
        </p:grpSp>
        <p:sp>
          <p:nvSpPr>
            <p:cNvPr id="246" name="Oval 245"/>
            <p:cNvSpPr/>
            <p:nvPr/>
          </p:nvSpPr>
          <p:spPr>
            <a:xfrm>
              <a:off x="4906140" y="3147866"/>
              <a:ext cx="1310173" cy="3636772"/>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47" name="Oval 246"/>
            <p:cNvSpPr/>
            <p:nvPr/>
          </p:nvSpPr>
          <p:spPr>
            <a:xfrm>
              <a:off x="6914754" y="2898239"/>
              <a:ext cx="844727" cy="3800212"/>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291226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7"/>
                                        </p:tgtEl>
                                        <p:attrNameLst>
                                          <p:attrName>style.visibility</p:attrName>
                                        </p:attrNameLst>
                                      </p:cBhvr>
                                      <p:to>
                                        <p:strVal val="visible"/>
                                      </p:to>
                                    </p:set>
                                    <p:animEffect transition="in" filter="wipe(up)">
                                      <p:cBhvr>
                                        <p:cTn id="22" dur="500"/>
                                        <p:tgtEl>
                                          <p:spTgt spid="2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4"/>
                                        </p:tgtEl>
                                        <p:attrNameLst>
                                          <p:attrName>style.visibility</p:attrName>
                                        </p:attrNameLst>
                                      </p:cBhvr>
                                      <p:to>
                                        <p:strVal val="visible"/>
                                      </p:to>
                                    </p:set>
                                    <p:animEffect transition="in" filter="wipe(up)">
                                      <p:cBhvr>
                                        <p:cTn id="27" dur="5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dirty="0"/>
              <a:t>The ultimate </a:t>
            </a:r>
            <a:r>
              <a:rPr lang="en-US" dirty="0" err="1"/>
              <a:t>lookahead</a:t>
            </a:r>
            <a:r>
              <a:rPr lang="en-US" dirty="0"/>
              <a:t> policy is optimal</a:t>
            </a:r>
          </a:p>
          <a:p>
            <a:pPr marL="0" indent="0">
              <a:buNone/>
            </a:pPr>
            <a:endParaRPr lang="en-US" dirty="0"/>
          </a:p>
          <a:p>
            <a:endParaRPr lang="en-US" dirty="0"/>
          </a:p>
          <a:p>
            <a:endParaRPr lang="en-US" dirty="0"/>
          </a:p>
          <a:p>
            <a:pPr lvl="1"/>
            <a:r>
              <a:rPr lang="en-US" dirty="0"/>
              <a:t>2b) Instead, we have to solve an approximation called the </a:t>
            </a:r>
            <a:r>
              <a:rPr lang="en-US" i="1" dirty="0" err="1"/>
              <a:t>lookahead</a:t>
            </a:r>
            <a:r>
              <a:rPr lang="en-US" i="1" dirty="0"/>
              <a:t> model:</a:t>
            </a:r>
          </a:p>
          <a:p>
            <a:endParaRPr lang="en-US" i="1" dirty="0"/>
          </a:p>
          <a:p>
            <a:pPr lvl="1"/>
            <a:endParaRPr lang="en-US" i="1" dirty="0"/>
          </a:p>
          <a:p>
            <a:pPr lvl="1"/>
            <a:endParaRPr lang="en-US" i="1" dirty="0"/>
          </a:p>
          <a:p>
            <a:pPr lvl="1"/>
            <a:r>
              <a:rPr lang="en-US" i="1" dirty="0"/>
              <a:t>A </a:t>
            </a:r>
            <a:r>
              <a:rPr lang="en-US" i="1" dirty="0" err="1"/>
              <a:t>lookahead</a:t>
            </a:r>
            <a:r>
              <a:rPr lang="en-US" i="1" dirty="0"/>
              <a:t> policy </a:t>
            </a:r>
            <a:r>
              <a:rPr lang="en-US" dirty="0"/>
              <a:t>works by approximating the </a:t>
            </a:r>
            <a:r>
              <a:rPr lang="en-US" i="1" dirty="0" err="1"/>
              <a:t>lookahead</a:t>
            </a:r>
            <a:r>
              <a:rPr lang="en-US" i="1" dirty="0"/>
              <a:t> model</a:t>
            </a:r>
            <a:r>
              <a:rPr lang="en-US" dirty="0"/>
              <a:t>.</a:t>
            </a:r>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graphicFrame>
        <p:nvGraphicFramePr>
          <p:cNvPr id="9" name="Object 8"/>
          <p:cNvGraphicFramePr>
            <a:graphicFrameLocks noChangeAspect="1"/>
          </p:cNvGraphicFramePr>
          <p:nvPr>
            <p:extLst/>
          </p:nvPr>
        </p:nvGraphicFramePr>
        <p:xfrm>
          <a:off x="343735" y="1700945"/>
          <a:ext cx="8691563" cy="909637"/>
        </p:xfrm>
        <a:graphic>
          <a:graphicData uri="http://schemas.openxmlformats.org/presentationml/2006/ole">
            <mc:AlternateContent xmlns:mc="http://schemas.openxmlformats.org/markup-compatibility/2006">
              <mc:Choice xmlns:v="urn:schemas-microsoft-com:vml" Requires="v">
                <p:oleObj spid="_x0000_s24578" name="Equation" r:id="rId3" imgW="4851360" imgH="507960" progId="Equation.DSMT4">
                  <p:embed/>
                </p:oleObj>
              </mc:Choice>
              <mc:Fallback>
                <p:oleObj name="Equation" r:id="rId3" imgW="4851360" imgH="507960" progId="Equation.DSMT4">
                  <p:embed/>
                  <p:pic>
                    <p:nvPicPr>
                      <p:cNvPr id="9" name="Object 8"/>
                      <p:cNvPicPr>
                        <a:picLocks noChangeAspect="1" noChangeArrowheads="1"/>
                      </p:cNvPicPr>
                      <p:nvPr/>
                    </p:nvPicPr>
                    <p:blipFill>
                      <a:blip r:embed="rId4"/>
                      <a:srcRect/>
                      <a:stretch>
                        <a:fillRect/>
                      </a:stretch>
                    </p:blipFill>
                    <p:spPr bwMode="auto">
                      <a:xfrm>
                        <a:off x="343735" y="1700945"/>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nvPr>
        </p:nvGraphicFramePr>
        <p:xfrm>
          <a:off x="185738" y="4338638"/>
          <a:ext cx="8897937" cy="909637"/>
        </p:xfrm>
        <a:graphic>
          <a:graphicData uri="http://schemas.openxmlformats.org/presentationml/2006/ole">
            <mc:AlternateContent xmlns:mc="http://schemas.openxmlformats.org/markup-compatibility/2006">
              <mc:Choice xmlns:v="urn:schemas-microsoft-com:vml" Requires="v">
                <p:oleObj spid="_x0000_s24579" name="Equation" r:id="rId5" imgW="4965480" imgH="507960" progId="Equation.DSMT4">
                  <p:embed/>
                </p:oleObj>
              </mc:Choice>
              <mc:Fallback>
                <p:oleObj name="Equation" r:id="rId5" imgW="4965480" imgH="507960" progId="Equation.DSMT4">
                  <p:embed/>
                  <p:pic>
                    <p:nvPicPr>
                      <p:cNvPr id="10" name="Object 9"/>
                      <p:cNvPicPr>
                        <a:picLocks noChangeAspect="1" noChangeArrowheads="1"/>
                      </p:cNvPicPr>
                      <p:nvPr/>
                    </p:nvPicPr>
                    <p:blipFill>
                      <a:blip r:embed="rId6"/>
                      <a:srcRect/>
                      <a:stretch>
                        <a:fillRect/>
                      </a:stretch>
                    </p:blipFill>
                    <p:spPr bwMode="auto">
                      <a:xfrm>
                        <a:off x="185738" y="4338638"/>
                        <a:ext cx="8897937"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7769421"/>
      </p:ext>
    </p:extLst>
  </p:cSld>
  <p:clrMapOvr>
    <a:masterClrMapping/>
  </p:clrMapOvr>
  <p:transition spd="slow">
    <p:wipe dir="d"/>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Lookahead</a:t>
            </a:r>
            <a:r>
              <a:rPr lang="en-US" dirty="0"/>
              <a:t> policies</a:t>
            </a:r>
          </a:p>
        </p:txBody>
      </p:sp>
      <p:sp>
        <p:nvSpPr>
          <p:cNvPr id="3" name="Content Placeholder 2"/>
          <p:cNvSpPr>
            <a:spLocks noGrp="1"/>
          </p:cNvSpPr>
          <p:nvPr>
            <p:ph idx="1"/>
          </p:nvPr>
        </p:nvSpPr>
        <p:spPr>
          <a:xfrm>
            <a:off x="685800" y="1143000"/>
            <a:ext cx="8208818" cy="4953000"/>
          </a:xfrm>
        </p:spPr>
        <p:txBody>
          <a:bodyPr/>
          <a:lstStyle/>
          <a:p>
            <a:r>
              <a:rPr lang="en-US" dirty="0" err="1"/>
              <a:t>Lookahead</a:t>
            </a:r>
            <a:r>
              <a:rPr lang="en-US" dirty="0"/>
              <a:t> models use five classes of approximations:</a:t>
            </a:r>
          </a:p>
          <a:p>
            <a:pPr lvl="1"/>
            <a:r>
              <a:rPr lang="en-US" dirty="0"/>
              <a:t>Horizon truncation – Replacing a longer horizon problem with a shorter horizon</a:t>
            </a:r>
          </a:p>
          <a:p>
            <a:pPr lvl="1"/>
            <a:r>
              <a:rPr lang="en-US" dirty="0"/>
              <a:t>Stage aggregation – Replacing multistage problems with two-stage approximation.</a:t>
            </a:r>
          </a:p>
          <a:p>
            <a:pPr lvl="1"/>
            <a:r>
              <a:rPr lang="en-US" dirty="0"/>
              <a:t>Outcome aggregation/sampling – Simplifying the exogenous information process</a:t>
            </a:r>
          </a:p>
          <a:p>
            <a:pPr lvl="1"/>
            <a:r>
              <a:rPr lang="en-US" dirty="0"/>
              <a:t>Discretization – Of time, states and decisions</a:t>
            </a:r>
          </a:p>
          <a:p>
            <a:pPr lvl="1"/>
            <a:r>
              <a:rPr lang="en-US" dirty="0"/>
              <a:t>Dimensionality reduction – We may ignore some variables (such as forecasts) in the </a:t>
            </a:r>
            <a:r>
              <a:rPr lang="en-US" dirty="0" err="1"/>
              <a:t>lookahead</a:t>
            </a:r>
            <a:r>
              <a:rPr lang="en-US" dirty="0"/>
              <a:t> model that we capture in the base model (these become </a:t>
            </a:r>
            <a:r>
              <a:rPr lang="en-US" i="1" dirty="0"/>
              <a:t>latent</a:t>
            </a:r>
            <a:r>
              <a:rPr lang="en-US" dirty="0"/>
              <a:t> variables in the </a:t>
            </a:r>
            <a:r>
              <a:rPr lang="en-US" dirty="0" err="1"/>
              <a:t>lookahead</a:t>
            </a:r>
            <a:r>
              <a:rPr lang="en-US" dirty="0"/>
              <a:t> model).</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425465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Notes:</a:t>
                </a:r>
              </a:p>
              <a:p>
                <a:pPr lvl="1"/>
                <a:r>
                  <a:rPr lang="en-US" dirty="0"/>
                  <a:t>The imbedded optimization over policies can take a variety of forms:</a:t>
                </a:r>
              </a:p>
              <a:p>
                <a:pPr lvl="2"/>
                <a:r>
                  <a:rPr lang="en-US" dirty="0"/>
                  <a:t>Lookup table (as is done with a decision tree).</a:t>
                </a:r>
              </a:p>
              <a:p>
                <a:pPr lvl="2"/>
                <a:r>
                  <a:rPr lang="en-US" dirty="0"/>
                  <a:t>Parameterized policy</a:t>
                </a:r>
              </a:p>
              <a:p>
                <a:pPr lvl="3"/>
                <a:r>
                  <a:rPr lang="en-US" dirty="0"/>
                  <a:t>Parameters may depend on the state </a:t>
                </a:r>
                <a14:m>
                  <m:oMath xmlns:m="http://schemas.openxmlformats.org/officeDocument/2006/math">
                    <m:sSub>
                      <m:sSubPr>
                        <m:ctrlPr>
                          <a:rPr lang="en-US" b="0"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𝑆</m:t>
                            </m:r>
                          </m:e>
                        </m:acc>
                      </m:e>
                      <m:sub>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sub>
                    </m:sSub>
                  </m:oMath>
                </a14:m>
                <a:r>
                  <a:rPr lang="en-US" dirty="0"/>
                  <a:t> (in theory, it should).</a:t>
                </a:r>
              </a:p>
              <a:p>
                <a:pPr lvl="3"/>
                <a:r>
                  <a:rPr lang="en-US" dirty="0"/>
                  <a:t>We may fix the parameter and determine it as a parameter of the overall policy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oMath>
                </a14:m>
                <a:r>
                  <a:rPr lang="en-US" dirty="0"/>
                  <a:t> in the usual way.</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r="-314"/>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411993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sz="2400" dirty="0"/>
              <a:t>Types of </a:t>
            </a:r>
            <a:r>
              <a:rPr lang="en-US" sz="2400" dirty="0" err="1"/>
              <a:t>lookahead</a:t>
            </a:r>
            <a:r>
              <a:rPr lang="en-US" sz="2400" dirty="0"/>
              <a:t> approximations </a:t>
            </a:r>
          </a:p>
          <a:p>
            <a:pPr lvl="1"/>
            <a:r>
              <a:rPr lang="en-US" dirty="0"/>
              <a:t>One-step </a:t>
            </a:r>
            <a:r>
              <a:rPr lang="en-US" dirty="0" err="1"/>
              <a:t>lookahead</a:t>
            </a:r>
            <a:r>
              <a:rPr lang="en-US" dirty="0"/>
              <a:t> – Widely used in pure learning policies:</a:t>
            </a:r>
          </a:p>
          <a:p>
            <a:pPr lvl="2"/>
            <a:r>
              <a:rPr lang="en-US" dirty="0"/>
              <a:t>Bayes greedy/naïve Bayes</a:t>
            </a:r>
          </a:p>
          <a:p>
            <a:pPr lvl="2"/>
            <a:r>
              <a:rPr lang="en-US" dirty="0"/>
              <a:t>Expected improvement</a:t>
            </a:r>
          </a:p>
          <a:p>
            <a:pPr lvl="2"/>
            <a:r>
              <a:rPr lang="en-US" dirty="0"/>
              <a:t>Value of information (knowledge gradient)</a:t>
            </a:r>
          </a:p>
          <a:p>
            <a:pPr lvl="1"/>
            <a:r>
              <a:rPr lang="en-US" dirty="0"/>
              <a:t>Multi-step </a:t>
            </a:r>
            <a:r>
              <a:rPr lang="en-US" dirty="0" err="1"/>
              <a:t>lookahead</a:t>
            </a:r>
            <a:endParaRPr lang="en-US" dirty="0"/>
          </a:p>
          <a:p>
            <a:pPr lvl="2"/>
            <a:r>
              <a:rPr lang="en-US" dirty="0"/>
              <a:t>Deterministic </a:t>
            </a:r>
            <a:r>
              <a:rPr lang="en-US" dirty="0" err="1"/>
              <a:t>lookahead</a:t>
            </a:r>
            <a:r>
              <a:rPr lang="en-US" dirty="0"/>
              <a:t>, also known as model predictive control, rolling horizon procedure</a:t>
            </a:r>
          </a:p>
          <a:p>
            <a:pPr lvl="2"/>
            <a:r>
              <a:rPr lang="en-US" dirty="0"/>
              <a:t>Stochastic </a:t>
            </a:r>
            <a:r>
              <a:rPr lang="en-US" dirty="0" err="1"/>
              <a:t>lookahead</a:t>
            </a:r>
            <a:r>
              <a:rPr lang="en-US" dirty="0"/>
              <a:t>:</a:t>
            </a:r>
          </a:p>
          <a:p>
            <a:pPr lvl="3"/>
            <a:r>
              <a:rPr lang="en-US" dirty="0"/>
              <a:t>Two-stage (widely used in stochastic linear programming)</a:t>
            </a:r>
          </a:p>
          <a:p>
            <a:pPr lvl="3"/>
            <a:r>
              <a:rPr lang="en-US" dirty="0"/>
              <a:t>Multistage</a:t>
            </a:r>
          </a:p>
          <a:p>
            <a:pPr lvl="4"/>
            <a:r>
              <a:rPr lang="en-US" dirty="0"/>
              <a:t>Monte </a:t>
            </a:r>
            <a:r>
              <a:rPr lang="en-US" dirty="0" err="1"/>
              <a:t>carlo</a:t>
            </a:r>
            <a:r>
              <a:rPr lang="en-US" dirty="0"/>
              <a:t> tree search (MCTS) for discrete action spaces</a:t>
            </a:r>
          </a:p>
          <a:p>
            <a:pPr lvl="4"/>
            <a:r>
              <a:rPr lang="en-US" dirty="0"/>
              <a:t>Multistage scenario trees (stochastic linear programming) – typically not tractable.</a:t>
            </a:r>
          </a:p>
        </p:txBody>
      </p:sp>
    </p:spTree>
    <p:extLst>
      <p:ext uri="{BB962C8B-B14F-4D97-AF65-F5344CB8AC3E}">
        <p14:creationId xmlns:p14="http://schemas.microsoft.com/office/powerpoint/2010/main" val="22354898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3" name="Rectangle 3"/>
          <p:cNvSpPr>
            <a:spLocks noGrp="1" noChangeArrowheads="1"/>
          </p:cNvSpPr>
          <p:nvPr>
            <p:ph type="body" idx="1"/>
          </p:nvPr>
        </p:nvSpPr>
        <p:spPr>
          <a:xfrm>
            <a:off x="685800" y="1143000"/>
            <a:ext cx="8249194" cy="4953000"/>
          </a:xfrm>
        </p:spPr>
        <p:txBody>
          <a:bodyPr/>
          <a:lstStyle/>
          <a:p>
            <a:pPr marL="0" indent="0">
              <a:buNone/>
            </a:pPr>
            <a:r>
              <a:rPr lang="en-US" sz="2000" dirty="0"/>
              <a:t>1) </a:t>
            </a:r>
            <a:r>
              <a:rPr lang="en-US" sz="2000" b="1" dirty="0"/>
              <a:t>Policy function approximations (PFAs)</a:t>
            </a:r>
          </a:p>
          <a:p>
            <a:pPr lvl="1"/>
            <a:r>
              <a:rPr lang="en-US" sz="1800" b="1" i="1" dirty="0"/>
              <a:t> </a:t>
            </a:r>
            <a:r>
              <a:rPr lang="en-US" sz="1800" dirty="0"/>
              <a:t>Lookup tables, rules, parametric/nonparametric functions</a:t>
            </a:r>
            <a:endParaRPr lang="en-US" sz="1800" b="1" i="1" dirty="0"/>
          </a:p>
          <a:p>
            <a:pPr marL="0" indent="0">
              <a:buNone/>
            </a:pPr>
            <a:r>
              <a:rPr lang="en-US" sz="2000" dirty="0"/>
              <a:t>2) </a:t>
            </a:r>
            <a:r>
              <a:rPr lang="en-US" sz="2000" b="1" dirty="0"/>
              <a:t>Cost function approximation (CFAs)</a:t>
            </a:r>
          </a:p>
          <a:p>
            <a:pPr lvl="1"/>
            <a:r>
              <a:rPr lang="en-US" sz="1800" b="1" i="1" dirty="0"/>
              <a:t> </a:t>
            </a:r>
          </a:p>
          <a:p>
            <a:pPr marL="0" indent="0">
              <a:buNone/>
            </a:pPr>
            <a:r>
              <a:rPr lang="en-US" sz="2000" dirty="0"/>
              <a:t>3</a:t>
            </a:r>
            <a:r>
              <a:rPr lang="en-US" sz="2000" b="1" dirty="0"/>
              <a:t>) Policies based on value function approximations (VFAs)</a:t>
            </a:r>
          </a:p>
          <a:p>
            <a:pPr lvl="1"/>
            <a:r>
              <a:rPr lang="en-US" sz="1800" b="1" i="1" dirty="0"/>
              <a:t> </a:t>
            </a:r>
          </a:p>
          <a:p>
            <a:pPr marL="0" indent="0">
              <a:buNone/>
            </a:pPr>
            <a:r>
              <a:rPr lang="en-US" sz="2000" dirty="0"/>
              <a:t>4) </a:t>
            </a:r>
            <a:r>
              <a:rPr lang="en-US" sz="2000" b="1" dirty="0"/>
              <a:t>Direct </a:t>
            </a:r>
            <a:r>
              <a:rPr lang="en-US" sz="2000" b="1" dirty="0" err="1"/>
              <a:t>lookahead</a:t>
            </a:r>
            <a:r>
              <a:rPr lang="en-US" sz="2000" b="1" dirty="0"/>
              <a:t> policies (DLAs)</a:t>
            </a:r>
          </a:p>
          <a:p>
            <a:pPr lvl="1"/>
            <a:r>
              <a:rPr lang="en-US" sz="1800" i="1" dirty="0"/>
              <a:t>Deterministic </a:t>
            </a:r>
            <a:r>
              <a:rPr lang="en-US" sz="1800" i="1" dirty="0" err="1"/>
              <a:t>lookahead</a:t>
            </a:r>
            <a:r>
              <a:rPr lang="en-US" sz="1800" i="1" dirty="0"/>
              <a:t>/rolling horizon proc./model predictive control</a:t>
            </a:r>
          </a:p>
          <a:p>
            <a:pPr lvl="2"/>
            <a:endParaRPr lang="en-US" sz="1400" b="1" i="1" dirty="0"/>
          </a:p>
          <a:p>
            <a:pPr lvl="2"/>
            <a:endParaRPr lang="en-US" sz="1400" b="1" i="1" dirty="0"/>
          </a:p>
          <a:p>
            <a:pPr lvl="1"/>
            <a:r>
              <a:rPr lang="en-US" sz="1800" i="1" dirty="0"/>
              <a:t>Chance constrained programming</a:t>
            </a:r>
          </a:p>
          <a:p>
            <a:pPr lvl="1"/>
            <a:endParaRPr lang="en-US" sz="1800" i="1" dirty="0"/>
          </a:p>
          <a:p>
            <a:pPr lvl="1"/>
            <a:r>
              <a:rPr lang="en-US" sz="1800" i="1" dirty="0"/>
              <a:t>Stochastic </a:t>
            </a:r>
            <a:r>
              <a:rPr lang="en-US" sz="1800" i="1" dirty="0" err="1"/>
              <a:t>lookahead</a:t>
            </a:r>
            <a:r>
              <a:rPr lang="en-US" sz="1800" i="1" dirty="0"/>
              <a:t> /stochastic </a:t>
            </a:r>
            <a:r>
              <a:rPr lang="en-US" sz="1800" i="1" dirty="0" err="1"/>
              <a:t>prog</a:t>
            </a:r>
            <a:r>
              <a:rPr lang="en-US" sz="1800" i="1" dirty="0"/>
              <a:t>/Monte Carlo tree search</a:t>
            </a:r>
          </a:p>
          <a:p>
            <a:pPr lvl="1"/>
            <a:endParaRPr lang="en-US" sz="1800" b="1" i="1" dirty="0"/>
          </a:p>
          <a:p>
            <a:pPr lvl="2"/>
            <a:endParaRPr lang="en-US" sz="1400" b="1" i="1" dirty="0"/>
          </a:p>
          <a:p>
            <a:pPr lvl="1"/>
            <a:r>
              <a:rPr lang="en-US" sz="1800" i="1" dirty="0"/>
              <a:t>“Robust optimization”</a:t>
            </a:r>
          </a:p>
        </p:txBody>
      </p:sp>
      <p:sp>
        <p:nvSpPr>
          <p:cNvPr id="471042" name="Rectangle 2"/>
          <p:cNvSpPr>
            <a:spLocks noGrp="1" noChangeArrowheads="1"/>
          </p:cNvSpPr>
          <p:nvPr>
            <p:ph type="title"/>
          </p:nvPr>
        </p:nvSpPr>
        <p:spPr/>
        <p:txBody>
          <a:bodyPr/>
          <a:lstStyle/>
          <a:p>
            <a:r>
              <a:rPr lang="en-US" sz="3200" dirty="0"/>
              <a:t>Four (meta)classes of policies</a:t>
            </a:r>
          </a:p>
        </p:txBody>
      </p:sp>
      <p:graphicFrame>
        <p:nvGraphicFramePr>
          <p:cNvPr id="2" name="Object 1"/>
          <p:cNvGraphicFramePr>
            <a:graphicFrameLocks noChangeAspect="1"/>
          </p:cNvGraphicFramePr>
          <p:nvPr>
            <p:extLst/>
          </p:nvPr>
        </p:nvGraphicFramePr>
        <p:xfrm>
          <a:off x="1416050" y="2205038"/>
          <a:ext cx="4430713" cy="481012"/>
        </p:xfrm>
        <a:graphic>
          <a:graphicData uri="http://schemas.openxmlformats.org/presentationml/2006/ole">
            <mc:AlternateContent xmlns:mc="http://schemas.openxmlformats.org/markup-compatibility/2006">
              <mc:Choice xmlns:v="urn:schemas-microsoft-com:vml" Requires="v">
                <p:oleObj spid="_x0000_s25602" name="Equation" r:id="rId4" imgW="2577960" imgH="279360" progId="Equation.DSMT4">
                  <p:embed/>
                </p:oleObj>
              </mc:Choice>
              <mc:Fallback>
                <p:oleObj name="Equation" r:id="rId4" imgW="2577960" imgH="279360" progId="Equation.DSMT4">
                  <p:embed/>
                  <p:pic>
                    <p:nvPicPr>
                      <p:cNvPr id="2" name="Object 1"/>
                      <p:cNvPicPr>
                        <a:picLocks noChangeAspect="1" noChangeArrowheads="1"/>
                      </p:cNvPicPr>
                      <p:nvPr/>
                    </p:nvPicPr>
                    <p:blipFill>
                      <a:blip r:embed="rId5"/>
                      <a:srcRect/>
                      <a:stretch>
                        <a:fillRect/>
                      </a:stretch>
                    </p:blipFill>
                    <p:spPr bwMode="auto">
                      <a:xfrm>
                        <a:off x="1416050" y="2205038"/>
                        <a:ext cx="4430713"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nvPr>
        </p:nvGraphicFramePr>
        <p:xfrm>
          <a:off x="1401763" y="2878138"/>
          <a:ext cx="5108575" cy="523875"/>
        </p:xfrm>
        <a:graphic>
          <a:graphicData uri="http://schemas.openxmlformats.org/presentationml/2006/ole">
            <mc:AlternateContent xmlns:mc="http://schemas.openxmlformats.org/markup-compatibility/2006">
              <mc:Choice xmlns:v="urn:schemas-microsoft-com:vml" Requires="v">
                <p:oleObj spid="_x0000_s25603" name="Equation" r:id="rId6" imgW="2971800" imgH="304560" progId="Equation.DSMT4">
                  <p:embed/>
                </p:oleObj>
              </mc:Choice>
              <mc:Fallback>
                <p:oleObj name="Equation" r:id="rId6" imgW="2971800" imgH="304560" progId="Equation.DSMT4">
                  <p:embed/>
                  <p:pic>
                    <p:nvPicPr>
                      <p:cNvPr id="7" name="Object 6"/>
                      <p:cNvPicPr>
                        <a:picLocks noChangeAspect="1" noChangeArrowheads="1"/>
                      </p:cNvPicPr>
                      <p:nvPr/>
                    </p:nvPicPr>
                    <p:blipFill>
                      <a:blip r:embed="rId7"/>
                      <a:srcRect/>
                      <a:stretch>
                        <a:fillRect/>
                      </a:stretch>
                    </p:blipFill>
                    <p:spPr bwMode="auto">
                      <a:xfrm>
                        <a:off x="1401763" y="2878138"/>
                        <a:ext cx="51085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8" name="Group 17"/>
          <p:cNvGrpSpPr/>
          <p:nvPr/>
        </p:nvGrpSpPr>
        <p:grpSpPr>
          <a:xfrm>
            <a:off x="1558925" y="5219700"/>
            <a:ext cx="6570663" cy="792870"/>
            <a:chOff x="1690143" y="5423442"/>
            <a:chExt cx="6570663" cy="792870"/>
          </a:xfrm>
        </p:grpSpPr>
        <p:graphicFrame>
          <p:nvGraphicFramePr>
            <p:cNvPr id="6" name="Object 5"/>
            <p:cNvGraphicFramePr>
              <a:graphicFrameLocks noChangeAspect="1"/>
            </p:cNvGraphicFramePr>
            <p:nvPr>
              <p:extLst/>
            </p:nvPr>
          </p:nvGraphicFramePr>
          <p:xfrm>
            <a:off x="1690143" y="5423442"/>
            <a:ext cx="6570663" cy="787400"/>
          </p:xfrm>
          <a:graphic>
            <a:graphicData uri="http://schemas.openxmlformats.org/presentationml/2006/ole">
              <mc:AlternateContent xmlns:mc="http://schemas.openxmlformats.org/markup-compatibility/2006">
                <mc:Choice xmlns:v="urn:schemas-microsoft-com:vml" Requires="v">
                  <p:oleObj spid="_x0000_s25604" name="Equation" r:id="rId8" imgW="3822480" imgH="457200" progId="Equation.DSMT4">
                    <p:embed/>
                  </p:oleObj>
                </mc:Choice>
                <mc:Fallback>
                  <p:oleObj name="Equation" r:id="rId8" imgW="3822480" imgH="457200" progId="Equation.DSMT4">
                    <p:embed/>
                    <p:pic>
                      <p:nvPicPr>
                        <p:cNvPr id="6" name="Object 5"/>
                        <p:cNvPicPr>
                          <a:picLocks noChangeAspect="1" noChangeArrowheads="1"/>
                        </p:cNvPicPr>
                        <p:nvPr/>
                      </p:nvPicPr>
                      <p:blipFill>
                        <a:blip r:embed="rId9"/>
                        <a:srcRect/>
                        <a:stretch>
                          <a:fillRect/>
                        </a:stretch>
                      </p:blipFill>
                      <p:spPr bwMode="auto">
                        <a:xfrm>
                          <a:off x="1690143" y="5423442"/>
                          <a:ext cx="6570663"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5"/>
            <p:cNvGraphicFramePr>
              <a:graphicFrameLocks noChangeAspect="1"/>
            </p:cNvGraphicFramePr>
            <p:nvPr>
              <p:extLst/>
            </p:nvPr>
          </p:nvGraphicFramePr>
          <p:xfrm>
            <a:off x="2876896" y="5830550"/>
            <a:ext cx="1392238" cy="385762"/>
          </p:xfrm>
          <a:graphic>
            <a:graphicData uri="http://schemas.openxmlformats.org/presentationml/2006/ole">
              <mc:AlternateContent xmlns:mc="http://schemas.openxmlformats.org/markup-compatibility/2006">
                <mc:Choice xmlns:v="urn:schemas-microsoft-com:vml" Requires="v">
                  <p:oleObj spid="_x0000_s25605" name="Equation" r:id="rId10" imgW="813600" imgH="219240" progId="Equation.DSMT4">
                    <p:embed/>
                  </p:oleObj>
                </mc:Choice>
                <mc:Fallback>
                  <p:oleObj name="Equation" r:id="rId10" imgW="813600" imgH="219240" progId="Equation.DSMT4">
                    <p:embed/>
                    <p:pic>
                      <p:nvPicPr>
                        <p:cNvPr id="16"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76896" y="5830550"/>
                          <a:ext cx="139223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5" name="Object 4"/>
          <p:cNvGraphicFramePr>
            <a:graphicFrameLocks noChangeAspect="1"/>
          </p:cNvGraphicFramePr>
          <p:nvPr>
            <p:extLst/>
          </p:nvPr>
        </p:nvGraphicFramePr>
        <p:xfrm>
          <a:off x="1580672" y="6090391"/>
          <a:ext cx="6648450" cy="766763"/>
        </p:xfrm>
        <a:graphic>
          <a:graphicData uri="http://schemas.openxmlformats.org/presentationml/2006/ole">
            <mc:AlternateContent xmlns:mc="http://schemas.openxmlformats.org/markup-compatibility/2006">
              <mc:Choice xmlns:v="urn:schemas-microsoft-com:vml" Requires="v">
                <p:oleObj spid="_x0000_s25606" name="Equation" r:id="rId12" imgW="3848040" imgH="431640" progId="Equation.DSMT4">
                  <p:embed/>
                </p:oleObj>
              </mc:Choice>
              <mc:Fallback>
                <p:oleObj name="Equation" r:id="rId12" imgW="3848040" imgH="431640" progId="Equation.DSMT4">
                  <p:embed/>
                  <p:pic>
                    <p:nvPicPr>
                      <p:cNvPr id="5" name="Object 4"/>
                      <p:cNvPicPr>
                        <a:picLocks noChangeAspect="1" noChangeArrowheads="1"/>
                      </p:cNvPicPr>
                      <p:nvPr/>
                    </p:nvPicPr>
                    <p:blipFill>
                      <a:blip r:embed="rId13"/>
                      <a:srcRect/>
                      <a:stretch>
                        <a:fillRect/>
                      </a:stretch>
                    </p:blipFill>
                    <p:spPr bwMode="auto">
                      <a:xfrm>
                        <a:off x="1580672" y="6090391"/>
                        <a:ext cx="6648450" cy="76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nvPr>
        </p:nvGraphicFramePr>
        <p:xfrm>
          <a:off x="1812428" y="4692066"/>
          <a:ext cx="2375770" cy="385260"/>
        </p:xfrm>
        <a:graphic>
          <a:graphicData uri="http://schemas.openxmlformats.org/presentationml/2006/ole">
            <mc:AlternateContent xmlns:mc="http://schemas.openxmlformats.org/markup-compatibility/2006">
              <mc:Choice xmlns:v="urn:schemas-microsoft-com:vml" Requires="v">
                <p:oleObj spid="_x0000_s25607" name="Equation" r:id="rId14" imgW="1409400" imgH="228600" progId="Equation.DSMT4">
                  <p:embed/>
                </p:oleObj>
              </mc:Choice>
              <mc:Fallback>
                <p:oleObj name="Equation" r:id="rId14" imgW="1409400" imgH="228600" progId="Equation.DSMT4">
                  <p:embed/>
                  <p:pic>
                    <p:nvPicPr>
                      <p:cNvPr id="4" name="Object 3"/>
                      <p:cNvPicPr/>
                      <p:nvPr/>
                    </p:nvPicPr>
                    <p:blipFill>
                      <a:blip r:embed="rId15"/>
                      <a:stretch>
                        <a:fillRect/>
                      </a:stretch>
                    </p:blipFill>
                    <p:spPr>
                      <a:xfrm>
                        <a:off x="1812428" y="4692066"/>
                        <a:ext cx="2375770" cy="385260"/>
                      </a:xfrm>
                      <a:prstGeom prst="rect">
                        <a:avLst/>
                      </a:prstGeom>
                    </p:spPr>
                  </p:pic>
                </p:oleObj>
              </mc:Fallback>
            </mc:AlternateContent>
          </a:graphicData>
        </a:graphic>
      </p:graphicFrame>
      <p:grpSp>
        <p:nvGrpSpPr>
          <p:cNvPr id="10" name="Group 9"/>
          <p:cNvGrpSpPr/>
          <p:nvPr/>
        </p:nvGrpSpPr>
        <p:grpSpPr>
          <a:xfrm>
            <a:off x="171003" y="1178149"/>
            <a:ext cx="8631919" cy="1556836"/>
            <a:chOff x="178255" y="1161143"/>
            <a:chExt cx="8631919" cy="1556836"/>
          </a:xfrm>
        </p:grpSpPr>
        <p:sp>
          <p:nvSpPr>
            <p:cNvPr id="8" name="Rectangle 7"/>
            <p:cNvSpPr/>
            <p:nvPr/>
          </p:nvSpPr>
          <p:spPr>
            <a:xfrm>
              <a:off x="595088" y="1161143"/>
              <a:ext cx="8215086" cy="1422400"/>
            </a:xfrm>
            <a:prstGeom prst="rect">
              <a:avLst/>
            </a:prstGeom>
            <a:solidFill>
              <a:srgbClr val="FFC000">
                <a:alpha val="29020"/>
              </a:srgbClr>
            </a:solidFill>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TextBox 8"/>
            <p:cNvSpPr txBox="1"/>
            <p:nvPr/>
          </p:nvSpPr>
          <p:spPr>
            <a:xfrm rot="16200000">
              <a:off x="-400108" y="1739506"/>
              <a:ext cx="1556836" cy="400110"/>
            </a:xfrm>
            <a:prstGeom prst="rect">
              <a:avLst/>
            </a:prstGeom>
            <a:noFill/>
          </p:spPr>
          <p:txBody>
            <a:bodyPr wrap="none" rtlCol="0">
              <a:spAutoFit/>
            </a:bodyPr>
            <a:lstStyle/>
            <a:p>
              <a:pPr algn="l"/>
              <a:r>
                <a:rPr lang="en-US" sz="2000" i="0" dirty="0"/>
                <a:t>Policy search</a:t>
              </a:r>
            </a:p>
          </p:txBody>
        </p:sp>
      </p:grpSp>
      <p:graphicFrame>
        <p:nvGraphicFramePr>
          <p:cNvPr id="20" name="Object 19"/>
          <p:cNvGraphicFramePr>
            <a:graphicFrameLocks noChangeAspect="1"/>
          </p:cNvGraphicFramePr>
          <p:nvPr>
            <p:extLst/>
          </p:nvPr>
        </p:nvGraphicFramePr>
        <p:xfrm>
          <a:off x="1600200" y="3761440"/>
          <a:ext cx="5197475" cy="741362"/>
        </p:xfrm>
        <a:graphic>
          <a:graphicData uri="http://schemas.openxmlformats.org/presentationml/2006/ole">
            <mc:AlternateContent xmlns:mc="http://schemas.openxmlformats.org/markup-compatibility/2006">
              <mc:Choice xmlns:v="urn:schemas-microsoft-com:vml" Requires="v">
                <p:oleObj spid="_x0000_s25608" name="Equation" r:id="rId16" imgW="3022560" imgH="431640" progId="Equation.DSMT4">
                  <p:embed/>
                </p:oleObj>
              </mc:Choice>
              <mc:Fallback>
                <p:oleObj name="Equation" r:id="rId16" imgW="3022560" imgH="431640" progId="Equation.DSMT4">
                  <p:embed/>
                  <p:pic>
                    <p:nvPicPr>
                      <p:cNvPr id="20" name="Object 19"/>
                      <p:cNvPicPr>
                        <a:picLocks noChangeAspect="1" noChangeArrowheads="1"/>
                      </p:cNvPicPr>
                      <p:nvPr/>
                    </p:nvPicPr>
                    <p:blipFill>
                      <a:blip r:embed="rId17"/>
                      <a:srcRect/>
                      <a:stretch>
                        <a:fillRect/>
                      </a:stretch>
                    </p:blipFill>
                    <p:spPr bwMode="auto">
                      <a:xfrm>
                        <a:off x="1600200" y="3761440"/>
                        <a:ext cx="5197475" cy="741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5" name="Group 14"/>
          <p:cNvGrpSpPr/>
          <p:nvPr/>
        </p:nvGrpSpPr>
        <p:grpSpPr>
          <a:xfrm>
            <a:off x="171002" y="2620179"/>
            <a:ext cx="8631916" cy="4238197"/>
            <a:chOff x="178258" y="1161142"/>
            <a:chExt cx="8631916" cy="4238197"/>
          </a:xfrm>
        </p:grpSpPr>
        <p:sp>
          <p:nvSpPr>
            <p:cNvPr id="17" name="Rectangle 16"/>
            <p:cNvSpPr/>
            <p:nvPr/>
          </p:nvSpPr>
          <p:spPr>
            <a:xfrm>
              <a:off x="595088" y="1161142"/>
              <a:ext cx="8215086" cy="4238197"/>
            </a:xfrm>
            <a:prstGeom prst="rect">
              <a:avLst/>
            </a:prstGeom>
            <a:solidFill>
              <a:srgbClr val="FFC000">
                <a:alpha val="29020"/>
              </a:srgbClr>
            </a:solidFill>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9" name="TextBox 18"/>
            <p:cNvSpPr txBox="1"/>
            <p:nvPr/>
          </p:nvSpPr>
          <p:spPr>
            <a:xfrm rot="16200000">
              <a:off x="-1111839" y="3031252"/>
              <a:ext cx="2980303" cy="400110"/>
            </a:xfrm>
            <a:prstGeom prst="rect">
              <a:avLst/>
            </a:prstGeom>
            <a:noFill/>
          </p:spPr>
          <p:txBody>
            <a:bodyPr wrap="none" rtlCol="0">
              <a:spAutoFit/>
            </a:bodyPr>
            <a:lstStyle/>
            <a:p>
              <a:pPr algn="l"/>
              <a:r>
                <a:rPr lang="en-US" sz="2000" i="0" dirty="0" err="1"/>
                <a:t>Lookahead</a:t>
              </a:r>
              <a:r>
                <a:rPr lang="en-US" sz="2000" i="0" dirty="0"/>
                <a:t> approximations</a:t>
              </a:r>
            </a:p>
          </p:txBody>
        </p:sp>
      </p:grpSp>
    </p:spTree>
    <p:extLst>
      <p:ext uri="{BB962C8B-B14F-4D97-AF65-F5344CB8AC3E}">
        <p14:creationId xmlns:p14="http://schemas.microsoft.com/office/powerpoint/2010/main" val="169258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800" y="1143000"/>
            <a:ext cx="8061158" cy="4953000"/>
          </a:xfrm>
        </p:spPr>
        <p:txBody>
          <a:bodyPr/>
          <a:lstStyle/>
          <a:p>
            <a:r>
              <a:rPr lang="en-US" dirty="0"/>
              <a:t>Finding the best policy</a:t>
            </a:r>
          </a:p>
          <a:p>
            <a:pPr lvl="1"/>
            <a:r>
              <a:rPr lang="en-US" dirty="0"/>
              <a:t>We have to first articulate our classes of policies</a:t>
            </a:r>
          </a:p>
          <a:p>
            <a:pPr lvl="1"/>
            <a:endParaRPr lang="en-US" sz="2800" dirty="0"/>
          </a:p>
          <a:p>
            <a:pPr lvl="1"/>
            <a:endParaRPr lang="en-US" sz="2800" dirty="0"/>
          </a:p>
          <a:p>
            <a:pPr lvl="1"/>
            <a:r>
              <a:rPr lang="en-US" sz="2800" dirty="0"/>
              <a:t>So minimizing over            means:</a:t>
            </a:r>
          </a:p>
          <a:p>
            <a:pPr lvl="1"/>
            <a:endParaRPr lang="en-US" sz="2800" dirty="0"/>
          </a:p>
          <a:p>
            <a:pPr lvl="1"/>
            <a:r>
              <a:rPr lang="en-US" sz="2800" dirty="0"/>
              <a:t>We then have to pick an objective such as</a:t>
            </a:r>
          </a:p>
          <a:p>
            <a:pPr lvl="1"/>
            <a:endParaRPr lang="en-US" sz="2800" dirty="0"/>
          </a:p>
          <a:p>
            <a:pPr lvl="2"/>
            <a:endParaRPr lang="en-US" dirty="0"/>
          </a:p>
          <a:p>
            <a:pPr marL="914400" lvl="2" indent="0">
              <a:buNone/>
            </a:pPr>
            <a:r>
              <a:rPr lang="en-US" dirty="0"/>
              <a:t>or</a:t>
            </a:r>
          </a:p>
        </p:txBody>
      </p:sp>
      <p:graphicFrame>
        <p:nvGraphicFramePr>
          <p:cNvPr id="5" name="Object 4"/>
          <p:cNvGraphicFramePr>
            <a:graphicFrameLocks noChangeAspect="1"/>
          </p:cNvGraphicFramePr>
          <p:nvPr>
            <p:extLst/>
          </p:nvPr>
        </p:nvGraphicFramePr>
        <p:xfrm>
          <a:off x="1966913" y="4678363"/>
          <a:ext cx="6022975" cy="784225"/>
        </p:xfrm>
        <a:graphic>
          <a:graphicData uri="http://schemas.openxmlformats.org/presentationml/2006/ole">
            <mc:AlternateContent xmlns:mc="http://schemas.openxmlformats.org/markup-compatibility/2006">
              <mc:Choice xmlns:v="urn:schemas-microsoft-com:vml" Requires="v">
                <p:oleObj spid="_x0000_s26626" name="Equation" r:id="rId3" imgW="3327120" imgH="431640" progId="Equation.DSMT4">
                  <p:embed/>
                </p:oleObj>
              </mc:Choice>
              <mc:Fallback>
                <p:oleObj name="Equation" r:id="rId3" imgW="3327120" imgH="431640" progId="Equation.DSMT4">
                  <p:embed/>
                  <p:pic>
                    <p:nvPicPr>
                      <p:cNvPr id="5" name="Object 4"/>
                      <p:cNvPicPr>
                        <a:picLocks noChangeAspect="1" noChangeArrowheads="1"/>
                      </p:cNvPicPr>
                      <p:nvPr/>
                    </p:nvPicPr>
                    <p:blipFill>
                      <a:blip r:embed="rId4"/>
                      <a:srcRect/>
                      <a:stretch>
                        <a:fillRect/>
                      </a:stretch>
                    </p:blipFill>
                    <p:spPr bwMode="auto">
                      <a:xfrm>
                        <a:off x="1966913" y="4678363"/>
                        <a:ext cx="6022975" cy="784225"/>
                      </a:xfrm>
                      <a:prstGeom prst="rect">
                        <a:avLst/>
                      </a:prstGeom>
                      <a:noFill/>
                      <a:ln>
                        <a:noFill/>
                      </a:ln>
                    </p:spPr>
                  </p:pic>
                </p:oleObj>
              </mc:Fallback>
            </mc:AlternateContent>
          </a:graphicData>
        </a:graphic>
      </p:graphicFrame>
      <p:graphicFrame>
        <p:nvGraphicFramePr>
          <p:cNvPr id="6" name="Object 5"/>
          <p:cNvGraphicFramePr>
            <a:graphicFrameLocks noChangeAspect="1"/>
          </p:cNvGraphicFramePr>
          <p:nvPr>
            <p:extLst/>
          </p:nvPr>
        </p:nvGraphicFramePr>
        <p:xfrm>
          <a:off x="1810085" y="2255001"/>
          <a:ext cx="5529670" cy="861178"/>
        </p:xfrm>
        <a:graphic>
          <a:graphicData uri="http://schemas.openxmlformats.org/presentationml/2006/ole">
            <mc:AlternateContent xmlns:mc="http://schemas.openxmlformats.org/markup-compatibility/2006">
              <mc:Choice xmlns:v="urn:schemas-microsoft-com:vml" Requires="v">
                <p:oleObj spid="_x0000_s26627" name="Equation" r:id="rId5" imgW="3098520" imgH="482400" progId="Equation.DSMT4">
                  <p:embed/>
                </p:oleObj>
              </mc:Choice>
              <mc:Fallback>
                <p:oleObj name="Equation" r:id="rId5" imgW="3098520" imgH="482400" progId="Equation.DSMT4">
                  <p:embed/>
                  <p:pic>
                    <p:nvPicPr>
                      <p:cNvPr id="6" name="Object 5"/>
                      <p:cNvPicPr/>
                      <p:nvPr/>
                    </p:nvPicPr>
                    <p:blipFill>
                      <a:blip r:embed="rId6"/>
                      <a:stretch>
                        <a:fillRect/>
                      </a:stretch>
                    </p:blipFill>
                    <p:spPr>
                      <a:xfrm>
                        <a:off x="1810085" y="2255001"/>
                        <a:ext cx="5529670" cy="861178"/>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4371472" y="3212934"/>
          <a:ext cx="946485" cy="384509"/>
        </p:xfrm>
        <a:graphic>
          <a:graphicData uri="http://schemas.openxmlformats.org/presentationml/2006/ole">
            <mc:AlternateContent xmlns:mc="http://schemas.openxmlformats.org/markup-compatibility/2006">
              <mc:Choice xmlns:v="urn:schemas-microsoft-com:vml" Requires="v">
                <p:oleObj spid="_x0000_s26628" name="Equation" r:id="rId7" imgW="406080" imgH="164880" progId="Equation.DSMT4">
                  <p:embed/>
                </p:oleObj>
              </mc:Choice>
              <mc:Fallback>
                <p:oleObj name="Equation" r:id="rId7" imgW="406080" imgH="164880" progId="Equation.DSMT4">
                  <p:embed/>
                  <p:pic>
                    <p:nvPicPr>
                      <p:cNvPr id="7" name="Object 6"/>
                      <p:cNvPicPr/>
                      <p:nvPr/>
                    </p:nvPicPr>
                    <p:blipFill>
                      <a:blip r:embed="rId8"/>
                      <a:stretch>
                        <a:fillRect/>
                      </a:stretch>
                    </p:blipFill>
                    <p:spPr>
                      <a:xfrm>
                        <a:off x="4371472" y="3212934"/>
                        <a:ext cx="946485" cy="384509"/>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2357187" y="3730625"/>
          <a:ext cx="2379663" cy="498475"/>
        </p:xfrm>
        <a:graphic>
          <a:graphicData uri="http://schemas.openxmlformats.org/presentationml/2006/ole">
            <mc:AlternateContent xmlns:mc="http://schemas.openxmlformats.org/markup-compatibility/2006">
              <mc:Choice xmlns:v="urn:schemas-microsoft-com:vml" Requires="v">
                <p:oleObj spid="_x0000_s26629" name="Equation" r:id="rId9" imgW="1333440" imgH="279360" progId="Equation.DSMT4">
                  <p:embed/>
                </p:oleObj>
              </mc:Choice>
              <mc:Fallback>
                <p:oleObj name="Equation" r:id="rId9" imgW="1333440" imgH="279360" progId="Equation.DSMT4">
                  <p:embed/>
                  <p:pic>
                    <p:nvPicPr>
                      <p:cNvPr id="8" name="Object 7"/>
                      <p:cNvPicPr>
                        <a:picLocks noChangeAspect="1" noChangeArrowheads="1"/>
                      </p:cNvPicPr>
                      <p:nvPr/>
                    </p:nvPicPr>
                    <p:blipFill>
                      <a:blip r:embed="rId10"/>
                      <a:srcRect/>
                      <a:stretch>
                        <a:fillRect/>
                      </a:stretch>
                    </p:blipFill>
                    <p:spPr bwMode="auto">
                      <a:xfrm>
                        <a:off x="2357187" y="3730625"/>
                        <a:ext cx="237966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nvPr>
        </p:nvGraphicFramePr>
        <p:xfrm>
          <a:off x="2099422" y="5881688"/>
          <a:ext cx="3702050" cy="508000"/>
        </p:xfrm>
        <a:graphic>
          <a:graphicData uri="http://schemas.openxmlformats.org/presentationml/2006/ole">
            <mc:AlternateContent xmlns:mc="http://schemas.openxmlformats.org/markup-compatibility/2006">
              <mc:Choice xmlns:v="urn:schemas-microsoft-com:vml" Requires="v">
                <p:oleObj spid="_x0000_s26630" name="Equation" r:id="rId11" imgW="2044440" imgH="279360" progId="Equation.DSMT4">
                  <p:embed/>
                </p:oleObj>
              </mc:Choice>
              <mc:Fallback>
                <p:oleObj name="Equation" r:id="rId11" imgW="2044440" imgH="279360" progId="Equation.DSMT4">
                  <p:embed/>
                  <p:pic>
                    <p:nvPicPr>
                      <p:cNvPr id="9" name="Object 8"/>
                      <p:cNvPicPr>
                        <a:picLocks noChangeAspect="1" noChangeArrowheads="1"/>
                      </p:cNvPicPr>
                      <p:nvPr/>
                    </p:nvPicPr>
                    <p:blipFill>
                      <a:blip r:embed="rId12"/>
                      <a:srcRect/>
                      <a:stretch>
                        <a:fillRect/>
                      </a:stretch>
                    </p:blipFill>
                    <p:spPr bwMode="auto">
                      <a:xfrm>
                        <a:off x="2099422" y="5881688"/>
                        <a:ext cx="3702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694805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Applications</a:t>
            </a:r>
          </a:p>
        </p:txBody>
      </p:sp>
      <p:sp>
        <p:nvSpPr>
          <p:cNvPr id="4101" name="Rectangle 5"/>
          <p:cNvSpPr>
            <a:spLocks noGrp="1" noChangeArrowheads="1"/>
          </p:cNvSpPr>
          <p:nvPr>
            <p:ph type="subTitle" idx="1"/>
          </p:nvPr>
        </p:nvSpPr>
        <p:spPr/>
        <p:txBody>
          <a:bodyPr/>
          <a:lstStyle/>
          <a:p>
            <a:r>
              <a:rPr lang="en-US" dirty="0"/>
              <a:t>… and policies</a:t>
            </a:r>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78</a:t>
            </a:fld>
            <a:endParaRPr lang="en-US"/>
          </a:p>
        </p:txBody>
      </p:sp>
    </p:spTree>
    <p:extLst>
      <p:ext uri="{BB962C8B-B14F-4D97-AF65-F5344CB8AC3E}">
        <p14:creationId xmlns:p14="http://schemas.microsoft.com/office/powerpoint/2010/main" val="29738256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a:t>
            </a:r>
          </a:p>
        </p:txBody>
      </p:sp>
      <p:sp>
        <p:nvSpPr>
          <p:cNvPr id="3" name="Content Placeholder 2"/>
          <p:cNvSpPr>
            <a:spLocks noGrp="1"/>
          </p:cNvSpPr>
          <p:nvPr>
            <p:ph idx="1"/>
          </p:nvPr>
        </p:nvSpPr>
        <p:spPr/>
        <p:txBody>
          <a:bodyPr/>
          <a:lstStyle/>
          <a:p>
            <a:pPr lvl="1"/>
            <a:r>
              <a:rPr lang="en-US" dirty="0"/>
              <a:t>Asset selling</a:t>
            </a:r>
          </a:p>
          <a:p>
            <a:pPr lvl="1"/>
            <a:r>
              <a:rPr lang="en-US" dirty="0"/>
              <a:t>Adaptive market planning</a:t>
            </a:r>
          </a:p>
          <a:p>
            <a:pPr lvl="1"/>
            <a:r>
              <a:rPr lang="en-US" dirty="0"/>
              <a:t>Diabetes problem</a:t>
            </a:r>
          </a:p>
          <a:p>
            <a:pPr lvl="1"/>
            <a:r>
              <a:rPr lang="en-US" dirty="0"/>
              <a:t>Static shortest path</a:t>
            </a:r>
          </a:p>
          <a:p>
            <a:pPr lvl="1"/>
            <a:r>
              <a:rPr lang="en-US" dirty="0"/>
              <a:t>Dynamic shortest path</a:t>
            </a:r>
          </a:p>
          <a:p>
            <a:pPr lvl="1"/>
            <a:r>
              <a:rPr lang="en-US" dirty="0"/>
              <a:t>Energy storage problem (all four variations)</a:t>
            </a:r>
          </a:p>
          <a:p>
            <a:pPr lvl="1"/>
            <a:r>
              <a:rPr lang="en-US" dirty="0"/>
              <a:t>Newsvendor problem (single/two agent, beer game)</a:t>
            </a:r>
          </a:p>
          <a:p>
            <a:pPr lvl="1"/>
            <a:r>
              <a:rPr lang="en-US" dirty="0"/>
              <a:t>Blood management problem</a:t>
            </a:r>
          </a:p>
          <a:p>
            <a:pPr lvl="1"/>
            <a:r>
              <a:rPr lang="en-US" dirty="0"/>
              <a:t>Clinical trials </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821815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5643" y="1143000"/>
            <a:ext cx="4161368" cy="4953000"/>
          </a:xfrm>
        </p:spPr>
        <p:txBody>
          <a:bodyPr/>
          <a:lstStyle/>
          <a:p>
            <a:r>
              <a:rPr lang="en-US" sz="2400" dirty="0"/>
              <a:t>A bit of history</a:t>
            </a:r>
          </a:p>
          <a:p>
            <a:pPr lvl="1"/>
            <a:r>
              <a:rPr lang="en-US" sz="2000" dirty="0"/>
              <a:t>The dynamic assignment problem (assigning drivers to loads) in truckload trucking.</a:t>
            </a:r>
          </a:p>
          <a:p>
            <a:pPr lvl="1"/>
            <a:r>
              <a:rPr lang="en-US" sz="2000" dirty="0"/>
              <a:t>Today, we would recognize this as the problem faced by Uber and Lyft.</a:t>
            </a:r>
          </a:p>
          <a:p>
            <a:pPr lvl="1"/>
            <a:r>
              <a:rPr lang="en-US" sz="2000" dirty="0"/>
              <a:t>The challenge was sequencing decisions (assigning drivers to loads) and information (e.g. new customers calling in).</a:t>
            </a:r>
          </a:p>
          <a:p>
            <a:pPr lvl="1"/>
            <a:r>
              <a:rPr lang="en-US" sz="2000" dirty="0"/>
              <a:t>Four completely different models, and none came close to allowing me to solve the problem.</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pic>
        <p:nvPicPr>
          <p:cNvPr id="5" name="Picture 4"/>
          <p:cNvPicPr>
            <a:picLocks noChangeAspect="1"/>
          </p:cNvPicPr>
          <p:nvPr/>
        </p:nvPicPr>
        <p:blipFill>
          <a:blip r:embed="rId2"/>
          <a:stretch>
            <a:fillRect/>
          </a:stretch>
        </p:blipFill>
        <p:spPr>
          <a:xfrm>
            <a:off x="4317011" y="1657930"/>
            <a:ext cx="4661619" cy="4236367"/>
          </a:xfrm>
          <a:prstGeom prst="rect">
            <a:avLst/>
          </a:prstGeom>
          <a:ln w="95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21664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lvl="1"/>
            <a:r>
              <a:rPr lang="en-US" sz="1800" dirty="0"/>
              <a:t>PFA for asset selling (sell on drops, surges)</a:t>
            </a:r>
          </a:p>
          <a:p>
            <a:pPr lvl="1"/>
            <a:r>
              <a:rPr lang="en-US" sz="1800" dirty="0"/>
              <a:t>PFAs for </a:t>
            </a:r>
            <a:r>
              <a:rPr lang="en-US" sz="1800" dirty="0" err="1"/>
              <a:t>stepsize</a:t>
            </a:r>
            <a:r>
              <a:rPr lang="en-US" sz="1800" dirty="0"/>
              <a:t> policies</a:t>
            </a:r>
          </a:p>
          <a:p>
            <a:pPr lvl="1"/>
            <a:r>
              <a:rPr lang="en-US" sz="1800" dirty="0"/>
              <a:t>CFA (UCB, IE) for diabetes)</a:t>
            </a:r>
          </a:p>
          <a:p>
            <a:pPr lvl="1"/>
            <a:r>
              <a:rPr lang="en-US" sz="1800" dirty="0"/>
              <a:t>VFA for shortest paths</a:t>
            </a:r>
          </a:p>
          <a:p>
            <a:pPr lvl="1"/>
            <a:r>
              <a:rPr lang="en-US" sz="1800" dirty="0"/>
              <a:t>DLA/Knowledge gradient for diabetes</a:t>
            </a:r>
          </a:p>
          <a:p>
            <a:pPr lvl="1"/>
            <a:r>
              <a:rPr lang="en-US" sz="1800" dirty="0"/>
              <a:t>Dynamic shortest paths</a:t>
            </a:r>
          </a:p>
          <a:p>
            <a:pPr lvl="1"/>
            <a:r>
              <a:rPr lang="en-US" sz="1800" dirty="0"/>
              <a:t>Parameterized stochastic shortest path</a:t>
            </a:r>
          </a:p>
          <a:p>
            <a:pPr lvl="1"/>
            <a:r>
              <a:rPr lang="en-US" sz="1800" dirty="0"/>
              <a:t>MDP for energy storage</a:t>
            </a:r>
          </a:p>
          <a:p>
            <a:pPr lvl="1"/>
            <a:r>
              <a:rPr lang="en-US" sz="1800" dirty="0" err="1"/>
              <a:t>Lookahead</a:t>
            </a:r>
            <a:r>
              <a:rPr lang="en-US" sz="1800" dirty="0"/>
              <a:t> for energy storage</a:t>
            </a:r>
          </a:p>
          <a:p>
            <a:pPr lvl="1"/>
            <a:r>
              <a:rPr lang="en-US" sz="1800" dirty="0"/>
              <a:t>PFA for newsvendor problem</a:t>
            </a:r>
          </a:p>
          <a:p>
            <a:pPr lvl="1"/>
            <a:r>
              <a:rPr lang="en-US" sz="1800" dirty="0"/>
              <a:t>CFA for blood management I – parameterized myopic</a:t>
            </a:r>
          </a:p>
          <a:p>
            <a:pPr lvl="1"/>
            <a:r>
              <a:rPr lang="en-US" sz="1800" dirty="0"/>
              <a:t>VFA for blood management II – VFAs</a:t>
            </a:r>
          </a:p>
          <a:p>
            <a:pPr lvl="1"/>
            <a:r>
              <a:rPr lang="en-US" sz="1800" dirty="0" err="1"/>
              <a:t>Lookaheads</a:t>
            </a:r>
            <a:r>
              <a:rPr lang="en-US" sz="1800" dirty="0"/>
              <a:t> for clinical trials</a:t>
            </a:r>
          </a:p>
          <a:p>
            <a:pPr lvl="1"/>
            <a:r>
              <a:rPr lang="en-US" sz="1800" dirty="0"/>
              <a:t>All parameter search problems</a:t>
            </a:r>
          </a:p>
          <a:p>
            <a:endParaRPr lang="en-US" sz="2000" dirty="0"/>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4912404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Asset selling</a:t>
            </a:r>
          </a:p>
          <a:p>
            <a:pPr lvl="1"/>
            <a:r>
              <a:rPr lang="en-US" dirty="0"/>
              <a:t>Sell signal:</a:t>
            </a:r>
          </a:p>
          <a:p>
            <a:pPr lvl="1"/>
            <a:endParaRPr lang="en-US" dirty="0"/>
          </a:p>
          <a:p>
            <a:pPr marL="457200" lvl="1" indent="0">
              <a:buNone/>
            </a:pPr>
            <a:endParaRPr lang="en-US" dirty="0"/>
          </a:p>
          <a:p>
            <a:pPr lvl="1"/>
            <a:r>
              <a:rPr lang="en-US" dirty="0"/>
              <a:t>or</a:t>
            </a:r>
          </a:p>
          <a:p>
            <a:pPr lvl="1"/>
            <a:endParaRPr lang="en-US" dirty="0"/>
          </a:p>
          <a:p>
            <a:pPr lvl="1"/>
            <a:endParaRPr lang="en-US" dirty="0"/>
          </a:p>
          <a:p>
            <a:pPr lvl="1"/>
            <a:r>
              <a:rPr lang="en-US" dirty="0"/>
              <a:t>or</a:t>
            </a:r>
          </a:p>
        </p:txBody>
      </p:sp>
      <p:pic>
        <p:nvPicPr>
          <p:cNvPr id="4" name="Picture 3"/>
          <p:cNvPicPr>
            <a:picLocks noChangeAspect="1"/>
          </p:cNvPicPr>
          <p:nvPr/>
        </p:nvPicPr>
        <p:blipFill rotWithShape="1">
          <a:blip r:embed="rId2"/>
          <a:srcRect t="16586" b="40617"/>
          <a:stretch/>
        </p:blipFill>
        <p:spPr>
          <a:xfrm>
            <a:off x="372220" y="2255519"/>
            <a:ext cx="7315688" cy="853441"/>
          </a:xfrm>
          <a:prstGeom prst="rect">
            <a:avLst/>
          </a:prstGeom>
        </p:spPr>
      </p:pic>
      <p:pic>
        <p:nvPicPr>
          <p:cNvPr id="5" name="Picture 4"/>
          <p:cNvPicPr>
            <a:picLocks noChangeAspect="1"/>
          </p:cNvPicPr>
          <p:nvPr/>
        </p:nvPicPr>
        <p:blipFill>
          <a:blip r:embed="rId3"/>
          <a:stretch>
            <a:fillRect/>
          </a:stretch>
        </p:blipFill>
        <p:spPr>
          <a:xfrm>
            <a:off x="372219" y="3331200"/>
            <a:ext cx="7441603" cy="934371"/>
          </a:xfrm>
          <a:prstGeom prst="rect">
            <a:avLst/>
          </a:prstGeom>
        </p:spPr>
      </p:pic>
      <p:pic>
        <p:nvPicPr>
          <p:cNvPr id="6" name="Picture 5"/>
          <p:cNvPicPr>
            <a:picLocks noChangeAspect="1"/>
          </p:cNvPicPr>
          <p:nvPr/>
        </p:nvPicPr>
        <p:blipFill>
          <a:blip r:embed="rId4"/>
          <a:stretch>
            <a:fillRect/>
          </a:stretch>
        </p:blipFill>
        <p:spPr>
          <a:xfrm>
            <a:off x="284480" y="4857079"/>
            <a:ext cx="7731760" cy="838661"/>
          </a:xfrm>
          <a:prstGeom prst="rect">
            <a:avLst/>
          </a:prstGeom>
        </p:spPr>
      </p:pic>
      <p:pic>
        <p:nvPicPr>
          <p:cNvPr id="7" name="Picture 6"/>
          <p:cNvPicPr>
            <a:picLocks noChangeAspect="1"/>
          </p:cNvPicPr>
          <p:nvPr/>
        </p:nvPicPr>
        <p:blipFill>
          <a:blip r:embed="rId5"/>
          <a:stretch>
            <a:fillRect/>
          </a:stretch>
        </p:blipFill>
        <p:spPr>
          <a:xfrm>
            <a:off x="1804511" y="5836532"/>
            <a:ext cx="5804850" cy="518936"/>
          </a:xfrm>
          <a:prstGeom prst="rect">
            <a:avLst/>
          </a:prstGeom>
        </p:spPr>
      </p:pic>
      <p:sp>
        <p:nvSpPr>
          <p:cNvPr id="8" name="Footer Placeholder 7"/>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42296109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market planning</a:t>
            </a:r>
          </a:p>
        </p:txBody>
      </p:sp>
      <p:sp>
        <p:nvSpPr>
          <p:cNvPr id="3" name="Content Placeholder 2"/>
          <p:cNvSpPr>
            <a:spLocks noGrp="1"/>
          </p:cNvSpPr>
          <p:nvPr>
            <p:ph idx="1"/>
          </p:nvPr>
        </p:nvSpPr>
        <p:spPr/>
        <p:txBody>
          <a:bodyPr/>
          <a:lstStyle/>
          <a:p>
            <a:r>
              <a:rPr lang="en-US" dirty="0" err="1"/>
              <a:t>Stepsize</a:t>
            </a:r>
            <a:r>
              <a:rPr lang="en-US" dirty="0"/>
              <a:t> policies</a:t>
            </a:r>
          </a:p>
          <a:p>
            <a:pPr lvl="1"/>
            <a:r>
              <a:rPr lang="en-US" dirty="0"/>
              <a:t>Harmonic </a:t>
            </a:r>
            <a:r>
              <a:rPr lang="en-US" dirty="0" err="1"/>
              <a:t>stepsize</a:t>
            </a:r>
            <a:r>
              <a:rPr lang="en-US" dirty="0"/>
              <a:t> formula (deterministic</a:t>
            </a:r>
          </a:p>
          <a:p>
            <a:pPr lvl="1"/>
            <a:endParaRPr lang="en-US" dirty="0"/>
          </a:p>
          <a:p>
            <a:pPr lvl="1"/>
            <a:endParaRPr lang="en-US" dirty="0"/>
          </a:p>
          <a:p>
            <a:pPr lvl="1"/>
            <a:r>
              <a:rPr lang="en-US" dirty="0" err="1"/>
              <a:t>Kesten’s</a:t>
            </a:r>
            <a:r>
              <a:rPr lang="en-US" dirty="0"/>
              <a:t> rule (stochastic)</a:t>
            </a:r>
          </a:p>
          <a:p>
            <a:pPr lvl="1"/>
            <a:endParaRPr lang="en-US" dirty="0"/>
          </a:p>
          <a:p>
            <a:pPr lvl="1"/>
            <a:endParaRPr lang="en-US" dirty="0"/>
          </a:p>
          <a:p>
            <a:pPr lvl="1"/>
            <a:endParaRPr lang="en-US" dirty="0"/>
          </a:p>
          <a:p>
            <a:pPr lvl="1"/>
            <a:endParaRPr lang="en-US" dirty="0"/>
          </a:p>
          <a:p>
            <a:pPr lvl="1"/>
            <a:r>
              <a:rPr lang="en-US" dirty="0"/>
              <a:t>Discuss:</a:t>
            </a:r>
          </a:p>
          <a:p>
            <a:pPr lvl="2"/>
            <a:r>
              <a:rPr lang="en-US" dirty="0"/>
              <a:t>Scaling</a:t>
            </a:r>
          </a:p>
          <a:p>
            <a:pPr lvl="2"/>
            <a:r>
              <a:rPr lang="en-US" dirty="0"/>
              <a:t>Handling bias (learning) vs. noise (smoothing)</a:t>
            </a:r>
          </a:p>
          <a:p>
            <a:endParaRPr lang="en-US" dirty="0"/>
          </a:p>
        </p:txBody>
      </p:sp>
      <p:pic>
        <p:nvPicPr>
          <p:cNvPr id="4" name="Picture 3"/>
          <p:cNvPicPr>
            <a:picLocks noChangeAspect="1"/>
          </p:cNvPicPr>
          <p:nvPr/>
        </p:nvPicPr>
        <p:blipFill>
          <a:blip r:embed="rId2"/>
          <a:stretch>
            <a:fillRect/>
          </a:stretch>
        </p:blipFill>
        <p:spPr>
          <a:xfrm>
            <a:off x="697784" y="3571164"/>
            <a:ext cx="6007816" cy="575788"/>
          </a:xfrm>
          <a:prstGeom prst="rect">
            <a:avLst/>
          </a:prstGeom>
        </p:spPr>
      </p:pic>
      <p:pic>
        <p:nvPicPr>
          <p:cNvPr id="5" name="Picture 4"/>
          <p:cNvPicPr>
            <a:picLocks noChangeAspect="1"/>
          </p:cNvPicPr>
          <p:nvPr/>
        </p:nvPicPr>
        <p:blipFill>
          <a:blip r:embed="rId3"/>
          <a:stretch>
            <a:fillRect/>
          </a:stretch>
        </p:blipFill>
        <p:spPr>
          <a:xfrm>
            <a:off x="0" y="2179286"/>
            <a:ext cx="6790938" cy="726473"/>
          </a:xfrm>
          <a:prstGeom prst="rect">
            <a:avLst/>
          </a:prstGeom>
        </p:spPr>
      </p:pic>
      <p:sp>
        <p:nvSpPr>
          <p:cNvPr id="7" name="Footer Placeholder 6"/>
          <p:cNvSpPr>
            <a:spLocks noGrp="1"/>
          </p:cNvSpPr>
          <p:nvPr>
            <p:ph type="ftr" sz="quarter" idx="11"/>
          </p:nvPr>
        </p:nvSpPr>
        <p:spPr/>
        <p:txBody>
          <a:bodyPr/>
          <a:lstStyle/>
          <a:p>
            <a:pPr>
              <a:defRPr/>
            </a:pPr>
            <a:r>
              <a:rPr lang="en-US"/>
              <a:t>© 2018 W.B. Powell</a:t>
            </a:r>
            <a:endParaRPr lang="en-US" dirty="0"/>
          </a:p>
        </p:txBody>
      </p:sp>
      <p:pic>
        <p:nvPicPr>
          <p:cNvPr id="8" name="Picture 7"/>
          <p:cNvPicPr>
            <a:picLocks noChangeAspect="1"/>
          </p:cNvPicPr>
          <p:nvPr/>
        </p:nvPicPr>
        <p:blipFill>
          <a:blip r:embed="rId4"/>
          <a:stretch>
            <a:fillRect/>
          </a:stretch>
        </p:blipFill>
        <p:spPr>
          <a:xfrm>
            <a:off x="1094024" y="4341589"/>
            <a:ext cx="5757874" cy="592688"/>
          </a:xfrm>
          <a:prstGeom prst="rect">
            <a:avLst/>
          </a:prstGeom>
        </p:spPr>
      </p:pic>
    </p:spTree>
    <p:extLst>
      <p:ext uri="{BB962C8B-B14F-4D97-AF65-F5344CB8AC3E}">
        <p14:creationId xmlns:p14="http://schemas.microsoft.com/office/powerpoint/2010/main" val="12251083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Choosing diabetes medication</a:t>
            </a:r>
          </a:p>
          <a:p>
            <a:pPr lvl="1"/>
            <a:r>
              <a:rPr lang="en-US" dirty="0"/>
              <a:t>Upper confidence bounding policies</a:t>
            </a:r>
          </a:p>
          <a:p>
            <a:pPr lvl="1"/>
            <a:endParaRPr lang="en-US" dirty="0"/>
          </a:p>
          <a:p>
            <a:pPr lvl="1"/>
            <a:endParaRPr lang="en-US" dirty="0"/>
          </a:p>
          <a:p>
            <a:pPr lvl="1"/>
            <a:r>
              <a:rPr lang="en-US" dirty="0"/>
              <a:t>Interval estimation</a:t>
            </a:r>
          </a:p>
          <a:p>
            <a:pPr lvl="1"/>
            <a:endParaRPr lang="en-US" dirty="0"/>
          </a:p>
          <a:p>
            <a:pPr lvl="1"/>
            <a:endParaRPr lang="en-US" dirty="0"/>
          </a:p>
          <a:p>
            <a:pPr lvl="1"/>
            <a:r>
              <a:rPr lang="en-US" dirty="0"/>
              <a:t>Knowledge gradient</a:t>
            </a:r>
          </a:p>
        </p:txBody>
      </p:sp>
      <p:pic>
        <p:nvPicPr>
          <p:cNvPr id="4" name="Picture 3"/>
          <p:cNvPicPr>
            <a:picLocks noChangeAspect="1"/>
          </p:cNvPicPr>
          <p:nvPr/>
        </p:nvPicPr>
        <p:blipFill rotWithShape="1">
          <a:blip r:embed="rId3"/>
          <a:srcRect t="57355" b="24662"/>
          <a:stretch/>
        </p:blipFill>
        <p:spPr>
          <a:xfrm>
            <a:off x="828040" y="2194561"/>
            <a:ext cx="6633359" cy="711200"/>
          </a:xfrm>
          <a:prstGeom prst="rect">
            <a:avLst/>
          </a:prstGeom>
        </p:spPr>
      </p:pic>
      <p:pic>
        <p:nvPicPr>
          <p:cNvPr id="5" name="Picture 4"/>
          <p:cNvPicPr>
            <a:picLocks noChangeAspect="1"/>
          </p:cNvPicPr>
          <p:nvPr/>
        </p:nvPicPr>
        <p:blipFill rotWithShape="1">
          <a:blip r:embed="rId3"/>
          <a:srcRect t="86385" b="-514"/>
          <a:stretch/>
        </p:blipFill>
        <p:spPr>
          <a:xfrm>
            <a:off x="604520" y="3677922"/>
            <a:ext cx="6633359" cy="558800"/>
          </a:xfrm>
          <a:prstGeom prst="rect">
            <a:avLst/>
          </a:prstGeom>
        </p:spPr>
      </p:pic>
      <p:sp>
        <p:nvSpPr>
          <p:cNvPr id="6" name="Footer Placeholder 5"/>
          <p:cNvSpPr>
            <a:spLocks noGrp="1"/>
          </p:cNvSpPr>
          <p:nvPr>
            <p:ph type="ftr" sz="quarter" idx="11"/>
          </p:nvPr>
        </p:nvSpPr>
        <p:spPr/>
        <p:txBody>
          <a:bodyPr/>
          <a:lstStyle/>
          <a:p>
            <a:pPr>
              <a:defRPr/>
            </a:pPr>
            <a:r>
              <a:rPr lang="en-US"/>
              <a:t>© 2018 W.B. Powell</a:t>
            </a:r>
            <a:endParaRPr lang="en-US" dirty="0"/>
          </a:p>
        </p:txBody>
      </p:sp>
      <p:graphicFrame>
        <p:nvGraphicFramePr>
          <p:cNvPr id="7" name="Object 6"/>
          <p:cNvGraphicFramePr>
            <a:graphicFrameLocks noChangeAspect="1"/>
          </p:cNvGraphicFramePr>
          <p:nvPr>
            <p:extLst/>
          </p:nvPr>
        </p:nvGraphicFramePr>
        <p:xfrm>
          <a:off x="2055235" y="5008883"/>
          <a:ext cx="5033530" cy="497434"/>
        </p:xfrm>
        <a:graphic>
          <a:graphicData uri="http://schemas.openxmlformats.org/presentationml/2006/ole">
            <mc:AlternateContent xmlns:mc="http://schemas.openxmlformats.org/markup-compatibility/2006">
              <mc:Choice xmlns:v="urn:schemas-microsoft-com:vml" Requires="v">
                <p:oleObj spid="_x0000_s27650" name="Equation" r:id="rId4" imgW="2831760" imgH="279360" progId="Equation.DSMT4">
                  <p:embed/>
                </p:oleObj>
              </mc:Choice>
              <mc:Fallback>
                <p:oleObj name="Equation" r:id="rId4" imgW="2831760" imgH="279360" progId="Equation.DSMT4">
                  <p:embed/>
                  <p:pic>
                    <p:nvPicPr>
                      <p:cNvPr id="7" name="Object 6"/>
                      <p:cNvPicPr>
                        <a:picLocks noChangeAspect="1" noChangeArrowheads="1"/>
                      </p:cNvPicPr>
                      <p:nvPr/>
                    </p:nvPicPr>
                    <p:blipFill>
                      <a:blip r:embed="rId5"/>
                      <a:srcRect/>
                      <a:stretch>
                        <a:fillRect/>
                      </a:stretch>
                    </p:blipFill>
                    <p:spPr bwMode="auto">
                      <a:xfrm>
                        <a:off x="2055235" y="5008883"/>
                        <a:ext cx="5033530" cy="49743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5455185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Shortest paths – static/stationary</a:t>
                </a:r>
              </a:p>
              <a:p>
                <a:pPr lvl="1"/>
                <a:r>
                  <a:rPr lang="en-US" dirty="0"/>
                  <a:t>Deterministic, or stochastic (but we see costs after we choose the link):</a:t>
                </a:r>
              </a:p>
              <a:p>
                <a:pPr lvl="1"/>
                <a:endParaRPr lang="en-US" dirty="0"/>
              </a:p>
              <a:p>
                <a:pPr lvl="1"/>
                <a:endParaRPr lang="en-US" dirty="0"/>
              </a:p>
              <a:p>
                <a:pPr lvl="1"/>
                <a:r>
                  <a:rPr lang="en-US" dirty="0"/>
                  <a:t>Stochastic (we see costs before we make a decision)</a:t>
                </a:r>
              </a:p>
              <a:p>
                <a:pPr lvl="1"/>
                <a:endParaRPr lang="en-US" dirty="0"/>
              </a:p>
              <a:p>
                <a:pPr marL="457200" lvl="1"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𝑋</m:t>
                          </m:r>
                        </m:e>
                        <m:sup>
                          <m:r>
                            <a:rPr lang="en-US" i="1">
                              <a:latin typeface="Cambria Math" panose="02040503050406030204" pitchFamily="18" charset="0"/>
                            </a:rPr>
                            <m:t>𝜋</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𝑡</m:t>
                          </m:r>
                        </m:sub>
                      </m:sSub>
                      <m:r>
                        <a:rPr lang="en-US" i="1">
                          <a:latin typeface="Cambria Math" panose="02040503050406030204" pitchFamily="18" charset="0"/>
                        </a:rPr>
                        <m:t>)=</m:t>
                      </m:r>
                      <m:r>
                        <a:rPr lang="en-US" i="1">
                          <a:latin typeface="Cambria Math" panose="02040503050406030204" pitchFamily="18" charset="0"/>
                        </a:rPr>
                        <m:t>𝑎𝑟𝑔𝑚𝑎</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𝑗</m:t>
                          </m:r>
                        </m:sub>
                      </m:sSub>
                      <m:r>
                        <a:rPr lang="en-US" i="1">
                          <a:latin typeface="Cambria Math" panose="02040503050406030204" pitchFamily="18" charset="0"/>
                        </a:rPr>
                        <m:t> (</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𝑐</m:t>
                              </m:r>
                            </m:e>
                          </m:acc>
                        </m:e>
                        <m:sub>
                          <m:r>
                            <a:rPr lang="en-US" i="1">
                              <a:latin typeface="Cambria Math" panose="02040503050406030204" pitchFamily="18" charset="0"/>
                            </a:rPr>
                            <m:t>𝑖𝑗</m:t>
                          </m:r>
                        </m:sub>
                      </m:sSub>
                      <m:r>
                        <a:rPr lang="en-US" i="1">
                          <a:latin typeface="Cambria Math" panose="02040503050406030204" pitchFamily="18" charset="0"/>
                        </a:rPr>
                        <m:t>+</m:t>
                      </m:r>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𝑉</m:t>
                              </m:r>
                            </m:e>
                          </m:acc>
                        </m:e>
                        <m:sub>
                          <m:r>
                            <a:rPr lang="en-US" i="1">
                              <a:latin typeface="Cambria Math" panose="02040503050406030204" pitchFamily="18" charset="0"/>
                            </a:rPr>
                            <m:t>𝑡𝑗</m:t>
                          </m:r>
                        </m:sub>
                        <m:sup>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𝑛</m:t>
                          </m:r>
                          <m:r>
                            <a:rPr lang="en-US" i="1">
                              <a:latin typeface="Cambria Math" panose="02040503050406030204" pitchFamily="18" charset="0"/>
                            </a:rPr>
                            <m:t>−1</m:t>
                          </m:r>
                        </m:sup>
                      </m:sSubSup>
                      <m:r>
                        <a:rPr lang="en-US" i="1">
                          <a:latin typeface="Cambria Math" panose="02040503050406030204" pitchFamily="18" charset="0"/>
                        </a:rPr>
                        <m:t>)</m:t>
                      </m:r>
                    </m:oMath>
                  </m:oMathPara>
                </a14:m>
                <a:endParaRPr lang="en-US" dirty="0"/>
              </a:p>
              <a:p>
                <a:pPr marL="457200" lvl="1" indent="0">
                  <a:buNone/>
                </a:pPr>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a:stretch>
              </a:blipFill>
            </p:spPr>
            <p:txBody>
              <a:bodyPr/>
              <a:lstStyle/>
              <a:p>
                <a:r>
                  <a:rPr lang="en-US">
                    <a:noFill/>
                  </a:rPr>
                  <a:t> </a:t>
                </a:r>
              </a:p>
            </p:txBody>
          </p:sp>
        </mc:Fallback>
      </mc:AlternateContent>
      <p:pic>
        <p:nvPicPr>
          <p:cNvPr id="4" name="Picture 3"/>
          <p:cNvPicPr>
            <a:picLocks noChangeAspect="1"/>
          </p:cNvPicPr>
          <p:nvPr/>
        </p:nvPicPr>
        <p:blipFill rotWithShape="1">
          <a:blip r:embed="rId3"/>
          <a:srcRect l="24161" t="45707" b="44283"/>
          <a:stretch/>
        </p:blipFill>
        <p:spPr>
          <a:xfrm>
            <a:off x="1134799" y="2458720"/>
            <a:ext cx="6874401" cy="965199"/>
          </a:xfrm>
          <a:prstGeom prst="rect">
            <a:avLst/>
          </a:prstGeom>
        </p:spPr>
      </p:pic>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9700485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Imagine that the </a:t>
            </a:r>
            <a:r>
              <a:rPr lang="en-US" dirty="0" err="1"/>
              <a:t>lookahead</a:t>
            </a:r>
            <a:r>
              <a:rPr lang="en-US" dirty="0"/>
              <a:t> is just a black box:</a:t>
            </a:r>
          </a:p>
          <a:p>
            <a:pPr lvl="1"/>
            <a:r>
              <a:rPr lang="en-US" dirty="0"/>
              <a:t>Solve the optimization problem</a:t>
            </a:r>
          </a:p>
          <a:p>
            <a:pPr lvl="1"/>
            <a:endParaRPr lang="en-US" dirty="0"/>
          </a:p>
          <a:p>
            <a:pPr lvl="1"/>
            <a:endParaRPr lang="en-US" dirty="0"/>
          </a:p>
          <a:p>
            <a:pPr lvl="1"/>
            <a:r>
              <a:rPr lang="en-US" dirty="0"/>
              <a:t>subject to</a:t>
            </a:r>
          </a:p>
          <a:p>
            <a:pPr lvl="1"/>
            <a:endParaRPr lang="en-US" dirty="0"/>
          </a:p>
          <a:p>
            <a:pPr lvl="1"/>
            <a:endParaRPr lang="en-US" dirty="0"/>
          </a:p>
          <a:p>
            <a:pPr lvl="1"/>
            <a:endParaRPr lang="en-US" dirty="0"/>
          </a:p>
          <a:p>
            <a:pPr lvl="1"/>
            <a:endParaRPr lang="en-US" dirty="0"/>
          </a:p>
          <a:p>
            <a:pPr lvl="1"/>
            <a:endParaRPr lang="en-US" dirty="0"/>
          </a:p>
          <a:p>
            <a:pPr lvl="1"/>
            <a:r>
              <a:rPr lang="en-US" dirty="0"/>
              <a:t>This is a deterministic shortest path problem that we could solve using Bellman’s equation, but for now we will just view it as a black box optimization problem.</a:t>
            </a:r>
          </a:p>
        </p:txBody>
      </p:sp>
      <p:graphicFrame>
        <p:nvGraphicFramePr>
          <p:cNvPr id="6" name="Object 5"/>
          <p:cNvGraphicFramePr>
            <a:graphicFrameLocks noChangeAspect="1"/>
          </p:cNvGraphicFramePr>
          <p:nvPr>
            <p:extLst/>
          </p:nvPr>
        </p:nvGraphicFramePr>
        <p:xfrm>
          <a:off x="1526540" y="2173605"/>
          <a:ext cx="3608388" cy="814388"/>
        </p:xfrm>
        <a:graphic>
          <a:graphicData uri="http://schemas.openxmlformats.org/presentationml/2006/ole">
            <mc:AlternateContent xmlns:mc="http://schemas.openxmlformats.org/markup-compatibility/2006">
              <mc:Choice xmlns:v="urn:schemas-microsoft-com:vml" Requires="v">
                <p:oleObj spid="_x0000_s28674" name="Equation" r:id="rId3" imgW="2082600" imgH="469800" progId="Equation.DSMT4">
                  <p:embed/>
                </p:oleObj>
              </mc:Choice>
              <mc:Fallback>
                <p:oleObj name="Equation" r:id="rId3" imgW="2082600" imgH="469800" progId="Equation.DSMT4">
                  <p:embed/>
                  <p:pic>
                    <p:nvPicPr>
                      <p:cNvPr id="6" name="Object 5"/>
                      <p:cNvPicPr/>
                      <p:nvPr/>
                    </p:nvPicPr>
                    <p:blipFill>
                      <a:blip r:embed="rId4"/>
                      <a:stretch>
                        <a:fillRect/>
                      </a:stretch>
                    </p:blipFill>
                    <p:spPr>
                      <a:xfrm>
                        <a:off x="1526540" y="2173605"/>
                        <a:ext cx="3608388" cy="814388"/>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2117846" y="3436620"/>
          <a:ext cx="5379676" cy="1992870"/>
        </p:xfrm>
        <a:graphic>
          <a:graphicData uri="http://schemas.openxmlformats.org/presentationml/2006/ole">
            <mc:AlternateContent xmlns:mc="http://schemas.openxmlformats.org/markup-compatibility/2006">
              <mc:Choice xmlns:v="urn:schemas-microsoft-com:vml" Requires="v">
                <p:oleObj spid="_x0000_s28675" name="Equation" r:id="rId5" imgW="3670200" imgH="1358640" progId="Equation.DSMT4">
                  <p:embed/>
                </p:oleObj>
              </mc:Choice>
              <mc:Fallback>
                <p:oleObj name="Equation" r:id="rId5" imgW="3670200" imgH="1358640" progId="Equation.DSMT4">
                  <p:embed/>
                  <p:pic>
                    <p:nvPicPr>
                      <p:cNvPr id="7" name="Object 6"/>
                      <p:cNvPicPr/>
                      <p:nvPr/>
                    </p:nvPicPr>
                    <p:blipFill>
                      <a:blip r:embed="rId6"/>
                      <a:stretch>
                        <a:fillRect/>
                      </a:stretch>
                    </p:blipFill>
                    <p:spPr>
                      <a:xfrm>
                        <a:off x="2117846" y="3436620"/>
                        <a:ext cx="5379676" cy="1992870"/>
                      </a:xfrm>
                      <a:prstGeom prst="rect">
                        <a:avLst/>
                      </a:prstGeom>
                    </p:spPr>
                  </p:pic>
                </p:oleObj>
              </mc:Fallback>
            </mc:AlternateContent>
          </a:graphicData>
        </a:graphic>
      </p:graphicFrame>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2934640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The </a:t>
                </a:r>
                <a14:m>
                  <m:oMath xmlns:m="http://schemas.openxmlformats.org/officeDocument/2006/math">
                    <m:r>
                      <a:rPr lang="en-US" b="0" i="1" smtClean="0">
                        <a:latin typeface="Cambria Math" panose="02040503050406030204" pitchFamily="18" charset="0"/>
                      </a:rPr>
                      <m:t>𝜃</m:t>
                    </m:r>
                    <m:r>
                      <a:rPr lang="en-US" b="0" i="1" smtClean="0">
                        <a:latin typeface="Cambria Math" panose="02040503050406030204" pitchFamily="18" charset="0"/>
                      </a:rPr>
                      <m:t>−</m:t>
                    </m:r>
                  </m:oMath>
                </a14:m>
                <a:r>
                  <a:rPr lang="en-US" dirty="0"/>
                  <a:t>percentile policy.</a:t>
                </a:r>
              </a:p>
              <a:p>
                <a:pPr lvl="1"/>
                <a:r>
                  <a:rPr lang="en-US" dirty="0"/>
                  <a:t>Solve the linear program (shortest path problem):</a:t>
                </a:r>
              </a:p>
              <a:p>
                <a:pPr lvl="1"/>
                <a:endParaRPr lang="en-US" dirty="0"/>
              </a:p>
              <a:p>
                <a:pPr lvl="1"/>
                <a:endParaRPr lang="en-US" dirty="0"/>
              </a:p>
              <a:p>
                <a:pPr lvl="1"/>
                <a:r>
                  <a:rPr lang="en-US" dirty="0"/>
                  <a:t>subject to</a:t>
                </a:r>
              </a:p>
              <a:p>
                <a:pPr lvl="1"/>
                <a:endParaRPr lang="en-US" dirty="0"/>
              </a:p>
              <a:p>
                <a:pPr lvl="1"/>
                <a:endParaRPr lang="en-US" dirty="0"/>
              </a:p>
              <a:p>
                <a:pPr lvl="1"/>
                <a:endParaRPr lang="en-US" dirty="0"/>
              </a:p>
              <a:p>
                <a:pPr lvl="1"/>
                <a:endParaRPr lang="en-US" dirty="0"/>
              </a:p>
              <a:p>
                <a:pPr lvl="1"/>
                <a:endParaRPr lang="en-US" dirty="0"/>
              </a:p>
              <a:p>
                <a:pPr lvl="1"/>
                <a:r>
                  <a:rPr lang="en-US" dirty="0"/>
                  <a:t>This is a deterministic shortest path problem that we could solve using Bellman’s equation, but for now we will just view it as a black box optimization problem.</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1355" b="-16626"/>
                </a:stretch>
              </a:blipFill>
            </p:spPr>
            <p:txBody>
              <a:bodyPr/>
              <a:lstStyle/>
              <a:p>
                <a:r>
                  <a:rPr lang="en-US">
                    <a:noFill/>
                  </a:rPr>
                  <a:t> </a:t>
                </a:r>
              </a:p>
            </p:txBody>
          </p:sp>
        </mc:Fallback>
      </mc:AlternateContent>
      <p:graphicFrame>
        <p:nvGraphicFramePr>
          <p:cNvPr id="6" name="Object 5"/>
          <p:cNvGraphicFramePr>
            <a:graphicFrameLocks noChangeAspect="1"/>
          </p:cNvGraphicFramePr>
          <p:nvPr>
            <p:extLst/>
          </p:nvPr>
        </p:nvGraphicFramePr>
        <p:xfrm>
          <a:off x="411479" y="2178092"/>
          <a:ext cx="8594725" cy="762819"/>
        </p:xfrm>
        <a:graphic>
          <a:graphicData uri="http://schemas.openxmlformats.org/presentationml/2006/ole">
            <mc:AlternateContent xmlns:mc="http://schemas.openxmlformats.org/markup-compatibility/2006">
              <mc:Choice xmlns:v="urn:schemas-microsoft-com:vml" Requires="v">
                <p:oleObj spid="_x0000_s29698" name="Equation" r:id="rId4" imgW="5295600" imgH="469800" progId="Equation.DSMT4">
                  <p:embed/>
                </p:oleObj>
              </mc:Choice>
              <mc:Fallback>
                <p:oleObj name="Equation" r:id="rId4" imgW="5295600" imgH="469800" progId="Equation.DSMT4">
                  <p:embed/>
                  <p:pic>
                    <p:nvPicPr>
                      <p:cNvPr id="6" name="Object 5"/>
                      <p:cNvPicPr/>
                      <p:nvPr/>
                    </p:nvPicPr>
                    <p:blipFill>
                      <a:blip r:embed="rId5"/>
                      <a:stretch>
                        <a:fillRect/>
                      </a:stretch>
                    </p:blipFill>
                    <p:spPr>
                      <a:xfrm>
                        <a:off x="411479" y="2178092"/>
                        <a:ext cx="8594725" cy="762819"/>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2081213" y="3436938"/>
          <a:ext cx="5454650" cy="1992312"/>
        </p:xfrm>
        <a:graphic>
          <a:graphicData uri="http://schemas.openxmlformats.org/presentationml/2006/ole">
            <mc:AlternateContent xmlns:mc="http://schemas.openxmlformats.org/markup-compatibility/2006">
              <mc:Choice xmlns:v="urn:schemas-microsoft-com:vml" Requires="v">
                <p:oleObj spid="_x0000_s29699" name="Equation" r:id="rId6" imgW="3720960" imgH="1358640" progId="Equation.DSMT4">
                  <p:embed/>
                </p:oleObj>
              </mc:Choice>
              <mc:Fallback>
                <p:oleObj name="Equation" r:id="rId6" imgW="3720960" imgH="1358640" progId="Equation.DSMT4">
                  <p:embed/>
                  <p:pic>
                    <p:nvPicPr>
                      <p:cNvPr id="7" name="Object 6"/>
                      <p:cNvPicPr/>
                      <p:nvPr/>
                    </p:nvPicPr>
                    <p:blipFill>
                      <a:blip r:embed="rId7"/>
                      <a:stretch>
                        <a:fillRect/>
                      </a:stretch>
                    </p:blipFill>
                    <p:spPr>
                      <a:xfrm>
                        <a:off x="2081213" y="3436938"/>
                        <a:ext cx="5454650" cy="1992312"/>
                      </a:xfrm>
                      <a:prstGeom prst="rect">
                        <a:avLst/>
                      </a:prstGeom>
                    </p:spPr>
                  </p:pic>
                </p:oleObj>
              </mc:Fallback>
            </mc:AlternateContent>
          </a:graphicData>
        </a:graphic>
      </p:graphicFrame>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7999308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Energy storage problem</a:t>
            </a:r>
          </a:p>
          <a:p>
            <a:pPr lvl="1"/>
            <a:r>
              <a:rPr lang="en-US" dirty="0"/>
              <a:t>PFA version</a:t>
            </a:r>
          </a:p>
          <a:p>
            <a:pPr lvl="1"/>
            <a:endParaRPr lang="en-US" dirty="0"/>
          </a:p>
          <a:p>
            <a:pPr lvl="1"/>
            <a:endParaRPr lang="en-US" dirty="0"/>
          </a:p>
          <a:p>
            <a:pPr lvl="1"/>
            <a:endParaRPr lang="en-US" dirty="0"/>
          </a:p>
          <a:p>
            <a:pPr lvl="1"/>
            <a:endParaRPr lang="en-US" dirty="0"/>
          </a:p>
          <a:p>
            <a:pPr lvl="2"/>
            <a:r>
              <a:rPr lang="en-US" dirty="0"/>
              <a:t>Use basic policy search:</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graphicFrame>
        <p:nvGraphicFramePr>
          <p:cNvPr id="5" name="Object 4"/>
          <p:cNvGraphicFramePr>
            <a:graphicFrameLocks noChangeAspect="1"/>
          </p:cNvGraphicFramePr>
          <p:nvPr>
            <p:extLst/>
          </p:nvPr>
        </p:nvGraphicFramePr>
        <p:xfrm>
          <a:off x="1608997" y="2259037"/>
          <a:ext cx="5448477" cy="1580058"/>
        </p:xfrm>
        <a:graphic>
          <a:graphicData uri="http://schemas.openxmlformats.org/presentationml/2006/ole">
            <mc:AlternateContent xmlns:mc="http://schemas.openxmlformats.org/markup-compatibility/2006">
              <mc:Choice xmlns:v="urn:schemas-microsoft-com:vml" Requires="v">
                <p:oleObj spid="_x0000_s30722" name="Equation" r:id="rId3" imgW="2539800" imgH="736560" progId="Equation.DSMT4">
                  <p:embed/>
                </p:oleObj>
              </mc:Choice>
              <mc:Fallback>
                <p:oleObj name="Equation" r:id="rId3" imgW="2539800" imgH="736560" progId="Equation.DSMT4">
                  <p:embed/>
                  <p:pic>
                    <p:nvPicPr>
                      <p:cNvPr id="5" name="Object 4"/>
                      <p:cNvPicPr/>
                      <p:nvPr/>
                    </p:nvPicPr>
                    <p:blipFill>
                      <a:blip r:embed="rId4"/>
                      <a:stretch>
                        <a:fillRect/>
                      </a:stretch>
                    </p:blipFill>
                    <p:spPr>
                      <a:xfrm>
                        <a:off x="1608997" y="2259037"/>
                        <a:ext cx="5448477" cy="1580058"/>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2171700" y="4077518"/>
          <a:ext cx="4800600" cy="903288"/>
        </p:xfrm>
        <a:graphic>
          <a:graphicData uri="http://schemas.openxmlformats.org/presentationml/2006/ole">
            <mc:AlternateContent xmlns:mc="http://schemas.openxmlformats.org/markup-compatibility/2006">
              <mc:Choice xmlns:v="urn:schemas-microsoft-com:vml" Requires="v">
                <p:oleObj spid="_x0000_s30723" name="Equation" r:id="rId5" imgW="1955520" imgH="368280" progId="Equation.DSMT4">
                  <p:embed/>
                </p:oleObj>
              </mc:Choice>
              <mc:Fallback>
                <p:oleObj name="Equation" r:id="rId5" imgW="1955520" imgH="368280" progId="Equation.DSMT4">
                  <p:embed/>
                  <p:pic>
                    <p:nvPicPr>
                      <p:cNvPr id="6" name="Object 5"/>
                      <p:cNvPicPr>
                        <a:picLocks noChangeAspect="1" noChangeArrowheads="1"/>
                      </p:cNvPicPr>
                      <p:nvPr/>
                    </p:nvPicPr>
                    <p:blipFill>
                      <a:blip r:embed="rId6"/>
                      <a:srcRect/>
                      <a:stretch>
                        <a:fillRect/>
                      </a:stretch>
                    </p:blipFill>
                    <p:spPr bwMode="auto">
                      <a:xfrm>
                        <a:off x="2171700" y="4077518"/>
                        <a:ext cx="48006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510230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Designing policies</a:t>
            </a:r>
          </a:p>
        </p:txBody>
      </p:sp>
      <p:sp>
        <p:nvSpPr>
          <p:cNvPr id="4101" name="Rectangle 5"/>
          <p:cNvSpPr>
            <a:spLocks noGrp="1" noChangeArrowheads="1"/>
          </p:cNvSpPr>
          <p:nvPr>
            <p:ph type="subTitle" idx="1"/>
          </p:nvPr>
        </p:nvSpPr>
        <p:spPr/>
        <p:txBody>
          <a:bodyPr/>
          <a:lstStyle/>
          <a:p>
            <a:r>
              <a:rPr lang="en-US" dirty="0"/>
              <a:t>Matching problems to policies</a:t>
            </a:r>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88</a:t>
            </a:fld>
            <a:endParaRPr lang="en-US"/>
          </a:p>
        </p:txBody>
      </p:sp>
    </p:spTree>
    <p:extLst>
      <p:ext uri="{BB962C8B-B14F-4D97-AF65-F5344CB8AC3E}">
        <p14:creationId xmlns:p14="http://schemas.microsoft.com/office/powerpoint/2010/main" val="17172096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2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64"/>
          <a:stretch/>
        </p:blipFill>
        <p:spPr bwMode="auto">
          <a:xfrm>
            <a:off x="-1" y="0"/>
            <a:ext cx="914400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3193143" y="29029"/>
            <a:ext cx="1683657" cy="3744685"/>
          </a:xfrm>
          <a:custGeom>
            <a:avLst/>
            <a:gdLst>
              <a:gd name="connsiteX0" fmla="*/ 1538514 w 1683657"/>
              <a:gd name="connsiteY0" fmla="*/ 3744685 h 3744685"/>
              <a:gd name="connsiteX1" fmla="*/ 798286 w 1683657"/>
              <a:gd name="connsiteY1" fmla="*/ 3468914 h 3744685"/>
              <a:gd name="connsiteX2" fmla="*/ 1683657 w 1683657"/>
              <a:gd name="connsiteY2" fmla="*/ 1277257 h 3744685"/>
              <a:gd name="connsiteX3" fmla="*/ 0 w 1683657"/>
              <a:gd name="connsiteY3" fmla="*/ 682171 h 3744685"/>
              <a:gd name="connsiteX4" fmla="*/ 449943 w 1683657"/>
              <a:gd name="connsiteY4" fmla="*/ 0 h 3744685"/>
              <a:gd name="connsiteX5" fmla="*/ 449943 w 1683657"/>
              <a:gd name="connsiteY5" fmla="*/ 0 h 3744685"/>
              <a:gd name="connsiteX6" fmla="*/ 449943 w 1683657"/>
              <a:gd name="connsiteY6" fmla="*/ 0 h 374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657" h="3744685">
                <a:moveTo>
                  <a:pt x="1538514" y="3744685"/>
                </a:moveTo>
                <a:lnTo>
                  <a:pt x="798286" y="3468914"/>
                </a:lnTo>
                <a:lnTo>
                  <a:pt x="1683657" y="1277257"/>
                </a:lnTo>
                <a:lnTo>
                  <a:pt x="0" y="682171"/>
                </a:lnTo>
                <a:lnTo>
                  <a:pt x="449943" y="0"/>
                </a:lnTo>
                <a:lnTo>
                  <a:pt x="449943" y="0"/>
                </a:lnTo>
                <a:lnTo>
                  <a:pt x="449943" y="0"/>
                </a:lnTo>
              </a:path>
            </a:pathLst>
          </a:custGeom>
          <a:noFill/>
          <a:ln w="101600">
            <a:solidFill>
              <a:srgbClr val="3399FF"/>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3" name="Oval 2"/>
          <p:cNvSpPr/>
          <p:nvPr/>
        </p:nvSpPr>
        <p:spPr>
          <a:xfrm>
            <a:off x="4572000" y="3643086"/>
            <a:ext cx="304800" cy="304800"/>
          </a:xfrm>
          <a:prstGeom prst="ellipse">
            <a:avLst/>
          </a:prstGeom>
          <a:solidFill>
            <a:srgbClr val="3399FF"/>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4" name="Footer Placeholder 3"/>
          <p:cNvSpPr>
            <a:spLocks noGrp="1"/>
          </p:cNvSpPr>
          <p:nvPr>
            <p:ph type="ftr" sz="quarter" idx="11"/>
          </p:nvPr>
        </p:nvSpPr>
        <p:spPr/>
        <p:txBody>
          <a:bodyPr/>
          <a:lstStyle/>
          <a:p>
            <a:pPr>
              <a:defRPr/>
            </a:pPr>
            <a:r>
              <a:rPr lang="en-US"/>
              <a:t>© 2018 W.B. Powell</a:t>
            </a:r>
          </a:p>
        </p:txBody>
      </p:sp>
      <p:sp>
        <p:nvSpPr>
          <p:cNvPr id="5" name="Slide Number Placeholder 4"/>
          <p:cNvSpPr>
            <a:spLocks noGrp="1"/>
          </p:cNvSpPr>
          <p:nvPr>
            <p:ph type="sldNum" sz="quarter" idx="12"/>
          </p:nvPr>
        </p:nvSpPr>
        <p:spPr/>
        <p:txBody>
          <a:bodyPr/>
          <a:lstStyle/>
          <a:p>
            <a:pPr>
              <a:defRPr/>
            </a:pPr>
            <a:r>
              <a:rPr lang="en-US"/>
              <a:t>Slide </a:t>
            </a:r>
            <a:fld id="{CA1BF554-DF22-475E-92F9-B7E92000597D}" type="slidenum">
              <a:rPr lang="en-US" smtClean="0"/>
              <a:pPr>
                <a:defRPr/>
              </a:pPr>
              <a:t>89</a:t>
            </a:fld>
            <a:endParaRPr lang="en-US"/>
          </a:p>
        </p:txBody>
      </p:sp>
    </p:spTree>
    <p:extLst>
      <p:ext uri="{BB962C8B-B14F-4D97-AF65-F5344CB8AC3E}">
        <p14:creationId xmlns:p14="http://schemas.microsoft.com/office/powerpoint/2010/main" val="280468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27991" y="1143000"/>
            <a:ext cx="3925957" cy="4953000"/>
          </a:xfrm>
        </p:spPr>
        <p:txBody>
          <a:bodyPr/>
          <a:lstStyle/>
          <a:p>
            <a:r>
              <a:rPr lang="en-US" sz="2400" dirty="0"/>
              <a:t>Over 20 years later:</a:t>
            </a:r>
          </a:p>
          <a:p>
            <a:pPr lvl="1"/>
            <a:r>
              <a:rPr lang="en-US" sz="2000" dirty="0"/>
              <a:t>Winner, 2009 Daniel H. Wagner Prize.</a:t>
            </a:r>
          </a:p>
          <a:p>
            <a:pPr lvl="1"/>
            <a:r>
              <a:rPr lang="en-US" sz="2000" dirty="0"/>
              <a:t>Winner, 2010 Best paper prize in Transportation Science and Logistics.</a:t>
            </a:r>
          </a:p>
          <a:p>
            <a:pPr lvl="1"/>
            <a:r>
              <a:rPr lang="en-US" sz="2000" dirty="0"/>
              <a:t>2016, licensed to Optimal Dynamics where it is being marketed as SMART-TL.</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pic>
        <p:nvPicPr>
          <p:cNvPr id="5" name="Picture 4"/>
          <p:cNvPicPr>
            <a:picLocks noChangeAspect="1"/>
          </p:cNvPicPr>
          <p:nvPr/>
        </p:nvPicPr>
        <p:blipFill>
          <a:blip r:embed="rId2"/>
          <a:stretch>
            <a:fillRect/>
          </a:stretch>
        </p:blipFill>
        <p:spPr>
          <a:xfrm>
            <a:off x="4039283" y="1620079"/>
            <a:ext cx="4974050" cy="3589614"/>
          </a:xfrm>
          <a:prstGeom prst="rect">
            <a:avLst/>
          </a:prstGeom>
          <a:ln w="95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87137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Choosing a policy</a:t>
            </a:r>
          </a:p>
        </p:txBody>
      </p:sp>
      <p:pic>
        <p:nvPicPr>
          <p:cNvPr id="7127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864" y="5243285"/>
            <a:ext cx="1539422" cy="115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27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864" y="3972023"/>
            <a:ext cx="1539422" cy="1153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270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864" y="1376283"/>
            <a:ext cx="1539422" cy="1157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2"/>
          <p:cNvSpPr txBox="1">
            <a:spLocks/>
          </p:cNvSpPr>
          <p:nvPr/>
        </p:nvSpPr>
        <p:spPr bwMode="auto">
          <a:xfrm>
            <a:off x="4648122" y="1476822"/>
            <a:ext cx="3639514"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0000"/>
              <a:buFontTx/>
              <a:buBlip>
                <a:blip r:embed="rId5"/>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pPr>
              <a:buFont typeface="Wingdings" pitchFamily="2" charset="2"/>
              <a:buChar char="q"/>
            </a:pPr>
            <a:r>
              <a:rPr lang="en-US" sz="2400" i="0" dirty="0"/>
              <a:t>Robust cost function approximation</a:t>
            </a:r>
          </a:p>
          <a:p>
            <a:pPr lvl="1">
              <a:buFont typeface="Wingdings" pitchFamily="2" charset="2"/>
              <a:buChar char="q"/>
            </a:pPr>
            <a:endParaRPr lang="en-US" sz="2000" i="0" dirty="0"/>
          </a:p>
          <a:p>
            <a:pPr lvl="1">
              <a:buFont typeface="Wingdings" pitchFamily="2" charset="2"/>
              <a:buChar char="q"/>
            </a:pPr>
            <a:endParaRPr lang="en-US" sz="2000" i="0" dirty="0"/>
          </a:p>
          <a:p>
            <a:pPr>
              <a:buFont typeface="Wingdings" pitchFamily="2" charset="2"/>
              <a:buChar char="q"/>
            </a:pPr>
            <a:r>
              <a:rPr lang="en-US" sz="2400" i="0" dirty="0" err="1"/>
              <a:t>Lookahead</a:t>
            </a:r>
            <a:r>
              <a:rPr lang="en-US" sz="2400" i="0" dirty="0"/>
              <a:t> policy</a:t>
            </a:r>
          </a:p>
          <a:p>
            <a:pPr>
              <a:buFont typeface="Wingdings" pitchFamily="2" charset="2"/>
              <a:buChar char="q"/>
            </a:pPr>
            <a:endParaRPr lang="en-US" sz="2400" i="0" dirty="0"/>
          </a:p>
          <a:p>
            <a:pPr>
              <a:buFont typeface="Wingdings" pitchFamily="2" charset="2"/>
              <a:buChar char="q"/>
            </a:pPr>
            <a:endParaRPr lang="en-US" sz="2400" i="0" dirty="0"/>
          </a:p>
          <a:p>
            <a:pPr>
              <a:buFont typeface="Wingdings" pitchFamily="2" charset="2"/>
              <a:buChar char="q"/>
            </a:pPr>
            <a:r>
              <a:rPr lang="en-US" sz="2400" i="0" dirty="0"/>
              <a:t>Policy function approximation</a:t>
            </a:r>
          </a:p>
          <a:p>
            <a:pPr>
              <a:buFont typeface="Wingdings" pitchFamily="2" charset="2"/>
              <a:buChar char="q"/>
            </a:pPr>
            <a:endParaRPr lang="en-US" sz="2400" i="0" dirty="0"/>
          </a:p>
          <a:p>
            <a:pPr>
              <a:buFont typeface="Wingdings" pitchFamily="2" charset="2"/>
              <a:buChar char="q"/>
            </a:pPr>
            <a:r>
              <a:rPr lang="en-US" sz="2400" i="0" dirty="0"/>
              <a:t>Policy based on value function approximation</a:t>
            </a:r>
          </a:p>
        </p:txBody>
      </p:sp>
      <p:cxnSp>
        <p:nvCxnSpPr>
          <p:cNvPr id="5" name="Straight Arrow Connector 4"/>
          <p:cNvCxnSpPr>
            <a:stCxn id="712709" idx="3"/>
          </p:cNvCxnSpPr>
          <p:nvPr/>
        </p:nvCxnSpPr>
        <p:spPr bwMode="auto">
          <a:xfrm>
            <a:off x="2322286" y="1954792"/>
            <a:ext cx="2325836" cy="3865776"/>
          </a:xfrm>
          <a:prstGeom prst="straightConnector1">
            <a:avLst/>
          </a:prstGeom>
          <a:noFill/>
          <a:ln w="76200"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a:off x="2352213" y="3263340"/>
            <a:ext cx="2295909" cy="1285355"/>
          </a:xfrm>
          <a:prstGeom prst="straightConnector1">
            <a:avLst/>
          </a:prstGeom>
          <a:noFill/>
          <a:ln w="76200" cap="flat" cmpd="sng" algn="ctr">
            <a:solidFill>
              <a:schemeClr val="tx1"/>
            </a:solidFill>
            <a:prstDash val="solid"/>
            <a:round/>
            <a:headEnd type="none" w="med" len="med"/>
            <a:tailEnd type="arrow"/>
          </a:ln>
          <a:effectLst/>
        </p:spPr>
      </p:cxnSp>
      <p:cxnSp>
        <p:nvCxnSpPr>
          <p:cNvPr id="10" name="Straight Arrow Connector 9"/>
          <p:cNvCxnSpPr>
            <a:stCxn id="712707" idx="3"/>
          </p:cNvCxnSpPr>
          <p:nvPr/>
        </p:nvCxnSpPr>
        <p:spPr bwMode="auto">
          <a:xfrm flipV="1">
            <a:off x="2322286" y="1727200"/>
            <a:ext cx="2325836" cy="2821496"/>
          </a:xfrm>
          <a:prstGeom prst="straightConnector1">
            <a:avLst/>
          </a:prstGeom>
          <a:noFill/>
          <a:ln w="76200" cap="flat" cmpd="sng" algn="ctr">
            <a:solidFill>
              <a:schemeClr val="tx1"/>
            </a:solidFill>
            <a:prstDash val="solid"/>
            <a:round/>
            <a:headEnd type="none" w="med" len="med"/>
            <a:tailEnd type="arrow"/>
          </a:ln>
          <a:effectLst/>
        </p:spPr>
      </p:cxnSp>
      <p:cxnSp>
        <p:nvCxnSpPr>
          <p:cNvPr id="12" name="Straight Arrow Connector 11"/>
          <p:cNvCxnSpPr>
            <a:stCxn id="712706" idx="3"/>
          </p:cNvCxnSpPr>
          <p:nvPr/>
        </p:nvCxnSpPr>
        <p:spPr bwMode="auto">
          <a:xfrm flipV="1">
            <a:off x="2322286" y="3263340"/>
            <a:ext cx="2325836" cy="2557229"/>
          </a:xfrm>
          <a:prstGeom prst="straightConnector1">
            <a:avLst/>
          </a:prstGeom>
          <a:noFill/>
          <a:ln w="76200" cap="flat" cmpd="sng" algn="ctr">
            <a:solidFill>
              <a:schemeClr val="tx1"/>
            </a:solidFill>
            <a:prstDash val="solid"/>
            <a:round/>
            <a:headEnd type="none" w="med" len="med"/>
            <a:tailEnd type="arrow"/>
          </a:ln>
          <a:effectLst/>
        </p:spPr>
      </p:cxn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r="34915"/>
          <a:stretch/>
        </p:blipFill>
        <p:spPr>
          <a:xfrm>
            <a:off x="786447" y="2689992"/>
            <a:ext cx="1527129" cy="1164324"/>
          </a:xfrm>
          <a:prstGeom prst="rect">
            <a:avLst/>
          </a:prstGeom>
        </p:spPr>
      </p:pic>
      <p:sp>
        <p:nvSpPr>
          <p:cNvPr id="3" name="Footer Placeholder 2"/>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68314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0830" y="3801979"/>
            <a:ext cx="4056857"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Choosing a policy</a:t>
            </a:r>
          </a:p>
        </p:txBody>
      </p:sp>
      <p:sp>
        <p:nvSpPr>
          <p:cNvPr id="3" name="Content Placeholder 2"/>
          <p:cNvSpPr>
            <a:spLocks noGrp="1"/>
          </p:cNvSpPr>
          <p:nvPr>
            <p:ph idx="1"/>
          </p:nvPr>
        </p:nvSpPr>
        <p:spPr>
          <a:xfrm>
            <a:off x="685800" y="1143000"/>
            <a:ext cx="4355445" cy="4953000"/>
          </a:xfrm>
        </p:spPr>
        <p:txBody>
          <a:bodyPr/>
          <a:lstStyle/>
          <a:p>
            <a:r>
              <a:rPr lang="en-US" dirty="0"/>
              <a:t>Which policy to use?</a:t>
            </a:r>
          </a:p>
          <a:p>
            <a:pPr lvl="1"/>
            <a:r>
              <a:rPr lang="en-US" dirty="0"/>
              <a:t>PFAs are best for low-dimensional problems where the structure of the policy is apparent from the problem.</a:t>
            </a:r>
          </a:p>
          <a:p>
            <a:pPr marL="457200" lvl="1" indent="0">
              <a:buNone/>
            </a:pPr>
            <a:endParaRPr lang="en-US" dirty="0"/>
          </a:p>
          <a:p>
            <a:pPr lvl="1"/>
            <a:r>
              <a:rPr lang="en-US" dirty="0"/>
              <a:t>CFAs work for high-dimensional problems, where we can get desired behavior by manipulating the cost function.</a:t>
            </a:r>
          </a:p>
        </p:txBody>
      </p:sp>
      <p:pic>
        <p:nvPicPr>
          <p:cNvPr id="1064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1245" y="1656034"/>
            <a:ext cx="3916029" cy="2052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Object 3"/>
          <p:cNvGraphicFramePr>
            <a:graphicFrameLocks noChangeAspect="1"/>
          </p:cNvGraphicFramePr>
          <p:nvPr>
            <p:extLst/>
          </p:nvPr>
        </p:nvGraphicFramePr>
        <p:xfrm>
          <a:off x="5510465" y="4578572"/>
          <a:ext cx="3455570" cy="641710"/>
        </p:xfrm>
        <a:graphic>
          <a:graphicData uri="http://schemas.openxmlformats.org/presentationml/2006/ole">
            <mc:AlternateContent xmlns:mc="http://schemas.openxmlformats.org/markup-compatibility/2006">
              <mc:Choice xmlns:v="urn:schemas-microsoft-com:vml" Requires="v">
                <p:oleObj spid="_x0000_s31746" name="Equation" r:id="rId5" imgW="2323800" imgH="431640" progId="Equation.DSMT4">
                  <p:embed/>
                </p:oleObj>
              </mc:Choice>
              <mc:Fallback>
                <p:oleObj name="Equation" r:id="rId5" imgW="2323800" imgH="431640" progId="Equation.DSMT4">
                  <p:embed/>
                  <p:pic>
                    <p:nvPicPr>
                      <p:cNvPr id="4" name="Object 3"/>
                      <p:cNvPicPr>
                        <a:picLocks noChangeAspect="1" noChangeArrowheads="1"/>
                      </p:cNvPicPr>
                      <p:nvPr/>
                    </p:nvPicPr>
                    <p:blipFill>
                      <a:blip r:embed="rId6"/>
                      <a:srcRect/>
                      <a:stretch>
                        <a:fillRect/>
                      </a:stretch>
                    </p:blipFill>
                    <p:spPr bwMode="auto">
                      <a:xfrm>
                        <a:off x="5510465" y="4578572"/>
                        <a:ext cx="3455570" cy="641710"/>
                      </a:xfrm>
                      <a:prstGeom prst="rect">
                        <a:avLst/>
                      </a:prstGeom>
                      <a:solidFill>
                        <a:schemeClr val="bg1"/>
                      </a:solidFill>
                      <a:ln>
                        <a:noFill/>
                      </a:ln>
                    </p:spPr>
                  </p:pic>
                </p:oleObj>
              </mc:Fallback>
            </mc:AlternateContent>
          </a:graphicData>
        </a:graphic>
      </p:graphicFrame>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3229733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Choosing a policy</a:t>
            </a:r>
          </a:p>
        </p:txBody>
      </p:sp>
      <p:sp>
        <p:nvSpPr>
          <p:cNvPr id="3" name="Content Placeholder 2"/>
          <p:cNvSpPr>
            <a:spLocks noGrp="1"/>
          </p:cNvSpPr>
          <p:nvPr>
            <p:ph idx="1"/>
          </p:nvPr>
        </p:nvSpPr>
        <p:spPr>
          <a:xfrm>
            <a:off x="685800" y="1143000"/>
            <a:ext cx="4355445" cy="4953000"/>
          </a:xfrm>
        </p:spPr>
        <p:txBody>
          <a:bodyPr/>
          <a:lstStyle/>
          <a:p>
            <a:r>
              <a:rPr lang="en-US" dirty="0"/>
              <a:t>Which policy to use?</a:t>
            </a:r>
          </a:p>
          <a:p>
            <a:pPr lvl="1"/>
            <a:r>
              <a:rPr lang="en-US" dirty="0"/>
              <a:t>VFAs work best when the </a:t>
            </a:r>
            <a:r>
              <a:rPr lang="en-US" dirty="0" err="1"/>
              <a:t>lookahead</a:t>
            </a:r>
            <a:r>
              <a:rPr lang="en-US" dirty="0"/>
              <a:t> model is easy to approximate</a:t>
            </a:r>
          </a:p>
          <a:p>
            <a:pPr lvl="1"/>
            <a:endParaRPr lang="en-US" dirty="0"/>
          </a:p>
          <a:p>
            <a:pPr marL="457200" lvl="1" indent="0">
              <a:buNone/>
            </a:pPr>
            <a:endParaRPr lang="en-US" dirty="0"/>
          </a:p>
          <a:p>
            <a:pPr marL="457200" lvl="1" indent="0">
              <a:buNone/>
            </a:pPr>
            <a:endParaRPr lang="en-US" dirty="0"/>
          </a:p>
          <a:p>
            <a:pPr lvl="1"/>
            <a:r>
              <a:rPr lang="en-US" dirty="0" err="1"/>
              <a:t>Lookahead</a:t>
            </a:r>
            <a:r>
              <a:rPr lang="en-US" dirty="0"/>
              <a:t> models should be used only when all else fails (which is often)</a:t>
            </a:r>
          </a:p>
        </p:txBody>
      </p:sp>
      <p:pic>
        <p:nvPicPr>
          <p:cNvPr id="10670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289" y="4069055"/>
            <a:ext cx="3664504" cy="1737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21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3273" y="1210579"/>
            <a:ext cx="3407520" cy="225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7496272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Evaluating policies</a:t>
            </a:r>
          </a:p>
        </p:txBody>
      </p:sp>
      <p:sp>
        <p:nvSpPr>
          <p:cNvPr id="4101" name="Rectangle 5"/>
          <p:cNvSpPr>
            <a:spLocks noGrp="1" noChangeArrowheads="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93</a:t>
            </a:fld>
            <a:endParaRPr lang="en-US"/>
          </a:p>
        </p:txBody>
      </p:sp>
    </p:spTree>
    <p:extLst>
      <p:ext uri="{BB962C8B-B14F-4D97-AF65-F5344CB8AC3E}">
        <p14:creationId xmlns:p14="http://schemas.microsoft.com/office/powerpoint/2010/main" val="15323668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“Offline learning”</a:t>
            </a:r>
          </a:p>
          <a:p>
            <a:pPr lvl="1"/>
            <a:r>
              <a:rPr lang="en-US" dirty="0"/>
              <a:t>Evaluate policies in a simulator</a:t>
            </a:r>
          </a:p>
          <a:p>
            <a:pPr lvl="1"/>
            <a:r>
              <a:rPr lang="en-US" dirty="0"/>
              <a:t>Requires building a simulator</a:t>
            </a:r>
          </a:p>
          <a:p>
            <a:pPr lvl="1"/>
            <a:r>
              <a:rPr lang="en-US" dirty="0"/>
              <a:t>Much faster than online, but you have to accept the errors implicit in any simulator.</a:t>
            </a:r>
          </a:p>
          <a:p>
            <a:pPr marL="457200" lvl="1" indent="0">
              <a:buNone/>
            </a:pPr>
            <a:endParaRPr lang="en-US" dirty="0"/>
          </a:p>
          <a:p>
            <a:r>
              <a:rPr lang="en-US" dirty="0"/>
              <a:t>“Online learning”</a:t>
            </a:r>
          </a:p>
          <a:p>
            <a:pPr lvl="1"/>
            <a:r>
              <a:rPr lang="en-US" dirty="0"/>
              <a:t>Learning in the field</a:t>
            </a:r>
          </a:p>
          <a:p>
            <a:pPr lvl="1"/>
            <a:r>
              <a:rPr lang="en-US" dirty="0"/>
              <a:t>Does not require a simulator…</a:t>
            </a:r>
          </a:p>
          <a:p>
            <a:pPr lvl="1"/>
            <a:r>
              <a:rPr lang="en-US" dirty="0"/>
              <a:t>… but it is very slow (takes a day to simulate a day).</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40542759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61" name="Rectangle 2"/>
          <p:cNvSpPr>
            <a:spLocks noGrp="1" noChangeArrowheads="1"/>
          </p:cNvSpPr>
          <p:nvPr>
            <p:ph type="title" idx="4294967295"/>
          </p:nvPr>
        </p:nvSpPr>
        <p:spPr/>
        <p:txBody>
          <a:bodyPr/>
          <a:lstStyle/>
          <a:p>
            <a:r>
              <a:rPr lang="en-US" sz="3200" dirty="0"/>
              <a:t>Policy search class</a:t>
            </a:r>
          </a:p>
        </p:txBody>
      </p:sp>
      <p:sp>
        <p:nvSpPr>
          <p:cNvPr id="821262" name="Rectangle 3"/>
          <p:cNvSpPr>
            <a:spLocks noGrp="1" noChangeArrowheads="1"/>
          </p:cNvSpPr>
          <p:nvPr>
            <p:ph type="body" idx="4294967295"/>
          </p:nvPr>
        </p:nvSpPr>
        <p:spPr>
          <a:xfrm>
            <a:off x="685800" y="1143000"/>
            <a:ext cx="8267700" cy="1962150"/>
          </a:xfrm>
        </p:spPr>
        <p:txBody>
          <a:bodyPr/>
          <a:lstStyle/>
          <a:p>
            <a:r>
              <a:rPr lang="en-US" dirty="0"/>
              <a:t>Finding the best policy</a:t>
            </a:r>
          </a:p>
          <a:p>
            <a:pPr lvl="1"/>
            <a:r>
              <a:rPr lang="en-US" dirty="0"/>
              <a:t>We need to maximize</a:t>
            </a:r>
          </a:p>
          <a:p>
            <a:pPr lvl="1"/>
            <a:endParaRPr lang="en-US" dirty="0"/>
          </a:p>
          <a:p>
            <a:pPr lvl="1"/>
            <a:endParaRPr lang="en-US" dirty="0"/>
          </a:p>
          <a:p>
            <a:pPr lvl="1"/>
            <a:r>
              <a:rPr lang="en-US" dirty="0"/>
              <a:t>We cannot compute the expectation, so we run simulations:</a:t>
            </a:r>
          </a:p>
          <a:p>
            <a:endParaRPr lang="en-US" dirty="0"/>
          </a:p>
          <a:p>
            <a:endParaRPr lang="en-US" dirty="0"/>
          </a:p>
        </p:txBody>
      </p:sp>
      <p:pic>
        <p:nvPicPr>
          <p:cNvPr id="55"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8425" y="3358667"/>
            <a:ext cx="5781675" cy="299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Line 5"/>
          <p:cNvSpPr>
            <a:spLocks noChangeShapeType="1"/>
          </p:cNvSpPr>
          <p:nvPr/>
        </p:nvSpPr>
        <p:spPr bwMode="auto">
          <a:xfrm flipH="1" flipV="1">
            <a:off x="2070099" y="5692074"/>
            <a:ext cx="1971674" cy="658810"/>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Line 6"/>
          <p:cNvSpPr>
            <a:spLocks noChangeShapeType="1"/>
          </p:cNvSpPr>
          <p:nvPr/>
        </p:nvSpPr>
        <p:spPr bwMode="auto">
          <a:xfrm flipV="1">
            <a:off x="4259263" y="5793673"/>
            <a:ext cx="2636838" cy="557211"/>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59" name="Object 6"/>
          <p:cNvGraphicFramePr>
            <a:graphicFrameLocks noChangeAspect="1"/>
          </p:cNvGraphicFramePr>
          <p:nvPr>
            <p:extLst/>
          </p:nvPr>
        </p:nvGraphicFramePr>
        <p:xfrm>
          <a:off x="6405563" y="5941769"/>
          <a:ext cx="1284287" cy="527050"/>
        </p:xfrm>
        <a:graphic>
          <a:graphicData uri="http://schemas.openxmlformats.org/presentationml/2006/ole">
            <mc:AlternateContent xmlns:mc="http://schemas.openxmlformats.org/markup-compatibility/2006">
              <mc:Choice xmlns:v="urn:schemas-microsoft-com:vml" Requires="v">
                <p:oleObj spid="_x0000_s32770" name="Equation" r:id="rId5" imgW="495000" imgH="203040" progId="Equation.DSMT4">
                  <p:embed/>
                </p:oleObj>
              </mc:Choice>
              <mc:Fallback>
                <p:oleObj name="Equation" r:id="rId5" imgW="495000" imgH="203040" progId="Equation.DSMT4">
                  <p:embed/>
                  <p:pic>
                    <p:nvPicPr>
                      <p:cNvPr id="59" name="Object 6"/>
                      <p:cNvPicPr>
                        <a:picLocks noChangeAspect="1" noChangeArrowheads="1"/>
                      </p:cNvPicPr>
                      <p:nvPr/>
                    </p:nvPicPr>
                    <p:blipFill>
                      <a:blip r:embed="rId6"/>
                      <a:srcRect/>
                      <a:stretch>
                        <a:fillRect/>
                      </a:stretch>
                    </p:blipFill>
                    <p:spPr bwMode="auto">
                      <a:xfrm>
                        <a:off x="6405563" y="5941769"/>
                        <a:ext cx="1284287" cy="527050"/>
                      </a:xfrm>
                      <a:prstGeom prst="rect">
                        <a:avLst/>
                      </a:prstGeom>
                      <a:noFill/>
                      <a:ln>
                        <a:noFill/>
                      </a:ln>
                      <a:effectLst/>
                      <a:extLst/>
                    </p:spPr>
                  </p:pic>
                </p:oleObj>
              </mc:Fallback>
            </mc:AlternateContent>
          </a:graphicData>
        </a:graphic>
      </p:graphicFrame>
      <p:graphicFrame>
        <p:nvGraphicFramePr>
          <p:cNvPr id="60" name="Object 6"/>
          <p:cNvGraphicFramePr>
            <a:graphicFrameLocks noChangeAspect="1"/>
          </p:cNvGraphicFramePr>
          <p:nvPr>
            <p:extLst/>
          </p:nvPr>
        </p:nvGraphicFramePr>
        <p:xfrm>
          <a:off x="1857375" y="5995744"/>
          <a:ext cx="923925" cy="477838"/>
        </p:xfrm>
        <a:graphic>
          <a:graphicData uri="http://schemas.openxmlformats.org/presentationml/2006/ole">
            <mc:AlternateContent xmlns:mc="http://schemas.openxmlformats.org/markup-compatibility/2006">
              <mc:Choice xmlns:v="urn:schemas-microsoft-com:vml" Requires="v">
                <p:oleObj spid="_x0000_s32771" name="Equation" r:id="rId7" imgW="393480" imgH="203040" progId="Equation.DSMT4">
                  <p:embed/>
                </p:oleObj>
              </mc:Choice>
              <mc:Fallback>
                <p:oleObj name="Equation" r:id="rId7" imgW="393480" imgH="203040" progId="Equation.DSMT4">
                  <p:embed/>
                  <p:pic>
                    <p:nvPicPr>
                      <p:cNvPr id="60" name="Object 6"/>
                      <p:cNvPicPr>
                        <a:picLocks noChangeAspect="1" noChangeArrowheads="1"/>
                      </p:cNvPicPr>
                      <p:nvPr/>
                    </p:nvPicPr>
                    <p:blipFill>
                      <a:blip r:embed="rId8"/>
                      <a:srcRect/>
                      <a:stretch>
                        <a:fillRect/>
                      </a:stretch>
                    </p:blipFill>
                    <p:spPr bwMode="auto">
                      <a:xfrm>
                        <a:off x="1857375" y="5995744"/>
                        <a:ext cx="9239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Line 6"/>
          <p:cNvSpPr>
            <a:spLocks noChangeShapeType="1"/>
          </p:cNvSpPr>
          <p:nvPr/>
        </p:nvSpPr>
        <p:spPr bwMode="auto">
          <a:xfrm flipV="1">
            <a:off x="3255963" y="5502366"/>
            <a:ext cx="1277937" cy="278606"/>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6"/>
          <p:cNvSpPr>
            <a:spLocks noChangeShapeType="1"/>
          </p:cNvSpPr>
          <p:nvPr/>
        </p:nvSpPr>
        <p:spPr bwMode="auto">
          <a:xfrm flipH="1" flipV="1">
            <a:off x="4508500" y="5502365"/>
            <a:ext cx="762000" cy="278607"/>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6"/>
          <p:cNvSpPr>
            <a:spLocks noChangeShapeType="1"/>
          </p:cNvSpPr>
          <p:nvPr/>
        </p:nvSpPr>
        <p:spPr bwMode="auto">
          <a:xfrm flipH="1" flipV="1">
            <a:off x="4533900" y="4854775"/>
            <a:ext cx="0" cy="660289"/>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Oval 3"/>
          <p:cNvSpPr/>
          <p:nvPr/>
        </p:nvSpPr>
        <p:spPr bwMode="auto">
          <a:xfrm>
            <a:off x="4508499" y="4831638"/>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7" name="Oval 16"/>
          <p:cNvSpPr/>
          <p:nvPr/>
        </p:nvSpPr>
        <p:spPr bwMode="auto">
          <a:xfrm>
            <a:off x="4510896" y="4984038"/>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8" name="Oval 17"/>
          <p:cNvSpPr/>
          <p:nvPr/>
        </p:nvSpPr>
        <p:spPr bwMode="auto">
          <a:xfrm>
            <a:off x="4508515" y="4748319"/>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9" name="Oval 18"/>
          <p:cNvSpPr/>
          <p:nvPr/>
        </p:nvSpPr>
        <p:spPr bwMode="auto">
          <a:xfrm>
            <a:off x="4508531" y="4593570"/>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20" name="Oval 19"/>
          <p:cNvSpPr/>
          <p:nvPr/>
        </p:nvSpPr>
        <p:spPr bwMode="auto">
          <a:xfrm>
            <a:off x="4508547" y="5145978"/>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21" name="Oval 20"/>
          <p:cNvSpPr/>
          <p:nvPr/>
        </p:nvSpPr>
        <p:spPr bwMode="auto">
          <a:xfrm>
            <a:off x="4506166" y="4376915"/>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graphicFrame>
        <p:nvGraphicFramePr>
          <p:cNvPr id="2" name="Object 1"/>
          <p:cNvGraphicFramePr>
            <a:graphicFrameLocks noChangeAspect="1"/>
          </p:cNvGraphicFramePr>
          <p:nvPr>
            <p:extLst/>
          </p:nvPr>
        </p:nvGraphicFramePr>
        <p:xfrm>
          <a:off x="1930400" y="1971675"/>
          <a:ext cx="4800600" cy="903288"/>
        </p:xfrm>
        <a:graphic>
          <a:graphicData uri="http://schemas.openxmlformats.org/presentationml/2006/ole">
            <mc:AlternateContent xmlns:mc="http://schemas.openxmlformats.org/markup-compatibility/2006">
              <mc:Choice xmlns:v="urn:schemas-microsoft-com:vml" Requires="v">
                <p:oleObj spid="_x0000_s32772" name="Equation" r:id="rId9" imgW="1955520" imgH="368280" progId="Equation.DSMT4">
                  <p:embed/>
                </p:oleObj>
              </mc:Choice>
              <mc:Fallback>
                <p:oleObj name="Equation" r:id="rId9" imgW="1955520" imgH="368280" progId="Equation.DSMT4">
                  <p:embed/>
                  <p:pic>
                    <p:nvPicPr>
                      <p:cNvPr id="2" name="Object 1"/>
                      <p:cNvPicPr>
                        <a:picLocks noChangeAspect="1" noChangeArrowheads="1"/>
                      </p:cNvPicPr>
                      <p:nvPr/>
                    </p:nvPicPr>
                    <p:blipFill>
                      <a:blip r:embed="rId10"/>
                      <a:srcRect/>
                      <a:stretch>
                        <a:fillRect/>
                      </a:stretch>
                    </p:blipFill>
                    <p:spPr bwMode="auto">
                      <a:xfrm>
                        <a:off x="1930400" y="1971675"/>
                        <a:ext cx="48006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Slide Number Placeholder 4"/>
          <p:cNvSpPr>
            <a:spLocks noGrp="1"/>
          </p:cNvSpPr>
          <p:nvPr>
            <p:ph type="sldNum" sz="quarter" idx="12"/>
          </p:nvPr>
        </p:nvSpPr>
        <p:spPr/>
        <p:txBody>
          <a:bodyPr/>
          <a:lstStyle/>
          <a:p>
            <a:pPr>
              <a:defRPr/>
            </a:pPr>
            <a:r>
              <a:rPr lang="en-US"/>
              <a:t>Slide </a:t>
            </a:r>
            <a:fld id="{CA1BF554-DF22-475E-92F9-B7E92000597D}" type="slidenum">
              <a:rPr lang="en-US" smtClean="0"/>
              <a:pPr>
                <a:defRPr/>
              </a:pPr>
              <a:t>95</a:t>
            </a:fld>
            <a:endParaRPr lang="en-US"/>
          </a:p>
        </p:txBody>
      </p:sp>
      <p:sp>
        <p:nvSpPr>
          <p:cNvPr id="3" name="Footer Placeholder 2"/>
          <p:cNvSpPr>
            <a:spLocks noGrp="1"/>
          </p:cNvSpPr>
          <p:nvPr>
            <p:ph type="ftr" sz="quarter" idx="11"/>
          </p:nvPr>
        </p:nvSpPr>
        <p:spPr/>
        <p:txBody>
          <a:bodyPr/>
          <a:lstStyle/>
          <a:p>
            <a:pPr>
              <a:defRPr/>
            </a:pPr>
            <a:r>
              <a:rPr lang="en-US"/>
              <a:t>© 2018 W.B. Powell</a:t>
            </a:r>
          </a:p>
        </p:txBody>
      </p:sp>
    </p:spTree>
    <p:extLst>
      <p:ext uri="{BB962C8B-B14F-4D97-AF65-F5344CB8AC3E}">
        <p14:creationId xmlns:p14="http://schemas.microsoft.com/office/powerpoint/2010/main" val="96068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2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200"/>
                            </p:stCondLst>
                            <p:childTnLst>
                              <p:par>
                                <p:cTn id="23" presetID="1" presetClass="entr" presetSubtype="0" fill="hold" grpId="0" nodeType="afterEffect">
                                  <p:stCondLst>
                                    <p:cond delay="20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400"/>
                            </p:stCondLst>
                            <p:childTnLst>
                              <p:par>
                                <p:cTn id="26" presetID="1" presetClass="entr" presetSubtype="0" fill="hold" grpId="0" nodeType="afterEffect">
                                  <p:stCondLst>
                                    <p:cond delay="20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600"/>
                            </p:stCondLst>
                            <p:childTnLst>
                              <p:par>
                                <p:cTn id="29" presetID="1" presetClass="entr" presetSubtype="0" fill="hold" grpId="0" nodeType="afterEffect">
                                  <p:stCondLst>
                                    <p:cond delay="200"/>
                                  </p:stCondLst>
                                  <p:childTnLst>
                                    <p:set>
                                      <p:cBhvr>
                                        <p:cTn id="30" dur="1" fill="hold">
                                          <p:stCondLst>
                                            <p:cond delay="0"/>
                                          </p:stCondLst>
                                        </p:cTn>
                                        <p:tgtEl>
                                          <p:spTgt spid="21"/>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grpId="0" nodeType="afterEffect">
                                  <p:stCondLst>
                                    <p:cond delay="20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4" grpId="0" animBg="1"/>
      <p:bldP spid="17" grpId="0" animBg="1"/>
      <p:bldP spid="18" grpId="0" animBg="1"/>
      <p:bldP spid="19" grpId="0" animBg="1"/>
      <p:bldP spid="20" grpId="0" animBg="1"/>
      <p:bldP spid="2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There are two settings for doing policy search:</a:t>
            </a:r>
          </a:p>
          <a:p>
            <a:pPr lvl="1"/>
            <a:r>
              <a:rPr lang="en-US" dirty="0"/>
              <a:t>Offline</a:t>
            </a:r>
          </a:p>
          <a:p>
            <a:pPr lvl="2"/>
            <a:r>
              <a:rPr lang="en-US" dirty="0"/>
              <a:t>In a computer simulation</a:t>
            </a:r>
          </a:p>
          <a:p>
            <a:pPr lvl="2"/>
            <a:r>
              <a:rPr lang="en-US" dirty="0"/>
              <a:t>In a lab where we do not mind making mistakes</a:t>
            </a:r>
          </a:p>
          <a:p>
            <a:pPr lvl="2"/>
            <a:r>
              <a:rPr lang="en-US" dirty="0"/>
              <a:t>We look to optimize the performance of the final design after a series of experiments</a:t>
            </a:r>
          </a:p>
          <a:p>
            <a:pPr lvl="1"/>
            <a:r>
              <a:rPr lang="en-US" dirty="0"/>
              <a:t>Online</a:t>
            </a:r>
          </a:p>
          <a:p>
            <a:pPr lvl="2"/>
            <a:r>
              <a:rPr lang="en-US" dirty="0"/>
              <a:t>This means in the field, where we care about how well we do while we are learning.</a:t>
            </a:r>
          </a:p>
          <a:p>
            <a:pPr lvl="2"/>
            <a:r>
              <a:rPr lang="en-US" dirty="0"/>
              <a:t>We look to optimize performance along the way, which means we are maximizing cumulative reward.</a:t>
            </a:r>
          </a:p>
          <a:p>
            <a:pPr lvl="1"/>
            <a:r>
              <a:rPr lang="en-US" dirty="0"/>
              <a:t>Caution: “offline” and “online” are terms used in the machine learning community:</a:t>
            </a:r>
          </a:p>
          <a:p>
            <a:pPr lvl="2"/>
            <a:r>
              <a:rPr lang="en-US" dirty="0"/>
              <a:t>“offline” means batch learning</a:t>
            </a:r>
          </a:p>
          <a:p>
            <a:pPr lvl="2"/>
            <a:r>
              <a:rPr lang="en-US" dirty="0"/>
              <a:t>“online” means continuous updating</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1440043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Offline (“final reward”) objective</a:t>
                </a:r>
              </a:p>
              <a:p>
                <a:pPr lvl="1"/>
                <a:r>
                  <a:rPr lang="en-US" dirty="0"/>
                  <a:t>The final reward process works as follows:</a:t>
                </a:r>
              </a:p>
              <a:p>
                <a:pPr lvl="2"/>
                <a:r>
                  <a:rPr lang="en-US" dirty="0"/>
                  <a:t>States, decisions and exogenous information evolve according to</a:t>
                </a:r>
              </a:p>
              <a:p>
                <a:pPr lvl="3"/>
                <a:endParaRPr lang="en-US" sz="1200" dirty="0"/>
              </a:p>
              <a:p>
                <a:pPr marL="914400" lvl="2" indent="0">
                  <a:buNone/>
                </a:pPr>
                <a:r>
                  <a:rPr lang="en-US" b="0" dirty="0"/>
                  <a:t>            </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0</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0</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𝑛</m:t>
                        </m:r>
                        <m:r>
                          <a:rPr lang="en-US" b="0" i="1" smtClean="0">
                            <a:latin typeface="Cambria Math" panose="02040503050406030204" pitchFamily="18" charset="0"/>
                          </a:rPr>
                          <m:t>+1</m:t>
                        </m:r>
                      </m:sup>
                    </m:sSup>
                    <m:r>
                      <a:rPr lang="en-US" b="0" i="1" smtClean="0">
                        <a:latin typeface="Cambria Math" panose="02040503050406030204" pitchFamily="18" charset="0"/>
                      </a:rPr>
                      <m:t>,…)</m:t>
                    </m:r>
                  </m:oMath>
                </a14:m>
                <a:endParaRPr lang="en-US" dirty="0"/>
              </a:p>
              <a:p>
                <a:pPr lvl="3"/>
                <a:endParaRPr lang="en-US" sz="1200" dirty="0"/>
              </a:p>
              <a:p>
                <a:pPr lvl="2"/>
                <a:r>
                  <a:rPr lang="en-US" dirty="0"/>
                  <a:t>Decisions are made according to a policy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𝑛</m:t>
                            </m:r>
                          </m:sup>
                        </m:sSup>
                      </m:e>
                    </m:d>
                  </m:oMath>
                </a14:m>
                <a:r>
                  <a:rPr lang="en-US" dirty="0"/>
                  <a:t>.</a:t>
                </a:r>
              </a:p>
              <a:p>
                <a:pPr lvl="2"/>
                <a:r>
                  <a:rPr lang="en-US" dirty="0"/>
                  <a:t>States are updated using</a:t>
                </a:r>
              </a:p>
              <a:p>
                <a:pPr lvl="3"/>
                <a:endParaRPr lang="en-US" sz="1400" dirty="0"/>
              </a:p>
              <a:p>
                <a:pPr marL="914400" lvl="2"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𝑛</m:t>
                          </m:r>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𝑀</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𝑛</m:t>
                          </m:r>
                          <m:r>
                            <a:rPr lang="en-US" b="0" i="1" smtClean="0">
                              <a:latin typeface="Cambria Math" panose="02040503050406030204" pitchFamily="18" charset="0"/>
                            </a:rPr>
                            <m:t>+1</m:t>
                          </m:r>
                        </m:sup>
                      </m:sSup>
                      <m:r>
                        <a:rPr lang="en-US" b="0" i="1" smtClean="0">
                          <a:latin typeface="Cambria Math" panose="02040503050406030204" pitchFamily="18" charset="0"/>
                        </a:rPr>
                        <m:t>)</m:t>
                      </m:r>
                    </m:oMath>
                  </m:oMathPara>
                </a14:m>
                <a:endParaRPr lang="en-US" dirty="0"/>
              </a:p>
              <a:p>
                <a:pPr marL="914400" lvl="2" indent="0">
                  <a:buNone/>
                </a:pPr>
                <a:r>
                  <a:rPr lang="en-US" dirty="0"/>
                  <a:t>	</a:t>
                </a:r>
                <a:endParaRPr lang="en-US" sz="900" dirty="0"/>
              </a:p>
              <a:p>
                <a:pPr lvl="2"/>
                <a:r>
                  <a:rPr lang="en-US" dirty="0"/>
                  <a:t>After </a:t>
                </a:r>
                <a14:m>
                  <m:oMath xmlns:m="http://schemas.openxmlformats.org/officeDocument/2006/math">
                    <m:r>
                      <a:rPr lang="en-US" b="0" i="1" smtClean="0">
                        <a:latin typeface="Cambria Math" panose="02040503050406030204" pitchFamily="18" charset="0"/>
                      </a:rPr>
                      <m:t>𝑁</m:t>
                    </m:r>
                  </m:oMath>
                </a14:m>
                <a:r>
                  <a:rPr lang="en-US" dirty="0"/>
                  <a:t> experiments, we call our final decision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𝑁</m:t>
                        </m:r>
                      </m:sup>
                    </m:sSup>
                  </m:oMath>
                </a14:m>
                <a:r>
                  <a:rPr lang="en-US" dirty="0"/>
                  <a:t>, since it depends on our policy </a:t>
                </a:r>
                <a14:m>
                  <m:oMath xmlns:m="http://schemas.openxmlformats.org/officeDocument/2006/math">
                    <m:r>
                      <a:rPr lang="en-US" b="0" i="1" smtClean="0">
                        <a:latin typeface="Cambria Math" panose="02040503050406030204" pitchFamily="18" charset="0"/>
                      </a:rPr>
                      <m:t>𝜋</m:t>
                    </m:r>
                  </m:oMath>
                </a14:m>
                <a:r>
                  <a:rPr lang="en-US" dirty="0"/>
                  <a:t> and the budget </a:t>
                </a:r>
                <a14:m>
                  <m:oMath xmlns:m="http://schemas.openxmlformats.org/officeDocument/2006/math">
                    <m:r>
                      <a:rPr lang="en-US" b="0" i="1" smtClean="0">
                        <a:latin typeface="Cambria Math" panose="02040503050406030204" pitchFamily="18" charset="0"/>
                      </a:rPr>
                      <m:t>𝑁</m:t>
                    </m:r>
                  </m:oMath>
                </a14:m>
                <a:r>
                  <a:rPr lang="en-US" dirty="0"/>
                  <a:t>.</a:t>
                </a:r>
              </a:p>
              <a:p>
                <a:pPr lvl="2"/>
                <a:r>
                  <a:rPr lang="en-US" dirty="0"/>
                  <a:t>Once we have the final design, we then have to stop and test the design using new observations that we call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𝑊</m:t>
                        </m:r>
                      </m:e>
                    </m:acc>
                    <m:r>
                      <a:rPr lang="en-US" b="0" i="1" smtClean="0">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b="-1108"/>
                </a:stretch>
              </a:blipFill>
            </p:spPr>
            <p:txBody>
              <a:bodyPr/>
              <a:lstStyle/>
              <a:p>
                <a:r>
                  <a:rPr lang="en-US">
                    <a:noFill/>
                  </a:rPr>
                  <a:t> </a:t>
                </a:r>
              </a:p>
            </p:txBody>
          </p:sp>
        </mc:Fallback>
      </mc:AlternateContent>
      <p:sp>
        <p:nvSpPr>
          <p:cNvPr id="6" name="Footer Placeholder 5"/>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5327517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The value of the policy</a:t>
                </a:r>
              </a:p>
              <a:p>
                <a:pPr lvl="1"/>
                <a:r>
                  <a:rPr lang="en-US" dirty="0"/>
                  <a:t>We can start by writing</a:t>
                </a:r>
              </a:p>
              <a:p>
                <a:pPr marL="457200" lvl="1"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𝐹</m:t>
                          </m:r>
                        </m:e>
                        <m:sup>
                          <m:r>
                            <a:rPr lang="en-US" b="0" i="1" smtClean="0">
                              <a:latin typeface="Cambria Math" panose="02040503050406030204" pitchFamily="18" charset="0"/>
                            </a:rPr>
                            <m:t>𝜋</m:t>
                          </m:r>
                        </m:sup>
                      </m:sSup>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𝔼</m:t>
                      </m:r>
                      <m:r>
                        <a:rPr lang="en-US" b="0" i="1" smtClean="0">
                          <a:latin typeface="Cambria Math" panose="02040503050406030204" pitchFamily="18" charset="0"/>
                          <a:ea typeface="Cambria Math" panose="02040503050406030204" pitchFamily="18" charset="0"/>
                        </a:rPr>
                        <m:t>𝐹</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𝑥</m:t>
                          </m:r>
                        </m:e>
                        <m:sup>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sup>
                      </m:sSup>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𝑊</m:t>
                          </m:r>
                        </m:e>
                      </m:acc>
                      <m:r>
                        <a:rPr lang="en-US" b="0" i="1" smtClean="0">
                          <a:latin typeface="Cambria Math" panose="02040503050406030204" pitchFamily="18" charset="0"/>
                          <a:ea typeface="Cambria Math" panose="02040503050406030204" pitchFamily="18" charset="0"/>
                        </a:rPr>
                        <m:t>)</m:t>
                      </m:r>
                    </m:oMath>
                  </m:oMathPara>
                </a14:m>
                <a:endParaRPr lang="en-US" dirty="0"/>
              </a:p>
              <a:p>
                <a:pPr lvl="1"/>
                <a:r>
                  <a:rPr lang="en-US" dirty="0"/>
                  <a:t>… but this is not very clear.  </a:t>
                </a:r>
              </a:p>
              <a:p>
                <a:pPr lvl="1"/>
                <a:r>
                  <a:rPr lang="en-US" dirty="0"/>
                  <a:t>There are up to three different sources of uncertainty:</a:t>
                </a:r>
              </a:p>
              <a:p>
                <a:pPr lvl="2"/>
                <a:r>
                  <a:rPr lang="en-US" dirty="0"/>
                  <a:t>The initial state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0</m:t>
                        </m:r>
                      </m:sup>
                    </m:sSup>
                  </m:oMath>
                </a14:m>
                <a:r>
                  <a:rPr lang="en-US" dirty="0"/>
                  <a:t>, which might have a Bayesian prior about the performance of the different diabetes drugs.</a:t>
                </a:r>
              </a:p>
              <a:p>
                <a:pPr lvl="2"/>
                <a:r>
                  <a:rPr lang="en-US" dirty="0"/>
                  <a:t>The observations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2</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𝑁</m:t>
                        </m:r>
                      </m:sup>
                    </m:sSup>
                  </m:oMath>
                </a14:m>
                <a:endParaRPr lang="en-US" dirty="0"/>
              </a:p>
              <a:p>
                <a:pPr lvl="2"/>
                <a:r>
                  <a:rPr lang="en-US" dirty="0"/>
                  <a:t>The observations made during the final testing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𝑊</m:t>
                        </m:r>
                      </m:e>
                    </m:acc>
                    <m:r>
                      <a:rPr lang="en-US" b="0" i="1" smtClean="0">
                        <a:latin typeface="Cambria Math" panose="02040503050406030204" pitchFamily="18" charset="0"/>
                      </a:rPr>
                      <m:t>.</m:t>
                    </m:r>
                  </m:oMath>
                </a14:m>
                <a:endParaRPr lang="en-US" dirty="0"/>
              </a:p>
              <a:p>
                <a:pPr lvl="1"/>
                <a:r>
                  <a:rPr lang="en-US" dirty="0"/>
                  <a:t>We can write the value of a policy more clearly as</a:t>
                </a:r>
              </a:p>
              <a:p>
                <a:pPr marL="457200" lvl="1"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𝐹</m:t>
                          </m:r>
                        </m:e>
                        <m:sup>
                          <m:r>
                            <a:rPr lang="en-US" i="1">
                              <a:latin typeface="Cambria Math" panose="02040503050406030204" pitchFamily="18" charset="0"/>
                            </a:rPr>
                            <m:t>𝜋</m:t>
                          </m:r>
                        </m:sup>
                      </m:sSup>
                      <m:r>
                        <a:rPr lang="en-US" i="1">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𝑆</m:t>
                              </m:r>
                            </m:e>
                            <m:sup>
                              <m:r>
                                <a:rPr lang="en-US" b="0" i="1" smtClean="0">
                                  <a:latin typeface="Cambria Math" panose="02040503050406030204" pitchFamily="18" charset="0"/>
                                  <a:ea typeface="Cambria Math" panose="02040503050406030204" pitchFamily="18" charset="0"/>
                                </a:rPr>
                                <m:t>0</m:t>
                              </m:r>
                            </m:sup>
                          </m:sSup>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𝑊</m:t>
                                  </m:r>
                                </m:e>
                                <m:sup>
                                  <m:r>
                                    <a:rPr lang="en-US" b="0" i="1" smtClean="0">
                                      <a:latin typeface="Cambria Math" panose="02040503050406030204" pitchFamily="18" charset="0"/>
                                      <a:ea typeface="Cambria Math" panose="02040503050406030204" pitchFamily="18" charset="0"/>
                                    </a:rPr>
                                    <m:t>1</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𝑊</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𝑊</m:t>
                                  </m:r>
                                </m:e>
                                <m:sup>
                                  <m:r>
                                    <a:rPr lang="en-US" b="0" i="1" smtClean="0">
                                      <a:latin typeface="Cambria Math" panose="02040503050406030204" pitchFamily="18" charset="0"/>
                                      <a:ea typeface="Cambria Math" panose="02040503050406030204" pitchFamily="18" charset="0"/>
                                    </a:rPr>
                                    <m:t>𝑁</m:t>
                                  </m:r>
                                </m:sup>
                              </m:sSup>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𝑥</m:t>
                          </m:r>
                        </m:e>
                        <m:sup>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sup>
                      </m:sSup>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r>
                        <a:rPr lang="en-US" i="1">
                          <a:latin typeface="Cambria Math" panose="02040503050406030204" pitchFamily="18" charset="0"/>
                          <a:ea typeface="Cambria Math" panose="02040503050406030204" pitchFamily="18" charset="0"/>
                        </a:rPr>
                        <m:t>)</m:t>
                      </m:r>
                    </m:oMath>
                  </m:oMathPara>
                </a14:m>
                <a:endParaRPr lang="en-US" dirty="0"/>
              </a:p>
              <a:p>
                <a:pPr lvl="1"/>
                <a:r>
                  <a:rPr lang="en-US" dirty="0"/>
                  <a:t>This is better, but we won’t really understand it until we know how to compute it.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r="-2118" b="-628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9806659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The value of the policy (cont’d)</a:t>
                </a:r>
              </a:p>
              <a:p>
                <a:pPr lvl="1"/>
                <a:r>
                  <a:rPr lang="en-US" dirty="0"/>
                  <a:t>To compute</a:t>
                </a:r>
              </a:p>
              <a:p>
                <a:pPr marL="457200" lvl="1"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𝐹</m:t>
                          </m:r>
                        </m:e>
                        <m:sup>
                          <m:r>
                            <a:rPr lang="en-US" i="1">
                              <a:latin typeface="Cambria Math" panose="02040503050406030204" pitchFamily="18" charset="0"/>
                            </a:rPr>
                            <m:t>𝜋</m:t>
                          </m:r>
                        </m:sup>
                      </m:sSup>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1</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𝑁</m:t>
                                  </m:r>
                                </m:sup>
                              </m:s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𝑥</m:t>
                          </m:r>
                        </m:e>
                        <m:sup>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sup>
                      </m:sSup>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r>
                        <a:rPr lang="en-US" i="1">
                          <a:latin typeface="Cambria Math" panose="02040503050406030204" pitchFamily="18" charset="0"/>
                          <a:ea typeface="Cambria Math" panose="02040503050406030204" pitchFamily="18" charset="0"/>
                        </a:rPr>
                        <m:t>)</m:t>
                      </m:r>
                    </m:oMath>
                  </m:oMathPara>
                </a14:m>
                <a:endParaRPr lang="en-US" dirty="0"/>
              </a:p>
              <a:p>
                <a:pPr lvl="1"/>
                <a:r>
                  <a:rPr lang="en-US" dirty="0"/>
                  <a:t>We have to simulate the expectations.  Let’s break down each one:</a:t>
                </a:r>
              </a:p>
              <a:p>
                <a:pPr lvl="1"/>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oMath>
                </a14:m>
                <a:r>
                  <a:rPr lang="en-US" dirty="0"/>
                  <a:t>: Imagine that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0</m:t>
                        </m:r>
                      </m:sup>
                    </m:sSup>
                  </m:oMath>
                </a14:m>
                <a:r>
                  <a:rPr lang="en-US" dirty="0"/>
                  <a:t> includes a Bayesian prior such as the belief about how a patient responds to a diabetes medication.  Let </a:t>
                </a:r>
                <a14:m>
                  <m:oMath xmlns:m="http://schemas.openxmlformats.org/officeDocument/2006/math">
                    <m:r>
                      <a:rPr lang="en-US" b="0" i="1" smtClean="0">
                        <a:latin typeface="Cambria Math" panose="02040503050406030204" pitchFamily="18" charset="0"/>
                      </a:rPr>
                      <m:t>𝜇</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𝑥</m:t>
                                </m:r>
                              </m:sub>
                            </m:sSub>
                          </m:e>
                        </m:d>
                      </m:e>
                      <m:sub>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𝑋</m:t>
                        </m:r>
                      </m:sub>
                    </m:sSub>
                  </m:oMath>
                </a14:m>
                <a:r>
                  <a:rPr lang="en-US" dirty="0"/>
                  <a:t> be the truth of the performance of each drug </a:t>
                </a:r>
                <a14:m>
                  <m:oMath xmlns:m="http://schemas.openxmlformats.org/officeDocument/2006/math">
                    <m:r>
                      <a:rPr lang="en-US" b="0" i="1" smtClean="0">
                        <a:latin typeface="Cambria Math" panose="02040503050406030204" pitchFamily="18" charset="0"/>
                      </a:rPr>
                      <m:t>𝑥</m:t>
                    </m:r>
                  </m:oMath>
                </a14:m>
                <a:r>
                  <a:rPr lang="en-US" dirty="0"/>
                  <a:t>.  Let’s just sample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=1,…, </m:t>
                    </m:r>
                    <m:r>
                      <a:rPr lang="en-US" b="0" i="1" smtClean="0">
                        <a:latin typeface="Cambria Math" panose="02040503050406030204" pitchFamily="18" charset="0"/>
                      </a:rPr>
                      <m:t>𝐾</m:t>
                    </m:r>
                    <m:r>
                      <a:rPr lang="en-US" b="0" i="1" smtClean="0">
                        <a:latin typeface="Cambria Math" panose="02040503050406030204" pitchFamily="18" charset="0"/>
                      </a:rPr>
                      <m:t> </m:t>
                    </m:r>
                  </m:oMath>
                </a14:m>
                <a:r>
                  <a:rPr lang="en-US" dirty="0"/>
                  <a:t> samples of the vector </a:t>
                </a:r>
                <a14:m>
                  <m:oMath xmlns:m="http://schemas.openxmlformats.org/officeDocument/2006/math">
                    <m:r>
                      <a:rPr lang="en-US" b="0" i="1" smtClean="0">
                        <a:latin typeface="Cambria Math" panose="02040503050406030204" pitchFamily="18" charset="0"/>
                      </a:rPr>
                      <m:t>𝜇</m:t>
                    </m:r>
                  </m:oMath>
                </a14:m>
                <a:r>
                  <a:rPr lang="en-US" dirty="0"/>
                  <a:t> to get </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𝜇</m:t>
                        </m:r>
                      </m:e>
                      <m:sup>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𝜇</m:t>
                        </m:r>
                      </m:e>
                      <m:sup>
                        <m:r>
                          <a:rPr lang="en-US" b="0" i="1" smtClean="0">
                            <a:latin typeface="Cambria Math" panose="02040503050406030204" pitchFamily="18" charset="0"/>
                          </a:rPr>
                          <m:t>2</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𝜇</m:t>
                        </m:r>
                      </m:e>
                      <m:sup>
                        <m:r>
                          <a:rPr lang="en-US" b="0" i="1" smtClean="0">
                            <a:latin typeface="Cambria Math" panose="02040503050406030204" pitchFamily="18" charset="0"/>
                          </a:rPr>
                          <m:t>𝑘</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𝜇</m:t>
                        </m:r>
                      </m:e>
                      <m:sup>
                        <m:r>
                          <a:rPr lang="en-US" b="0" i="1" smtClean="0">
                            <a:latin typeface="Cambria Math" panose="02040503050406030204" pitchFamily="18" charset="0"/>
                          </a:rPr>
                          <m:t>𝐾</m:t>
                        </m:r>
                      </m:sup>
                    </m:sSup>
                    <m:r>
                      <a:rPr lang="en-US" b="0" i="1" smtClean="0">
                        <a:latin typeface="Cambria Math" panose="02040503050406030204" pitchFamily="18" charset="0"/>
                      </a:rPr>
                      <m:t>)</m:t>
                    </m:r>
                  </m:oMath>
                </a14:m>
                <a:r>
                  <a:rPr lang="en-US" dirty="0"/>
                  <a:t> samples of what each of the truths might be, and let’s let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0</m:t>
                        </m:r>
                      </m:sup>
                    </m:s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𝑝</m:t>
                                </m:r>
                              </m:e>
                              <m:sub>
                                <m:r>
                                  <a:rPr lang="en-US" b="0" i="1" smtClean="0">
                                    <a:latin typeface="Cambria Math" panose="02040503050406030204" pitchFamily="18" charset="0"/>
                                  </a:rPr>
                                  <m:t>𝑘</m:t>
                                </m:r>
                              </m:sub>
                              <m:sup>
                                <m:r>
                                  <a:rPr lang="en-US" b="0" i="1" smtClean="0">
                                    <a:latin typeface="Cambria Math" panose="02040503050406030204" pitchFamily="18" charset="0"/>
                                  </a:rPr>
                                  <m:t>0</m:t>
                                </m:r>
                              </m:sup>
                            </m:sSubSup>
                          </m:e>
                        </m:d>
                      </m:e>
                      <m:sub>
                        <m:r>
                          <a:rPr lang="en-US" b="0" i="1" smtClean="0">
                            <a:latin typeface="Cambria Math" panose="02040503050406030204" pitchFamily="18" charset="0"/>
                          </a:rPr>
                          <m:t>𝑘</m:t>
                        </m:r>
                        <m:r>
                          <a:rPr lang="en-US" b="0" i="1" smtClean="0">
                            <a:latin typeface="Cambria Math" panose="02040503050406030204" pitchFamily="18" charset="0"/>
                          </a:rPr>
                          <m:t>=1</m:t>
                        </m:r>
                      </m:sub>
                      <m:sup>
                        <m:r>
                          <a:rPr lang="en-US" b="0" i="1" smtClean="0">
                            <a:latin typeface="Cambria Math" panose="02040503050406030204" pitchFamily="18" charset="0"/>
                          </a:rPr>
                          <m:t>𝐾</m:t>
                        </m:r>
                      </m:sup>
                    </m:sSubSup>
                  </m:oMath>
                </a14:m>
                <a:r>
                  <a:rPr lang="en-US" dirty="0"/>
                  <a:t> be the prior probabilities on these samples (perhaps 1/K).</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r="-549" b="-11576"/>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650237945"/>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New Roman" pitchFamily="18" charset="0"/>
          </a:defRPr>
        </a:defPPr>
      </a:lstStyle>
    </a:spDef>
    <a:lnDef>
      <a:spPr bwMode="auto">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472072</TotalTime>
  <Words>4941</Words>
  <Application>Microsoft Office PowerPoint</Application>
  <PresentationFormat>On-screen Show (4:3)</PresentationFormat>
  <Paragraphs>1042</Paragraphs>
  <Slides>103</Slides>
  <Notes>31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103</vt:i4>
      </vt:variant>
    </vt:vector>
  </HeadingPairs>
  <TitlesOfParts>
    <vt:vector size="109" baseType="lpstr">
      <vt:lpstr>Arial</vt:lpstr>
      <vt:lpstr>Cambria Math</vt:lpstr>
      <vt:lpstr>Times New Roman</vt:lpstr>
      <vt:lpstr>Wingdings</vt:lpstr>
      <vt:lpstr>Default Design</vt:lpstr>
      <vt:lpstr>Equation</vt:lpstr>
      <vt:lpstr>PowerPoint Presentation</vt:lpstr>
      <vt:lpstr>Week 12 – Wednesday</vt:lpstr>
      <vt:lpstr>Fleet management</vt:lpstr>
      <vt:lpstr>Cost function approximations</vt:lpstr>
      <vt:lpstr>Optimizing over time</vt:lpstr>
      <vt:lpstr>Optimizing over time</vt:lpstr>
      <vt:lpstr>Optimizing over time</vt:lpstr>
      <vt:lpstr>PowerPoint Presentation</vt:lpstr>
      <vt:lpstr>PowerPoint Presentation</vt:lpstr>
      <vt:lpstr>Driverless fleets of EVs</vt:lpstr>
      <vt:lpstr>Driverless fleets of EVs</vt:lpstr>
      <vt:lpstr>Driverless fleets of EVs using ADP</vt:lpstr>
      <vt:lpstr>Driverless fleets of EVs using ADP</vt:lpstr>
      <vt:lpstr>The economics of driverless fleets</vt:lpstr>
      <vt:lpstr>PowerPoint Presentation</vt:lpstr>
      <vt:lpstr>PowerPoint Presentation</vt:lpstr>
      <vt:lpstr>PowerPoint Presentation</vt:lpstr>
      <vt:lpstr>PowerPoint Presentation</vt:lpstr>
      <vt:lpstr>Elements of a dynamic model</vt:lpstr>
      <vt:lpstr>Elements of a dynamic model</vt:lpstr>
      <vt:lpstr>Elements of a dynamic model</vt:lpstr>
      <vt:lpstr>Elements of a dynamic model</vt:lpstr>
      <vt:lpstr>Elements of a dynamic model</vt:lpstr>
      <vt:lpstr>Elements of a dynamic model</vt:lpstr>
      <vt:lpstr>Elements of a dynamic model</vt:lpstr>
      <vt:lpstr>Problem classes</vt:lpstr>
      <vt:lpstr>Problem classes</vt:lpstr>
      <vt:lpstr>Elements of a dynamic model</vt:lpstr>
      <vt:lpstr>PowerPoint Presentation</vt:lpstr>
      <vt:lpstr>Basic energy modeling problem</vt:lpstr>
      <vt:lpstr>An energy storage problem</vt:lpstr>
      <vt:lpstr>PowerPoint Presentation</vt:lpstr>
      <vt:lpstr>An energy storage problem</vt:lpstr>
      <vt:lpstr>An energy storage problem</vt:lpstr>
      <vt:lpstr>An energy storage problem</vt:lpstr>
      <vt:lpstr>An energy storage problem</vt:lpstr>
      <vt:lpstr>An energy storage problem</vt:lpstr>
      <vt:lpstr>An energy storage problem</vt:lpstr>
      <vt:lpstr>An energy storage problem</vt:lpstr>
      <vt:lpstr>Basic energy modeling problem</vt:lpstr>
      <vt:lpstr>An energy storage problem</vt:lpstr>
      <vt:lpstr>Learning in stochastic optimization</vt:lpstr>
      <vt:lpstr>An energy storage problem</vt:lpstr>
      <vt:lpstr>Basic energy modeling problem</vt:lpstr>
      <vt:lpstr>An energy storage problem</vt:lpstr>
      <vt:lpstr>Linear belief models</vt:lpstr>
      <vt:lpstr>PowerPoint Presentation</vt:lpstr>
      <vt:lpstr>PowerPoint Presentation</vt:lpstr>
      <vt:lpstr>Learning</vt:lpstr>
      <vt:lpstr>Learning problems</vt:lpstr>
      <vt:lpstr>Approximation strategies</vt:lpstr>
      <vt:lpstr>PowerPoint Presentation</vt:lpstr>
      <vt:lpstr>Learning challenges</vt:lpstr>
      <vt:lpstr>Uncertainty modeling</vt:lpstr>
      <vt:lpstr>PowerPoint Presentation</vt:lpstr>
      <vt:lpstr>Modeling uncertainty</vt:lpstr>
      <vt:lpstr>Modeling uncertainty</vt:lpstr>
      <vt:lpstr>Distributions</vt:lpstr>
      <vt:lpstr>Distributions</vt:lpstr>
      <vt:lpstr>Modeling uncertainty</vt:lpstr>
      <vt:lpstr>Distributions</vt:lpstr>
      <vt:lpstr>Modeling uncertainty</vt:lpstr>
      <vt:lpstr>Modeling uncertainty</vt:lpstr>
      <vt:lpstr>Modeling uncertainty</vt:lpstr>
      <vt:lpstr>Policies</vt:lpstr>
      <vt:lpstr>PowerPoint Presentation</vt:lpstr>
      <vt:lpstr>Designing policies</vt:lpstr>
      <vt:lpstr>Designing policies</vt:lpstr>
      <vt:lpstr>Designing policies</vt:lpstr>
      <vt:lpstr>Designing policies</vt:lpstr>
      <vt:lpstr>Designing policies</vt:lpstr>
      <vt:lpstr>Designing policies</vt:lpstr>
      <vt:lpstr>Lookahead policies</vt:lpstr>
      <vt:lpstr>PowerPoint Presentation</vt:lpstr>
      <vt:lpstr>Designing policies</vt:lpstr>
      <vt:lpstr>Four (meta)classes of policies</vt:lpstr>
      <vt:lpstr>Designing policies</vt:lpstr>
      <vt:lpstr>Applications</vt:lpstr>
      <vt:lpstr>Topics</vt:lpstr>
      <vt:lpstr>PowerPoint Presentation</vt:lpstr>
      <vt:lpstr>PowerPoint Presentation</vt:lpstr>
      <vt:lpstr>Adaptive market planning</vt:lpstr>
      <vt:lpstr>PowerPoint Presentation</vt:lpstr>
      <vt:lpstr>PowerPoint Presentation</vt:lpstr>
      <vt:lpstr>PowerPoint Presentation</vt:lpstr>
      <vt:lpstr>PowerPoint Presentation</vt:lpstr>
      <vt:lpstr>PowerPoint Presentation</vt:lpstr>
      <vt:lpstr>Designing policies</vt:lpstr>
      <vt:lpstr>PowerPoint Presentation</vt:lpstr>
      <vt:lpstr>Choosing a policy</vt:lpstr>
      <vt:lpstr>Choosing a policy</vt:lpstr>
      <vt:lpstr>Choosing a policy</vt:lpstr>
      <vt:lpstr>Evaluating policies</vt:lpstr>
      <vt:lpstr>PowerPoint Presentation</vt:lpstr>
      <vt:lpstr>Policy search class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Princeton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creator>Civil Engineering and Operations Research</dc:creator>
  <cp:lastModifiedBy>Warren B. Powell</cp:lastModifiedBy>
  <cp:revision>2023</cp:revision>
  <cp:lastPrinted>2018-04-09T18:54:05Z</cp:lastPrinted>
  <dcterms:created xsi:type="dcterms:W3CDTF">1998-07-09T00:32:24Z</dcterms:created>
  <dcterms:modified xsi:type="dcterms:W3CDTF">2020-03-28T15:38:30Z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C:\My documents\Web pages\orf411_99\ORF411_Lectures</vt:lpwstr>
  </property>
</Properties>
</file>