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407" r:id="rId2"/>
    <p:sldId id="7562" r:id="rId3"/>
    <p:sldId id="7525" r:id="rId4"/>
    <p:sldId id="7526" r:id="rId5"/>
    <p:sldId id="7527" r:id="rId6"/>
    <p:sldId id="7528" r:id="rId7"/>
    <p:sldId id="7529" r:id="rId8"/>
    <p:sldId id="7530" r:id="rId9"/>
    <p:sldId id="7531" r:id="rId10"/>
    <p:sldId id="7663" r:id="rId11"/>
    <p:sldId id="7532" r:id="rId12"/>
    <p:sldId id="7664" r:id="rId13"/>
    <p:sldId id="7533" r:id="rId14"/>
    <p:sldId id="7571" r:id="rId15"/>
    <p:sldId id="7534" r:id="rId16"/>
    <p:sldId id="6864" r:id="rId17"/>
    <p:sldId id="6852" r:id="rId18"/>
    <p:sldId id="7413" r:id="rId19"/>
    <p:sldId id="7414" r:id="rId20"/>
    <p:sldId id="6854" r:id="rId21"/>
    <p:sldId id="7415" r:id="rId22"/>
    <p:sldId id="7513" r:id="rId23"/>
    <p:sldId id="7416" r:id="rId24"/>
    <p:sldId id="7426" r:id="rId25"/>
    <p:sldId id="7427" r:id="rId26"/>
    <p:sldId id="7428" r:id="rId27"/>
    <p:sldId id="7429" r:id="rId28"/>
    <p:sldId id="7430" r:id="rId29"/>
    <p:sldId id="7431" r:id="rId30"/>
    <p:sldId id="7432" r:id="rId31"/>
    <p:sldId id="7433" r:id="rId32"/>
    <p:sldId id="7434" r:id="rId33"/>
    <p:sldId id="7435" r:id="rId34"/>
    <p:sldId id="7436" r:id="rId35"/>
    <p:sldId id="7437" r:id="rId36"/>
    <p:sldId id="7438" r:id="rId37"/>
    <p:sldId id="7439" r:id="rId38"/>
    <p:sldId id="7440" r:id="rId39"/>
    <p:sldId id="7441" r:id="rId40"/>
    <p:sldId id="7442" r:id="rId41"/>
    <p:sldId id="7443" r:id="rId42"/>
    <p:sldId id="7444" r:id="rId43"/>
    <p:sldId id="7445" r:id="rId44"/>
    <p:sldId id="7446" r:id="rId45"/>
    <p:sldId id="7447" r:id="rId46"/>
    <p:sldId id="7448" r:id="rId47"/>
    <p:sldId id="7449" r:id="rId48"/>
    <p:sldId id="7450" r:id="rId49"/>
    <p:sldId id="7451" r:id="rId50"/>
    <p:sldId id="7452" r:id="rId51"/>
    <p:sldId id="7453" r:id="rId5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Default Section" id="{BCBCFD0A-44C4-4A0A-AADC-5D86030452A7}">
          <p14:sldIdLst>
            <p14:sldId id="407"/>
            <p14:sldId id="7562"/>
            <p14:sldId id="7525"/>
            <p14:sldId id="7526"/>
            <p14:sldId id="7527"/>
            <p14:sldId id="7528"/>
            <p14:sldId id="7529"/>
            <p14:sldId id="7530"/>
            <p14:sldId id="7531"/>
            <p14:sldId id="7663"/>
            <p14:sldId id="7532"/>
            <p14:sldId id="7664"/>
            <p14:sldId id="7533"/>
            <p14:sldId id="7571"/>
            <p14:sldId id="7534"/>
            <p14:sldId id="6864"/>
            <p14:sldId id="6852"/>
            <p14:sldId id="7413"/>
            <p14:sldId id="7414"/>
            <p14:sldId id="6854"/>
            <p14:sldId id="7415"/>
            <p14:sldId id="7513"/>
            <p14:sldId id="7416"/>
            <p14:sldId id="7426"/>
            <p14:sldId id="7427"/>
            <p14:sldId id="7428"/>
            <p14:sldId id="7429"/>
            <p14:sldId id="7430"/>
            <p14:sldId id="7431"/>
            <p14:sldId id="7432"/>
            <p14:sldId id="7433"/>
            <p14:sldId id="7434"/>
            <p14:sldId id="7435"/>
            <p14:sldId id="7436"/>
            <p14:sldId id="7437"/>
            <p14:sldId id="7438"/>
            <p14:sldId id="7439"/>
            <p14:sldId id="7440"/>
            <p14:sldId id="7441"/>
            <p14:sldId id="7442"/>
            <p14:sldId id="7443"/>
            <p14:sldId id="7444"/>
            <p14:sldId id="7445"/>
            <p14:sldId id="7446"/>
            <p14:sldId id="7447"/>
            <p14:sldId id="7448"/>
            <p14:sldId id="7449"/>
            <p14:sldId id="7450"/>
            <p14:sldId id="7451"/>
            <p14:sldId id="7452"/>
            <p14:sldId id="74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DDDDDD"/>
    <a:srgbClr val="EAEAEA"/>
    <a:srgbClr val="00CC00"/>
    <a:srgbClr val="33CC33"/>
    <a:srgbClr val="666699"/>
    <a:srgbClr val="996633"/>
    <a:srgbClr val="CC99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03" autoAdjust="0"/>
    <p:restoredTop sz="95332" autoAdjust="0"/>
  </p:normalViewPr>
  <p:slideViewPr>
    <p:cSldViewPr snapToGrid="0">
      <p:cViewPr varScale="1">
        <p:scale>
          <a:sx n="51" d="100"/>
          <a:sy n="51" d="100"/>
        </p:scale>
        <p:origin x="1290"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
    </p:cViewPr>
  </p:sorterViewPr>
  <p:notesViewPr>
    <p:cSldViewPr snapToGrid="0">
      <p:cViewPr varScale="1">
        <p:scale>
          <a:sx n="67" d="100"/>
          <a:sy n="67" d="100"/>
        </p:scale>
        <p:origin x="-1284" y="-90"/>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1"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defRPr sz="1300"/>
            </a:lvl1pPr>
          </a:lstStyle>
          <a:p>
            <a:pPr>
              <a:defRPr/>
            </a:pPr>
            <a:endParaRPr lang="en-US"/>
          </a:p>
        </p:txBody>
      </p:sp>
      <p:sp>
        <p:nvSpPr>
          <p:cNvPr id="289795" name="Rectangle 3"/>
          <p:cNvSpPr>
            <a:spLocks noGrp="1" noChangeArrowheads="1"/>
          </p:cNvSpPr>
          <p:nvPr>
            <p:ph type="dt" sz="quarter" idx="1"/>
          </p:nvPr>
        </p:nvSpPr>
        <p:spPr bwMode="auto">
          <a:xfrm>
            <a:off x="3973379" y="0"/>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t" anchorCtr="0" compatLnSpc="1">
            <a:prstTxWarp prst="textNoShape">
              <a:avLst/>
            </a:prstTxWarp>
          </a:bodyPr>
          <a:lstStyle>
            <a:lvl1pPr algn="r">
              <a:defRPr sz="1300"/>
            </a:lvl1pPr>
          </a:lstStyle>
          <a:p>
            <a:pPr>
              <a:defRPr/>
            </a:pPr>
            <a:endParaRPr lang="en-US"/>
          </a:p>
        </p:txBody>
      </p:sp>
      <p:sp>
        <p:nvSpPr>
          <p:cNvPr id="289796" name="Rectangle 4"/>
          <p:cNvSpPr>
            <a:spLocks noGrp="1" noChangeArrowheads="1"/>
          </p:cNvSpPr>
          <p:nvPr>
            <p:ph type="ftr" sz="quarter" idx="2"/>
          </p:nvPr>
        </p:nvSpPr>
        <p:spPr bwMode="auto">
          <a:xfrm>
            <a:off x="1"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defRPr sz="1300"/>
            </a:lvl1pPr>
          </a:lstStyle>
          <a:p>
            <a:pPr>
              <a:defRPr/>
            </a:pPr>
            <a:endParaRPr lang="en-US"/>
          </a:p>
        </p:txBody>
      </p:sp>
      <p:sp>
        <p:nvSpPr>
          <p:cNvPr id="289797" name="Rectangle 5"/>
          <p:cNvSpPr>
            <a:spLocks noGrp="1" noChangeArrowheads="1"/>
          </p:cNvSpPr>
          <p:nvPr>
            <p:ph type="sldNum" sz="quarter" idx="3"/>
          </p:nvPr>
        </p:nvSpPr>
        <p:spPr bwMode="auto">
          <a:xfrm>
            <a:off x="3973379" y="8855076"/>
            <a:ext cx="3056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90" tIns="46045" rIns="92090" bIns="46045" numCol="1" anchor="b" anchorCtr="0" compatLnSpc="1">
            <a:prstTxWarp prst="textNoShape">
              <a:avLst/>
            </a:prstTxWarp>
          </a:bodyPr>
          <a:lstStyle>
            <a:lvl1pPr algn="r">
              <a:defRPr sz="1300"/>
            </a:lvl1pPr>
          </a:lstStyle>
          <a:p>
            <a:pPr>
              <a:defRPr/>
            </a:pPr>
            <a:fld id="{F6A58309-D1B0-46E0-A631-EC6506EA40EA}" type="slidenum">
              <a:rPr lang="en-US"/>
              <a:pPr>
                <a:defRPr/>
              </a:pPr>
              <a:t>‹#›</a:t>
            </a:fld>
            <a:endParaRPr lang="en-US"/>
          </a:p>
        </p:txBody>
      </p:sp>
    </p:spTree>
    <p:extLst>
      <p:ext uri="{BB962C8B-B14F-4D97-AF65-F5344CB8AC3E}">
        <p14:creationId xmlns:p14="http://schemas.microsoft.com/office/powerpoint/2010/main" val="9293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11"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defTabSz="936484">
              <a:defRPr sz="1300"/>
            </a:lvl1pPr>
          </a:lstStyle>
          <a:p>
            <a:pPr>
              <a:defRPr/>
            </a:pPr>
            <a:endParaRPr lang="en-US"/>
          </a:p>
        </p:txBody>
      </p:sp>
      <p:sp>
        <p:nvSpPr>
          <p:cNvPr id="112643" name="Rectangle 3"/>
          <p:cNvSpPr>
            <a:spLocks noGrp="1" noChangeArrowheads="1"/>
          </p:cNvSpPr>
          <p:nvPr>
            <p:ph type="dt" idx="1"/>
          </p:nvPr>
        </p:nvSpPr>
        <p:spPr bwMode="auto">
          <a:xfrm>
            <a:off x="3973379" y="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lvl1pPr algn="r" defTabSz="936484">
              <a:defRPr sz="1300"/>
            </a:lvl1pPr>
          </a:lstStyle>
          <a:p>
            <a:pPr>
              <a:defRPr/>
            </a:pPr>
            <a:endParaRPr lang="en-US"/>
          </a:p>
        </p:txBody>
      </p:sp>
      <p:sp>
        <p:nvSpPr>
          <p:cNvPr id="618500" name="Rectangle 4"/>
          <p:cNvSpPr>
            <a:spLocks noGrp="1" noRot="1" noChangeAspect="1" noChangeArrowheads="1" noTextEdit="1"/>
          </p:cNvSpPr>
          <p:nvPr>
            <p:ph type="sldImg" idx="2"/>
          </p:nvPr>
        </p:nvSpPr>
        <p:spPr bwMode="auto">
          <a:xfrm>
            <a:off x="1182688" y="696913"/>
            <a:ext cx="4648200" cy="3487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45" name="Rectangle 5"/>
          <p:cNvSpPr>
            <a:spLocks noGrp="1" noChangeArrowheads="1"/>
          </p:cNvSpPr>
          <p:nvPr>
            <p:ph type="body" sz="quarter" idx="3"/>
          </p:nvPr>
        </p:nvSpPr>
        <p:spPr bwMode="auto">
          <a:xfrm>
            <a:off x="934721" y="4416436"/>
            <a:ext cx="514096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11"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defTabSz="936484">
              <a:defRPr sz="1300"/>
            </a:lvl1pPr>
          </a:lstStyle>
          <a:p>
            <a:pPr>
              <a:defRPr/>
            </a:pPr>
            <a:endParaRPr lang="en-US"/>
          </a:p>
        </p:txBody>
      </p:sp>
      <p:sp>
        <p:nvSpPr>
          <p:cNvPr id="112647" name="Rectangle 7"/>
          <p:cNvSpPr>
            <a:spLocks noGrp="1" noChangeArrowheads="1"/>
          </p:cNvSpPr>
          <p:nvPr>
            <p:ph type="sldNum" sz="quarter" idx="5"/>
          </p:nvPr>
        </p:nvSpPr>
        <p:spPr bwMode="auto">
          <a:xfrm>
            <a:off x="3973379" y="8832850"/>
            <a:ext cx="3037031"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38" tIns="46819" rIns="93638" bIns="46819" numCol="1" anchor="b" anchorCtr="0" compatLnSpc="1">
            <a:prstTxWarp prst="textNoShape">
              <a:avLst/>
            </a:prstTxWarp>
          </a:bodyPr>
          <a:lstStyle>
            <a:lvl1pPr algn="r" defTabSz="936484">
              <a:defRPr sz="1300"/>
            </a:lvl1pPr>
          </a:lstStyle>
          <a:p>
            <a:pPr>
              <a:defRPr/>
            </a:pPr>
            <a:fld id="{BAFA802B-FC56-480F-BD85-8E983C4696EE}" type="slidenum">
              <a:rPr lang="en-US"/>
              <a:pPr>
                <a:defRPr/>
              </a:pPr>
              <a:t>‹#›</a:t>
            </a:fld>
            <a:endParaRPr lang="en-US"/>
          </a:p>
        </p:txBody>
      </p:sp>
    </p:spTree>
    <p:extLst>
      <p:ext uri="{BB962C8B-B14F-4D97-AF65-F5344CB8AC3E}">
        <p14:creationId xmlns:p14="http://schemas.microsoft.com/office/powerpoint/2010/main" val="72831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7"/>
          <p:cNvSpPr>
            <a:spLocks noGrp="1" noChangeArrowheads="1"/>
          </p:cNvSpPr>
          <p:nvPr>
            <p:ph type="sldNum" sz="quarter" idx="5"/>
          </p:nvPr>
        </p:nvSpPr>
        <p:spPr>
          <a:noFill/>
        </p:spPr>
        <p:txBody>
          <a:bodyPr/>
          <a:lstStyle>
            <a:lvl1pPr defTabSz="936484">
              <a:defRPr sz="2400">
                <a:solidFill>
                  <a:schemeClr val="tx1"/>
                </a:solidFill>
                <a:latin typeface="Times New Roman" pitchFamily="18" charset="0"/>
              </a:defRPr>
            </a:lvl1pPr>
            <a:lvl2pPr marL="747908" indent="-287657" defTabSz="936484">
              <a:defRPr sz="2400">
                <a:solidFill>
                  <a:schemeClr val="tx1"/>
                </a:solidFill>
                <a:latin typeface="Times New Roman" pitchFamily="18" charset="0"/>
              </a:defRPr>
            </a:lvl2pPr>
            <a:lvl3pPr marL="1150627" indent="-230124" defTabSz="936484">
              <a:defRPr sz="2400">
                <a:solidFill>
                  <a:schemeClr val="tx1"/>
                </a:solidFill>
                <a:latin typeface="Times New Roman" pitchFamily="18" charset="0"/>
              </a:defRPr>
            </a:lvl3pPr>
            <a:lvl4pPr marL="1610878" indent="-230124" defTabSz="936484">
              <a:defRPr sz="2400">
                <a:solidFill>
                  <a:schemeClr val="tx1"/>
                </a:solidFill>
                <a:latin typeface="Times New Roman" pitchFamily="18" charset="0"/>
              </a:defRPr>
            </a:lvl4pPr>
            <a:lvl5pPr marL="2071128" indent="-230124" defTabSz="936484">
              <a:defRPr sz="2400">
                <a:solidFill>
                  <a:schemeClr val="tx1"/>
                </a:solidFill>
                <a:latin typeface="Times New Roman" pitchFamily="18" charset="0"/>
              </a:defRPr>
            </a:lvl5pPr>
            <a:lvl6pPr marL="2531378" indent="-230124" defTabSz="936484" eaLnBrk="0" fontAlgn="base" hangingPunct="0">
              <a:spcBef>
                <a:spcPct val="0"/>
              </a:spcBef>
              <a:spcAft>
                <a:spcPct val="0"/>
              </a:spcAft>
              <a:defRPr sz="2400">
                <a:solidFill>
                  <a:schemeClr val="tx1"/>
                </a:solidFill>
                <a:latin typeface="Times New Roman" pitchFamily="18" charset="0"/>
              </a:defRPr>
            </a:lvl6pPr>
            <a:lvl7pPr marL="2991631" indent="-230124" defTabSz="936484" eaLnBrk="0" fontAlgn="base" hangingPunct="0">
              <a:spcBef>
                <a:spcPct val="0"/>
              </a:spcBef>
              <a:spcAft>
                <a:spcPct val="0"/>
              </a:spcAft>
              <a:defRPr sz="2400">
                <a:solidFill>
                  <a:schemeClr val="tx1"/>
                </a:solidFill>
                <a:latin typeface="Times New Roman" pitchFamily="18" charset="0"/>
              </a:defRPr>
            </a:lvl7pPr>
            <a:lvl8pPr marL="3451878" indent="-230124" defTabSz="936484" eaLnBrk="0" fontAlgn="base" hangingPunct="0">
              <a:spcBef>
                <a:spcPct val="0"/>
              </a:spcBef>
              <a:spcAft>
                <a:spcPct val="0"/>
              </a:spcAft>
              <a:defRPr sz="2400">
                <a:solidFill>
                  <a:schemeClr val="tx1"/>
                </a:solidFill>
                <a:latin typeface="Times New Roman" pitchFamily="18" charset="0"/>
              </a:defRPr>
            </a:lvl8pPr>
            <a:lvl9pPr marL="3912133" indent="-230124" defTabSz="936484" eaLnBrk="0" fontAlgn="base" hangingPunct="0">
              <a:spcBef>
                <a:spcPct val="0"/>
              </a:spcBef>
              <a:spcAft>
                <a:spcPct val="0"/>
              </a:spcAft>
              <a:defRPr sz="2400">
                <a:solidFill>
                  <a:schemeClr val="tx1"/>
                </a:solidFill>
                <a:latin typeface="Times New Roman" pitchFamily="18" charset="0"/>
              </a:defRPr>
            </a:lvl9pPr>
          </a:lstStyle>
          <a:p>
            <a:fld id="{DCBCAAA3-AB45-4D6C-B0AA-BF75E0647B32}" type="slidenum">
              <a:rPr lang="en-US" sz="1300"/>
              <a:pPr/>
              <a:t>1</a:t>
            </a:fld>
            <a:endParaRPr lang="en-US" sz="1300"/>
          </a:p>
        </p:txBody>
      </p:sp>
      <p:sp>
        <p:nvSpPr>
          <p:cNvPr id="619523" name="Rectangle 2"/>
          <p:cNvSpPr>
            <a:spLocks noGrp="1" noRot="1" noChangeAspect="1" noChangeArrowheads="1" noTextEdit="1"/>
          </p:cNvSpPr>
          <p:nvPr>
            <p:ph type="sldImg"/>
          </p:nvPr>
        </p:nvSpPr>
        <p:spPr>
          <a:ln/>
        </p:spPr>
      </p:sp>
      <p:sp>
        <p:nvSpPr>
          <p:cNvPr id="619524" name="Rectangle 3"/>
          <p:cNvSpPr>
            <a:spLocks noGrp="1" noChangeArrowheads="1"/>
          </p:cNvSpPr>
          <p:nvPr>
            <p:ph type="body" idx="1"/>
          </p:nvPr>
        </p:nvSpPr>
        <p:spPr>
          <a:noFill/>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7009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3</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596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10</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1045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12</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2055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16</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1518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p:cNvSpPr>
            <a:spLocks noGrp="1" noChangeArrowheads="1"/>
          </p:cNvSpPr>
          <p:nvPr>
            <p:ph type="sldNum" sz="quarter" idx="5"/>
          </p:nvPr>
        </p:nvSpPr>
        <p:spPr>
          <a:noFill/>
        </p:spPr>
        <p:txBody>
          <a:bodyPr/>
          <a:lstStyle>
            <a:lvl1pPr defTabSz="937033">
              <a:defRPr sz="2400">
                <a:solidFill>
                  <a:schemeClr val="tx1"/>
                </a:solidFill>
                <a:latin typeface="Times New Roman" pitchFamily="18" charset="0"/>
              </a:defRPr>
            </a:lvl1pPr>
            <a:lvl2pPr marL="748348" indent="-287825" defTabSz="937033">
              <a:defRPr sz="2400">
                <a:solidFill>
                  <a:schemeClr val="tx1"/>
                </a:solidFill>
                <a:latin typeface="Times New Roman" pitchFamily="18" charset="0"/>
              </a:defRPr>
            </a:lvl2pPr>
            <a:lvl3pPr marL="1151301" indent="-230259" defTabSz="937033">
              <a:defRPr sz="2400">
                <a:solidFill>
                  <a:schemeClr val="tx1"/>
                </a:solidFill>
                <a:latin typeface="Times New Roman" pitchFamily="18" charset="0"/>
              </a:defRPr>
            </a:lvl3pPr>
            <a:lvl4pPr marL="1611822" indent="-230259" defTabSz="937033">
              <a:defRPr sz="2400">
                <a:solidFill>
                  <a:schemeClr val="tx1"/>
                </a:solidFill>
                <a:latin typeface="Times New Roman" pitchFamily="18" charset="0"/>
              </a:defRPr>
            </a:lvl4pPr>
            <a:lvl5pPr marL="2072343" indent="-230259" defTabSz="937033">
              <a:defRPr sz="2400">
                <a:solidFill>
                  <a:schemeClr val="tx1"/>
                </a:solidFill>
                <a:latin typeface="Times New Roman" pitchFamily="18" charset="0"/>
              </a:defRPr>
            </a:lvl5pPr>
            <a:lvl6pPr marL="2532862" indent="-230259" defTabSz="937033" eaLnBrk="0" fontAlgn="base" hangingPunct="0">
              <a:spcBef>
                <a:spcPct val="0"/>
              </a:spcBef>
              <a:spcAft>
                <a:spcPct val="0"/>
              </a:spcAft>
              <a:defRPr sz="2400">
                <a:solidFill>
                  <a:schemeClr val="tx1"/>
                </a:solidFill>
                <a:latin typeface="Times New Roman" pitchFamily="18" charset="0"/>
              </a:defRPr>
            </a:lvl6pPr>
            <a:lvl7pPr marL="2993385" indent="-230259" defTabSz="937033" eaLnBrk="0" fontAlgn="base" hangingPunct="0">
              <a:spcBef>
                <a:spcPct val="0"/>
              </a:spcBef>
              <a:spcAft>
                <a:spcPct val="0"/>
              </a:spcAft>
              <a:defRPr sz="2400">
                <a:solidFill>
                  <a:schemeClr val="tx1"/>
                </a:solidFill>
                <a:latin typeface="Times New Roman" pitchFamily="18" charset="0"/>
              </a:defRPr>
            </a:lvl7pPr>
            <a:lvl8pPr marL="3453902" indent="-230259" defTabSz="937033" eaLnBrk="0" fontAlgn="base" hangingPunct="0">
              <a:spcBef>
                <a:spcPct val="0"/>
              </a:spcBef>
              <a:spcAft>
                <a:spcPct val="0"/>
              </a:spcAft>
              <a:defRPr sz="2400">
                <a:solidFill>
                  <a:schemeClr val="tx1"/>
                </a:solidFill>
                <a:latin typeface="Times New Roman" pitchFamily="18" charset="0"/>
              </a:defRPr>
            </a:lvl8pPr>
            <a:lvl9pPr marL="3914427" indent="-230259" defTabSz="937033" eaLnBrk="0" fontAlgn="base" hangingPunct="0">
              <a:spcBef>
                <a:spcPct val="0"/>
              </a:spcBef>
              <a:spcAft>
                <a:spcPct val="0"/>
              </a:spcAft>
              <a:defRPr sz="2400">
                <a:solidFill>
                  <a:schemeClr val="tx1"/>
                </a:solidFill>
                <a:latin typeface="Times New Roman" pitchFamily="18" charset="0"/>
              </a:defRPr>
            </a:lvl9pPr>
          </a:lstStyle>
          <a:p>
            <a:fld id="{6848B4A7-4C20-4EBB-9609-170A49097713}" type="slidenum">
              <a:rPr lang="en-US" sz="1300"/>
              <a:pPr/>
              <a:t>24</a:t>
            </a:fld>
            <a:endParaRPr lang="en-US" sz="1300"/>
          </a:p>
        </p:txBody>
      </p:sp>
      <p:sp>
        <p:nvSpPr>
          <p:cNvPr id="620547" name="Rectangle 2"/>
          <p:cNvSpPr>
            <a:spLocks noGrp="1" noRot="1" noChangeAspect="1" noChangeArrowheads="1" noTextEdit="1"/>
          </p:cNvSpPr>
          <p:nvPr>
            <p:ph type="sldImg"/>
          </p:nvPr>
        </p:nvSpPr>
        <p:spPr>
          <a:ln/>
        </p:spPr>
      </p:sp>
      <p:sp>
        <p:nvSpPr>
          <p:cNvPr id="620548"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6726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r>
              <a:rPr lang="en-US"/>
              <a:t>© 2017 Warren B. Powell</a:t>
            </a:r>
          </a:p>
        </p:txBody>
      </p:sp>
      <p:sp>
        <p:nvSpPr>
          <p:cNvPr id="6" name="Slide Number Placeholder 5"/>
          <p:cNvSpPr>
            <a:spLocks noGrp="1"/>
          </p:cNvSpPr>
          <p:nvPr>
            <p:ph type="sldNum" sz="quarter" idx="12"/>
          </p:nvPr>
        </p:nvSpPr>
        <p:spPr/>
        <p:txBody>
          <a:bodyPr/>
          <a:lstStyle>
            <a:lvl1pPr>
              <a:defRPr/>
            </a:lvl1pPr>
          </a:lstStyle>
          <a:p>
            <a:pPr>
              <a:defRPr/>
            </a:pPr>
            <a:fld id="{1655371B-0A8B-48EE-B0B9-9A5278808416}" type="slidenum">
              <a:rPr lang="en-US"/>
              <a:pPr>
                <a:defRPr/>
              </a:pPr>
              <a:t>‹#›</a:t>
            </a:fld>
            <a:endParaRPr lang="en-US"/>
          </a:p>
        </p:txBody>
      </p:sp>
    </p:spTree>
    <p:extLst>
      <p:ext uri="{BB962C8B-B14F-4D97-AF65-F5344CB8AC3E}">
        <p14:creationId xmlns:p14="http://schemas.microsoft.com/office/powerpoint/2010/main" val="12533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6498DD5D-1BCE-462D-B743-79333EBAB59B}" type="slidenum">
              <a:rPr lang="en-US"/>
              <a:pPr>
                <a:defRPr/>
              </a:pPr>
              <a:t>‹#›</a:t>
            </a:fld>
            <a:endParaRPr lang="en-US"/>
          </a:p>
        </p:txBody>
      </p:sp>
    </p:spTree>
    <p:extLst>
      <p:ext uri="{BB962C8B-B14F-4D97-AF65-F5344CB8AC3E}">
        <p14:creationId xmlns:p14="http://schemas.microsoft.com/office/powerpoint/2010/main" val="2337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A29BCBA-9DCF-45E7-96C3-C16EC100C2CF}" type="slidenum">
              <a:rPr lang="en-US"/>
              <a:pPr>
                <a:defRPr/>
              </a:pPr>
              <a:t>‹#›</a:t>
            </a:fld>
            <a:endParaRPr lang="en-US"/>
          </a:p>
        </p:txBody>
      </p:sp>
    </p:spTree>
    <p:extLst>
      <p:ext uri="{BB962C8B-B14F-4D97-AF65-F5344CB8AC3E}">
        <p14:creationId xmlns:p14="http://schemas.microsoft.com/office/powerpoint/2010/main" val="317014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FD58FD04-59A8-4BA2-BC9A-C72897BFB576}" type="slidenum">
              <a:rPr lang="en-US"/>
              <a:pPr>
                <a:defRPr/>
              </a:pPr>
              <a:t>‹#›</a:t>
            </a:fld>
            <a:endParaRPr lang="en-US"/>
          </a:p>
        </p:txBody>
      </p:sp>
    </p:spTree>
    <p:extLst>
      <p:ext uri="{BB962C8B-B14F-4D97-AF65-F5344CB8AC3E}">
        <p14:creationId xmlns:p14="http://schemas.microsoft.com/office/powerpoint/2010/main" val="317982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92D0F0A5-88A2-400D-91DB-1B6C935589C9}" type="slidenum">
              <a:rPr lang="en-US"/>
              <a:pPr>
                <a:defRPr/>
              </a:pPr>
              <a:t>‹#›</a:t>
            </a:fld>
            <a:endParaRPr lang="en-US"/>
          </a:p>
        </p:txBody>
      </p:sp>
    </p:spTree>
    <p:extLst>
      <p:ext uri="{BB962C8B-B14F-4D97-AF65-F5344CB8AC3E}">
        <p14:creationId xmlns:p14="http://schemas.microsoft.com/office/powerpoint/2010/main" val="92270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6" name="Rectangle 6"/>
          <p:cNvSpPr>
            <a:spLocks noGrp="1" noChangeArrowheads="1"/>
          </p:cNvSpPr>
          <p:nvPr>
            <p:ph type="sldNum" sz="quarter" idx="12"/>
          </p:nvPr>
        </p:nvSpPr>
        <p:spPr>
          <a:ln/>
        </p:spPr>
        <p:txBody>
          <a:bodyPr/>
          <a:lstStyle>
            <a:lvl1pPr>
              <a:defRPr/>
            </a:lvl1pPr>
          </a:lstStyle>
          <a:p>
            <a:pPr>
              <a:defRPr/>
            </a:pPr>
            <a:fld id="{2A080D03-DE9E-4EEB-B32F-D95DB17C2BB1}" type="slidenum">
              <a:rPr lang="en-US"/>
              <a:pPr>
                <a:defRPr/>
              </a:pPr>
              <a:t>‹#›</a:t>
            </a:fld>
            <a:endParaRPr lang="en-US"/>
          </a:p>
        </p:txBody>
      </p:sp>
    </p:spTree>
    <p:extLst>
      <p:ext uri="{BB962C8B-B14F-4D97-AF65-F5344CB8AC3E}">
        <p14:creationId xmlns:p14="http://schemas.microsoft.com/office/powerpoint/2010/main" val="121970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E5C06A3F-1911-48B4-9053-E3F3E4A774AD}" type="slidenum">
              <a:rPr lang="en-US"/>
              <a:pPr>
                <a:defRPr/>
              </a:pPr>
              <a:t>‹#›</a:t>
            </a:fld>
            <a:endParaRPr lang="en-US"/>
          </a:p>
        </p:txBody>
      </p:sp>
    </p:spTree>
    <p:extLst>
      <p:ext uri="{BB962C8B-B14F-4D97-AF65-F5344CB8AC3E}">
        <p14:creationId xmlns:p14="http://schemas.microsoft.com/office/powerpoint/2010/main" val="349747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9" name="Rectangle 6"/>
          <p:cNvSpPr>
            <a:spLocks noGrp="1" noChangeArrowheads="1"/>
          </p:cNvSpPr>
          <p:nvPr>
            <p:ph type="sldNum" sz="quarter" idx="12"/>
          </p:nvPr>
        </p:nvSpPr>
        <p:spPr>
          <a:ln/>
        </p:spPr>
        <p:txBody>
          <a:bodyPr/>
          <a:lstStyle>
            <a:lvl1pPr>
              <a:defRPr/>
            </a:lvl1pPr>
          </a:lstStyle>
          <a:p>
            <a:pPr>
              <a:defRPr/>
            </a:pPr>
            <a:fld id="{93CAAAAD-662A-478B-9213-FED7BD0BDFFA}" type="slidenum">
              <a:rPr lang="en-US"/>
              <a:pPr>
                <a:defRPr/>
              </a:pPr>
              <a:t>‹#›</a:t>
            </a:fld>
            <a:endParaRPr lang="en-US"/>
          </a:p>
        </p:txBody>
      </p:sp>
    </p:spTree>
    <p:extLst>
      <p:ext uri="{BB962C8B-B14F-4D97-AF65-F5344CB8AC3E}">
        <p14:creationId xmlns:p14="http://schemas.microsoft.com/office/powerpoint/2010/main" val="3306583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5" name="Rectangle 6"/>
          <p:cNvSpPr>
            <a:spLocks noGrp="1" noChangeArrowheads="1"/>
          </p:cNvSpPr>
          <p:nvPr>
            <p:ph type="sldNum" sz="quarter" idx="12"/>
          </p:nvPr>
        </p:nvSpPr>
        <p:spPr>
          <a:ln/>
        </p:spPr>
        <p:txBody>
          <a:bodyPr/>
          <a:lstStyle>
            <a:lvl1pPr>
              <a:defRPr/>
            </a:lvl1pPr>
          </a:lstStyle>
          <a:p>
            <a:pPr>
              <a:defRPr/>
            </a:pPr>
            <a:fld id="{6EF8FDB9-CF0A-420A-AF2D-F4DF67B823D9}" type="slidenum">
              <a:rPr lang="en-US"/>
              <a:pPr>
                <a:defRPr/>
              </a:pPr>
              <a:t>‹#›</a:t>
            </a:fld>
            <a:endParaRPr lang="en-US"/>
          </a:p>
        </p:txBody>
      </p:sp>
    </p:spTree>
    <p:extLst>
      <p:ext uri="{BB962C8B-B14F-4D97-AF65-F5344CB8AC3E}">
        <p14:creationId xmlns:p14="http://schemas.microsoft.com/office/powerpoint/2010/main" val="589285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4" name="Rectangle 6"/>
          <p:cNvSpPr>
            <a:spLocks noGrp="1" noChangeArrowheads="1"/>
          </p:cNvSpPr>
          <p:nvPr>
            <p:ph type="sldNum" sz="quarter" idx="12"/>
          </p:nvPr>
        </p:nvSpPr>
        <p:spPr>
          <a:ln/>
        </p:spPr>
        <p:txBody>
          <a:bodyPr/>
          <a:lstStyle>
            <a:lvl1pPr>
              <a:defRPr/>
            </a:lvl1pPr>
          </a:lstStyle>
          <a:p>
            <a:pPr>
              <a:defRPr/>
            </a:pPr>
            <a:fld id="{1833C0C6-2BFE-49DE-AAA7-5EB9207CDD57}" type="slidenum">
              <a:rPr lang="en-US"/>
              <a:pPr>
                <a:defRPr/>
              </a:pPr>
              <a:t>‹#›</a:t>
            </a:fld>
            <a:endParaRPr lang="en-US"/>
          </a:p>
        </p:txBody>
      </p:sp>
    </p:spTree>
    <p:extLst>
      <p:ext uri="{BB962C8B-B14F-4D97-AF65-F5344CB8AC3E}">
        <p14:creationId xmlns:p14="http://schemas.microsoft.com/office/powerpoint/2010/main" val="267731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530130D4-F6C9-40D2-B7E4-116D1D94E9FF}" type="slidenum">
              <a:rPr lang="en-US"/>
              <a:pPr>
                <a:defRPr/>
              </a:pPr>
              <a:t>‹#›</a:t>
            </a:fld>
            <a:endParaRPr lang="en-US"/>
          </a:p>
        </p:txBody>
      </p:sp>
    </p:spTree>
    <p:extLst>
      <p:ext uri="{BB962C8B-B14F-4D97-AF65-F5344CB8AC3E}">
        <p14:creationId xmlns:p14="http://schemas.microsoft.com/office/powerpoint/2010/main" val="27120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 2017 Warren B. Powell</a:t>
            </a:r>
          </a:p>
        </p:txBody>
      </p:sp>
      <p:sp>
        <p:nvSpPr>
          <p:cNvPr id="7" name="Rectangle 6"/>
          <p:cNvSpPr>
            <a:spLocks noGrp="1" noChangeArrowheads="1"/>
          </p:cNvSpPr>
          <p:nvPr>
            <p:ph type="sldNum" sz="quarter" idx="12"/>
          </p:nvPr>
        </p:nvSpPr>
        <p:spPr>
          <a:ln/>
        </p:spPr>
        <p:txBody>
          <a:bodyPr/>
          <a:lstStyle>
            <a:lvl1pPr>
              <a:defRPr/>
            </a:lvl1pPr>
          </a:lstStyle>
          <a:p>
            <a:pPr>
              <a:defRPr/>
            </a:pPr>
            <a:fld id="{D262D715-E131-4A8B-A303-485C5266A183}" type="slidenum">
              <a:rPr lang="en-US"/>
              <a:pPr>
                <a:defRPr/>
              </a:pPr>
              <a:t>‹#›</a:t>
            </a:fld>
            <a:endParaRPr lang="en-US"/>
          </a:p>
        </p:txBody>
      </p:sp>
    </p:spTree>
    <p:extLst>
      <p:ext uri="{BB962C8B-B14F-4D97-AF65-F5344CB8AC3E}">
        <p14:creationId xmlns:p14="http://schemas.microsoft.com/office/powerpoint/2010/main" val="153547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1430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 2017 Warren B. Powell</a:t>
            </a:r>
          </a:p>
        </p:txBody>
      </p:sp>
      <p:sp>
        <p:nvSpPr>
          <p:cNvPr id="1030" name="Rectangle 6"/>
          <p:cNvSpPr>
            <a:spLocks noGrp="1" noChangeArrowheads="1"/>
          </p:cNvSpPr>
          <p:nvPr>
            <p:ph type="sldNum" sz="quarter" idx="4"/>
          </p:nvPr>
        </p:nvSpPr>
        <p:spPr bwMode="auto">
          <a:xfrm>
            <a:off x="65532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47A4E76-480E-48DB-A143-935C7E118E2B}" type="slidenum">
              <a:rPr lang="en-US"/>
              <a:pPr>
                <a:defRPr/>
              </a:pPr>
              <a:t>‹#›</a:t>
            </a:fld>
            <a:endParaRPr lang="en-US"/>
          </a:p>
        </p:txBody>
      </p:sp>
      <p:sp>
        <p:nvSpPr>
          <p:cNvPr id="1031" name="Rectangle 7"/>
          <p:cNvSpPr>
            <a:spLocks noChangeArrowheads="1"/>
          </p:cNvSpPr>
          <p:nvPr/>
        </p:nvSpPr>
        <p:spPr bwMode="auto">
          <a:xfrm>
            <a:off x="304800" y="914400"/>
            <a:ext cx="5791200" cy="152400"/>
          </a:xfrm>
          <a:prstGeom prst="rect">
            <a:avLst/>
          </a:prstGeom>
          <a:gradFill rotWithShape="0">
            <a:gsLst>
              <a:gs pos="0">
                <a:srgbClr val="291000"/>
              </a:gs>
              <a:gs pos="100000">
                <a:srgbClr val="FF66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eaLnBrk="0" fontAlgn="base" hangingPunct="0">
        <a:spcBef>
          <a:spcPct val="0"/>
        </a:spcBef>
        <a:spcAft>
          <a:spcPct val="0"/>
        </a:spcAft>
        <a:defRPr sz="3600">
          <a:solidFill>
            <a:schemeClr val="tx2"/>
          </a:solidFill>
          <a:latin typeface="Times New Roman" pitchFamily="18" charset="0"/>
        </a:defRPr>
      </a:lvl6pPr>
      <a:lvl7pPr marL="914400" algn="l" rtl="0" eaLnBrk="0" fontAlgn="base" hangingPunct="0">
        <a:spcBef>
          <a:spcPct val="0"/>
        </a:spcBef>
        <a:spcAft>
          <a:spcPct val="0"/>
        </a:spcAft>
        <a:defRPr sz="3600">
          <a:solidFill>
            <a:schemeClr val="tx2"/>
          </a:solidFill>
          <a:latin typeface="Times New Roman" pitchFamily="18" charset="0"/>
        </a:defRPr>
      </a:lvl7pPr>
      <a:lvl8pPr marL="1371600" algn="l" rtl="0" eaLnBrk="0" fontAlgn="base" hangingPunct="0">
        <a:spcBef>
          <a:spcPct val="0"/>
        </a:spcBef>
        <a:spcAft>
          <a:spcPct val="0"/>
        </a:spcAft>
        <a:defRPr sz="3600">
          <a:solidFill>
            <a:schemeClr val="tx2"/>
          </a:solidFill>
          <a:latin typeface="Times New Roman" pitchFamily="18" charset="0"/>
        </a:defRPr>
      </a:lvl8pPr>
      <a:lvl9pPr marL="1828800" algn="l"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a:solidFill>
            <a:schemeClr val="tx1"/>
          </a:solidFill>
          <a:latin typeface="+mn-lt"/>
        </a:defRPr>
      </a:lvl4pPr>
      <a:lvl5pPr marL="2057400" indent="-228600" algn="l" rtl="0" eaLnBrk="0" fontAlgn="base" hangingPunct="0">
        <a:spcBef>
          <a:spcPct val="0"/>
        </a:spcBef>
        <a:spcAft>
          <a:spcPct val="0"/>
        </a:spcAft>
        <a:buChar char="»"/>
        <a:defRPr>
          <a:solidFill>
            <a:schemeClr val="tx1"/>
          </a:solidFill>
          <a:latin typeface="+mn-lt"/>
        </a:defRPr>
      </a:lvl5pPr>
      <a:lvl6pPr marL="2514600" indent="-228600" algn="l" rtl="0" eaLnBrk="0" fontAlgn="base" hangingPunct="0">
        <a:spcBef>
          <a:spcPct val="0"/>
        </a:spcBef>
        <a:spcAft>
          <a:spcPct val="0"/>
        </a:spcAft>
        <a:buChar char="»"/>
        <a:defRPr>
          <a:solidFill>
            <a:schemeClr val="tx1"/>
          </a:solidFill>
          <a:latin typeface="+mn-lt"/>
        </a:defRPr>
      </a:lvl6pPr>
      <a:lvl7pPr marL="2971800" indent="-228600" algn="l" rtl="0" eaLnBrk="0" fontAlgn="base" hangingPunct="0">
        <a:spcBef>
          <a:spcPct val="0"/>
        </a:spcBef>
        <a:spcAft>
          <a:spcPct val="0"/>
        </a:spcAft>
        <a:buChar char="»"/>
        <a:defRPr>
          <a:solidFill>
            <a:schemeClr val="tx1"/>
          </a:solidFill>
          <a:latin typeface="+mn-lt"/>
        </a:defRPr>
      </a:lvl7pPr>
      <a:lvl8pPr marL="3429000" indent="-228600" algn="l" rtl="0" eaLnBrk="0" fontAlgn="base" hangingPunct="0">
        <a:spcBef>
          <a:spcPct val="0"/>
        </a:spcBef>
        <a:spcAft>
          <a:spcPct val="0"/>
        </a:spcAft>
        <a:buChar char="»"/>
        <a:defRPr>
          <a:solidFill>
            <a:schemeClr val="tx1"/>
          </a:solidFill>
          <a:latin typeface="+mn-lt"/>
        </a:defRPr>
      </a:lvl8pPr>
      <a:lvl9pPr marL="3886200" indent="-228600" algn="l" rtl="0" eaLnBrk="0" fontAlgn="base" hangingPunct="0">
        <a:spcBef>
          <a:spcPct val="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8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7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0" y="0"/>
            <a:ext cx="9124950" cy="6838950"/>
          </a:xfrm>
          <a:prstGeom prst="rect">
            <a:avLst/>
          </a:prstGeom>
          <a:solidFill>
            <a:srgbClr val="EF91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3077" name="AutoShape 3"/>
          <p:cNvSpPr>
            <a:spLocks noChangeArrowheads="1"/>
          </p:cNvSpPr>
          <p:nvPr/>
        </p:nvSpPr>
        <p:spPr bwMode="auto">
          <a:xfrm>
            <a:off x="250825" y="504825"/>
            <a:ext cx="8623300" cy="3200400"/>
          </a:xfrm>
          <a:prstGeom prst="roundRect">
            <a:avLst>
              <a:gd name="adj" fmla="val 12495"/>
            </a:avLst>
          </a:prstGeom>
          <a:gradFill rotWithShape="0">
            <a:gsLst>
              <a:gs pos="0">
                <a:srgbClr val="472B00"/>
              </a:gs>
              <a:gs pos="50000">
                <a:srgbClr val="EF9100"/>
              </a:gs>
              <a:gs pos="100000">
                <a:srgbClr val="472B00"/>
              </a:gs>
            </a:gsLst>
            <a:lin ang="5400000" scaled="1"/>
          </a:gra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a:lnSpc>
                <a:spcPct val="88000"/>
              </a:lnSpc>
            </a:pPr>
            <a:r>
              <a:rPr lang="en-US" sz="2800" b="1" dirty="0">
                <a:solidFill>
                  <a:schemeClr val="bg1"/>
                </a:solidFill>
              </a:rPr>
              <a:t>Sequential decision analytics and modeling</a:t>
            </a:r>
          </a:p>
          <a:p>
            <a:pPr algn="ctr">
              <a:lnSpc>
                <a:spcPct val="88000"/>
              </a:lnSpc>
            </a:pPr>
            <a:r>
              <a:rPr lang="en-US" sz="2000" b="1" dirty="0">
                <a:solidFill>
                  <a:schemeClr val="bg1"/>
                </a:solidFill>
              </a:rPr>
              <a:t>ORF 411</a:t>
            </a:r>
          </a:p>
          <a:p>
            <a:pPr algn="ctr">
              <a:lnSpc>
                <a:spcPct val="88000"/>
              </a:lnSpc>
            </a:pPr>
            <a:r>
              <a:rPr lang="en-US" sz="2000" b="1" dirty="0">
                <a:solidFill>
                  <a:schemeClr val="bg1"/>
                </a:solidFill>
              </a:rPr>
              <a:t>Fall, 2018</a:t>
            </a:r>
          </a:p>
        </p:txBody>
      </p:sp>
      <p:sp>
        <p:nvSpPr>
          <p:cNvPr id="3078" name="Rectangle 4"/>
          <p:cNvSpPr>
            <a:spLocks noChangeArrowheads="1"/>
          </p:cNvSpPr>
          <p:nvPr/>
        </p:nvSpPr>
        <p:spPr bwMode="auto">
          <a:xfrm>
            <a:off x="3790950" y="4248150"/>
            <a:ext cx="4826000" cy="2146300"/>
          </a:xfrm>
          <a:prstGeom prst="rect">
            <a:avLst/>
          </a:prstGeom>
          <a:gradFill rotWithShape="0">
            <a:gsLst>
              <a:gs pos="0">
                <a:srgbClr val="EF9100"/>
              </a:gs>
              <a:gs pos="50000">
                <a:srgbClr val="000000"/>
              </a:gs>
              <a:gs pos="100000">
                <a:srgbClr val="EF910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p>
            <a:pPr algn="ctr">
              <a:lnSpc>
                <a:spcPct val="92000"/>
              </a:lnSpc>
            </a:pPr>
            <a:r>
              <a:rPr lang="en-US" b="1" dirty="0">
                <a:solidFill>
                  <a:schemeClr val="bg1"/>
                </a:solidFill>
              </a:rPr>
              <a:t>Warren Powell</a:t>
            </a:r>
          </a:p>
          <a:p>
            <a:pPr algn="ctr">
              <a:lnSpc>
                <a:spcPct val="92000"/>
              </a:lnSpc>
            </a:pPr>
            <a:r>
              <a:rPr lang="en-US" b="1" dirty="0">
                <a:solidFill>
                  <a:schemeClr val="bg1"/>
                </a:solidFill>
              </a:rPr>
              <a:t>Princeton University</a:t>
            </a:r>
          </a:p>
          <a:p>
            <a:pPr algn="ctr">
              <a:lnSpc>
                <a:spcPct val="92000"/>
              </a:lnSpc>
            </a:pPr>
            <a:r>
              <a:rPr lang="en-US" sz="2000" b="1" dirty="0">
                <a:solidFill>
                  <a:schemeClr val="bg1"/>
                </a:solidFill>
              </a:rPr>
              <a:t>http://www.castlelab.princeton.edu </a:t>
            </a:r>
            <a:endParaRPr lang="en-US" sz="2800" b="1" dirty="0">
              <a:solidFill>
                <a:schemeClr val="bg1"/>
              </a:solidFill>
            </a:endParaRPr>
          </a:p>
        </p:txBody>
      </p:sp>
      <p:pic>
        <p:nvPicPr>
          <p:cNvPr id="3079" name="Picture 5" descr="CA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3910013"/>
            <a:ext cx="2784475"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6"/>
          <p:cNvSpPr>
            <a:spLocks noChangeArrowheads="1"/>
          </p:cNvSpPr>
          <p:nvPr/>
        </p:nvSpPr>
        <p:spPr bwMode="auto">
          <a:xfrm>
            <a:off x="0" y="6553200"/>
            <a:ext cx="3621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i="1" dirty="0"/>
              <a:t>© 2017 Warren B. Powell, Princeton University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Uncertainty model</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10</a:t>
            </a:fld>
            <a:endParaRPr lang="en-US"/>
          </a:p>
        </p:txBody>
      </p:sp>
    </p:spTree>
    <p:extLst>
      <p:ext uri="{BB962C8B-B14F-4D97-AF65-F5344CB8AC3E}">
        <p14:creationId xmlns:p14="http://schemas.microsoft.com/office/powerpoint/2010/main" val="103851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Uncertainty model</a:t>
            </a:r>
          </a:p>
          <a:p>
            <a:endParaRPr lang="en-US" dirty="0"/>
          </a:p>
          <a:p>
            <a:endParaRPr lang="en-US" dirty="0"/>
          </a:p>
          <a:p>
            <a:endParaRPr lang="en-US" dirty="0"/>
          </a:p>
          <a:p>
            <a:endParaRPr lang="en-US" dirty="0"/>
          </a:p>
          <a:p>
            <a:pPr lvl="1"/>
            <a:r>
              <a:rPr lang="en-US" dirty="0"/>
              <a:t>Race uncertainties:</a:t>
            </a:r>
          </a:p>
          <a:p>
            <a:pPr lvl="2"/>
            <a:r>
              <a:rPr lang="en-US" dirty="0"/>
              <a:t>Wind, choppiness of the water</a:t>
            </a:r>
          </a:p>
          <a:p>
            <a:pPr lvl="3"/>
            <a:r>
              <a:rPr lang="en-US" dirty="0"/>
              <a:t>Introduce randomness in speeds</a:t>
            </a:r>
          </a:p>
          <a:p>
            <a:pPr lvl="2"/>
            <a:r>
              <a:rPr lang="en-US" dirty="0"/>
              <a:t>Performance of the competition – does this have a psychological effect?  How to model?</a:t>
            </a:r>
          </a:p>
          <a:p>
            <a:pPr lvl="3"/>
            <a:r>
              <a:rPr lang="en-US" dirty="0"/>
              <a:t>State variable indicating: behind, tied/close, ahead</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396784" y="1659695"/>
            <a:ext cx="6233700" cy="1943268"/>
          </a:xfrm>
          <a:prstGeom prst="rect">
            <a:avLst/>
          </a:prstGeom>
        </p:spPr>
      </p:pic>
    </p:spTree>
    <p:extLst>
      <p:ext uri="{BB962C8B-B14F-4D97-AF65-F5344CB8AC3E}">
        <p14:creationId xmlns:p14="http://schemas.microsoft.com/office/powerpoint/2010/main" val="251165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Designing policies</a:t>
            </a:r>
          </a:p>
        </p:txBody>
      </p:sp>
      <p:sp>
        <p:nvSpPr>
          <p:cNvPr id="4101" name="Rectangle 5"/>
          <p:cNvSpPr>
            <a:spLocks noGrp="1" noChangeArrowheads="1"/>
          </p:cNvSpPr>
          <p:nvPr>
            <p:ph type="subTitle" idx="1"/>
          </p:nvPr>
        </p:nvSpPr>
        <p:spPr/>
        <p:txBody>
          <a:bodyPr/>
          <a:lstStyle/>
          <a:p>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12</a:t>
            </a:fld>
            <a:endParaRPr lang="en-US"/>
          </a:p>
        </p:txBody>
      </p:sp>
    </p:spTree>
    <p:extLst>
      <p:ext uri="{BB962C8B-B14F-4D97-AF65-F5344CB8AC3E}">
        <p14:creationId xmlns:p14="http://schemas.microsoft.com/office/powerpoint/2010/main" val="369296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Designing policies</a:t>
            </a:r>
          </a:p>
          <a:p>
            <a:pPr lvl="1"/>
            <a:r>
              <a:rPr lang="en-US" dirty="0"/>
              <a:t>Deterministic policy</a:t>
            </a:r>
          </a:p>
          <a:p>
            <a:pPr lvl="2"/>
            <a:r>
              <a:rPr lang="en-US" dirty="0"/>
              <a:t>Choose all the splits in advance regardless of within-race performance.</a:t>
            </a:r>
          </a:p>
          <a:p>
            <a:pPr lvl="2"/>
            <a:r>
              <a:rPr lang="en-US" dirty="0"/>
              <a:t>Discuss – is this realistic?  What types of adjustments are made within the race.</a:t>
            </a:r>
          </a:p>
          <a:p>
            <a:pPr lvl="1"/>
            <a:r>
              <a:rPr lang="en-US" dirty="0"/>
              <a:t>Policy function approximation</a:t>
            </a:r>
          </a:p>
          <a:p>
            <a:pPr lvl="2"/>
            <a:r>
              <a:rPr lang="en-US" dirty="0"/>
              <a:t>Split = initial plan + adjustment</a:t>
            </a:r>
          </a:p>
          <a:p>
            <a:pPr lvl="2"/>
            <a:r>
              <a:rPr lang="en-US" dirty="0"/>
              <a:t>Adjustments:</a:t>
            </a:r>
          </a:p>
          <a:p>
            <a:pPr lvl="3"/>
            <a:r>
              <a:rPr lang="en-US" dirty="0"/>
              <a:t>If behind, adjust remaining splits to finish at target time.</a:t>
            </a:r>
          </a:p>
          <a:p>
            <a:pPr lvl="3"/>
            <a:r>
              <a:rPr lang="en-US" dirty="0"/>
              <a:t>If ahead, no adjustment (assumes we cannot keep beating the splits).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19575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Designing policies</a:t>
            </a:r>
          </a:p>
          <a:p>
            <a:pPr lvl="1"/>
            <a:r>
              <a:rPr lang="en-US" dirty="0"/>
              <a:t>Direct </a:t>
            </a:r>
            <a:r>
              <a:rPr lang="en-US" dirty="0" err="1"/>
              <a:t>lookahead</a:t>
            </a:r>
            <a:endParaRPr lang="en-US" dirty="0"/>
          </a:p>
          <a:p>
            <a:pPr lvl="2"/>
            <a:r>
              <a:rPr lang="en-US" dirty="0"/>
              <a:t>Optimize over rest of race using nonlinear lactic acid function.</a:t>
            </a:r>
          </a:p>
          <a:p>
            <a:pPr lvl="2"/>
            <a:r>
              <a:rPr lang="en-US" dirty="0"/>
              <a:t>Can describe this as a graph if you discretize the splits.  Show as decision tree where each time you set a split, you then realize what actually happens over the segment.</a:t>
            </a:r>
          </a:p>
          <a:p>
            <a:pPr lvl="2"/>
            <a:r>
              <a:rPr lang="en-US" dirty="0"/>
              <a:t>This can be solved as a decision tree, which is really a dynamic program where you use value functions.  </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8127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Extensions</a:t>
            </a:r>
          </a:p>
          <a:p>
            <a:pPr lvl="1"/>
            <a:r>
              <a:rPr lang="en-US" dirty="0"/>
              <a:t>A nonlinear model for lactic acid should discourage sprinting at the beginning.</a:t>
            </a:r>
          </a:p>
          <a:p>
            <a:pPr lvl="1"/>
            <a:r>
              <a:rPr lang="en-US" dirty="0"/>
              <a:t>If we really believe that sprints work, what are we missing?</a:t>
            </a:r>
          </a:p>
          <a:p>
            <a:pPr lvl="1"/>
            <a:endParaRPr lang="en-US" dirty="0"/>
          </a:p>
          <a:p>
            <a:pPr lvl="1"/>
            <a:r>
              <a:rPr lang="en-US" dirty="0"/>
              <a:t>We often have an intuitive idea of what we should be doing, without knowing a reason why.</a:t>
            </a:r>
          </a:p>
          <a:p>
            <a:pPr lvl="1"/>
            <a:r>
              <a:rPr lang="en-US" dirty="0"/>
              <a:t>This intuitive behavior can be handled with PFAs, but it does not mean it is right!</a:t>
            </a:r>
          </a:p>
          <a:p>
            <a:pPr lvl="1"/>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775504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Student decision problem</a:t>
            </a:r>
          </a:p>
        </p:txBody>
      </p:sp>
      <p:sp>
        <p:nvSpPr>
          <p:cNvPr id="4101" name="Rectangle 5"/>
          <p:cNvSpPr>
            <a:spLocks noGrp="1" noChangeArrowheads="1"/>
          </p:cNvSpPr>
          <p:nvPr>
            <p:ph type="subTitle" idx="1"/>
          </p:nvPr>
        </p:nvSpPr>
        <p:spPr/>
        <p:txBody>
          <a:bodyPr/>
          <a:lstStyle/>
          <a:p>
            <a:r>
              <a:rPr lang="en-US" dirty="0"/>
              <a:t>Hiring interns</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16</a:t>
            </a:fld>
            <a:endParaRPr lang="en-US"/>
          </a:p>
        </p:txBody>
      </p:sp>
    </p:spTree>
    <p:extLst>
      <p:ext uri="{BB962C8B-B14F-4D97-AF65-F5344CB8AC3E}">
        <p14:creationId xmlns:p14="http://schemas.microsoft.com/office/powerpoint/2010/main" val="3516006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Narrative</a:t>
                </a:r>
              </a:p>
              <a:p>
                <a:pPr lvl="1"/>
                <a:r>
                  <a:rPr lang="en-US" dirty="0"/>
                  <a:t>1) Should a company have an internship program (the decision would be whether to hire interns or not)</a:t>
                </a:r>
              </a:p>
              <a:p>
                <a:pPr lvl="1"/>
                <a:r>
                  <a:rPr lang="en-US" dirty="0"/>
                  <a:t>2) Should a company hire a student with specific attributes (e.g. school, major, GPA, …).</a:t>
                </a:r>
              </a:p>
              <a:p>
                <a:pPr lvl="1"/>
                <a:r>
                  <a:rPr lang="en-US" dirty="0"/>
                  <a:t>Let’s pursue the second one.</a:t>
                </a:r>
              </a:p>
              <a:p>
                <a:r>
                  <a:rPr lang="en-US" dirty="0"/>
                  <a:t>State variables</a:t>
                </a:r>
              </a:p>
              <a:p>
                <a:pPr lvl="1"/>
                <a:r>
                  <a:rPr lang="en-US" dirty="0"/>
                  <a:t>List of intern applications (this is the “physical state”).</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𝑡𝑎</m:t>
                        </m:r>
                      </m:sub>
                    </m:sSub>
                    <m:r>
                      <a:rPr lang="en-US" b="0" i="1" smtClean="0">
                        <a:latin typeface="Cambria Math" panose="02040503050406030204" pitchFamily="18" charset="0"/>
                      </a:rPr>
                      <m:t>=1</m:t>
                    </m:r>
                  </m:oMath>
                </a14:m>
                <a:r>
                  <a:rPr lang="en-US" dirty="0"/>
                  <a:t> if we have an applicant with attribute </a:t>
                </a:r>
                <a14:m>
                  <m:oMath xmlns:m="http://schemas.openxmlformats.org/officeDocument/2006/math">
                    <m:r>
                      <a:rPr lang="en-US" b="0" i="1" smtClean="0">
                        <a:latin typeface="Cambria Math" panose="02040503050406030204" pitchFamily="18" charset="0"/>
                      </a:rPr>
                      <m:t>𝑎</m:t>
                    </m:r>
                  </m:oMath>
                </a14:m>
                <a:endParaRPr lang="en-US" dirty="0"/>
              </a:p>
              <a:p>
                <a:pPr lvl="1"/>
                <a:r>
                  <a:rPr lang="en-US" dirty="0"/>
                  <a:t>Estimate of probability that an intern with attribute </a:t>
                </a:r>
                <a14:m>
                  <m:oMath xmlns:m="http://schemas.openxmlformats.org/officeDocument/2006/math">
                    <m:r>
                      <a:rPr lang="en-US" b="0" i="1" smtClean="0">
                        <a:latin typeface="Cambria Math" panose="02040503050406030204" pitchFamily="18" charset="0"/>
                      </a:rPr>
                      <m:t>𝑎</m:t>
                    </m:r>
                  </m:oMath>
                </a14:m>
                <a:r>
                  <a:rPr lang="en-US" dirty="0"/>
                  <a:t> ends up being hired by the company, and accepts the offer.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b="-357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962998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Decision variables</a:t>
            </a:r>
          </a:p>
          <a:p>
            <a:pPr lvl="1"/>
            <a:r>
              <a:rPr lang="en-US" dirty="0"/>
              <a:t>Whether to hire an intern.</a:t>
            </a:r>
          </a:p>
          <a:p>
            <a:pPr lvl="1"/>
            <a:r>
              <a:rPr lang="en-US" dirty="0"/>
              <a:t>Whether to offer an intern a full time job at the end of the summer.</a:t>
            </a:r>
          </a:p>
          <a:p>
            <a:pPr lvl="1"/>
            <a:r>
              <a:rPr lang="en-US" dirty="0"/>
              <a:t>Specify policies (to be designed)</a:t>
            </a:r>
          </a:p>
          <a:p>
            <a:r>
              <a:rPr lang="en-US" dirty="0"/>
              <a:t>Exogenous information</a:t>
            </a:r>
          </a:p>
          <a:p>
            <a:pPr lvl="1"/>
            <a:r>
              <a:rPr lang="en-US" dirty="0"/>
              <a:t>Intern applications</a:t>
            </a:r>
          </a:p>
          <a:p>
            <a:pPr lvl="1"/>
            <a:r>
              <a:rPr lang="en-US" dirty="0"/>
              <a:t>Performance of the intern.</a:t>
            </a:r>
          </a:p>
          <a:p>
            <a:pPr lvl="1"/>
            <a:r>
              <a:rPr lang="en-US" dirty="0"/>
              <a:t>Whether the intern accepts the offer.</a:t>
            </a:r>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339793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Transition function</a:t>
            </a:r>
          </a:p>
          <a:p>
            <a:pPr lvl="1"/>
            <a:r>
              <a:rPr lang="en-US" dirty="0"/>
              <a:t>Updating of beliefs of probabilities</a:t>
            </a:r>
          </a:p>
          <a:p>
            <a:endParaRPr lang="en-US" dirty="0"/>
          </a:p>
          <a:p>
            <a:endParaRPr lang="en-US" dirty="0"/>
          </a:p>
          <a:p>
            <a:r>
              <a:rPr lang="en-US" dirty="0"/>
              <a:t>Objective function</a:t>
            </a:r>
          </a:p>
          <a:p>
            <a:pPr lvl="1"/>
            <a:r>
              <a:rPr lang="en-US" dirty="0"/>
              <a:t>Metric: acceptance of the offer by the intern</a:t>
            </a:r>
          </a:p>
          <a:p>
            <a:pPr lvl="1"/>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77953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Week 12 – Monday</a:t>
            </a:r>
          </a:p>
        </p:txBody>
      </p:sp>
      <p:sp>
        <p:nvSpPr>
          <p:cNvPr id="4101" name="Rectangle 5"/>
          <p:cNvSpPr>
            <a:spLocks noGrp="1" noChangeArrowheads="1"/>
          </p:cNvSpPr>
          <p:nvPr>
            <p:ph type="subTitle" idx="1"/>
          </p:nvPr>
        </p:nvSpPr>
        <p:spPr/>
        <p:txBody>
          <a:bodyPr/>
          <a:lstStyle/>
          <a:p>
            <a:r>
              <a:rPr lang="en-US" dirty="0"/>
              <a:t>Student decision problems:</a:t>
            </a:r>
          </a:p>
          <a:p>
            <a:r>
              <a:rPr lang="en-US" dirty="0"/>
              <a:t>Rowing strategies</a:t>
            </a:r>
          </a:p>
          <a:p>
            <a:r>
              <a:rPr lang="en-US" dirty="0"/>
              <a:t>Twitter trading</a:t>
            </a:r>
          </a:p>
        </p:txBody>
      </p:sp>
      <p:sp>
        <p:nvSpPr>
          <p:cNvPr id="3" name="Footer Placeholder 2"/>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a:t>
            </a:fld>
            <a:endParaRPr lang="en-US"/>
          </a:p>
        </p:txBody>
      </p:sp>
    </p:spTree>
    <p:extLst>
      <p:ext uri="{BB962C8B-B14F-4D97-AF65-F5344CB8AC3E}">
        <p14:creationId xmlns:p14="http://schemas.microsoft.com/office/powerpoint/2010/main" val="365243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Uncertainty model</a:t>
            </a:r>
          </a:p>
          <a:p>
            <a:pPr lvl="1"/>
            <a:r>
              <a:rPr lang="en-US" dirty="0"/>
              <a:t>Probability model of applications from different schools</a:t>
            </a:r>
          </a:p>
          <a:p>
            <a:pPr lvl="1"/>
            <a:r>
              <a:rPr lang="en-US" dirty="0"/>
              <a:t>Probability model of performance by school</a:t>
            </a:r>
          </a:p>
          <a:p>
            <a:pPr lvl="1"/>
            <a:r>
              <a:rPr lang="en-US" dirty="0"/>
              <a:t>Probability model of acceptance of offer</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86961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Designing policies</a:t>
            </a:r>
          </a:p>
          <a:p>
            <a:pPr lvl="1"/>
            <a:r>
              <a:rPr lang="en-US" dirty="0"/>
              <a:t>If we ignore learning, we are simply going to hire an intern if the probability of extending an offer, and then the offer being accepted, is high enough.</a:t>
            </a:r>
          </a:p>
          <a:p>
            <a:pPr lvl="2"/>
            <a:r>
              <a:rPr lang="en-US" dirty="0"/>
              <a:t>May also want to include the probability that the employee is viewed as a successful hire after one year, versus hiring someone from a standard interviewing process.</a:t>
            </a:r>
          </a:p>
          <a:p>
            <a:pPr lvl="1"/>
            <a:r>
              <a:rPr lang="en-US" dirty="0"/>
              <a:t>This will be an active learning problem.  Need to capture the uncertainty in an estimate, and the value of information to guide future decisions.  </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16569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Designing policies</a:t>
            </a:r>
          </a:p>
          <a:p>
            <a:pPr lvl="1"/>
            <a:r>
              <a:rPr lang="en-US" dirty="0"/>
              <a:t>PFA policies:</a:t>
            </a:r>
          </a:p>
          <a:p>
            <a:pPr marL="1371600" lvl="2" indent="-457200">
              <a:buAutoNum type="arabicParenR"/>
            </a:pPr>
            <a:r>
              <a:rPr lang="en-US" dirty="0"/>
              <a:t>Hire any intern with success probability over some amount. </a:t>
            </a:r>
          </a:p>
          <a:p>
            <a:pPr marL="1371600" lvl="2" indent="-457200">
              <a:buAutoNum type="arabicParenR"/>
            </a:pPr>
            <a:r>
              <a:rPr lang="en-US" dirty="0"/>
              <a:t>(1) plus randomization on probability.</a:t>
            </a:r>
          </a:p>
          <a:p>
            <a:pPr lvl="1"/>
            <a:r>
              <a:rPr lang="en-US" dirty="0"/>
              <a:t>CFA policies:</a:t>
            </a:r>
          </a:p>
          <a:p>
            <a:pPr marL="1371600" lvl="2" indent="-457200">
              <a:buAutoNum type="arabicParenR"/>
            </a:pPr>
            <a:r>
              <a:rPr lang="en-US" dirty="0"/>
              <a:t>Hire interns with highest probability of eventual success.</a:t>
            </a:r>
          </a:p>
          <a:p>
            <a:pPr marL="1371600" lvl="2" indent="-457200">
              <a:buAutoNum type="arabicParenR"/>
            </a:pPr>
            <a:r>
              <a:rPr lang="en-US" dirty="0"/>
              <a:t>Same as (1), but add some randomization (this is Thompson sampling).</a:t>
            </a:r>
          </a:p>
          <a:p>
            <a:pPr marL="1371600" lvl="2" indent="-457200">
              <a:buAutoNum type="arabicParenR"/>
            </a:pPr>
            <a:r>
              <a:rPr lang="en-US" dirty="0"/>
              <a:t>Interval estimation – maximize probability plus tunable parameter times standard deviation of estimated probability.</a:t>
            </a:r>
          </a:p>
          <a:p>
            <a:pPr lvl="1"/>
            <a:r>
              <a:rPr lang="en-US" dirty="0"/>
              <a:t>VFA policies ?? </a:t>
            </a:r>
          </a:p>
          <a:p>
            <a:pPr lvl="2"/>
            <a:r>
              <a:rPr lang="en-US" dirty="0"/>
              <a:t>Unlikely.</a:t>
            </a:r>
          </a:p>
          <a:p>
            <a:pPr lvl="1"/>
            <a:r>
              <a:rPr lang="en-US" dirty="0"/>
              <a:t>DLA policies:</a:t>
            </a:r>
          </a:p>
          <a:p>
            <a:pPr lvl="2"/>
            <a:r>
              <a:rPr lang="en-US" dirty="0"/>
              <a:t>One-period </a:t>
            </a:r>
            <a:r>
              <a:rPr lang="en-US" dirty="0" err="1"/>
              <a:t>lookahead</a:t>
            </a:r>
            <a:r>
              <a:rPr lang="en-US" dirty="0"/>
              <a:t> – value of information</a:t>
            </a:r>
          </a:p>
          <a:p>
            <a:pPr lvl="2"/>
            <a:r>
              <a:rPr lang="en-US" dirty="0" err="1"/>
              <a:t>Multiperiod</a:t>
            </a:r>
            <a:r>
              <a:rPr lang="en-US" dirty="0"/>
              <a:t> extension</a:t>
            </a:r>
          </a:p>
          <a:p>
            <a:pPr lvl="2"/>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404722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Extensions</a:t>
            </a:r>
          </a:p>
          <a:p>
            <a:pPr lvl="1"/>
            <a:r>
              <a:rPr lang="en-US" dirty="0"/>
              <a:t>??</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138629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Student decision problem</a:t>
            </a:r>
          </a:p>
        </p:txBody>
      </p:sp>
      <p:sp>
        <p:nvSpPr>
          <p:cNvPr id="4101" name="Rectangle 5"/>
          <p:cNvSpPr>
            <a:spLocks noGrp="1" noChangeArrowheads="1"/>
          </p:cNvSpPr>
          <p:nvPr>
            <p:ph type="subTitle" idx="1"/>
          </p:nvPr>
        </p:nvSpPr>
        <p:spPr/>
        <p:txBody>
          <a:bodyPr/>
          <a:lstStyle/>
          <a:p>
            <a:r>
              <a:rPr lang="en-US" dirty="0"/>
              <a:t>Twitter trading – Senior thesis of Raj Patel</a:t>
            </a:r>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24</a:t>
            </a:fld>
            <a:endParaRPr lang="en-US"/>
          </a:p>
        </p:txBody>
      </p:sp>
    </p:spTree>
    <p:extLst>
      <p:ext uri="{BB962C8B-B14F-4D97-AF65-F5344CB8AC3E}">
        <p14:creationId xmlns:p14="http://schemas.microsoft.com/office/powerpoint/2010/main" val="242611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Narrative</a:t>
            </a:r>
          </a:p>
          <a:p>
            <a:pPr lvl="1"/>
            <a:r>
              <a:rPr lang="en-US" dirty="0"/>
              <a:t>Hunter Johnson asked: </a:t>
            </a:r>
          </a:p>
          <a:p>
            <a:pPr lvl="2"/>
            <a:r>
              <a:rPr lang="en-US" dirty="0"/>
              <a:t>How to invest effectively to profit off of Trump’s twitter posts</a:t>
            </a:r>
          </a:p>
          <a:p>
            <a:pPr lvl="2"/>
            <a:endParaRPr lang="en-US" dirty="0"/>
          </a:p>
          <a:p>
            <a:pPr lvl="1"/>
            <a:r>
              <a:rPr lang="en-US" dirty="0"/>
              <a:t>This is a decision problem on when to buy/sell stocks using the information in twitter feeds.</a:t>
            </a:r>
          </a:p>
          <a:p>
            <a:pPr lvl="1"/>
            <a:r>
              <a:rPr lang="en-US" dirty="0"/>
              <a:t>This is in the same problem class as the original asset selling problem (chapter 2) or when to purchase a seat on a flight.  The challenge is designing the stochastic model of prices using twitter data.</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83922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374364" y="571049"/>
            <a:ext cx="6125661" cy="5434472"/>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621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sz="2400" dirty="0"/>
              <a:t>Table of contents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3428562" y="1284051"/>
            <a:ext cx="5626721" cy="4811949"/>
          </a:xfrm>
          <a:prstGeom prst="rect">
            <a:avLst/>
          </a:prstGeom>
        </p:spPr>
      </p:pic>
    </p:spTree>
    <p:extLst>
      <p:ext uri="{BB962C8B-B14F-4D97-AF65-F5344CB8AC3E}">
        <p14:creationId xmlns:p14="http://schemas.microsoft.com/office/powerpoint/2010/main" val="199734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a:xfrm>
            <a:off x="685800" y="1143000"/>
            <a:ext cx="3253902" cy="4953000"/>
          </a:xfrm>
        </p:spPr>
        <p:txBody>
          <a:bodyPr/>
          <a:lstStyle/>
          <a:p>
            <a:r>
              <a:rPr lang="en-US" sz="2400" dirty="0"/>
              <a:t>Table of contents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3855362" y="135122"/>
            <a:ext cx="4957898" cy="6652264"/>
          </a:xfrm>
          <a:prstGeom prst="rect">
            <a:avLst/>
          </a:prstGeom>
        </p:spPr>
      </p:pic>
    </p:spTree>
    <p:extLst>
      <p:ext uri="{BB962C8B-B14F-4D97-AF65-F5344CB8AC3E}">
        <p14:creationId xmlns:p14="http://schemas.microsoft.com/office/powerpoint/2010/main" val="2099546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Uncertainty model</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510011" y="1758882"/>
            <a:ext cx="5396627" cy="4565718"/>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861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4100" name="Rectangle 4"/>
          <p:cNvSpPr>
            <a:spLocks noGrp="1" noChangeArrowheads="1"/>
          </p:cNvSpPr>
          <p:nvPr>
            <p:ph type="ctrTitle"/>
          </p:nvPr>
        </p:nvSpPr>
        <p:spPr/>
        <p:txBody>
          <a:bodyPr/>
          <a:lstStyle/>
          <a:p>
            <a:pPr algn="ctr"/>
            <a:r>
              <a:rPr lang="en-US" dirty="0"/>
              <a:t>Student decision problem</a:t>
            </a:r>
          </a:p>
        </p:txBody>
      </p:sp>
      <p:sp>
        <p:nvSpPr>
          <p:cNvPr id="4101" name="Rectangle 5"/>
          <p:cNvSpPr>
            <a:spLocks noGrp="1" noChangeArrowheads="1"/>
          </p:cNvSpPr>
          <p:nvPr>
            <p:ph type="subTitle" idx="1"/>
          </p:nvPr>
        </p:nvSpPr>
        <p:spPr/>
        <p:txBody>
          <a:bodyPr/>
          <a:lstStyle/>
          <a:p>
            <a:r>
              <a:rPr lang="en-US" dirty="0"/>
              <a:t>Rowing strategy</a:t>
            </a:r>
          </a:p>
          <a:p>
            <a:r>
              <a:rPr lang="en-US" dirty="0"/>
              <a:t>Sadie </a:t>
            </a:r>
            <a:r>
              <a:rPr lang="en-US" dirty="0" err="1"/>
              <a:t>McGirr</a:t>
            </a:r>
            <a:endParaRPr lang="en-US" dirty="0"/>
          </a:p>
        </p:txBody>
      </p:sp>
      <p:sp>
        <p:nvSpPr>
          <p:cNvPr id="2" name="Footer Placeholder 1"/>
          <p:cNvSpPr>
            <a:spLocks noGrp="1"/>
          </p:cNvSpPr>
          <p:nvPr>
            <p:ph type="ftr" sz="quarter" idx="11"/>
          </p:nvPr>
        </p:nvSpPr>
        <p:spPr/>
        <p:txBody>
          <a:bodyPr/>
          <a:lstStyle/>
          <a:p>
            <a:pPr>
              <a:defRPr/>
            </a:pPr>
            <a:r>
              <a:rPr lang="en-US"/>
              <a:t>© 2018 W.B. Powell</a:t>
            </a:r>
          </a:p>
        </p:txBody>
      </p:sp>
      <p:sp>
        <p:nvSpPr>
          <p:cNvPr id="4" name="Slide Number Placeholder 3"/>
          <p:cNvSpPr>
            <a:spLocks noGrp="1"/>
          </p:cNvSpPr>
          <p:nvPr>
            <p:ph type="sldNum" sz="quarter" idx="12"/>
          </p:nvPr>
        </p:nvSpPr>
        <p:spPr/>
        <p:txBody>
          <a:bodyPr/>
          <a:lstStyle/>
          <a:p>
            <a:pPr>
              <a:defRPr/>
            </a:pPr>
            <a:r>
              <a:rPr lang="en-US"/>
              <a:t>Slide </a:t>
            </a:r>
            <a:fld id="{6AA0165E-294E-4057-A6C5-8F6B42A2F28C}" type="slidenum">
              <a:rPr lang="en-US" smtClean="0"/>
              <a:pPr>
                <a:defRPr/>
              </a:pPr>
              <a:t>3</a:t>
            </a:fld>
            <a:endParaRPr lang="en-US"/>
          </a:p>
        </p:txBody>
      </p:sp>
    </p:spTree>
    <p:extLst>
      <p:ext uri="{BB962C8B-B14F-4D97-AF65-F5344CB8AC3E}">
        <p14:creationId xmlns:p14="http://schemas.microsoft.com/office/powerpoint/2010/main" val="414896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5860915" cy="4938541"/>
          </a:xfrm>
          <a:prstGeom prst="rect">
            <a:avLst/>
          </a:prstGeom>
        </p:spPr>
      </p:pic>
    </p:spTree>
    <p:extLst>
      <p:ext uri="{BB962C8B-B14F-4D97-AF65-F5344CB8AC3E}">
        <p14:creationId xmlns:p14="http://schemas.microsoft.com/office/powerpoint/2010/main" val="445534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Twitter bullish ratio time series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70895" y="1771013"/>
            <a:ext cx="5506901" cy="4454689"/>
          </a:xfrm>
          <a:prstGeom prst="rect">
            <a:avLst/>
          </a:prstGeom>
        </p:spPr>
      </p:pic>
    </p:spTree>
    <p:extLst>
      <p:ext uri="{BB962C8B-B14F-4D97-AF65-F5344CB8AC3E}">
        <p14:creationId xmlns:p14="http://schemas.microsoft.com/office/powerpoint/2010/main" val="1490609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Twitter volume time series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02084" y="1796790"/>
            <a:ext cx="5453618" cy="4749925"/>
          </a:xfrm>
          <a:prstGeom prst="rect">
            <a:avLst/>
          </a:prstGeom>
        </p:spPr>
      </p:pic>
    </p:spTree>
    <p:extLst>
      <p:ext uri="{BB962C8B-B14F-4D97-AF65-F5344CB8AC3E}">
        <p14:creationId xmlns:p14="http://schemas.microsoft.com/office/powerpoint/2010/main" val="646259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Stock price time series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16428" y="1703324"/>
            <a:ext cx="5748575" cy="4912028"/>
          </a:xfrm>
          <a:prstGeom prst="rect">
            <a:avLst/>
          </a:prstGeom>
        </p:spPr>
      </p:pic>
    </p:spTree>
    <p:extLst>
      <p:ext uri="{BB962C8B-B14F-4D97-AF65-F5344CB8AC3E}">
        <p14:creationId xmlns:p14="http://schemas.microsoft.com/office/powerpoint/2010/main" val="252811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Fitting vector-auto regressive model</a:t>
            </a:r>
          </a:p>
          <a:p>
            <a:pPr lvl="1"/>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058303" y="1915265"/>
            <a:ext cx="6321987" cy="360031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3174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876104" y="1143000"/>
            <a:ext cx="5748431" cy="5290505"/>
          </a:xfrm>
          <a:prstGeom prst="rect">
            <a:avLst/>
          </a:prstGeom>
        </p:spPr>
      </p:pic>
    </p:spTree>
    <p:extLst>
      <p:ext uri="{BB962C8B-B14F-4D97-AF65-F5344CB8AC3E}">
        <p14:creationId xmlns:p14="http://schemas.microsoft.com/office/powerpoint/2010/main" val="1604914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Error distribution:</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92143" y="1760390"/>
            <a:ext cx="5478308" cy="4780696"/>
          </a:xfrm>
          <a:prstGeom prst="rect">
            <a:avLst/>
          </a:prstGeom>
        </p:spPr>
      </p:pic>
    </p:spTree>
    <p:extLst>
      <p:ext uri="{BB962C8B-B14F-4D97-AF65-F5344CB8AC3E}">
        <p14:creationId xmlns:p14="http://schemas.microsoft.com/office/powerpoint/2010/main" val="82572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sz="2400" dirty="0"/>
              <a:t>Crossing times: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12" name="Picture 11"/>
          <p:cNvPicPr>
            <a:picLocks noChangeAspect="1"/>
          </p:cNvPicPr>
          <p:nvPr/>
        </p:nvPicPr>
        <p:blipFill>
          <a:blip r:embed="rId2"/>
          <a:stretch>
            <a:fillRect/>
          </a:stretch>
        </p:blipFill>
        <p:spPr>
          <a:xfrm>
            <a:off x="1134766" y="2111296"/>
            <a:ext cx="6660457" cy="2149026"/>
          </a:xfrm>
          <a:prstGeom prst="rect">
            <a:avLst/>
          </a:prstGeom>
        </p:spPr>
      </p:pic>
      <p:pic>
        <p:nvPicPr>
          <p:cNvPr id="13" name="Picture 12"/>
          <p:cNvPicPr>
            <a:picLocks noChangeAspect="1"/>
          </p:cNvPicPr>
          <p:nvPr/>
        </p:nvPicPr>
        <p:blipFill>
          <a:blip r:embed="rId3"/>
          <a:stretch>
            <a:fillRect/>
          </a:stretch>
        </p:blipFill>
        <p:spPr>
          <a:xfrm>
            <a:off x="1127145" y="4458319"/>
            <a:ext cx="6668078" cy="2179509"/>
          </a:xfrm>
          <a:prstGeom prst="rect">
            <a:avLst/>
          </a:prstGeom>
        </p:spPr>
      </p:pic>
    </p:spTree>
    <p:extLst>
      <p:ext uri="{BB962C8B-B14F-4D97-AF65-F5344CB8AC3E}">
        <p14:creationId xmlns:p14="http://schemas.microsoft.com/office/powerpoint/2010/main" val="2204671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sz="2400" dirty="0"/>
              <a:t>The vector autoregressive model did not reproduce the crossing times:</a:t>
            </a: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85015" y="2010798"/>
            <a:ext cx="4911504" cy="4352086"/>
          </a:xfrm>
          <a:prstGeom prst="rect">
            <a:avLst/>
          </a:prstGeom>
        </p:spPr>
      </p:pic>
    </p:spTree>
    <p:extLst>
      <p:ext uri="{BB962C8B-B14F-4D97-AF65-F5344CB8AC3E}">
        <p14:creationId xmlns:p14="http://schemas.microsoft.com/office/powerpoint/2010/main" val="1154440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sz="2400" dirty="0"/>
              <a:t>We use a hybrid Markov chain model with two stage variables:</a:t>
            </a:r>
          </a:p>
          <a:p>
            <a:pPr lvl="1"/>
            <a:r>
              <a:rPr lang="en-US" dirty="0"/>
              <a:t>The crossing state     :</a:t>
            </a:r>
          </a:p>
          <a:p>
            <a:pPr lvl="3"/>
            <a:endParaRPr lang="en-US" dirty="0"/>
          </a:p>
          <a:p>
            <a:pPr lvl="3"/>
            <a:endParaRPr lang="en-US" dirty="0"/>
          </a:p>
          <a:p>
            <a:pPr lvl="3"/>
            <a:endParaRPr lang="en-US" dirty="0"/>
          </a:p>
          <a:p>
            <a:pPr marL="1139825" lvl="2" indent="0">
              <a:buNone/>
            </a:pPr>
            <a:r>
              <a:rPr lang="en-US" dirty="0"/>
              <a:t>A/B means above or below</a:t>
            </a:r>
          </a:p>
          <a:p>
            <a:pPr marL="1139825" lvl="2" indent="0">
              <a:buNone/>
            </a:pPr>
            <a:r>
              <a:rPr lang="en-US" dirty="0"/>
              <a:t>S/M/L means a short, medium or long crossing distribution</a:t>
            </a:r>
          </a:p>
          <a:p>
            <a:pPr marL="914400" lvl="2" indent="0">
              <a:buNone/>
            </a:pPr>
            <a:r>
              <a:rPr lang="en-US" dirty="0"/>
              <a:t>   </a:t>
            </a:r>
          </a:p>
          <a:p>
            <a:pPr marL="914400" lvl="2" indent="0">
              <a:buNone/>
            </a:pPr>
            <a:endParaRPr lang="en-US" dirty="0"/>
          </a:p>
          <a:p>
            <a:pPr lvl="1"/>
            <a:r>
              <a:rPr lang="en-US" dirty="0"/>
              <a:t>The wind speed      given the crossing state:</a:t>
            </a:r>
          </a:p>
        </p:txBody>
      </p:sp>
      <p:graphicFrame>
        <p:nvGraphicFramePr>
          <p:cNvPr id="4" name="Object 3"/>
          <p:cNvGraphicFramePr>
            <a:graphicFrameLocks noChangeAspect="1"/>
          </p:cNvGraphicFramePr>
          <p:nvPr>
            <p:extLst/>
          </p:nvPr>
        </p:nvGraphicFramePr>
        <p:xfrm>
          <a:off x="1793838" y="2461875"/>
          <a:ext cx="7227887" cy="779462"/>
        </p:xfrm>
        <a:graphic>
          <a:graphicData uri="http://schemas.openxmlformats.org/presentationml/2006/ole">
            <mc:AlternateContent xmlns:mc="http://schemas.openxmlformats.org/markup-compatibility/2006">
              <mc:Choice xmlns:v="urn:schemas-microsoft-com:vml" Requires="v">
                <p:oleObj spid="_x0000_s1026" name="Equation" r:id="rId3" imgW="4241520" imgH="457200" progId="Equation.DSMT4">
                  <p:embed/>
                </p:oleObj>
              </mc:Choice>
              <mc:Fallback>
                <p:oleObj name="Equation" r:id="rId3" imgW="4241520" imgH="457200" progId="Equation.DSMT4">
                  <p:embed/>
                  <p:pic>
                    <p:nvPicPr>
                      <p:cNvPr id="4" name="Object 3"/>
                      <p:cNvPicPr/>
                      <p:nvPr/>
                    </p:nvPicPr>
                    <p:blipFill>
                      <a:blip r:embed="rId4"/>
                      <a:stretch>
                        <a:fillRect/>
                      </a:stretch>
                    </p:blipFill>
                    <p:spPr>
                      <a:xfrm>
                        <a:off x="1793838" y="2461875"/>
                        <a:ext cx="7227887" cy="779462"/>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879600" y="4028928"/>
          <a:ext cx="4796621" cy="421925"/>
        </p:xfrm>
        <a:graphic>
          <a:graphicData uri="http://schemas.openxmlformats.org/presentationml/2006/ole">
            <mc:AlternateContent xmlns:mc="http://schemas.openxmlformats.org/markup-compatibility/2006">
              <mc:Choice xmlns:v="urn:schemas-microsoft-com:vml" Requires="v">
                <p:oleObj spid="_x0000_s1027" name="Equation" r:id="rId5" imgW="2743200" imgH="241200" progId="Equation.DSMT4">
                  <p:embed/>
                </p:oleObj>
              </mc:Choice>
              <mc:Fallback>
                <p:oleObj name="Equation" r:id="rId5" imgW="2743200" imgH="241200" progId="Equation.DSMT4">
                  <p:embed/>
                  <p:pic>
                    <p:nvPicPr>
                      <p:cNvPr id="5" name="Object 4"/>
                      <p:cNvPicPr/>
                      <p:nvPr/>
                    </p:nvPicPr>
                    <p:blipFill>
                      <a:blip r:embed="rId6"/>
                      <a:stretch>
                        <a:fillRect/>
                      </a:stretch>
                    </p:blipFill>
                    <p:spPr>
                      <a:xfrm>
                        <a:off x="1879600" y="4028928"/>
                        <a:ext cx="4796621" cy="42192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3772024" y="2022749"/>
          <a:ext cx="346075" cy="411162"/>
        </p:xfrm>
        <a:graphic>
          <a:graphicData uri="http://schemas.openxmlformats.org/presentationml/2006/ole">
            <mc:AlternateContent xmlns:mc="http://schemas.openxmlformats.org/markup-compatibility/2006">
              <mc:Choice xmlns:v="urn:schemas-microsoft-com:vml" Requires="v">
                <p:oleObj spid="_x0000_s1028" name="Equation" r:id="rId7" imgW="203040" imgH="241200" progId="Equation.DSMT4">
                  <p:embed/>
                </p:oleObj>
              </mc:Choice>
              <mc:Fallback>
                <p:oleObj name="Equation" r:id="rId7" imgW="203040" imgH="241200" progId="Equation.DSMT4">
                  <p:embed/>
                  <p:pic>
                    <p:nvPicPr>
                      <p:cNvPr id="6" name="Object 5"/>
                      <p:cNvPicPr>
                        <a:picLocks noChangeAspect="1" noChangeArrowheads="1"/>
                      </p:cNvPicPr>
                      <p:nvPr/>
                    </p:nvPicPr>
                    <p:blipFill>
                      <a:blip r:embed="rId8"/>
                      <a:srcRect/>
                      <a:stretch>
                        <a:fillRect/>
                      </a:stretch>
                    </p:blipFill>
                    <p:spPr bwMode="auto">
                      <a:xfrm>
                        <a:off x="3772024" y="2022749"/>
                        <a:ext cx="34607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nvPr>
        </p:nvGraphicFramePr>
        <p:xfrm>
          <a:off x="3513217" y="4604156"/>
          <a:ext cx="311645" cy="373974"/>
        </p:xfrm>
        <a:graphic>
          <a:graphicData uri="http://schemas.openxmlformats.org/presentationml/2006/ole">
            <mc:AlternateContent xmlns:mc="http://schemas.openxmlformats.org/markup-compatibility/2006">
              <mc:Choice xmlns:v="urn:schemas-microsoft-com:vml" Requires="v">
                <p:oleObj spid="_x0000_s1029" name="Equation" r:id="rId9" imgW="190440" imgH="228600" progId="Equation.DSMT4">
                  <p:embed/>
                </p:oleObj>
              </mc:Choice>
              <mc:Fallback>
                <p:oleObj name="Equation" r:id="rId9" imgW="190440" imgH="228600" progId="Equation.DSMT4">
                  <p:embed/>
                  <p:pic>
                    <p:nvPicPr>
                      <p:cNvPr id="7" name="Object 6"/>
                      <p:cNvPicPr/>
                      <p:nvPr/>
                    </p:nvPicPr>
                    <p:blipFill>
                      <a:blip r:embed="rId10"/>
                      <a:stretch>
                        <a:fillRect/>
                      </a:stretch>
                    </p:blipFill>
                    <p:spPr>
                      <a:xfrm>
                        <a:off x="3513217" y="4604156"/>
                        <a:ext cx="311645" cy="373974"/>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785375" y="5151500"/>
          <a:ext cx="5573713" cy="1289050"/>
        </p:xfrm>
        <a:graphic>
          <a:graphicData uri="http://schemas.openxmlformats.org/presentationml/2006/ole">
            <mc:AlternateContent xmlns:mc="http://schemas.openxmlformats.org/markup-compatibility/2006">
              <mc:Choice xmlns:v="urn:schemas-microsoft-com:vml" Requires="v">
                <p:oleObj spid="_x0000_s1030" name="Equation" r:id="rId11" imgW="3187440" imgH="736560" progId="Equation.DSMT4">
                  <p:embed/>
                </p:oleObj>
              </mc:Choice>
              <mc:Fallback>
                <p:oleObj name="Equation" r:id="rId11" imgW="3187440" imgH="736560" progId="Equation.DSMT4">
                  <p:embed/>
                  <p:pic>
                    <p:nvPicPr>
                      <p:cNvPr id="8" name="Object 7"/>
                      <p:cNvPicPr>
                        <a:picLocks noChangeAspect="1" noChangeArrowheads="1"/>
                      </p:cNvPicPr>
                      <p:nvPr/>
                    </p:nvPicPr>
                    <p:blipFill>
                      <a:blip r:embed="rId12"/>
                      <a:srcRect/>
                      <a:stretch>
                        <a:fillRect/>
                      </a:stretch>
                    </p:blipFill>
                    <p:spPr bwMode="auto">
                      <a:xfrm>
                        <a:off x="1785375" y="5151500"/>
                        <a:ext cx="5573713"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119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1384368" y="1114199"/>
            <a:ext cx="6530906" cy="4259949"/>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9898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Hidden-state Markov chain</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749402"/>
            <a:ext cx="7338014" cy="4463329"/>
          </a:xfrm>
          <a:prstGeom prst="rect">
            <a:avLst/>
          </a:prstGeom>
        </p:spPr>
      </p:pic>
    </p:spTree>
    <p:extLst>
      <p:ext uri="{BB962C8B-B14F-4D97-AF65-F5344CB8AC3E}">
        <p14:creationId xmlns:p14="http://schemas.microsoft.com/office/powerpoint/2010/main" val="3327780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Error distribution:</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342484" y="1653386"/>
            <a:ext cx="5466878" cy="4797674"/>
          </a:xfrm>
          <a:prstGeom prst="rect">
            <a:avLst/>
          </a:prstGeom>
        </p:spPr>
      </p:pic>
    </p:spTree>
    <p:extLst>
      <p:ext uri="{BB962C8B-B14F-4D97-AF65-F5344CB8AC3E}">
        <p14:creationId xmlns:p14="http://schemas.microsoft.com/office/powerpoint/2010/main" val="3100763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Crossing time distribution</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074242" y="1658495"/>
            <a:ext cx="5812941" cy="4937759"/>
          </a:xfrm>
          <a:prstGeom prst="rect">
            <a:avLst/>
          </a:prstGeom>
        </p:spPr>
      </p:pic>
    </p:spTree>
    <p:extLst>
      <p:ext uri="{BB962C8B-B14F-4D97-AF65-F5344CB8AC3E}">
        <p14:creationId xmlns:p14="http://schemas.microsoft.com/office/powerpoint/2010/main" val="1050381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sz="2400" dirty="0"/>
              <a:t>Note:</a:t>
            </a:r>
          </a:p>
          <a:p>
            <a:pPr lvl="1"/>
            <a:r>
              <a:rPr lang="en-US" sz="2000" dirty="0"/>
              <a:t>The error distribution is accomplished by using the transformation from actual observations (e.g. prices, feeds) to uniform to normal, doing statistical modeling on the normal deviates, and then transforming back from normal through the empirical distribution to get actuals.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847117" y="3704959"/>
            <a:ext cx="3090456" cy="2500265"/>
          </a:xfrm>
          <a:prstGeom prst="rect">
            <a:avLst/>
          </a:prstGeom>
        </p:spPr>
      </p:pic>
      <p:pic>
        <p:nvPicPr>
          <p:cNvPr id="6" name="Picture 5"/>
          <p:cNvPicPr>
            <a:picLocks noChangeAspect="1"/>
          </p:cNvPicPr>
          <p:nvPr/>
        </p:nvPicPr>
        <p:blipFill>
          <a:blip r:embed="rId3"/>
          <a:stretch>
            <a:fillRect/>
          </a:stretch>
        </p:blipFill>
        <p:spPr>
          <a:xfrm>
            <a:off x="5287005" y="3699652"/>
            <a:ext cx="3368664" cy="2505572"/>
          </a:xfrm>
          <a:prstGeom prst="rect">
            <a:avLst/>
          </a:prstGeom>
        </p:spPr>
      </p:pic>
      <p:cxnSp>
        <p:nvCxnSpPr>
          <p:cNvPr id="7" name="Straight Connector 6"/>
          <p:cNvCxnSpPr/>
          <p:nvPr/>
        </p:nvCxnSpPr>
        <p:spPr>
          <a:xfrm flipV="1">
            <a:off x="2842171" y="4346227"/>
            <a:ext cx="0" cy="146304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52161" y="4340619"/>
            <a:ext cx="6297347" cy="5608"/>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349508" y="4346228"/>
            <a:ext cx="0" cy="1525329"/>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87786" y="3560947"/>
            <a:ext cx="2685351" cy="369332"/>
          </a:xfrm>
          <a:prstGeom prst="rect">
            <a:avLst/>
          </a:prstGeom>
          <a:solidFill>
            <a:schemeClr val="bg1"/>
          </a:solidFill>
        </p:spPr>
        <p:txBody>
          <a:bodyPr wrap="none" rtlCol="0">
            <a:spAutoFit/>
          </a:bodyPr>
          <a:lstStyle/>
          <a:p>
            <a:pPr algn="l"/>
            <a:r>
              <a:rPr lang="en-US" i="0" dirty="0"/>
              <a:t>Historical cumulative </a:t>
            </a:r>
            <a:r>
              <a:rPr lang="en-US" i="0" dirty="0" err="1"/>
              <a:t>distn</a:t>
            </a:r>
            <a:endParaRPr lang="en-US" i="0" dirty="0"/>
          </a:p>
        </p:txBody>
      </p:sp>
      <p:sp>
        <p:nvSpPr>
          <p:cNvPr id="11" name="TextBox 10"/>
          <p:cNvSpPr txBox="1"/>
          <p:nvPr/>
        </p:nvSpPr>
        <p:spPr>
          <a:xfrm>
            <a:off x="1216436" y="5910222"/>
            <a:ext cx="2364750" cy="369332"/>
          </a:xfrm>
          <a:prstGeom prst="rect">
            <a:avLst/>
          </a:prstGeom>
          <a:solidFill>
            <a:schemeClr val="bg1"/>
          </a:solidFill>
        </p:spPr>
        <p:txBody>
          <a:bodyPr wrap="none" rtlCol="0">
            <a:spAutoFit/>
          </a:bodyPr>
          <a:lstStyle/>
          <a:p>
            <a:pPr algn="l"/>
            <a:r>
              <a:rPr lang="en-US" i="0" dirty="0"/>
              <a:t>Observed forecast error</a:t>
            </a:r>
          </a:p>
        </p:txBody>
      </p:sp>
      <p:sp>
        <p:nvSpPr>
          <p:cNvPr id="12" name="TextBox 11"/>
          <p:cNvSpPr txBox="1"/>
          <p:nvPr/>
        </p:nvSpPr>
        <p:spPr>
          <a:xfrm>
            <a:off x="5859561" y="3558972"/>
            <a:ext cx="2223686" cy="369332"/>
          </a:xfrm>
          <a:prstGeom prst="rect">
            <a:avLst/>
          </a:prstGeom>
          <a:solidFill>
            <a:schemeClr val="bg1"/>
          </a:solidFill>
        </p:spPr>
        <p:txBody>
          <a:bodyPr wrap="none" rtlCol="0">
            <a:spAutoFit/>
          </a:bodyPr>
          <a:lstStyle/>
          <a:p>
            <a:pPr algn="l"/>
            <a:r>
              <a:rPr lang="en-US" i="0" dirty="0"/>
              <a:t>Standard normal </a:t>
            </a:r>
            <a:r>
              <a:rPr lang="en-US" i="0" dirty="0" err="1"/>
              <a:t>distn</a:t>
            </a:r>
            <a:endParaRPr lang="en-US" i="0" dirty="0"/>
          </a:p>
        </p:txBody>
      </p:sp>
      <p:cxnSp>
        <p:nvCxnSpPr>
          <p:cNvPr id="13" name="Straight Arrow Connector 12"/>
          <p:cNvCxnSpPr/>
          <p:nvPr/>
        </p:nvCxnSpPr>
        <p:spPr bwMode="auto">
          <a:xfrm flipV="1">
            <a:off x="2842171" y="4346228"/>
            <a:ext cx="0" cy="1463039"/>
          </a:xfrm>
          <a:prstGeom prst="straightConnector1">
            <a:avLst/>
          </a:prstGeom>
          <a:no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H="1">
            <a:off x="1040286" y="4339523"/>
            <a:ext cx="1795180" cy="0"/>
          </a:xfrm>
          <a:prstGeom prst="straightConnector1">
            <a:avLst/>
          </a:prstGeom>
          <a:noFill/>
          <a:ln w="38100" cap="flat" cmpd="sng" algn="ctr">
            <a:solidFill>
              <a:schemeClr val="tx1"/>
            </a:solidFill>
            <a:prstDash val="solid"/>
            <a:round/>
            <a:headEnd type="none" w="med" len="med"/>
            <a:tailEnd type="arrow"/>
          </a:ln>
          <a:effectLst/>
        </p:spPr>
      </p:cxnSp>
      <p:sp>
        <p:nvSpPr>
          <p:cNvPr id="15" name="TextBox 14"/>
          <p:cNvSpPr txBox="1"/>
          <p:nvPr/>
        </p:nvSpPr>
        <p:spPr>
          <a:xfrm>
            <a:off x="615619" y="3832097"/>
            <a:ext cx="473206" cy="369332"/>
          </a:xfrm>
          <a:prstGeom prst="rect">
            <a:avLst/>
          </a:prstGeom>
          <a:solidFill>
            <a:schemeClr val="bg1"/>
          </a:solidFill>
        </p:spPr>
        <p:txBody>
          <a:bodyPr wrap="none" rtlCol="0">
            <a:spAutoFit/>
          </a:bodyPr>
          <a:lstStyle/>
          <a:p>
            <a:pPr algn="l"/>
            <a:r>
              <a:rPr lang="en-US" i="0" dirty="0"/>
              <a:t>1.0</a:t>
            </a:r>
          </a:p>
        </p:txBody>
      </p:sp>
      <p:sp>
        <p:nvSpPr>
          <p:cNvPr id="16" name="TextBox 15"/>
          <p:cNvSpPr txBox="1"/>
          <p:nvPr/>
        </p:nvSpPr>
        <p:spPr>
          <a:xfrm>
            <a:off x="589894" y="5670747"/>
            <a:ext cx="473206" cy="369332"/>
          </a:xfrm>
          <a:prstGeom prst="rect">
            <a:avLst/>
          </a:prstGeom>
          <a:solidFill>
            <a:schemeClr val="bg1"/>
          </a:solidFill>
        </p:spPr>
        <p:txBody>
          <a:bodyPr wrap="none" rtlCol="0">
            <a:spAutoFit/>
          </a:bodyPr>
          <a:lstStyle/>
          <a:p>
            <a:pPr algn="l"/>
            <a:r>
              <a:rPr lang="en-US" i="0" dirty="0"/>
              <a:t>0.0</a:t>
            </a:r>
          </a:p>
        </p:txBody>
      </p:sp>
      <p:cxnSp>
        <p:nvCxnSpPr>
          <p:cNvPr id="17" name="Straight Arrow Connector 16"/>
          <p:cNvCxnSpPr/>
          <p:nvPr/>
        </p:nvCxnSpPr>
        <p:spPr bwMode="auto">
          <a:xfrm>
            <a:off x="1062061" y="4349423"/>
            <a:ext cx="6287447" cy="0"/>
          </a:xfrm>
          <a:prstGeom prst="straightConnector1">
            <a:avLst/>
          </a:prstGeom>
          <a:no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7349508" y="4349423"/>
            <a:ext cx="0" cy="1463039"/>
          </a:xfrm>
          <a:prstGeom prst="straightConnector1">
            <a:avLst/>
          </a:prstGeom>
          <a:noFill/>
          <a:ln w="38100" cap="flat" cmpd="sng" algn="ctr">
            <a:solidFill>
              <a:schemeClr val="tx1"/>
            </a:solidFill>
            <a:prstDash val="solid"/>
            <a:round/>
            <a:headEnd type="none" w="med" len="med"/>
            <a:tailEnd type="arrow"/>
          </a:ln>
          <a:effectLst/>
        </p:spPr>
      </p:cxnSp>
      <p:sp>
        <p:nvSpPr>
          <p:cNvPr id="19" name="TextBox 18"/>
          <p:cNvSpPr txBox="1"/>
          <p:nvPr/>
        </p:nvSpPr>
        <p:spPr>
          <a:xfrm>
            <a:off x="5043019" y="3830122"/>
            <a:ext cx="473206" cy="369332"/>
          </a:xfrm>
          <a:prstGeom prst="rect">
            <a:avLst/>
          </a:prstGeom>
          <a:solidFill>
            <a:schemeClr val="bg1"/>
          </a:solidFill>
        </p:spPr>
        <p:txBody>
          <a:bodyPr wrap="none" rtlCol="0">
            <a:spAutoFit/>
          </a:bodyPr>
          <a:lstStyle/>
          <a:p>
            <a:pPr algn="l"/>
            <a:r>
              <a:rPr lang="en-US" i="0" dirty="0"/>
              <a:t>1.0</a:t>
            </a:r>
          </a:p>
        </p:txBody>
      </p:sp>
      <p:sp>
        <p:nvSpPr>
          <p:cNvPr id="20" name="TextBox 19"/>
          <p:cNvSpPr txBox="1"/>
          <p:nvPr/>
        </p:nvSpPr>
        <p:spPr>
          <a:xfrm>
            <a:off x="5017294" y="5668772"/>
            <a:ext cx="473206" cy="369332"/>
          </a:xfrm>
          <a:prstGeom prst="rect">
            <a:avLst/>
          </a:prstGeom>
          <a:solidFill>
            <a:schemeClr val="bg1"/>
          </a:solidFill>
        </p:spPr>
        <p:txBody>
          <a:bodyPr wrap="none" rtlCol="0">
            <a:spAutoFit/>
          </a:bodyPr>
          <a:lstStyle/>
          <a:p>
            <a:pPr algn="l"/>
            <a:r>
              <a:rPr lang="en-US" i="0" dirty="0"/>
              <a:t>0.0</a:t>
            </a:r>
          </a:p>
        </p:txBody>
      </p:sp>
      <p:sp>
        <p:nvSpPr>
          <p:cNvPr id="21" name="TextBox 20"/>
          <p:cNvSpPr txBox="1"/>
          <p:nvPr/>
        </p:nvSpPr>
        <p:spPr>
          <a:xfrm>
            <a:off x="5710146" y="5887679"/>
            <a:ext cx="2640466" cy="369332"/>
          </a:xfrm>
          <a:prstGeom prst="rect">
            <a:avLst/>
          </a:prstGeom>
          <a:solidFill>
            <a:schemeClr val="bg1"/>
          </a:solidFill>
        </p:spPr>
        <p:txBody>
          <a:bodyPr wrap="none" rtlCol="0">
            <a:spAutoFit/>
          </a:bodyPr>
          <a:lstStyle/>
          <a:p>
            <a:pPr algn="l"/>
            <a:r>
              <a:rPr lang="en-US" i="0" dirty="0"/>
              <a:t>Standard normal deviate Z</a:t>
            </a:r>
          </a:p>
        </p:txBody>
      </p:sp>
    </p:spTree>
    <p:extLst>
      <p:ext uri="{BB962C8B-B14F-4D97-AF65-F5344CB8AC3E}">
        <p14:creationId xmlns:p14="http://schemas.microsoft.com/office/powerpoint/2010/main" val="287775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subTnLst>
                                    <p:set>
                                      <p:cBhvr override="childStyle">
                                        <p:cTn dur="1" fill="hold" display="0" masterRel="sameClick" afterEffect="1">
                                          <p:stCondLst>
                                            <p:cond evt="end" delay="0">
                                              <p:tn val="14"/>
                                            </p:cond>
                                          </p:stCondLst>
                                        </p:cTn>
                                        <p:tgtEl>
                                          <p:spTgt spid="17"/>
                                        </p:tgtEl>
                                        <p:attrNameLst>
                                          <p:attrName>style.visibility</p:attrName>
                                        </p:attrNameLst>
                                      </p:cBhvr>
                                      <p:to>
                                        <p:strVal val="hidden"/>
                                      </p:to>
                                    </p:set>
                                  </p:sub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685800" y="1143000"/>
            <a:ext cx="6933122" cy="3049621"/>
          </a:xfrm>
          <a:prstGeom prst="rect">
            <a:avLst/>
          </a:prstGeom>
        </p:spPr>
      </p:pic>
    </p:spTree>
    <p:extLst>
      <p:ext uri="{BB962C8B-B14F-4D97-AF65-F5344CB8AC3E}">
        <p14:creationId xmlns:p14="http://schemas.microsoft.com/office/powerpoint/2010/main" val="1219112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State variables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15443" y="1741006"/>
            <a:ext cx="5671739" cy="4888405"/>
          </a:xfrm>
          <a:prstGeom prst="rect">
            <a:avLst/>
          </a:prstGeom>
        </p:spPr>
      </p:pic>
    </p:spTree>
    <p:extLst>
      <p:ext uri="{BB962C8B-B14F-4D97-AF65-F5344CB8AC3E}">
        <p14:creationId xmlns:p14="http://schemas.microsoft.com/office/powerpoint/2010/main" val="3795246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Decision variables</a:t>
            </a:r>
          </a:p>
          <a:p>
            <a:pPr lvl="1"/>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472578" y="1670238"/>
            <a:ext cx="5570248" cy="2959194"/>
          </a:xfrm>
          <a:prstGeom prst="rect">
            <a:avLst/>
          </a:prstGeom>
        </p:spPr>
      </p:pic>
    </p:spTree>
    <p:extLst>
      <p:ext uri="{BB962C8B-B14F-4D97-AF65-F5344CB8AC3E}">
        <p14:creationId xmlns:p14="http://schemas.microsoft.com/office/powerpoint/2010/main" val="1923190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Exogenous information</a:t>
            </a:r>
          </a:p>
          <a:p>
            <a:pPr lvl="1"/>
            <a:r>
              <a:rPr lang="en-US" dirty="0"/>
              <a:t>Data from twitter feed</a:t>
            </a:r>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1173935" y="2273210"/>
            <a:ext cx="6507910" cy="2113964"/>
          </a:xfrm>
          <a:prstGeom prst="rect">
            <a:avLst/>
          </a:prstGeom>
        </p:spPr>
      </p:pic>
    </p:spTree>
    <p:extLst>
      <p:ext uri="{BB962C8B-B14F-4D97-AF65-F5344CB8AC3E}">
        <p14:creationId xmlns:p14="http://schemas.microsoft.com/office/powerpoint/2010/main" val="11735346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Transition function</a:t>
            </a:r>
          </a:p>
          <a:p>
            <a:endParaRPr lang="en-US" dirty="0"/>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85733" y="1678789"/>
            <a:ext cx="4787774" cy="1129602"/>
          </a:xfrm>
          <a:prstGeom prst="rect">
            <a:avLst/>
          </a:prstGeom>
        </p:spPr>
      </p:pic>
      <p:pic>
        <p:nvPicPr>
          <p:cNvPr id="6" name="Picture 5"/>
          <p:cNvPicPr>
            <a:picLocks noChangeAspect="1"/>
          </p:cNvPicPr>
          <p:nvPr/>
        </p:nvPicPr>
        <p:blipFill>
          <a:blip r:embed="rId3"/>
          <a:stretch>
            <a:fillRect/>
          </a:stretch>
        </p:blipFill>
        <p:spPr>
          <a:xfrm>
            <a:off x="1232028" y="2808391"/>
            <a:ext cx="4787772" cy="3736374"/>
          </a:xfrm>
          <a:prstGeom prst="rect">
            <a:avLst/>
          </a:prstGeom>
        </p:spPr>
      </p:pic>
    </p:spTree>
    <p:extLst>
      <p:ext uri="{BB962C8B-B14F-4D97-AF65-F5344CB8AC3E}">
        <p14:creationId xmlns:p14="http://schemas.microsoft.com/office/powerpoint/2010/main" val="3341516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Objective function</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68699" y="1720219"/>
            <a:ext cx="6580353" cy="4009372"/>
          </a:xfrm>
          <a:prstGeom prst="rect">
            <a:avLst/>
          </a:prstGeom>
        </p:spPr>
      </p:pic>
    </p:spTree>
    <p:extLst>
      <p:ext uri="{BB962C8B-B14F-4D97-AF65-F5344CB8AC3E}">
        <p14:creationId xmlns:p14="http://schemas.microsoft.com/office/powerpoint/2010/main" val="116935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Narrative</a:t>
            </a:r>
          </a:p>
          <a:p>
            <a:pPr lvl="1"/>
            <a:r>
              <a:rPr lang="en-US" sz="2000" dirty="0"/>
              <a:t>Provided by Sadie…</a:t>
            </a:r>
          </a:p>
          <a:p>
            <a:pPr lvl="1"/>
            <a:r>
              <a:rPr lang="en-US" sz="2000" dirty="0"/>
              <a:t>The problem is to optimize the timing of different segments of a rowing race.  The race is divided into four 500-yard segments, but the first and last segment are then divided into two, creating an initial “sprint” segment and a final closing segment (both are usually spring segments).  Rowers work in terms of “splits” which is the time required to finish each segment.</a:t>
            </a:r>
          </a:p>
          <a:p>
            <a:pPr lvl="1"/>
            <a:endParaRPr lang="en-US" sz="2000"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94485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Designing policies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270404" y="1793601"/>
            <a:ext cx="6002632" cy="3105167"/>
          </a:xfrm>
          <a:prstGeom prst="rect">
            <a:avLst/>
          </a:prstGeom>
        </p:spPr>
      </p:pic>
      <p:pic>
        <p:nvPicPr>
          <p:cNvPr id="6" name="Picture 5"/>
          <p:cNvPicPr>
            <a:picLocks noChangeAspect="1"/>
          </p:cNvPicPr>
          <p:nvPr/>
        </p:nvPicPr>
        <p:blipFill>
          <a:blip r:embed="rId3"/>
          <a:stretch>
            <a:fillRect/>
          </a:stretch>
        </p:blipFill>
        <p:spPr>
          <a:xfrm>
            <a:off x="1455317" y="4899029"/>
            <a:ext cx="5763773" cy="1287762"/>
          </a:xfrm>
          <a:prstGeom prst="rect">
            <a:avLst/>
          </a:prstGeom>
        </p:spPr>
      </p:pic>
    </p:spTree>
    <p:extLst>
      <p:ext uri="{BB962C8B-B14F-4D97-AF65-F5344CB8AC3E}">
        <p14:creationId xmlns:p14="http://schemas.microsoft.com/office/powerpoint/2010/main" val="14686345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Twitter Trading</a:t>
            </a:r>
          </a:p>
        </p:txBody>
      </p:sp>
      <p:sp>
        <p:nvSpPr>
          <p:cNvPr id="3" name="Content Placeholder 2"/>
          <p:cNvSpPr>
            <a:spLocks noGrp="1"/>
          </p:cNvSpPr>
          <p:nvPr>
            <p:ph idx="1"/>
          </p:nvPr>
        </p:nvSpPr>
        <p:spPr/>
        <p:txBody>
          <a:bodyPr/>
          <a:lstStyle/>
          <a:p>
            <a:r>
              <a:rPr lang="en-US" dirty="0"/>
              <a:t>Evaluating policies</a:t>
            </a:r>
          </a:p>
          <a:p>
            <a:pPr lvl="1"/>
            <a:r>
              <a:rPr lang="en-US" dirty="0"/>
              <a:t>In a simulator:</a:t>
            </a:r>
          </a:p>
          <a:p>
            <a:pPr lvl="2"/>
            <a:r>
              <a:rPr lang="en-US" dirty="0"/>
              <a:t>Using data from history</a:t>
            </a:r>
          </a:p>
          <a:p>
            <a:pPr lvl="3"/>
            <a:r>
              <a:rPr lang="en-US" dirty="0"/>
              <a:t>Limited to what we observe</a:t>
            </a:r>
          </a:p>
          <a:p>
            <a:pPr lvl="3"/>
            <a:r>
              <a:rPr lang="en-US" dirty="0"/>
              <a:t>Need to be careful to keep training and testing data separate</a:t>
            </a:r>
          </a:p>
          <a:p>
            <a:pPr lvl="2"/>
            <a:r>
              <a:rPr lang="en-US" dirty="0"/>
              <a:t>Using samples from a mathematical model</a:t>
            </a:r>
          </a:p>
          <a:p>
            <a:pPr lvl="3"/>
            <a:r>
              <a:rPr lang="en-US" dirty="0"/>
              <a:t>This requires using our stochastic model to generate samples.</a:t>
            </a:r>
          </a:p>
          <a:p>
            <a:pPr lvl="1"/>
            <a:r>
              <a:rPr lang="en-US" dirty="0"/>
              <a:t>In the real world</a:t>
            </a:r>
          </a:p>
          <a:p>
            <a:pPr lvl="2"/>
            <a:r>
              <a:rPr lang="en-US" dirty="0"/>
              <a:t>Similar to running simulations from history</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spTree>
    <p:extLst>
      <p:ext uri="{BB962C8B-B14F-4D97-AF65-F5344CB8AC3E}">
        <p14:creationId xmlns:p14="http://schemas.microsoft.com/office/powerpoint/2010/main" val="257462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State variables</a:t>
            </a:r>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6" name="Picture 5"/>
          <p:cNvPicPr>
            <a:picLocks noChangeAspect="1"/>
          </p:cNvPicPr>
          <p:nvPr/>
        </p:nvPicPr>
        <p:blipFill>
          <a:blip r:embed="rId2"/>
          <a:stretch>
            <a:fillRect/>
          </a:stretch>
        </p:blipFill>
        <p:spPr>
          <a:xfrm>
            <a:off x="1167445" y="1885452"/>
            <a:ext cx="6439458" cy="2133785"/>
          </a:xfrm>
          <a:prstGeom prst="rect">
            <a:avLst/>
          </a:prstGeom>
        </p:spPr>
      </p:pic>
      <p:pic>
        <p:nvPicPr>
          <p:cNvPr id="7" name="Picture 6"/>
          <p:cNvPicPr>
            <a:picLocks noChangeAspect="1"/>
          </p:cNvPicPr>
          <p:nvPr/>
        </p:nvPicPr>
        <p:blipFill rotWithShape="1">
          <a:blip r:embed="rId3"/>
          <a:srcRect t="15451"/>
          <a:stretch/>
        </p:blipFill>
        <p:spPr>
          <a:xfrm>
            <a:off x="1167445" y="3979088"/>
            <a:ext cx="6477561" cy="1378850"/>
          </a:xfrm>
          <a:prstGeom prst="rect">
            <a:avLst/>
          </a:prstGeom>
        </p:spPr>
      </p:pic>
    </p:spTree>
    <p:extLst>
      <p:ext uri="{BB962C8B-B14F-4D97-AF65-F5344CB8AC3E}">
        <p14:creationId xmlns:p14="http://schemas.microsoft.com/office/powerpoint/2010/main" val="389481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Decision variables</a:t>
            </a:r>
          </a:p>
          <a:p>
            <a:pPr lvl="1"/>
            <a:endParaRPr lang="en-US" dirty="0"/>
          </a:p>
          <a:p>
            <a:pPr lvl="1"/>
            <a:endParaRPr lang="en-US" dirty="0"/>
          </a:p>
          <a:p>
            <a:r>
              <a:rPr lang="en-US" dirty="0"/>
              <a:t>Exogenous information</a:t>
            </a:r>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2"/>
          <a:stretch>
            <a:fillRect/>
          </a:stretch>
        </p:blipFill>
        <p:spPr>
          <a:xfrm>
            <a:off x="1100335" y="1766919"/>
            <a:ext cx="7090354" cy="780027"/>
          </a:xfrm>
          <a:prstGeom prst="rect">
            <a:avLst/>
          </a:prstGeom>
        </p:spPr>
      </p:pic>
      <p:pic>
        <p:nvPicPr>
          <p:cNvPr id="6" name="Picture 5"/>
          <p:cNvPicPr>
            <a:picLocks noChangeAspect="1"/>
          </p:cNvPicPr>
          <p:nvPr/>
        </p:nvPicPr>
        <p:blipFill>
          <a:blip r:embed="rId3"/>
          <a:stretch>
            <a:fillRect/>
          </a:stretch>
        </p:blipFill>
        <p:spPr>
          <a:xfrm>
            <a:off x="1187883" y="3070597"/>
            <a:ext cx="7593089" cy="3417751"/>
          </a:xfrm>
          <a:prstGeom prst="rect">
            <a:avLst/>
          </a:prstGeom>
        </p:spPr>
      </p:pic>
    </p:spTree>
    <p:extLst>
      <p:ext uri="{BB962C8B-B14F-4D97-AF65-F5344CB8AC3E}">
        <p14:creationId xmlns:p14="http://schemas.microsoft.com/office/powerpoint/2010/main" val="420202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Transition function</a:t>
                </a:r>
              </a:p>
              <a:p>
                <a:endParaRPr lang="en-US" dirty="0"/>
              </a:p>
              <a:p>
                <a:endParaRPr lang="en-US" dirty="0"/>
              </a:p>
              <a:p>
                <a:endParaRPr lang="en-US" dirty="0"/>
              </a:p>
              <a:p>
                <a:endParaRPr lang="en-US" dirty="0"/>
              </a:p>
              <a:p>
                <a:endParaRPr lang="en-US" dirty="0"/>
              </a:p>
              <a:p>
                <a:pPr marL="0" indent="0">
                  <a:buNone/>
                </a:pPr>
                <a:endParaRPr lang="en-US" dirty="0"/>
              </a:p>
              <a:p>
                <a:pPr lvl="1"/>
                <a:r>
                  <a:rPr lang="en-US" dirty="0"/>
                  <a:t>What does the function </a:t>
                </a:r>
                <a14:m>
                  <m:oMath xmlns:m="http://schemas.openxmlformats.org/officeDocument/2006/math">
                    <m:r>
                      <a:rPr lang="en-US" b="0" i="1" smtClean="0">
                        <a:latin typeface="Cambria Math" panose="02040503050406030204" pitchFamily="18" charset="0"/>
                      </a:rPr>
                      <m:t>ℓ(</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𝜏</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look like?</a:t>
                </a:r>
              </a:p>
              <a:p>
                <a:pPr lvl="1"/>
                <a:r>
                  <a:rPr lang="en-US" dirty="0"/>
                  <a:t>How do we even get an estimate of what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oMath>
                </a14:m>
                <a:r>
                  <a:rPr lang="en-US" dirty="0"/>
                  <a:t> is?</a:t>
                </a:r>
              </a:p>
              <a:p>
                <a:pPr lvl="1"/>
                <a:r>
                  <a:rPr lang="en-US" dirty="0"/>
                  <a:t>Could we replace lactic acid with splits, with a nonlinear model that captures “tiredness” if the split is above your steady state pace.</a:t>
                </a:r>
              </a:p>
              <a:p>
                <a:endParaRPr lang="en-US" dirty="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b="-1662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7" name="Picture 6"/>
          <p:cNvPicPr>
            <a:picLocks noChangeAspect="1"/>
          </p:cNvPicPr>
          <p:nvPr/>
        </p:nvPicPr>
        <p:blipFill rotWithShape="1">
          <a:blip r:embed="rId3"/>
          <a:srcRect r="5216"/>
          <a:stretch/>
        </p:blipFill>
        <p:spPr>
          <a:xfrm>
            <a:off x="1109483" y="1531292"/>
            <a:ext cx="7771870" cy="3176895"/>
          </a:xfrm>
          <a:prstGeom prst="rect">
            <a:avLst/>
          </a:prstGeom>
        </p:spPr>
      </p:pic>
      <p:sp>
        <p:nvSpPr>
          <p:cNvPr id="5" name="TextBox 4"/>
          <p:cNvSpPr txBox="1"/>
          <p:nvPr/>
        </p:nvSpPr>
        <p:spPr>
          <a:xfrm>
            <a:off x="5554494" y="2383277"/>
            <a:ext cx="298480" cy="400110"/>
          </a:xfrm>
          <a:prstGeom prst="rect">
            <a:avLst/>
          </a:prstGeom>
          <a:noFill/>
        </p:spPr>
        <p:txBody>
          <a:bodyPr wrap="none" rtlCol="0">
            <a:spAutoFit/>
          </a:bodyPr>
          <a:lstStyle/>
          <a:p>
            <a:pPr algn="l"/>
            <a:r>
              <a:rPr lang="en-US" sz="2000" i="0" dirty="0"/>
              <a:t>?</a:t>
            </a:r>
          </a:p>
        </p:txBody>
      </p:sp>
    </p:spTree>
    <p:extLst>
      <p:ext uri="{BB962C8B-B14F-4D97-AF65-F5344CB8AC3E}">
        <p14:creationId xmlns:p14="http://schemas.microsoft.com/office/powerpoint/2010/main" val="250105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Objective function</a:t>
                </a:r>
              </a:p>
              <a:p>
                <a:endParaRPr lang="en-US" dirty="0"/>
              </a:p>
              <a:p>
                <a:pPr lvl="1"/>
                <a:endParaRPr lang="en-US" dirty="0"/>
              </a:p>
              <a:p>
                <a:pPr lvl="2"/>
                <a:endParaRPr lang="en-US" dirty="0"/>
              </a:p>
              <a:p>
                <a:pPr lvl="1"/>
                <a:r>
                  <a:rPr lang="en-US" dirty="0"/>
                  <a:t>How to write this correctly:</a:t>
                </a:r>
              </a:p>
              <a:p>
                <a:pPr lvl="2"/>
                <a14:m>
                  <m:oMath xmlns:m="http://schemas.openxmlformats.org/officeDocument/2006/math">
                    <m:sSub>
                      <m:sSubPr>
                        <m:ctrlPr>
                          <a:rPr lang="en-US" b="0"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𝜏</m:t>
                            </m:r>
                          </m:e>
                        </m:acc>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dirty="0"/>
                  <a:t> needs to depend on the split, which is specified by the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𝜋</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r>
                  <a:rPr lang="en-US" dirty="0"/>
                  <a:t>.  We could write</a:t>
                </a:r>
              </a:p>
              <a:p>
                <a:pPr lvl="2"/>
                <a:endParaRPr lang="en-US" dirty="0"/>
              </a:p>
              <a:p>
                <a:pPr marL="914400" lvl="2" indent="0">
                  <a:buNone/>
                </a:pP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𝜏</m:t>
                            </m:r>
                          </m:e>
                        </m:acc>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dirty="0"/>
                  <a:t>=</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𝜋</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𝜀</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endParaRPr lang="en-US" dirty="0"/>
              </a:p>
              <a:p>
                <a:pPr lvl="2"/>
                <a:endParaRPr lang="en-US" dirty="0"/>
              </a:p>
              <a:p>
                <a:pPr lvl="2"/>
                <a:r>
                  <a:rPr lang="en-US" dirty="0"/>
                  <a:t>where the noise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depends on the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t>.  May not have mean 0.  </a:t>
                </a:r>
              </a:p>
              <a:p>
                <a:pPr lvl="1"/>
                <a:r>
                  <a:rPr lang="en-US" dirty="0"/>
                  <a:t>So we could write our objective as</a:t>
                </a:r>
              </a:p>
              <a:p>
                <a:pPr marL="457200" lvl="1" indent="0">
                  <a:buNone/>
                </a:pPr>
                <a:r>
                  <a:rPr lang="en-US" dirty="0"/>
                  <a:t>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min</m:t>
                            </m:r>
                          </m:e>
                          <m:lim>
                            <m:r>
                              <a:rPr lang="en-US" b="0" i="1" smtClean="0">
                                <a:latin typeface="Cambria Math" panose="02040503050406030204" pitchFamily="18" charset="0"/>
                              </a:rPr>
                              <m:t>𝜋</m:t>
                            </m:r>
                          </m:lim>
                        </m:limLow>
                        <m:r>
                          <a:rPr lang="en-US" b="0" i="1" smtClean="0">
                            <a:latin typeface="Cambria Math" panose="02040503050406030204" pitchFamily="18" charset="0"/>
                          </a:rPr>
                          <m:t>𝐸</m:t>
                        </m:r>
                      </m:fName>
                      <m:e>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𝑡</m:t>
                            </m:r>
                            <m:r>
                              <a:rPr lang="en-US" b="0" i="1" smtClean="0">
                                <a:latin typeface="Cambria Math" panose="02040503050406030204" pitchFamily="18" charset="0"/>
                              </a:rPr>
                              <m:t>=0</m:t>
                            </m:r>
                          </m:sub>
                          <m:sup>
                            <m:r>
                              <a:rPr lang="en-US" b="0" i="1" smtClean="0">
                                <a:latin typeface="Cambria Math" panose="02040503050406030204" pitchFamily="18" charset="0"/>
                              </a:rPr>
                              <m:t>𝑇</m:t>
                            </m:r>
                          </m:sup>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𝜏</m:t>
                                    </m:r>
                                  </m:e>
                                </m:acc>
                              </m:e>
                              <m:sub>
                                <m:r>
                                  <a:rPr lang="en-US"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𝜋</m:t>
                                </m:r>
                              </m:sup>
                            </m:s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e>
                            </m:d>
                            <m:r>
                              <a:rPr lang="en-US" i="1">
                                <a:latin typeface="Cambria Math" panose="02040503050406030204" pitchFamily="18" charset="0"/>
                              </a:rPr>
                              <m:t>)</m:t>
                            </m:r>
                          </m:e>
                        </m:nary>
                      </m:e>
                    </m:func>
                  </m:oMath>
                </a14:m>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355" b="-241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a:defRPr/>
            </a:pPr>
            <a:r>
              <a:rPr lang="en-US"/>
              <a:t>© 2018 W.B. Powell</a:t>
            </a:r>
            <a:endParaRPr lang="en-US" dirty="0"/>
          </a:p>
        </p:txBody>
      </p:sp>
      <p:pic>
        <p:nvPicPr>
          <p:cNvPr id="5" name="Picture 4"/>
          <p:cNvPicPr>
            <a:picLocks noChangeAspect="1"/>
          </p:cNvPicPr>
          <p:nvPr/>
        </p:nvPicPr>
        <p:blipFill>
          <a:blip r:embed="rId3"/>
          <a:stretch>
            <a:fillRect/>
          </a:stretch>
        </p:blipFill>
        <p:spPr>
          <a:xfrm>
            <a:off x="1242933" y="1647093"/>
            <a:ext cx="7496308" cy="1164199"/>
          </a:xfrm>
          <a:prstGeom prst="rect">
            <a:avLst/>
          </a:prstGeom>
        </p:spPr>
      </p:pic>
    </p:spTree>
    <p:extLst>
      <p:ext uri="{BB962C8B-B14F-4D97-AF65-F5344CB8AC3E}">
        <p14:creationId xmlns:p14="http://schemas.microsoft.com/office/powerpoint/2010/main" val="25762826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472072</TotalTime>
  <Words>1597</Words>
  <Application>Microsoft Office PowerPoint</Application>
  <PresentationFormat>On-screen Show (4:3)</PresentationFormat>
  <Paragraphs>282</Paragraphs>
  <Slides>51</Slides>
  <Notes>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6" baseType="lpstr">
      <vt:lpstr>Cambria Math</vt:lpstr>
      <vt:lpstr>Times New Roman</vt:lpstr>
      <vt:lpstr>Wingdings</vt:lpstr>
      <vt:lpstr>Default Design</vt:lpstr>
      <vt:lpstr>Equation</vt:lpstr>
      <vt:lpstr>PowerPoint Presentation</vt:lpstr>
      <vt:lpstr>Week 12 – Monday</vt:lpstr>
      <vt:lpstr>Student decision problem</vt:lpstr>
      <vt:lpstr>PowerPoint Presentation</vt:lpstr>
      <vt:lpstr>PowerPoint Presentation</vt:lpstr>
      <vt:lpstr>PowerPoint Presentation</vt:lpstr>
      <vt:lpstr>PowerPoint Presentation</vt:lpstr>
      <vt:lpstr>PowerPoint Presentation</vt:lpstr>
      <vt:lpstr>PowerPoint Presentation</vt:lpstr>
      <vt:lpstr>Uncertainty model</vt:lpstr>
      <vt:lpstr>PowerPoint Presentation</vt:lpstr>
      <vt:lpstr>Designing policies</vt:lpstr>
      <vt:lpstr>PowerPoint Presentation</vt:lpstr>
      <vt:lpstr>PowerPoint Presentation</vt:lpstr>
      <vt:lpstr>PowerPoint Presentation</vt:lpstr>
      <vt:lpstr>Student decision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decision problem</vt:lpstr>
      <vt:lpstr>PowerPoint Presentation</vt:lpstr>
      <vt:lpstr>PowerPoint Presentation</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lpstr>Twitter Trading</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Civil Engineering and Operations Research</dc:creator>
  <cp:lastModifiedBy>Warren B. Powell</cp:lastModifiedBy>
  <cp:revision>2023</cp:revision>
  <cp:lastPrinted>2018-04-09T18:54:05Z</cp:lastPrinted>
  <dcterms:created xsi:type="dcterms:W3CDTF">1998-07-09T00:32:24Z</dcterms:created>
  <dcterms:modified xsi:type="dcterms:W3CDTF">2020-03-28T15:36:02Z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C:\My documents\Web pages\orf411_99\ORF411_Lectures</vt:lpwstr>
  </property>
</Properties>
</file>