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07" r:id="rId2"/>
    <p:sldId id="7536" r:id="rId3"/>
    <p:sldId id="7537" r:id="rId4"/>
    <p:sldId id="7567" r:id="rId5"/>
    <p:sldId id="7568" r:id="rId6"/>
    <p:sldId id="7569" r:id="rId7"/>
    <p:sldId id="7570" r:id="rId8"/>
    <p:sldId id="7538" r:id="rId9"/>
    <p:sldId id="7563" r:id="rId10"/>
    <p:sldId id="7564" r:id="rId11"/>
    <p:sldId id="7539" r:id="rId12"/>
    <p:sldId id="7540" r:id="rId13"/>
    <p:sldId id="7541" r:id="rId14"/>
    <p:sldId id="7542" r:id="rId15"/>
    <p:sldId id="7543" r:id="rId16"/>
    <p:sldId id="7544" r:id="rId17"/>
    <p:sldId id="7545" r:id="rId18"/>
    <p:sldId id="7546" r:id="rId19"/>
    <p:sldId id="7547" r:id="rId20"/>
    <p:sldId id="7548" r:id="rId21"/>
    <p:sldId id="7549" r:id="rId22"/>
    <p:sldId id="7550" r:id="rId23"/>
    <p:sldId id="7551" r:id="rId24"/>
    <p:sldId id="7552" r:id="rId25"/>
    <p:sldId id="7553" r:id="rId26"/>
    <p:sldId id="7566" r:id="rId27"/>
    <p:sldId id="7554" r:id="rId28"/>
    <p:sldId id="7556" r:id="rId29"/>
    <p:sldId id="7557" r:id="rId30"/>
    <p:sldId id="7558" r:id="rId31"/>
    <p:sldId id="7559" r:id="rId32"/>
    <p:sldId id="7560" r:id="rId33"/>
    <p:sldId id="7561" r:id="rId34"/>
    <p:sldId id="7565" r:id="rId3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BCFD0A-44C4-4A0A-AADC-5D86030452A7}">
          <p14:sldIdLst>
            <p14:sldId id="407"/>
            <p14:sldId id="7536"/>
            <p14:sldId id="7537"/>
            <p14:sldId id="7567"/>
            <p14:sldId id="7568"/>
            <p14:sldId id="7569"/>
            <p14:sldId id="7570"/>
            <p14:sldId id="7538"/>
            <p14:sldId id="7563"/>
            <p14:sldId id="7564"/>
            <p14:sldId id="7539"/>
            <p14:sldId id="7540"/>
            <p14:sldId id="7541"/>
            <p14:sldId id="7542"/>
            <p14:sldId id="7543"/>
            <p14:sldId id="7544"/>
            <p14:sldId id="7545"/>
            <p14:sldId id="7546"/>
            <p14:sldId id="7547"/>
            <p14:sldId id="7548"/>
            <p14:sldId id="7549"/>
            <p14:sldId id="7550"/>
            <p14:sldId id="7551"/>
            <p14:sldId id="7552"/>
            <p14:sldId id="7553"/>
            <p14:sldId id="7566"/>
            <p14:sldId id="7554"/>
            <p14:sldId id="7556"/>
            <p14:sldId id="7557"/>
            <p14:sldId id="7558"/>
            <p14:sldId id="7559"/>
            <p14:sldId id="7560"/>
            <p14:sldId id="7561"/>
            <p14:sldId id="75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DDDDDD"/>
    <a:srgbClr val="EAEAEA"/>
    <a:srgbClr val="00CC00"/>
    <a:srgbClr val="33CC33"/>
    <a:srgbClr val="666699"/>
    <a:srgbClr val="996633"/>
    <a:srgbClr val="CC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3503" autoAdjust="0"/>
    <p:restoredTop sz="95332" autoAdjust="0"/>
  </p:normalViewPr>
  <p:slideViewPr>
    <p:cSldViewPr snapToGrid="0">
      <p:cViewPr varScale="1">
        <p:scale>
          <a:sx n="51" d="100"/>
          <a:sy n="51" d="100"/>
        </p:scale>
        <p:origin x="1290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086"/>
    </p:cViewPr>
  </p:sorterViewPr>
  <p:notesViewPr>
    <p:cSldViewPr snapToGrid="0">
      <p:cViewPr varScale="1">
        <p:scale>
          <a:sx n="67" d="100"/>
          <a:sy n="67" d="100"/>
        </p:scale>
        <p:origin x="-1284" y="-90"/>
      </p:cViewPr>
      <p:guideLst>
        <p:guide orient="horz" pos="2928"/>
        <p:guide pos="2209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379" y="0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55076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379" y="8855076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F6A58309-D1B0-46E0-A631-EC6506EA4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46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" y="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t" anchorCtr="0" compatLnSpc="1">
            <a:prstTxWarp prst="textNoShape">
              <a:avLst/>
            </a:prstTxWarp>
          </a:bodyPr>
          <a:lstStyle>
            <a:lvl1pPr defTabSz="93648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379" y="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t" anchorCtr="0" compatLnSpc="1">
            <a:prstTxWarp prst="textNoShape">
              <a:avLst/>
            </a:prstTxWarp>
          </a:bodyPr>
          <a:lstStyle>
            <a:lvl1pPr algn="r" defTabSz="93648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8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6436"/>
            <a:ext cx="514096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" y="883285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b" anchorCtr="0" compatLnSpc="1">
            <a:prstTxWarp prst="textNoShape">
              <a:avLst/>
            </a:prstTxWarp>
          </a:bodyPr>
          <a:lstStyle>
            <a:lvl1pPr defTabSz="93648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379" y="883285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b" anchorCtr="0" compatLnSpc="1">
            <a:prstTxWarp prst="textNoShape">
              <a:avLst/>
            </a:prstTxWarp>
          </a:bodyPr>
          <a:lstStyle>
            <a:lvl1pPr algn="r" defTabSz="936484">
              <a:defRPr sz="1300"/>
            </a:lvl1pPr>
          </a:lstStyle>
          <a:p>
            <a:pPr>
              <a:defRPr/>
            </a:pPr>
            <a:fld id="{BAFA802B-FC56-480F-BD85-8E983C469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15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7908" indent="-287657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0627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0878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1128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1378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1631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878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2133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CBCAAA3-AB45-4D6C-B0AA-BF75E0647B32}" type="slidenum">
              <a:rPr lang="en-US" sz="1300"/>
              <a:pPr/>
              <a:t>1</a:t>
            </a:fld>
            <a:endParaRPr lang="en-US" sz="1300"/>
          </a:p>
        </p:txBody>
      </p:sp>
      <p:sp>
        <p:nvSpPr>
          <p:cNvPr id="619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348" indent="-287825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301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1822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343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2862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385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3902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4427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27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348" indent="-287825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301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1822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343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2862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385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3902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4427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22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348" indent="-287825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301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1822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343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2862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385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3902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4427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11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70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348" indent="-287825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301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1822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343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2862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385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3902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4427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17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99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348" indent="-287825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301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1822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343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2862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385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3902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4427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24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77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5371B-0A8B-48EE-B0B9-9A5278808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8DD5D-1BCE-462D-B743-79333EBAB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9BCBA-9DCF-45E7-96C3-C16EC100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4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8FD04-59A8-4BA2-BC9A-C72897BFB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2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0F0A5-88A2-400D-91DB-1B6C93558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0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0D03-DE9E-4EEB-B32F-D95DB17C2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0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06A3F-1911-48B4-9053-E3F3E4A77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7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AAAAD-662A-478B-9213-FED7BD0BD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8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FDB9-CF0A-420A-AF2D-F4DF67B82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8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3C0C6-2BFE-49DE-AAA7-5EB9207CD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1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130D4-F6C9-40D2-B7E4-116D1D94E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2D715-E131-4A8B-A303-485C5266A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7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7A4E76-480E-48DB-A143-935C7E118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04800" y="914400"/>
            <a:ext cx="5791200" cy="152400"/>
          </a:xfrm>
          <a:prstGeom prst="rect">
            <a:avLst/>
          </a:prstGeom>
          <a:gradFill rotWithShape="0">
            <a:gsLst>
              <a:gs pos="0">
                <a:srgbClr val="291000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24950" cy="6838950"/>
          </a:xfrm>
          <a:prstGeom prst="rect">
            <a:avLst/>
          </a:prstGeom>
          <a:solidFill>
            <a:srgbClr val="EF91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.</a:t>
            </a:r>
          </a:p>
        </p:txBody>
      </p:sp>
      <p:sp>
        <p:nvSpPr>
          <p:cNvPr id="3077" name="AutoShape 3"/>
          <p:cNvSpPr>
            <a:spLocks noChangeArrowheads="1"/>
          </p:cNvSpPr>
          <p:nvPr/>
        </p:nvSpPr>
        <p:spPr bwMode="auto">
          <a:xfrm>
            <a:off x="250825" y="504825"/>
            <a:ext cx="8623300" cy="3200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472B00"/>
              </a:gs>
              <a:gs pos="50000">
                <a:srgbClr val="EF9100"/>
              </a:gs>
              <a:gs pos="100000">
                <a:srgbClr val="472B00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88000"/>
              </a:lnSpc>
            </a:pPr>
            <a:r>
              <a:rPr lang="en-US" sz="2800" b="1" dirty="0">
                <a:solidFill>
                  <a:schemeClr val="bg1"/>
                </a:solidFill>
              </a:rPr>
              <a:t>Sequential decision analytics and modeling</a:t>
            </a:r>
          </a:p>
          <a:p>
            <a:pPr algn="ctr">
              <a:lnSpc>
                <a:spcPct val="88000"/>
              </a:lnSpc>
            </a:pPr>
            <a:r>
              <a:rPr lang="en-US" sz="2000" b="1" dirty="0">
                <a:solidFill>
                  <a:schemeClr val="bg1"/>
                </a:solidFill>
              </a:rPr>
              <a:t>ORF 411</a:t>
            </a:r>
          </a:p>
          <a:p>
            <a:pPr algn="ctr">
              <a:lnSpc>
                <a:spcPct val="88000"/>
              </a:lnSpc>
            </a:pPr>
            <a:r>
              <a:rPr lang="en-US" sz="2000" b="1" dirty="0">
                <a:solidFill>
                  <a:schemeClr val="bg1"/>
                </a:solidFill>
              </a:rPr>
              <a:t>Fall, 2018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3790950" y="4248150"/>
            <a:ext cx="4826000" cy="2146300"/>
          </a:xfrm>
          <a:prstGeom prst="rect">
            <a:avLst/>
          </a:prstGeom>
          <a:gradFill rotWithShape="0">
            <a:gsLst>
              <a:gs pos="0">
                <a:srgbClr val="EF9100"/>
              </a:gs>
              <a:gs pos="50000">
                <a:srgbClr val="000000"/>
              </a:gs>
              <a:gs pos="100000">
                <a:srgbClr val="EF91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/>
          <a:p>
            <a:pPr algn="ctr">
              <a:lnSpc>
                <a:spcPct val="92000"/>
              </a:lnSpc>
            </a:pPr>
            <a:r>
              <a:rPr lang="en-US" b="1" dirty="0">
                <a:solidFill>
                  <a:schemeClr val="bg1"/>
                </a:solidFill>
              </a:rPr>
              <a:t>Warren Powell</a:t>
            </a:r>
          </a:p>
          <a:p>
            <a:pPr algn="ctr">
              <a:lnSpc>
                <a:spcPct val="92000"/>
              </a:lnSpc>
            </a:pPr>
            <a:r>
              <a:rPr lang="en-US" b="1" dirty="0">
                <a:solidFill>
                  <a:schemeClr val="bg1"/>
                </a:solidFill>
              </a:rPr>
              <a:t>Princeton University</a:t>
            </a:r>
          </a:p>
          <a:p>
            <a:pPr algn="ctr">
              <a:lnSpc>
                <a:spcPct val="92000"/>
              </a:lnSpc>
            </a:pPr>
            <a:r>
              <a:rPr lang="en-US" sz="2000" b="1" dirty="0">
                <a:solidFill>
                  <a:schemeClr val="bg1"/>
                </a:solidFill>
              </a:rPr>
              <a:t>http://www.castlelab.princeton.edu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079" name="Picture 5" descr="CAS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3910013"/>
            <a:ext cx="27844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0" y="6553200"/>
            <a:ext cx="3621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 dirty="0"/>
              <a:t>© 2017 Warren B. Powell, Princeton University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lookahead</a:t>
            </a:r>
            <a:r>
              <a:rPr lang="en-US" dirty="0"/>
              <a:t> model is by far the most subtle in terms of modeling.</a:t>
            </a:r>
          </a:p>
          <a:p>
            <a:pPr lvl="1"/>
            <a:r>
              <a:rPr lang="en-US" dirty="0"/>
              <a:t>When the </a:t>
            </a:r>
            <a:r>
              <a:rPr lang="en-US" dirty="0" err="1"/>
              <a:t>lookahead</a:t>
            </a:r>
            <a:r>
              <a:rPr lang="en-US" dirty="0"/>
              <a:t> model is deterministic (but being used in a stochastic setting), then it is clear that this is an approximation.</a:t>
            </a:r>
          </a:p>
          <a:p>
            <a:pPr lvl="1"/>
            <a:r>
              <a:rPr lang="en-US" dirty="0"/>
              <a:t>But when the </a:t>
            </a:r>
            <a:r>
              <a:rPr lang="en-US" dirty="0" err="1"/>
              <a:t>lookahead</a:t>
            </a:r>
            <a:r>
              <a:rPr lang="en-US" dirty="0"/>
              <a:t> model is stochastic, it can be hard to know if you are solving a </a:t>
            </a:r>
            <a:r>
              <a:rPr lang="en-US" dirty="0" err="1"/>
              <a:t>lookahead</a:t>
            </a:r>
            <a:r>
              <a:rPr lang="en-US" dirty="0"/>
              <a:t> approximation, or the base model.  </a:t>
            </a:r>
          </a:p>
          <a:p>
            <a:pPr lvl="1"/>
            <a:r>
              <a:rPr lang="en-US" dirty="0"/>
              <a:t>There are many instances where people will solve a problem using a stochastic </a:t>
            </a:r>
            <a:r>
              <a:rPr lang="en-US" dirty="0" err="1"/>
              <a:t>lookahead</a:t>
            </a:r>
            <a:r>
              <a:rPr lang="en-US" dirty="0"/>
              <a:t> model, without recognizing that it is just a </a:t>
            </a:r>
            <a:r>
              <a:rPr lang="en-US" dirty="0" err="1"/>
              <a:t>lookahead</a:t>
            </a:r>
            <a:r>
              <a:rPr lang="en-US" dirty="0"/>
              <a:t> model.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09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Basic model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63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6172200" cy="483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98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6045740" cy="50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79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6707187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11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31" y="1143000"/>
            <a:ext cx="6422611" cy="225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47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81" y="1142999"/>
            <a:ext cx="6274306" cy="491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49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Uncertainty modeling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58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143000"/>
            <a:ext cx="6893519" cy="40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16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142999"/>
            <a:ext cx="6497535" cy="549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14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Week 11 – Wednesday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Clinical trials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68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6580762" cy="240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15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6678554" cy="421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59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143000"/>
            <a:ext cx="6016557" cy="537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01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2999"/>
            <a:ext cx="7172939" cy="362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32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Designing policies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Clinical trials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38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99" y="1143000"/>
            <a:ext cx="6622294" cy="45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67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17" y="1223123"/>
            <a:ext cx="7612833" cy="452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31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2999"/>
            <a:ext cx="6813475" cy="356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1496618"/>
            <a:ext cx="7061829" cy="40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83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143000"/>
            <a:ext cx="7091845" cy="509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2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2999"/>
            <a:ext cx="6746132" cy="496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47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Narrative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13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09" y="1143000"/>
            <a:ext cx="6944575" cy="315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5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23427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98659" y="2451370"/>
            <a:ext cx="28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Remember that lambda is the estimate from the base model, so it has a bar, not a tilde.</a:t>
            </a:r>
          </a:p>
        </p:txBody>
      </p:sp>
    </p:spTree>
    <p:extLst>
      <p:ext uri="{BB962C8B-B14F-4D97-AF65-F5344CB8AC3E}">
        <p14:creationId xmlns:p14="http://schemas.microsoft.com/office/powerpoint/2010/main" val="830630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600276" cy="474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74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16" y="1143000"/>
            <a:ext cx="6393637" cy="529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61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C</a:t>
            </a:r>
          </a:p>
          <a:p>
            <a:pPr lvl="1"/>
            <a:r>
              <a:rPr lang="en-US" dirty="0"/>
              <a:t>Here we  have modeled the dynamics (including uncertainty) the same as the base model.</a:t>
            </a:r>
          </a:p>
          <a:p>
            <a:pPr lvl="1"/>
            <a:r>
              <a:rPr lang="en-US" dirty="0"/>
              <a:t>The only approximation is that we are using the PFAs that we introduced for the decision of when to stop, and the decision of whether to declare the drug a success.  So, we may not be searching over the entire class of policies.</a:t>
            </a:r>
          </a:p>
          <a:p>
            <a:pPr lvl="1"/>
            <a:r>
              <a:rPr lang="en-US" dirty="0"/>
              <a:t>If we could show that the PFAs for these decisions include the optimal policy, then Model C would produce an optimal policy for the base model.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8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43" y="1143000"/>
            <a:ext cx="8009314" cy="31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49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84" y="1143000"/>
            <a:ext cx="7978831" cy="2225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12" y="3325224"/>
            <a:ext cx="7925487" cy="304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1549"/>
          <a:stretch/>
        </p:blipFill>
        <p:spPr>
          <a:xfrm>
            <a:off x="685800" y="4299626"/>
            <a:ext cx="7955969" cy="248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11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1057"/>
            <a:ext cx="9083827" cy="58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20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584" y="1717517"/>
            <a:ext cx="9219168" cy="405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05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33" y="1143000"/>
            <a:ext cx="4991533" cy="2751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954528"/>
            <a:ext cx="4816257" cy="29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68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lecture, we are going to explore three versions of “reality”: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The real world – this is what we experience when we implement our policies in practice.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base model – This is going to be our representation of the real world.  We would like to make this model as realistic as possible, but simplifications are inevitable.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dirty="0" err="1"/>
              <a:t>lookahead</a:t>
            </a:r>
            <a:r>
              <a:rPr lang="en-US" dirty="0"/>
              <a:t> model – We will be using a </a:t>
            </a:r>
            <a:r>
              <a:rPr lang="en-US" dirty="0" err="1"/>
              <a:t>lookahead</a:t>
            </a:r>
            <a:r>
              <a:rPr lang="en-US" dirty="0"/>
              <a:t> policy, where we introduce additional approximations to make it easier to solve.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5331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472072</TotalTime>
  <Words>593</Words>
  <Application>Microsoft Office PowerPoint</Application>
  <PresentationFormat>On-screen Show (4:3)</PresentationFormat>
  <Paragraphs>76</Paragraphs>
  <Slides>34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Times New Roman</vt:lpstr>
      <vt:lpstr>Wingdings</vt:lpstr>
      <vt:lpstr>Default Design</vt:lpstr>
      <vt:lpstr>PowerPoint Presentation</vt:lpstr>
      <vt:lpstr>Week 11 – Wednesday</vt:lpstr>
      <vt:lpstr>Narrative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Uncertainty modeling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Designing policies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Civil Engineering and Operations Research</dc:creator>
  <cp:lastModifiedBy>Warren B. Powell</cp:lastModifiedBy>
  <cp:revision>2024</cp:revision>
  <cp:lastPrinted>2018-04-09T18:54:05Z</cp:lastPrinted>
  <dcterms:created xsi:type="dcterms:W3CDTF">1998-07-09T00:32:24Z</dcterms:created>
  <dcterms:modified xsi:type="dcterms:W3CDTF">2020-03-28T15:33:41Z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C:\My documents\Web pages\orf411_99\ORF411_Lectures</vt:lpwstr>
  </property>
</Properties>
</file>