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07" r:id="rId2"/>
    <p:sldId id="5101" r:id="rId3"/>
    <p:sldId id="5102" r:id="rId4"/>
    <p:sldId id="5103" r:id="rId5"/>
    <p:sldId id="5104" r:id="rId6"/>
    <p:sldId id="5263" r:id="rId7"/>
    <p:sldId id="5264" r:id="rId8"/>
    <p:sldId id="5105" r:id="rId9"/>
    <p:sldId id="5106" r:id="rId10"/>
    <p:sldId id="5265" r:id="rId11"/>
    <p:sldId id="5266" r:id="rId12"/>
    <p:sldId id="5108" r:id="rId13"/>
    <p:sldId id="5109" r:id="rId14"/>
    <p:sldId id="5110" r:id="rId15"/>
    <p:sldId id="6187" r:id="rId16"/>
    <p:sldId id="6185" r:id="rId17"/>
    <p:sldId id="6186" r:id="rId18"/>
    <p:sldId id="5270" r:id="rId19"/>
    <p:sldId id="5272" r:id="rId20"/>
    <p:sldId id="5274" r:id="rId21"/>
    <p:sldId id="5275" r:id="rId22"/>
    <p:sldId id="6188" r:id="rId23"/>
    <p:sldId id="5276" r:id="rId24"/>
    <p:sldId id="5277" r:id="rId25"/>
    <p:sldId id="5279" r:id="rId26"/>
    <p:sldId id="5280" r:id="rId27"/>
    <p:sldId id="5281" r:id="rId28"/>
    <p:sldId id="5282" r:id="rId29"/>
    <p:sldId id="6181" r:id="rId30"/>
    <p:sldId id="6182" r:id="rId31"/>
    <p:sldId id="6183" r:id="rId32"/>
    <p:sldId id="5283" r:id="rId33"/>
    <p:sldId id="5284" r:id="rId34"/>
    <p:sldId id="5285" r:id="rId35"/>
    <p:sldId id="5286" r:id="rId36"/>
    <p:sldId id="5288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BCFD0A-44C4-4A0A-AADC-5D86030452A7}">
          <p14:sldIdLst>
            <p14:sldId id="407"/>
            <p14:sldId id="5101"/>
            <p14:sldId id="5102"/>
            <p14:sldId id="5103"/>
            <p14:sldId id="5104"/>
            <p14:sldId id="5263"/>
            <p14:sldId id="5264"/>
            <p14:sldId id="5105"/>
            <p14:sldId id="5106"/>
            <p14:sldId id="5265"/>
            <p14:sldId id="5266"/>
            <p14:sldId id="5108"/>
            <p14:sldId id="5109"/>
            <p14:sldId id="5110"/>
            <p14:sldId id="6187"/>
            <p14:sldId id="6185"/>
            <p14:sldId id="6186"/>
            <p14:sldId id="5270"/>
            <p14:sldId id="5272"/>
            <p14:sldId id="5274"/>
            <p14:sldId id="5275"/>
            <p14:sldId id="6188"/>
            <p14:sldId id="5276"/>
            <p14:sldId id="5277"/>
            <p14:sldId id="5279"/>
            <p14:sldId id="5280"/>
            <p14:sldId id="5281"/>
            <p14:sldId id="5282"/>
            <p14:sldId id="6181"/>
            <p14:sldId id="6182"/>
            <p14:sldId id="6183"/>
            <p14:sldId id="5283"/>
            <p14:sldId id="5284"/>
            <p14:sldId id="5285"/>
            <p14:sldId id="5286"/>
            <p14:sldId id="5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DDDDD"/>
    <a:srgbClr val="EAEAEA"/>
    <a:srgbClr val="00CC00"/>
    <a:srgbClr val="33CC33"/>
    <a:srgbClr val="666699"/>
    <a:srgbClr val="996633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03" autoAdjust="0"/>
    <p:restoredTop sz="95332" autoAdjust="0"/>
  </p:normalViewPr>
  <p:slideViewPr>
    <p:cSldViewPr snapToGrid="0">
      <p:cViewPr varScale="1">
        <p:scale>
          <a:sx n="51" d="100"/>
          <a:sy n="51" d="100"/>
        </p:scale>
        <p:origin x="1290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284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9" y="0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9" y="8855076"/>
            <a:ext cx="305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0" tIns="46045" rIns="92090" bIns="4604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6A58309-D1B0-46E0-A631-EC6506EA4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9" y="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643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defTabSz="9364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9" y="8832850"/>
            <a:ext cx="3037031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38" tIns="46819" rIns="93638" bIns="46819" numCol="1" anchor="b" anchorCtr="0" compatLnSpc="1">
            <a:prstTxWarp prst="textNoShape">
              <a:avLst/>
            </a:prstTxWarp>
          </a:bodyPr>
          <a:lstStyle>
            <a:lvl1pPr algn="r" defTabSz="936484">
              <a:defRPr sz="1300"/>
            </a:lvl1pPr>
          </a:lstStyle>
          <a:p>
            <a:pPr>
              <a:defRPr/>
            </a:pPr>
            <a:fld id="{BAFA802B-FC56-480F-BD85-8E983C46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7908" indent="-287657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0627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087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1128" indent="-230124" defTabSz="936484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13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1631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1878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2133" indent="-230124" defTabSz="9364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BCAAA3-AB45-4D6C-B0AA-BF75E0647B32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619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8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5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0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371B-0A8B-48EE-B0B9-9A5278808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8DD5D-1BCE-462D-B743-79333EBAB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BCBA-9DCF-45E7-96C3-C16EC100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FD04-59A8-4BA2-BC9A-C72897BF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0F0A5-88A2-400D-91DB-1B6C9355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0D03-DE9E-4EEB-B32F-D95DB17C2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6A3F-1911-48B4-9053-E3F3E4A7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AAAAD-662A-478B-9213-FED7BD0B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FDB9-CF0A-420A-AF2D-F4DF67B82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3C0C6-2BFE-49DE-AAA7-5EB9207CD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30D4-F6C9-40D2-B7E4-116D1D94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D715-E131-4A8B-A303-485C5266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2017 Warren B. Powell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A4E76-480E-48DB-A143-935C7E118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10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082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88000"/>
              </a:lnSpc>
            </a:pPr>
            <a:r>
              <a:rPr lang="en-US" sz="2800" b="1" dirty="0">
                <a:solidFill>
                  <a:schemeClr val="bg1"/>
                </a:solidFill>
              </a:rPr>
              <a:t>Sequential decision analytics and modeling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ORF 411</a:t>
            </a:r>
          </a:p>
          <a:p>
            <a:pPr algn="ctr">
              <a:lnSpc>
                <a:spcPct val="88000"/>
              </a:lnSpc>
            </a:pPr>
            <a:r>
              <a:rPr lang="en-US" sz="2000" b="1" dirty="0">
                <a:solidFill>
                  <a:schemeClr val="bg1"/>
                </a:solidFill>
              </a:rPr>
              <a:t>Fall, 2018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/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Warren Powell</a:t>
            </a:r>
          </a:p>
          <a:p>
            <a:pPr algn="ctr">
              <a:lnSpc>
                <a:spcPct val="92000"/>
              </a:lnSpc>
            </a:pPr>
            <a:r>
              <a:rPr lang="en-US" b="1" dirty="0">
                <a:solidFill>
                  <a:schemeClr val="bg1"/>
                </a:solidFill>
              </a:rPr>
              <a:t>Princeton University</a:t>
            </a:r>
          </a:p>
          <a:p>
            <a:pPr algn="ctr">
              <a:lnSpc>
                <a:spcPct val="92000"/>
              </a:lnSpc>
            </a:pPr>
            <a:r>
              <a:rPr lang="en-US" sz="2000" b="1" dirty="0">
                <a:solidFill>
                  <a:schemeClr val="bg1"/>
                </a:solidFill>
              </a:rPr>
              <a:t>http://www.castlelab.princeton.edu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9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6553200"/>
            <a:ext cx="362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/>
              <a:t>© 2017 Warren B. Powell, Princeton University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market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Stepsize</a:t>
            </a:r>
            <a:r>
              <a:rPr lang="en-US" dirty="0"/>
              <a:t> rules</a:t>
            </a:r>
          </a:p>
          <a:p>
            <a:pPr lvl="1"/>
            <a:r>
              <a:rPr lang="en-US" dirty="0"/>
              <a:t>Harmonic </a:t>
            </a:r>
            <a:r>
              <a:rPr lang="en-US" dirty="0" err="1"/>
              <a:t>stepsize</a:t>
            </a:r>
            <a:r>
              <a:rPr lang="en-US" dirty="0"/>
              <a:t> formula (deterministic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Kesten’s</a:t>
            </a:r>
            <a:r>
              <a:rPr lang="en-US" dirty="0"/>
              <a:t> rule (stochastic)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Discuss:</a:t>
            </a:r>
          </a:p>
          <a:p>
            <a:pPr lvl="2"/>
            <a:r>
              <a:rPr lang="en-US" dirty="0"/>
              <a:t>Scaling</a:t>
            </a:r>
          </a:p>
          <a:p>
            <a:pPr lvl="2"/>
            <a:r>
              <a:rPr lang="en-US" dirty="0"/>
              <a:t>Handling bias (learning) vs. noise (smoothing)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4" y="3571164"/>
            <a:ext cx="6007816" cy="57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286"/>
            <a:ext cx="6790938" cy="7264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24" y="4341589"/>
            <a:ext cx="5757874" cy="5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market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Harmonic </a:t>
            </a:r>
            <a:r>
              <a:rPr lang="en-US" dirty="0" err="1"/>
              <a:t>stepsize</a:t>
            </a:r>
            <a:r>
              <a:rPr lang="en-US" dirty="0"/>
              <a:t>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11" y="1861709"/>
            <a:ext cx="5698937" cy="39904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Basic model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Kesten’s</a:t>
            </a:r>
            <a:r>
              <a:rPr lang="en-US" dirty="0"/>
              <a:t> </a:t>
            </a:r>
            <a:r>
              <a:rPr lang="en-US" dirty="0" err="1"/>
              <a:t>stepsize</a:t>
            </a:r>
            <a:r>
              <a:rPr lang="en-US" dirty="0"/>
              <a:t> rule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8" y="1142999"/>
            <a:ext cx="6115262" cy="52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0090"/>
          <a:stretch/>
        </p:blipFill>
        <p:spPr>
          <a:xfrm>
            <a:off x="589071" y="1143000"/>
            <a:ext cx="7713681" cy="140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5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2999"/>
            <a:ext cx="6507480" cy="56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7772400" cy="484233"/>
              </a:xfrm>
            </p:spPr>
            <p:txBody>
              <a:bodyPr/>
              <a:lstStyle/>
              <a:p>
                <a:r>
                  <a:rPr lang="en-US" dirty="0"/>
                  <a:t>Mapping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7772400" cy="484233"/>
              </a:xfrm>
              <a:blipFill>
                <a:blip r:embed="rId3"/>
                <a:stretch>
                  <a:fillRect t="-13924" b="-4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V="1">
            <a:off x="1889763" y="1907173"/>
            <a:ext cx="0" cy="343117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889763" y="5338350"/>
            <a:ext cx="534706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898469" y="2473234"/>
            <a:ext cx="2856411" cy="285641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330119" y="4644660"/>
          <a:ext cx="379730" cy="40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90440" imgH="203040" progId="Equation.DSMT4">
                  <p:embed/>
                </p:oleObj>
              </mc:Choice>
              <mc:Fallback>
                <p:oleObj name="Equation" r:id="rId4" imgW="19044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0119" y="4644660"/>
                        <a:ext cx="379730" cy="40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3709855" y="4878942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52653" y="2305553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3" idx="0"/>
            <a:endCxn id="14" idx="5"/>
          </p:cNvCxnSpPr>
          <p:nvPr/>
        </p:nvCxnSpPr>
        <p:spPr bwMode="auto">
          <a:xfrm flipH="1" flipV="1">
            <a:off x="3347467" y="2400367"/>
            <a:ext cx="417929" cy="2478575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458549" y="2171767"/>
          <a:ext cx="2953749" cy="43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828800" imgH="266400" progId="Equation.DSMT4">
                  <p:embed/>
                </p:oleObj>
              </mc:Choice>
              <mc:Fallback>
                <p:oleObj name="Equation" r:id="rId6" imgW="1828800" imgH="266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8549" y="2171767"/>
                        <a:ext cx="2953749" cy="43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207919" y="4363061"/>
          <a:ext cx="10064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723600" imgH="253800" progId="Equation.DSMT4">
                  <p:embed/>
                </p:oleObj>
              </mc:Choice>
              <mc:Fallback>
                <p:oleObj name="Equation" r:id="rId8" imgW="72360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07919" y="4363061"/>
                        <a:ext cx="1006475" cy="352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H="1">
            <a:off x="2577737" y="2412271"/>
            <a:ext cx="692335" cy="7309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739299" y="2830207"/>
          <a:ext cx="1634263" cy="71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218960" imgH="533160" progId="Equation.DSMT4">
                  <p:embed/>
                </p:oleObj>
              </mc:Choice>
              <mc:Fallback>
                <p:oleObj name="Equation" r:id="rId10" imgW="1218960" imgH="5331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39299" y="2830207"/>
                        <a:ext cx="1634263" cy="71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2512429" y="3115455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Derivative-based stochastic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4233"/>
          </a:xfrm>
        </p:spPr>
        <p:txBody>
          <a:bodyPr/>
          <a:lstStyle/>
          <a:p>
            <a:r>
              <a:rPr lang="en-US" dirty="0"/>
              <a:t>Mapping to box constraints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351283" y="2496453"/>
            <a:ext cx="0" cy="343117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351283" y="5927630"/>
            <a:ext cx="534706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175760" y="3419487"/>
            <a:ext cx="40640" cy="249943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792413" y="5170488"/>
          <a:ext cx="3794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90440" imgH="266400" progId="Equation.DSMT4">
                  <p:embed/>
                </p:oleObj>
              </mc:Choice>
              <mc:Fallback>
                <p:oleObj name="Equation" r:id="rId3" imgW="190440" imgH="266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413" y="5170488"/>
                        <a:ext cx="37941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3171375" y="5468222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62733" y="4073393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3" idx="6"/>
          </p:cNvCxnSpPr>
          <p:nvPr/>
        </p:nvCxnSpPr>
        <p:spPr bwMode="auto">
          <a:xfrm flipV="1">
            <a:off x="3282457" y="4137282"/>
            <a:ext cx="1949943" cy="13864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399109" y="3692971"/>
          <a:ext cx="2953749" cy="43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828800" imgH="266400" progId="Equation.DSMT4">
                  <p:embed/>
                </p:oleObj>
              </mc:Choice>
              <mc:Fallback>
                <p:oleObj name="Equation" r:id="rId5" imgW="1828800" imgH="266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9109" y="3692971"/>
                        <a:ext cx="2953749" cy="43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>
            <a:stCxn id="14" idx="2"/>
          </p:cNvCxnSpPr>
          <p:nvPr/>
        </p:nvCxnSpPr>
        <p:spPr bwMode="auto">
          <a:xfrm flipH="1">
            <a:off x="4169788" y="4128934"/>
            <a:ext cx="992945" cy="170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7" name="Oval 26"/>
          <p:cNvSpPr/>
          <p:nvPr/>
        </p:nvSpPr>
        <p:spPr>
          <a:xfrm>
            <a:off x="4808589" y="2556655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1397096" y="3442275"/>
            <a:ext cx="2772692" cy="4508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4809829" y="2036891"/>
          <a:ext cx="2953749" cy="43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828800" imgH="266400" progId="Equation.DSMT4">
                  <p:embed/>
                </p:oleObj>
              </mc:Choice>
              <mc:Fallback>
                <p:oleObj name="Equation" r:id="rId7" imgW="1828800" imgH="2664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9829" y="2036891"/>
                        <a:ext cx="2953749" cy="430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155440" y="1956447"/>
            <a:ext cx="21387" cy="14630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>
            <a:off x="4917440" y="2698127"/>
            <a:ext cx="21387" cy="146304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>
            <a:stCxn id="27" idx="2"/>
          </p:cNvCxnSpPr>
          <p:nvPr/>
        </p:nvCxnSpPr>
        <p:spPr bwMode="auto">
          <a:xfrm flipH="1">
            <a:off x="4155440" y="2612196"/>
            <a:ext cx="653149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167055" y="2610741"/>
            <a:ext cx="0" cy="8170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5" name="Oval 34"/>
          <p:cNvSpPr/>
          <p:nvPr/>
        </p:nvSpPr>
        <p:spPr>
          <a:xfrm>
            <a:off x="4107549" y="3369455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38029" y="4080655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3578225" y="3808413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279360" imgH="266400" progId="Equation.DSMT4">
                  <p:embed/>
                </p:oleObj>
              </mc:Choice>
              <mc:Fallback>
                <p:oleObj name="Equation" r:id="rId9" imgW="279360" imgH="2664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225" y="3808413"/>
                        <a:ext cx="5556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330065" y="2954973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279360" imgH="266400" progId="Equation.DSMT4">
                  <p:embed/>
                </p:oleObj>
              </mc:Choice>
              <mc:Fallback>
                <p:oleObj name="Equation" r:id="rId11" imgW="279360" imgH="2664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30065" y="2954973"/>
                        <a:ext cx="5556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1786575" y="3797110"/>
          <a:ext cx="3794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3" imgW="190440" imgH="266400" progId="Equation.DSMT4">
                  <p:embed/>
                </p:oleObj>
              </mc:Choice>
              <mc:Fallback>
                <p:oleObj name="Equation" r:id="rId13" imgW="190440" imgH="2664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86575" y="3797110"/>
                        <a:ext cx="379412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1809935" y="3771502"/>
            <a:ext cx="111082" cy="1110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" name="Straight Arrow Connector 31"/>
          <p:cNvCxnSpPr>
            <a:stCxn id="31" idx="6"/>
            <a:endCxn id="27" idx="3"/>
          </p:cNvCxnSpPr>
          <p:nvPr/>
        </p:nvCxnSpPr>
        <p:spPr bwMode="auto">
          <a:xfrm flipV="1">
            <a:off x="1921017" y="2651469"/>
            <a:ext cx="2903840" cy="117557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825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10" y="1831245"/>
            <a:ext cx="6795226" cy="305571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5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49530"/>
            <a:ext cx="6258053" cy="44197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5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Week 1 - Monday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Adaptive market planning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Uncertainty modeling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uncertainty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come from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Probability distributions.</a:t>
                </a:r>
              </a:p>
              <a:p>
                <a:pPr lvl="2"/>
                <a:r>
                  <a:rPr lang="en-US" dirty="0"/>
                  <a:t>This requires that we develop a mathematical model of the distribution of W.  We will return to this topic later.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Field observations</a:t>
                </a:r>
              </a:p>
              <a:p>
                <a:pPr lvl="2"/>
                <a:r>
                  <a:rPr lang="en-US" dirty="0"/>
                  <a:t>We may have a dataset of observations from some exogenous source.</a:t>
                </a:r>
              </a:p>
              <a:p>
                <a:pPr lvl="2"/>
                <a:r>
                  <a:rPr lang="en-US" dirty="0"/>
                  <a:t>We can run our algorithms on these observations without ever developing a mathematical model.</a:t>
                </a:r>
              </a:p>
              <a:p>
                <a:pPr lvl="2"/>
                <a:r>
                  <a:rPr lang="en-US" dirty="0"/>
                  <a:t>This process is known as </a:t>
                </a:r>
                <a:r>
                  <a:rPr lang="en-US" i="1" dirty="0"/>
                  <a:t>data driven.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1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315328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Designing policies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4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Stepsize</a:t>
            </a:r>
            <a:r>
              <a:rPr lang="en-US" dirty="0"/>
              <a:t> policies</a:t>
            </a:r>
          </a:p>
          <a:p>
            <a:pPr lvl="1"/>
            <a:r>
              <a:rPr lang="en-US" dirty="0"/>
              <a:t>Harmonic (deterministic)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66" y="2207149"/>
            <a:ext cx="6535122" cy="16942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6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Stepsize</a:t>
            </a:r>
            <a:r>
              <a:rPr lang="en-US" dirty="0"/>
              <a:t> policies</a:t>
            </a:r>
          </a:p>
          <a:p>
            <a:pPr lvl="1"/>
            <a:r>
              <a:rPr lang="en-US" dirty="0" err="1"/>
              <a:t>Kesten</a:t>
            </a:r>
            <a:r>
              <a:rPr lang="en-US" dirty="0"/>
              <a:t> (stochastic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48" y="2143640"/>
            <a:ext cx="5930973" cy="33732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Stepsize</a:t>
            </a:r>
            <a:r>
              <a:rPr lang="en-US" dirty="0"/>
              <a:t> policies</a:t>
            </a:r>
          </a:p>
          <a:p>
            <a:pPr lvl="1"/>
            <a:r>
              <a:rPr lang="en-US" dirty="0" err="1"/>
              <a:t>AdaGrad</a:t>
            </a:r>
            <a:r>
              <a:rPr lang="en-US" dirty="0"/>
              <a:t> (stochastic)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Discuss variable scaling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25" y="2171588"/>
            <a:ext cx="6471895" cy="33757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93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Policy evaluation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Simulating a policy</a:t>
                </a:r>
              </a:p>
              <a:p>
                <a:pPr lvl="1"/>
                <a:r>
                  <a:rPr lang="en-US" dirty="0"/>
                  <a:t>Walk through steps of a simulation</a:t>
                </a:r>
              </a:p>
              <a:p>
                <a:pPr lvl="1"/>
                <a:r>
                  <a:rPr lang="en-US" dirty="0"/>
                  <a:t>Represent a sample path of realizations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17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941485" cy="47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Narrative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6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33" y="1143000"/>
            <a:ext cx="8284470" cy="46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54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43000"/>
            <a:ext cx="5892647" cy="56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06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Extensions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0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5938520" cy="59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9" y="1262266"/>
            <a:ext cx="6607944" cy="32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67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54" y="1143000"/>
            <a:ext cx="6167366" cy="552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67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4" y="1041151"/>
            <a:ext cx="5662151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6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5996193" cy="45161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0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5880"/>
            <a:ext cx="6755466" cy="4708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5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6826647" cy="46278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With enough </a:t>
                </a:r>
                <a:r>
                  <a:rPr lang="en-US" dirty="0" err="1"/>
                  <a:t>handwaving</a:t>
                </a:r>
                <a:r>
                  <a:rPr lang="en-US" dirty="0"/>
                  <a:t>, we can boil </a:t>
                </a:r>
                <a:r>
                  <a:rPr lang="en-US" i="1" dirty="0"/>
                  <a:t>any</a:t>
                </a:r>
                <a:r>
                  <a:rPr lang="en-US" dirty="0"/>
                  <a:t> stochastic optimization problem down to</a:t>
                </a:r>
              </a:p>
              <a:p>
                <a:pPr marL="914400" lvl="2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newsvendor problem with the distribution of W is known is an instance of a stochastic optimization problem that we can solve exactly when we can compute the expectation.</a:t>
                </a:r>
              </a:p>
              <a:p>
                <a:pPr lvl="1"/>
                <a:r>
                  <a:rPr lang="en-US" dirty="0"/>
                  <a:t>In this problem, we are going to assume the distribution of W is unknown, but we can adaptively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then observe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 r="-1569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2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Stochastic gradient algorithms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market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Gradient-based stochastic search</a:t>
            </a:r>
          </a:p>
          <a:p>
            <a:pPr lvl="1"/>
            <a:r>
              <a:rPr lang="en-US" dirty="0"/>
              <a:t>Powerful algorithm, but it an important class of sequential decision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433"/>
          <a:stretch/>
        </p:blipFill>
        <p:spPr>
          <a:xfrm>
            <a:off x="1282493" y="2590800"/>
            <a:ext cx="6898855" cy="4013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W.B.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043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472051</TotalTime>
  <Words>602</Words>
  <Application>Microsoft Office PowerPoint</Application>
  <PresentationFormat>On-screen Show (4:3)</PresentationFormat>
  <Paragraphs>145</Paragraphs>
  <Slides>36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Cambria Math</vt:lpstr>
      <vt:lpstr>Times New Roman</vt:lpstr>
      <vt:lpstr>Wingdings</vt:lpstr>
      <vt:lpstr>Default Design</vt:lpstr>
      <vt:lpstr>Equation</vt:lpstr>
      <vt:lpstr>PowerPoint Presentation</vt:lpstr>
      <vt:lpstr>Week 1 - Monday</vt:lpstr>
      <vt:lpstr>Narrative</vt:lpstr>
      <vt:lpstr>Narrative</vt:lpstr>
      <vt:lpstr>Narrative</vt:lpstr>
      <vt:lpstr>Narrative</vt:lpstr>
      <vt:lpstr>Narrative</vt:lpstr>
      <vt:lpstr>Stochastic gradient algorithms</vt:lpstr>
      <vt:lpstr>Adaptive market planning</vt:lpstr>
      <vt:lpstr>Adaptive market planning</vt:lpstr>
      <vt:lpstr>Adaptive market planning</vt:lpstr>
      <vt:lpstr>Basic model</vt:lpstr>
      <vt:lpstr>Basic model</vt:lpstr>
      <vt:lpstr>Basic model</vt:lpstr>
      <vt:lpstr>PowerPoint Presentation</vt:lpstr>
      <vt:lpstr>Derivative-based stochastic search</vt:lpstr>
      <vt:lpstr>Derivative-based stochastic search</vt:lpstr>
      <vt:lpstr>Basic model</vt:lpstr>
      <vt:lpstr>Basic model</vt:lpstr>
      <vt:lpstr>Uncertainty modeling</vt:lpstr>
      <vt:lpstr>Modeling uncertainty</vt:lpstr>
      <vt:lpstr>PowerPoint Presentation</vt:lpstr>
      <vt:lpstr>Designing policies</vt:lpstr>
      <vt:lpstr>Policies</vt:lpstr>
      <vt:lpstr>Policies</vt:lpstr>
      <vt:lpstr>Policies</vt:lpstr>
      <vt:lpstr>Policy evaluation</vt:lpstr>
      <vt:lpstr>Policies</vt:lpstr>
      <vt:lpstr>PowerPoint Presentation</vt:lpstr>
      <vt:lpstr>PowerPoint Presentation</vt:lpstr>
      <vt:lpstr>PowerPoint Presentation</vt:lpstr>
      <vt:lpstr>Extensions</vt:lpstr>
      <vt:lpstr>Extensions</vt:lpstr>
      <vt:lpstr>Extensions</vt:lpstr>
      <vt:lpstr>Extensions</vt:lpstr>
      <vt:lpstr>Extensions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Civil Engineering and Operations Research</dc:creator>
  <cp:lastModifiedBy>Warren B. Powell</cp:lastModifiedBy>
  <cp:revision>2017</cp:revision>
  <cp:lastPrinted>2018-04-09T18:54:05Z</cp:lastPrinted>
  <dcterms:created xsi:type="dcterms:W3CDTF">1998-07-09T00:32:24Z</dcterms:created>
  <dcterms:modified xsi:type="dcterms:W3CDTF">2020-03-28T14:09:44Z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documents\Web pages\orf411_99\ORF411_Lectures</vt:lpwstr>
  </property>
</Properties>
</file>