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7" r:id="rId2"/>
    <p:sldId id="7371" r:id="rId3"/>
    <p:sldId id="408" r:id="rId4"/>
    <p:sldId id="5362" r:id="rId5"/>
    <p:sldId id="7525" r:id="rId6"/>
    <p:sldId id="7418" r:id="rId7"/>
    <p:sldId id="7419" r:id="rId8"/>
    <p:sldId id="7420" r:id="rId9"/>
    <p:sldId id="7421" r:id="rId10"/>
    <p:sldId id="7401" r:id="rId11"/>
    <p:sldId id="7402" r:id="rId12"/>
    <p:sldId id="7403" r:id="rId13"/>
    <p:sldId id="7404" r:id="rId14"/>
    <p:sldId id="7405" r:id="rId15"/>
    <p:sldId id="7406" r:id="rId16"/>
    <p:sldId id="7407" r:id="rId17"/>
    <p:sldId id="7408" r:id="rId18"/>
    <p:sldId id="7409" r:id="rId19"/>
    <p:sldId id="7410" r:id="rId20"/>
    <p:sldId id="7411" r:id="rId21"/>
    <p:sldId id="7514" r:id="rId22"/>
    <p:sldId id="7515" r:id="rId23"/>
    <p:sldId id="7522" r:id="rId24"/>
    <p:sldId id="7516" r:id="rId25"/>
    <p:sldId id="7523" r:id="rId26"/>
    <p:sldId id="7517" r:id="rId27"/>
    <p:sldId id="7524" r:id="rId28"/>
    <p:sldId id="7518" r:id="rId29"/>
    <p:sldId id="7519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CFD0A-44C4-4A0A-AADC-5D86030452A7}">
          <p14:sldIdLst>
            <p14:sldId id="407"/>
            <p14:sldId id="7371"/>
            <p14:sldId id="408"/>
            <p14:sldId id="5362"/>
            <p14:sldId id="7525"/>
            <p14:sldId id="7418"/>
            <p14:sldId id="7419"/>
            <p14:sldId id="7420"/>
            <p14:sldId id="7421"/>
            <p14:sldId id="7401"/>
            <p14:sldId id="7402"/>
            <p14:sldId id="7403"/>
            <p14:sldId id="7404"/>
            <p14:sldId id="7405"/>
            <p14:sldId id="7406"/>
            <p14:sldId id="7407"/>
            <p14:sldId id="7408"/>
            <p14:sldId id="7409"/>
            <p14:sldId id="7410"/>
            <p14:sldId id="7411"/>
            <p14:sldId id="7514"/>
            <p14:sldId id="7515"/>
            <p14:sldId id="7522"/>
            <p14:sldId id="7516"/>
            <p14:sldId id="7523"/>
            <p14:sldId id="7517"/>
            <p14:sldId id="7524"/>
            <p14:sldId id="7518"/>
            <p14:sldId id="75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EAEAEA"/>
    <a:srgbClr val="00CC00"/>
    <a:srgbClr val="33CC33"/>
    <a:srgbClr val="666699"/>
    <a:srgbClr val="996633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03" autoAdjust="0"/>
    <p:restoredTop sz="95332" autoAdjust="0"/>
  </p:normalViewPr>
  <p:slideViewPr>
    <p:cSldViewPr snapToGrid="0">
      <p:cViewPr varScale="1">
        <p:scale>
          <a:sx n="51" d="100"/>
          <a:sy n="51" d="100"/>
        </p:scale>
        <p:origin x="129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02"/>
    </p:cViewPr>
  </p:sorterViewPr>
  <p:notesViewPr>
    <p:cSldViewPr snapToGrid="0">
      <p:cViewPr varScale="1">
        <p:scale>
          <a:sx n="67" d="100"/>
          <a:sy n="67" d="100"/>
        </p:scale>
        <p:origin x="-1284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9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9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6A58309-D1B0-46E0-A631-EC6506E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9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3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9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fld id="{BAFA802B-FC56-480F-BD85-8E983C46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CAAA3-AB45-4D6C-B0AA-BF75E0647B32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48" indent="-287825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301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822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343" indent="-230259" defTabSz="93703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86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385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902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427" indent="-230259" defTabSz="937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71B-0A8B-48EE-B0B9-9A527880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DD5D-1BCE-462D-B743-79333EBA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CBA-9DCF-45E7-96C3-C16EC100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FD04-59A8-4BA2-BC9A-C72897BF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F0A5-88A2-400D-91DB-1B6C935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D03-DE9E-4EEB-B32F-D95DB17C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6A3F-1911-48B4-9053-E3F3E4A7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AAAD-662A-478B-9213-FED7BD0B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FDB9-CF0A-420A-AF2D-F4DF67B8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C0C6-2BFE-49DE-AAA7-5EB9207C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30D4-F6C9-40D2-B7E4-116D1D9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715-E131-4A8B-A303-485C5266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A4E76-480E-48DB-A143-935C7E11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082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Sequential decision analytics and modeling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ORF 411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Fall, 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Warren Powell</a:t>
            </a:r>
          </a:p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Princeton University</a:t>
            </a:r>
          </a:p>
          <a:p>
            <a:pPr algn="ctr">
              <a:lnSpc>
                <a:spcPct val="92000"/>
              </a:lnSpc>
            </a:pPr>
            <a:r>
              <a:rPr lang="en-US" sz="2000" b="1" dirty="0">
                <a:solidFill>
                  <a:schemeClr val="bg1"/>
                </a:solidFill>
              </a:rPr>
              <a:t>http://www.castlelab.princeton.edu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9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© 2017 Warren B. Powell, Princeton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Student decision problem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Booking airline reservations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book a flight?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Narrative</a:t>
                </a:r>
              </a:p>
              <a:p>
                <a:pPr lvl="1"/>
                <a:r>
                  <a:rPr lang="en-US" dirty="0"/>
                  <a:t>Need to book on day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fly on day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 Similar to asset selling problem</a:t>
                </a:r>
              </a:p>
              <a:p>
                <a:pPr lvl="1"/>
                <a:r>
                  <a:rPr lang="en-US" dirty="0"/>
                  <a:t>Price fluctuates day by day.  </a:t>
                </a:r>
              </a:p>
              <a:p>
                <a:pPr lvl="1"/>
                <a:r>
                  <a:rPr lang="en-US" dirty="0"/>
                  <a:t>Want to minimize the price we pay (and still get a seat).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State variables: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=Price of a seat at time 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=1 if we are still trying to book a seat, 0 otherwise.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forecast of prices at time t’ (if available).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0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book a flight?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Decision variable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we accept the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book a seat, 0 otherwise.  </a:t>
                </a:r>
              </a:p>
              <a:p>
                <a:pPr lvl="1"/>
                <a:r>
                  <a:rPr lang="en-US" dirty="0"/>
                  <a:t>Constraint: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we are still trying to book a seat.</a:t>
                </a:r>
              </a:p>
              <a:p>
                <a:pPr lvl="1"/>
                <a:r>
                  <a:rPr lang="en-US" dirty="0"/>
                  <a:t>Policy: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Exogenous information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Change in price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=</a:t>
                </a:r>
                <a:r>
                  <a:rPr lang="en-US" b="0" dirty="0">
                    <a:latin typeface="Cambria Math" panose="02040503050406030204" pitchFamily="18" charset="0"/>
                  </a:rPr>
                  <a:t>1 means seats are still available, 0 means flight is sold out.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0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book a flight?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Transition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sub/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For now…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Objective function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𝑝𝑒𝑛</m:t>
                        </m:r>
                      </m:sup>
                    </m:sSup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=penalty for not booking a flight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8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book a flight?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Uncertainty model</a:t>
                </a:r>
              </a:p>
              <a:p>
                <a:pPr lvl="1"/>
                <a:r>
                  <a:rPr lang="en-US" dirty="0"/>
                  <a:t>We can use a basic model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independent and identically distributed.</a:t>
                </a:r>
              </a:p>
              <a:p>
                <a:pPr lvl="1"/>
                <a:r>
                  <a:rPr lang="en-US" dirty="0"/>
                  <a:t>Alternatives: 	</a:t>
                </a:r>
              </a:p>
              <a:p>
                <a:pPr lvl="2"/>
                <a:r>
                  <a:rPr lang="en-US" dirty="0"/>
                  <a:t>Mean reversion?</a:t>
                </a:r>
              </a:p>
              <a:p>
                <a:pPr lvl="2"/>
                <a:r>
                  <a:rPr lang="en-US" dirty="0"/>
                  <a:t>Mean reversion with jumps?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5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book a flight?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Uncertainty model</a:t>
                </a:r>
              </a:p>
              <a:p>
                <a:pPr lvl="1"/>
                <a:r>
                  <a:rPr lang="en-US" dirty="0"/>
                  <a:t>What about a rolling forecast?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given that we are at time t.</a:t>
                </a:r>
              </a:p>
              <a:p>
                <a:pPr lvl="2"/>
                <a:r>
                  <a:rPr lang="en-US" dirty="0"/>
                  <a:t>Forecasts may be updated arbitrarily (we are given a new forecast at each time period), or we may assume that they evolve: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Now we have to think about how forecasts change over time.  </a:t>
                </a:r>
              </a:p>
              <a:p>
                <a:pPr lvl="2"/>
                <a:r>
                  <a:rPr lang="en-US" dirty="0"/>
                  <a:t>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will be correlated.  We might assume that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be the full covariance matrix of the changes in forecasts.</a:t>
                </a:r>
              </a:p>
              <a:p>
                <a:pPr lvl="2"/>
                <a:r>
                  <a:rPr lang="en-US" dirty="0"/>
                  <a:t>Assume that the expected change is 0.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lower triangular </a:t>
                </a:r>
                <a:r>
                  <a:rPr lang="en-US" dirty="0" err="1"/>
                  <a:t>Cholesky</a:t>
                </a:r>
                <a:r>
                  <a:rPr lang="en-US" dirty="0"/>
                  <a:t> decomposition: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𝑐h𝑜𝑙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column vector of independent N(0,1) random variables.</a:t>
                </a: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026383" y="6011694"/>
          <a:ext cx="1168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168200" imgH="761760" progId="Equation.DSMT4">
                  <p:embed/>
                </p:oleObj>
              </mc:Choice>
              <mc:Fallback>
                <p:oleObj name="Equation" r:id="rId4" imgW="1168200" imgH="7617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6383" y="6011694"/>
                        <a:ext cx="11684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17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book a flight?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Designing policies - PFA</a:t>
                </a:r>
              </a:p>
              <a:p>
                <a:pPr lvl="1"/>
                <a:r>
                  <a:rPr lang="en-US" dirty="0"/>
                  <a:t>Buy if the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below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smoothed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Might have to make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depend on how many days remaining: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Or we can buy if price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below the previous (smoothed) price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Now we just have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tune.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3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book a flight?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CFA …</a:t>
            </a:r>
          </a:p>
          <a:p>
            <a:pPr lvl="1"/>
            <a:r>
              <a:rPr lang="en-US" dirty="0"/>
              <a:t>Discuss logic from diabetes example.</a:t>
            </a:r>
          </a:p>
          <a:p>
            <a:pPr lvl="1"/>
            <a:r>
              <a:rPr lang="en-US" dirty="0"/>
              <a:t>We could estimate the value of reserving on each day before the departure date.  You can learn within a simulator, or using actual experience.</a:t>
            </a:r>
          </a:p>
          <a:p>
            <a:pPr lvl="2"/>
            <a:r>
              <a:rPr lang="en-US" dirty="0"/>
              <a:t>Simplify – instead of day t, use weeks.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5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book a flight?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Tuning:</a:t>
                </a:r>
              </a:p>
              <a:p>
                <a:pPr lvl="1"/>
                <a:r>
                  <a:rPr lang="en-US" dirty="0"/>
                  <a:t>Method 1 – Build a simulator, and test different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Building simulators is hard.</a:t>
                </a:r>
              </a:p>
              <a:p>
                <a:pPr lvl="2"/>
                <a:r>
                  <a:rPr lang="en-US" dirty="0"/>
                  <a:t>Simulator never matches reality.</a:t>
                </a:r>
              </a:p>
              <a:p>
                <a:pPr lvl="1"/>
                <a:r>
                  <a:rPr lang="en-US" dirty="0"/>
                  <a:t>Method 2 – Test different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each time you take a flight.</a:t>
                </a:r>
              </a:p>
              <a:p>
                <a:pPr lvl="2"/>
                <a:r>
                  <a:rPr lang="en-US" dirty="0"/>
                  <a:t>Really slow!</a:t>
                </a:r>
              </a:p>
              <a:p>
                <a:pPr lvl="2"/>
                <a:r>
                  <a:rPr lang="en-US" dirty="0"/>
                  <a:t>You are going to need to design a policy to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3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book a flight?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Designing policies – DLA - Deterministic</a:t>
                </a:r>
              </a:p>
              <a:p>
                <a:pPr lvl="1"/>
                <a:r>
                  <a:rPr lang="en-US" dirty="0"/>
                  <a:t>Now imagine that we have a forecast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of how prices will evolve.  </a:t>
                </a:r>
              </a:p>
              <a:p>
                <a:pPr lvl="1"/>
                <a:r>
                  <a:rPr lang="en-US" dirty="0"/>
                  <a:t>Typically this forecast will be trending up, suggesting we should buy our ticket now, but this ignores the possibility of downward spikes.  This is an example of where a deterministic </a:t>
                </a:r>
                <a:r>
                  <a:rPr lang="en-US" dirty="0" err="1"/>
                  <a:t>lookahead</a:t>
                </a:r>
                <a:r>
                  <a:rPr lang="en-US" dirty="0"/>
                  <a:t> will not work well.</a:t>
                </a:r>
              </a:p>
              <a:p>
                <a:pPr lvl="1"/>
                <a:r>
                  <a:rPr lang="en-US" dirty="0"/>
                  <a:t>If prices are trending up (but there are random spikes downward), should we reserve now?</a:t>
                </a:r>
              </a:p>
              <a:p>
                <a:pPr lvl="2"/>
                <a:r>
                  <a:rPr lang="en-US" dirty="0"/>
                  <a:t>We might want to wait to take advantage of a downward spike.</a:t>
                </a:r>
              </a:p>
              <a:p>
                <a:r>
                  <a:rPr lang="en-US" dirty="0"/>
                  <a:t>Parameterized </a:t>
                </a:r>
                <a:r>
                  <a:rPr lang="en-US" dirty="0" err="1"/>
                  <a:t>lookahead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Create estimated </a:t>
                </a:r>
                <a:r>
                  <a:rPr lang="en-US" dirty="0" err="1"/>
                  <a:t>lookahead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 Reserve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706" b="-10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6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Week 11 - Monday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decision problems</a:t>
            </a:r>
          </a:p>
          <a:p>
            <a:endParaRPr lang="en-US" dirty="0"/>
          </a:p>
          <a:p>
            <a:r>
              <a:rPr lang="en-US" dirty="0"/>
              <a:t>Booking a flight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2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book a flight?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Designing policies – DLA - Stochastic</a:t>
                </a:r>
              </a:p>
              <a:p>
                <a:pPr lvl="1"/>
                <a:r>
                  <a:rPr lang="en-US" dirty="0"/>
                  <a:t>We can simulate a PFA into the future for each choice (reserve now, wait).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 err="1"/>
                  <a:t>lookahead</a:t>
                </a:r>
                <a:r>
                  <a:rPr lang="en-US" dirty="0"/>
                  <a:t> policy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could be a PFA.</a:t>
                </a:r>
              </a:p>
              <a:p>
                <a:pPr lvl="1"/>
                <a:r>
                  <a:rPr lang="en-US" dirty="0"/>
                  <a:t>Compute the approximate expectation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</m:oMath>
                </a14:m>
                <a:r>
                  <a:rPr lang="en-US" dirty="0"/>
                  <a:t> could be estimated using simulation.  </a:t>
                </a:r>
              </a:p>
              <a:p>
                <a:pPr lvl="1"/>
                <a:r>
                  <a:rPr lang="en-US" dirty="0"/>
                  <a:t>Do this for each possible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=(reserve, wait). 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09166" y="2423822"/>
          <a:ext cx="8859736" cy="878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5117760" imgH="507960" progId="Equation.DSMT4">
                  <p:embed/>
                </p:oleObj>
              </mc:Choice>
              <mc:Fallback>
                <p:oleObj name="Equation" r:id="rId4" imgW="511776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66" y="2423822"/>
                        <a:ext cx="8859736" cy="878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844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Student decision problem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Financial trading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Narrative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15" y="1645915"/>
            <a:ext cx="7054549" cy="453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7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variables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25" y="1691257"/>
            <a:ext cx="5601783" cy="492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0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variables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01" y="1684942"/>
            <a:ext cx="6210440" cy="39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64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Exogenous information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97" y="1789613"/>
            <a:ext cx="6647651" cy="35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93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40" y="1748794"/>
            <a:ext cx="6267951" cy="382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5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function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26" y="14588"/>
            <a:ext cx="7027948" cy="2999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70" y="2918863"/>
            <a:ext cx="6889472" cy="39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67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Uncertainty model</a:t>
            </a:r>
          </a:p>
          <a:p>
            <a:pPr lvl="1"/>
            <a:r>
              <a:rPr lang="en-US" dirty="0"/>
              <a:t>The process is data-driven – no uncertainty model required.  No simulator has been used, and there is no </a:t>
            </a:r>
            <a:r>
              <a:rPr lang="en-US" dirty="0" err="1"/>
              <a:t>lookahead</a:t>
            </a:r>
            <a:r>
              <a:rPr lang="en-US" dirty="0"/>
              <a:t> component.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14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Designing policies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36" y="1635696"/>
            <a:ext cx="7643474" cy="39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4B81-5FEA-4570-9DF9-C4897A63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3A8A9-7F31-4B6B-8808-3AD65A8D0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lecture was run by choosing a student with a sequential decision problem.</a:t>
            </a:r>
          </a:p>
          <a:p>
            <a:r>
              <a:rPr lang="en-US" dirty="0"/>
              <a:t>The idea is to choose one student as the modeler who stands at the front of the classroom.  They should write out the five elements of a sequential decision problem (see next slide).</a:t>
            </a:r>
          </a:p>
          <a:p>
            <a:r>
              <a:rPr lang="en-US" dirty="0"/>
              <a:t>A second student, who is familiar with the problem, serves as the domain experiment.  He/she sits in the audience and answers questions.  This lecture focused on booking flights, which is a problem that many students are familiar with (I found that the international students were particularly skilled at this).  </a:t>
            </a:r>
          </a:p>
          <a:p>
            <a:r>
              <a:rPr lang="en-US" dirty="0"/>
              <a:t>The modeler then fills in the elements of the problem by asking the class.</a:t>
            </a:r>
          </a:p>
        </p:txBody>
      </p:sp>
    </p:spTree>
    <p:extLst>
      <p:ext uri="{BB962C8B-B14F-4D97-AF65-F5344CB8AC3E}">
        <p14:creationId xmlns:p14="http://schemas.microsoft.com/office/powerpoint/2010/main" val="129214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dynamic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1440712"/>
          </a:xfrm>
        </p:spPr>
        <p:txBody>
          <a:bodyPr/>
          <a:lstStyle/>
          <a:p>
            <a:r>
              <a:rPr lang="en-US" dirty="0"/>
              <a:t>The modeling process</a:t>
            </a:r>
          </a:p>
          <a:p>
            <a:pPr lvl="1"/>
            <a:r>
              <a:rPr lang="en-US" dirty="0"/>
              <a:t>I conduct a conversation with a domain expert to fill in the elements of a problem: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675033"/>
            <a:ext cx="1107996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0" dirty="0"/>
              <a:t>State</a:t>
            </a:r>
          </a:p>
          <a:p>
            <a:r>
              <a:rPr lang="en-US" sz="2000" i="0" dirty="0"/>
              <a:t>variables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6647" y="2678575"/>
            <a:ext cx="1107996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0" dirty="0"/>
              <a:t>Decision</a:t>
            </a:r>
          </a:p>
          <a:p>
            <a:r>
              <a:rPr lang="en-US" sz="2000" i="0" dirty="0"/>
              <a:t>variables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6370" y="2682120"/>
            <a:ext cx="1391728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0" dirty="0"/>
              <a:t>New</a:t>
            </a:r>
          </a:p>
          <a:p>
            <a:r>
              <a:rPr lang="en-US" sz="2000" i="0" dirty="0"/>
              <a:t>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4656" y="2675029"/>
            <a:ext cx="1227194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0" dirty="0"/>
              <a:t>Transition</a:t>
            </a:r>
          </a:p>
          <a:p>
            <a:r>
              <a:rPr lang="en-US" sz="2000" i="0" dirty="0"/>
              <a:t>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1806" y="2678570"/>
            <a:ext cx="1180130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0" dirty="0"/>
              <a:t>Objective</a:t>
            </a:r>
          </a:p>
          <a:p>
            <a:r>
              <a:rPr lang="en-US" sz="2000" i="0" dirty="0"/>
              <a:t>function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8074" y="3382919"/>
            <a:ext cx="2719014" cy="3438694"/>
            <a:chOff x="808074" y="3276591"/>
            <a:chExt cx="2719014" cy="3438694"/>
          </a:xfrm>
        </p:grpSpPr>
        <p:sp>
          <p:nvSpPr>
            <p:cNvPr id="11" name="TextBox 10"/>
            <p:cNvSpPr txBox="1"/>
            <p:nvPr/>
          </p:nvSpPr>
          <p:spPr>
            <a:xfrm>
              <a:off x="808074" y="6007399"/>
              <a:ext cx="2719014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/>
                <a:t>What we need to know</a:t>
              </a:r>
            </a:p>
            <a:p>
              <a:pPr algn="l"/>
              <a:r>
                <a:rPr lang="en-US" sz="2000" i="0" dirty="0"/>
                <a:t>(and only what we need)</a:t>
              </a:r>
            </a:p>
          </p:txBody>
        </p:sp>
        <p:cxnSp>
          <p:nvCxnSpPr>
            <p:cNvPr id="13" name="Straight Arrow Connector 12"/>
            <p:cNvCxnSpPr>
              <a:stCxn id="4" idx="2"/>
            </p:cNvCxnSpPr>
            <p:nvPr/>
          </p:nvCxnSpPr>
          <p:spPr bwMode="auto">
            <a:xfrm flipH="1">
              <a:off x="1233377" y="3276591"/>
              <a:ext cx="6421" cy="2733529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2289543" y="3386463"/>
            <a:ext cx="1891865" cy="2679990"/>
            <a:chOff x="808074" y="3812593"/>
            <a:chExt cx="1891865" cy="2679990"/>
          </a:xfrm>
        </p:grpSpPr>
        <p:sp>
          <p:nvSpPr>
            <p:cNvPr id="16" name="TextBox 15"/>
            <p:cNvSpPr txBox="1"/>
            <p:nvPr/>
          </p:nvSpPr>
          <p:spPr>
            <a:xfrm>
              <a:off x="808074" y="6092473"/>
              <a:ext cx="1891865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/>
                <a:t>What we control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1239798" y="3812593"/>
              <a:ext cx="32566" cy="227988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3515832" y="3382915"/>
            <a:ext cx="3046027" cy="2271835"/>
            <a:chOff x="808074" y="4358397"/>
            <a:chExt cx="3046027" cy="2271835"/>
          </a:xfrm>
        </p:grpSpPr>
        <p:sp>
          <p:nvSpPr>
            <p:cNvPr id="21" name="TextBox 20"/>
            <p:cNvSpPr txBox="1"/>
            <p:nvPr/>
          </p:nvSpPr>
          <p:spPr>
            <a:xfrm>
              <a:off x="808074" y="5922346"/>
              <a:ext cx="3046027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/>
                <a:t>What we didn’t know</a:t>
              </a:r>
            </a:p>
            <a:p>
              <a:pPr algn="l"/>
              <a:r>
                <a:rPr lang="en-US" sz="2000" i="0" dirty="0"/>
                <a:t>when we made our decision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622571" y="4358397"/>
              <a:ext cx="0" cy="1563949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231219" y="3386456"/>
            <a:ext cx="3328155" cy="1538763"/>
            <a:chOff x="808074" y="4358397"/>
            <a:chExt cx="3328155" cy="1538763"/>
          </a:xfrm>
        </p:grpSpPr>
        <p:sp>
          <p:nvSpPr>
            <p:cNvPr id="37" name="TextBox 36"/>
            <p:cNvSpPr txBox="1"/>
            <p:nvPr/>
          </p:nvSpPr>
          <p:spPr>
            <a:xfrm>
              <a:off x="808074" y="5497050"/>
              <a:ext cx="3328155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/>
                <a:t>How the state variables evolve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1622571" y="4358397"/>
              <a:ext cx="14842" cy="11386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6904070" y="3400628"/>
            <a:ext cx="2308645" cy="1092189"/>
            <a:chOff x="584785" y="4358397"/>
            <a:chExt cx="2308645" cy="1092189"/>
          </a:xfrm>
        </p:grpSpPr>
        <p:sp>
          <p:nvSpPr>
            <p:cNvPr id="42" name="TextBox 41"/>
            <p:cNvSpPr txBox="1"/>
            <p:nvPr/>
          </p:nvSpPr>
          <p:spPr>
            <a:xfrm>
              <a:off x="584785" y="5050476"/>
              <a:ext cx="2308645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/>
                <a:t>Performance metrics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1622571" y="4358397"/>
              <a:ext cx="9021" cy="692079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24" name="Straight Arrow Connector 23"/>
          <p:cNvCxnSpPr/>
          <p:nvPr/>
        </p:nvCxnSpPr>
        <p:spPr bwMode="auto">
          <a:xfrm flipH="1">
            <a:off x="1239798" y="3575580"/>
            <a:ext cx="670527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1253971" y="3983166"/>
            <a:ext cx="480658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1246881" y="4901104"/>
            <a:ext cx="1474386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1258605" y="4443908"/>
            <a:ext cx="3071724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89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0A24-DC53-4932-9526-CEA24610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E90F-67B2-4B21-A52C-C0F7592E4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recall doing this twice in the first year, but I suggest trying to do this as often as you can.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exercise involves active student involvement in the modeling process, which is key.</a:t>
            </a:r>
          </a:p>
        </p:txBody>
      </p:sp>
    </p:spTree>
    <p:extLst>
      <p:ext uri="{BB962C8B-B14F-4D97-AF65-F5344CB8AC3E}">
        <p14:creationId xmlns:p14="http://schemas.microsoft.com/office/powerpoint/2010/main" val="360811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Student decision problem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Template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2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Narrative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State variables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1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variables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Exogenous information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3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Objective function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338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472073</TotalTime>
  <Words>1275</Words>
  <Application>Microsoft Office PowerPoint</Application>
  <PresentationFormat>On-screen Show (4:3)</PresentationFormat>
  <Paragraphs>196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Cambria Math</vt:lpstr>
      <vt:lpstr>Times New Roman</vt:lpstr>
      <vt:lpstr>Wingdings</vt:lpstr>
      <vt:lpstr>Default Design</vt:lpstr>
      <vt:lpstr>Equation</vt:lpstr>
      <vt:lpstr>PowerPoint Presentation</vt:lpstr>
      <vt:lpstr>Week 11 - Monday</vt:lpstr>
      <vt:lpstr>PowerPoint Presentation</vt:lpstr>
      <vt:lpstr>Elements of a dynamic model</vt:lpstr>
      <vt:lpstr>PowerPoint Presentation</vt:lpstr>
      <vt:lpstr>Student decision problem</vt:lpstr>
      <vt:lpstr>Decision problem</vt:lpstr>
      <vt:lpstr>Decision problem</vt:lpstr>
      <vt:lpstr>Decision problem</vt:lpstr>
      <vt:lpstr>Student decision problem</vt:lpstr>
      <vt:lpstr>When to book a flight?</vt:lpstr>
      <vt:lpstr>When to book a flight?</vt:lpstr>
      <vt:lpstr>When to book a flight?</vt:lpstr>
      <vt:lpstr>When to book a flight?</vt:lpstr>
      <vt:lpstr>When to book a flight?</vt:lpstr>
      <vt:lpstr>When to book a flight?</vt:lpstr>
      <vt:lpstr>When to book a flight?</vt:lpstr>
      <vt:lpstr>When to book a flight?</vt:lpstr>
      <vt:lpstr>When to book a flight?</vt:lpstr>
      <vt:lpstr>When to book a flight?</vt:lpstr>
      <vt:lpstr>Student decision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Civil Engineering and Operations Research</dc:creator>
  <cp:lastModifiedBy>Warren B. Powell</cp:lastModifiedBy>
  <cp:revision>2023</cp:revision>
  <cp:lastPrinted>2018-04-09T18:54:05Z</cp:lastPrinted>
  <dcterms:created xsi:type="dcterms:W3CDTF">1998-07-09T00:32:24Z</dcterms:created>
  <dcterms:modified xsi:type="dcterms:W3CDTF">2020-03-28T15:36:52Z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documents\Web pages\orf411_99\ORF411_Lectures</vt:lpwstr>
  </property>
</Properties>
</file>