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handoutMasterIdLst>
    <p:handoutMasterId r:id="rId85"/>
  </p:handoutMasterIdLst>
  <p:sldIdLst>
    <p:sldId id="407" r:id="rId2"/>
    <p:sldId id="7240" r:id="rId3"/>
    <p:sldId id="7241" r:id="rId4"/>
    <p:sldId id="7242" r:id="rId5"/>
    <p:sldId id="7243" r:id="rId6"/>
    <p:sldId id="7244" r:id="rId7"/>
    <p:sldId id="7245" r:id="rId8"/>
    <p:sldId id="7370" r:id="rId9"/>
    <p:sldId id="7252" r:id="rId10"/>
    <p:sldId id="7253" r:id="rId11"/>
    <p:sldId id="7256" r:id="rId12"/>
    <p:sldId id="7257" r:id="rId13"/>
    <p:sldId id="7258" r:id="rId14"/>
    <p:sldId id="7259" r:id="rId15"/>
    <p:sldId id="7260" r:id="rId16"/>
    <p:sldId id="7261" r:id="rId17"/>
    <p:sldId id="7262" r:id="rId18"/>
    <p:sldId id="7263" r:id="rId19"/>
    <p:sldId id="7264" r:id="rId20"/>
    <p:sldId id="7265" r:id="rId21"/>
    <p:sldId id="7266" r:id="rId22"/>
    <p:sldId id="7267" r:id="rId23"/>
    <p:sldId id="7268" r:id="rId24"/>
    <p:sldId id="7269" r:id="rId25"/>
    <p:sldId id="7270" r:id="rId26"/>
    <p:sldId id="7271" r:id="rId27"/>
    <p:sldId id="7272" r:id="rId28"/>
    <p:sldId id="7273" r:id="rId29"/>
    <p:sldId id="7274" r:id="rId30"/>
    <p:sldId id="7275" r:id="rId31"/>
    <p:sldId id="7276" r:id="rId32"/>
    <p:sldId id="7277" r:id="rId33"/>
    <p:sldId id="7278" r:id="rId34"/>
    <p:sldId id="7279" r:id="rId35"/>
    <p:sldId id="7280" r:id="rId36"/>
    <p:sldId id="7281" r:id="rId37"/>
    <p:sldId id="7282" r:id="rId38"/>
    <p:sldId id="7283" r:id="rId39"/>
    <p:sldId id="7284" r:id="rId40"/>
    <p:sldId id="7285" r:id="rId41"/>
    <p:sldId id="7286" r:id="rId42"/>
    <p:sldId id="7287" r:id="rId43"/>
    <p:sldId id="7288" r:id="rId44"/>
    <p:sldId id="7289" r:id="rId45"/>
    <p:sldId id="7290" r:id="rId46"/>
    <p:sldId id="7291" r:id="rId47"/>
    <p:sldId id="7292" r:id="rId48"/>
    <p:sldId id="7293" r:id="rId49"/>
    <p:sldId id="7294" r:id="rId50"/>
    <p:sldId id="7295" r:id="rId51"/>
    <p:sldId id="7296" r:id="rId52"/>
    <p:sldId id="7297" r:id="rId53"/>
    <p:sldId id="7298" r:id="rId54"/>
    <p:sldId id="7300" r:id="rId55"/>
    <p:sldId id="7301" r:id="rId56"/>
    <p:sldId id="7302" r:id="rId57"/>
    <p:sldId id="7303" r:id="rId58"/>
    <p:sldId id="7304" r:id="rId59"/>
    <p:sldId id="7305" r:id="rId60"/>
    <p:sldId id="7306" r:id="rId61"/>
    <p:sldId id="7307" r:id="rId62"/>
    <p:sldId id="7308" r:id="rId63"/>
    <p:sldId id="7309" r:id="rId64"/>
    <p:sldId id="7310" r:id="rId65"/>
    <p:sldId id="7311" r:id="rId66"/>
    <p:sldId id="7312" r:id="rId67"/>
    <p:sldId id="7313" r:id="rId68"/>
    <p:sldId id="7314" r:id="rId69"/>
    <p:sldId id="7315" r:id="rId70"/>
    <p:sldId id="7316" r:id="rId71"/>
    <p:sldId id="7317" r:id="rId72"/>
    <p:sldId id="7318" r:id="rId73"/>
    <p:sldId id="7319" r:id="rId74"/>
    <p:sldId id="7320" r:id="rId75"/>
    <p:sldId id="7321" r:id="rId76"/>
    <p:sldId id="7322" r:id="rId77"/>
    <p:sldId id="7323" r:id="rId78"/>
    <p:sldId id="7324" r:id="rId79"/>
    <p:sldId id="7325" r:id="rId80"/>
    <p:sldId id="7326" r:id="rId81"/>
    <p:sldId id="7327" r:id="rId82"/>
    <p:sldId id="7328" r:id="rId8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CBCFD0A-44C4-4A0A-AADC-5D86030452A7}">
          <p14:sldIdLst>
            <p14:sldId id="407"/>
            <p14:sldId id="7240"/>
            <p14:sldId id="7241"/>
            <p14:sldId id="7242"/>
            <p14:sldId id="7243"/>
            <p14:sldId id="7244"/>
            <p14:sldId id="7245"/>
            <p14:sldId id="7370"/>
            <p14:sldId id="7252"/>
            <p14:sldId id="7253"/>
            <p14:sldId id="7256"/>
            <p14:sldId id="7257"/>
            <p14:sldId id="7258"/>
            <p14:sldId id="7259"/>
            <p14:sldId id="7260"/>
            <p14:sldId id="7261"/>
            <p14:sldId id="7262"/>
            <p14:sldId id="7263"/>
            <p14:sldId id="7264"/>
            <p14:sldId id="7265"/>
            <p14:sldId id="7266"/>
            <p14:sldId id="7267"/>
            <p14:sldId id="7268"/>
            <p14:sldId id="7269"/>
            <p14:sldId id="7270"/>
            <p14:sldId id="7271"/>
            <p14:sldId id="7272"/>
            <p14:sldId id="7273"/>
            <p14:sldId id="7274"/>
            <p14:sldId id="7275"/>
            <p14:sldId id="7276"/>
            <p14:sldId id="7277"/>
            <p14:sldId id="7278"/>
            <p14:sldId id="7279"/>
            <p14:sldId id="7280"/>
            <p14:sldId id="7281"/>
            <p14:sldId id="7282"/>
            <p14:sldId id="7283"/>
            <p14:sldId id="7284"/>
            <p14:sldId id="7285"/>
            <p14:sldId id="7286"/>
            <p14:sldId id="7287"/>
            <p14:sldId id="7288"/>
            <p14:sldId id="7289"/>
            <p14:sldId id="7290"/>
            <p14:sldId id="7291"/>
            <p14:sldId id="7292"/>
            <p14:sldId id="7293"/>
            <p14:sldId id="7294"/>
            <p14:sldId id="7295"/>
            <p14:sldId id="7296"/>
            <p14:sldId id="7297"/>
            <p14:sldId id="7298"/>
            <p14:sldId id="7300"/>
            <p14:sldId id="7301"/>
            <p14:sldId id="7302"/>
            <p14:sldId id="7303"/>
            <p14:sldId id="7304"/>
            <p14:sldId id="7305"/>
            <p14:sldId id="7306"/>
            <p14:sldId id="7307"/>
            <p14:sldId id="7308"/>
            <p14:sldId id="7309"/>
            <p14:sldId id="7310"/>
            <p14:sldId id="7311"/>
            <p14:sldId id="7312"/>
            <p14:sldId id="7313"/>
            <p14:sldId id="7314"/>
            <p14:sldId id="7315"/>
            <p14:sldId id="7316"/>
            <p14:sldId id="7317"/>
            <p14:sldId id="7318"/>
            <p14:sldId id="7319"/>
            <p14:sldId id="7320"/>
            <p14:sldId id="7321"/>
            <p14:sldId id="7322"/>
            <p14:sldId id="7323"/>
            <p14:sldId id="7324"/>
            <p14:sldId id="7325"/>
            <p14:sldId id="7326"/>
            <p14:sldId id="7327"/>
            <p14:sldId id="7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DDDDD"/>
    <a:srgbClr val="EAEAEA"/>
    <a:srgbClr val="00CC00"/>
    <a:srgbClr val="33CC33"/>
    <a:srgbClr val="666699"/>
    <a:srgbClr val="996633"/>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503" autoAdjust="0"/>
    <p:restoredTop sz="95332" autoAdjust="0"/>
  </p:normalViewPr>
  <p:slideViewPr>
    <p:cSldViewPr snapToGrid="0">
      <p:cViewPr varScale="1">
        <p:scale>
          <a:sx n="51" d="100"/>
          <a:sy n="51" d="100"/>
        </p:scale>
        <p:origin x="129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2"/>
    </p:cViewPr>
  </p:sorterViewPr>
  <p:notesViewPr>
    <p:cSldViewPr snapToGrid="0">
      <p:cViewPr varScale="1">
        <p:scale>
          <a:sx n="67" d="100"/>
          <a:sy n="67" d="100"/>
        </p:scale>
        <p:origin x="-1284" y="-90"/>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5" Type="http://schemas.openxmlformats.org/officeDocument/2006/relationships/image" Target="../media/image126.wmf"/><Relationship Id="rId4" Type="http://schemas.openxmlformats.org/officeDocument/2006/relationships/image" Target="../media/image1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1"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defRPr sz="1300"/>
            </a:lvl1pPr>
          </a:lstStyle>
          <a:p>
            <a:pPr>
              <a:defRPr/>
            </a:pPr>
            <a:endParaRPr lang="en-US"/>
          </a:p>
        </p:txBody>
      </p:sp>
      <p:sp>
        <p:nvSpPr>
          <p:cNvPr id="289795" name="Rectangle 3"/>
          <p:cNvSpPr>
            <a:spLocks noGrp="1" noChangeArrowheads="1"/>
          </p:cNvSpPr>
          <p:nvPr>
            <p:ph type="dt" sz="quarter" idx="1"/>
          </p:nvPr>
        </p:nvSpPr>
        <p:spPr bwMode="auto">
          <a:xfrm>
            <a:off x="3973379"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lgn="r">
              <a:defRPr sz="1300"/>
            </a:lvl1pPr>
          </a:lstStyle>
          <a:p>
            <a:pPr>
              <a:defRPr/>
            </a:pPr>
            <a:endParaRPr lang="en-US"/>
          </a:p>
        </p:txBody>
      </p:sp>
      <p:sp>
        <p:nvSpPr>
          <p:cNvPr id="289796" name="Rectangle 4"/>
          <p:cNvSpPr>
            <a:spLocks noGrp="1" noChangeArrowheads="1"/>
          </p:cNvSpPr>
          <p:nvPr>
            <p:ph type="ftr" sz="quarter" idx="2"/>
          </p:nvPr>
        </p:nvSpPr>
        <p:spPr bwMode="auto">
          <a:xfrm>
            <a:off x="1"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defRPr sz="1300"/>
            </a:lvl1pPr>
          </a:lstStyle>
          <a:p>
            <a:pPr>
              <a:defRPr/>
            </a:pPr>
            <a:endParaRPr lang="en-US"/>
          </a:p>
        </p:txBody>
      </p:sp>
      <p:sp>
        <p:nvSpPr>
          <p:cNvPr id="289797" name="Rectangle 5"/>
          <p:cNvSpPr>
            <a:spLocks noGrp="1" noChangeArrowheads="1"/>
          </p:cNvSpPr>
          <p:nvPr>
            <p:ph type="sldNum" sz="quarter" idx="3"/>
          </p:nvPr>
        </p:nvSpPr>
        <p:spPr bwMode="auto">
          <a:xfrm>
            <a:off x="3973379"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lgn="r">
              <a:defRPr sz="1300"/>
            </a:lvl1pPr>
          </a:lstStyle>
          <a:p>
            <a:pPr>
              <a:defRPr/>
            </a:pPr>
            <a:fld id="{F6A58309-D1B0-46E0-A631-EC6506EA40EA}" type="slidenum">
              <a:rPr lang="en-US"/>
              <a:pPr>
                <a:defRPr/>
              </a:pPr>
              <a:t>‹#›</a:t>
            </a:fld>
            <a:endParaRPr lang="en-US"/>
          </a:p>
        </p:txBody>
      </p:sp>
    </p:spTree>
    <p:extLst>
      <p:ext uri="{BB962C8B-B14F-4D97-AF65-F5344CB8AC3E}">
        <p14:creationId xmlns:p14="http://schemas.microsoft.com/office/powerpoint/2010/main" val="92934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1"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defTabSz="936484">
              <a:defRPr sz="1300"/>
            </a:lvl1pPr>
          </a:lstStyle>
          <a:p>
            <a:pPr>
              <a:defRPr/>
            </a:pPr>
            <a:endParaRPr lang="en-US"/>
          </a:p>
        </p:txBody>
      </p:sp>
      <p:sp>
        <p:nvSpPr>
          <p:cNvPr id="112643" name="Rectangle 3"/>
          <p:cNvSpPr>
            <a:spLocks noGrp="1" noChangeArrowheads="1"/>
          </p:cNvSpPr>
          <p:nvPr>
            <p:ph type="dt" idx="1"/>
          </p:nvPr>
        </p:nvSpPr>
        <p:spPr bwMode="auto">
          <a:xfrm>
            <a:off x="3973379"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algn="r" defTabSz="936484">
              <a:defRPr sz="1300"/>
            </a:lvl1pPr>
          </a:lstStyle>
          <a:p>
            <a:pPr>
              <a:defRPr/>
            </a:pPr>
            <a:endParaRPr lang="en-US"/>
          </a:p>
        </p:txBody>
      </p:sp>
      <p:sp>
        <p:nvSpPr>
          <p:cNvPr id="618500" name="Rectangle 4"/>
          <p:cNvSpPr>
            <a:spLocks noGrp="1" noRot="1" noChangeAspect="1" noChangeArrowheads="1" noTextEdit="1"/>
          </p:cNvSpPr>
          <p:nvPr>
            <p:ph type="sldImg" idx="2"/>
          </p:nvPr>
        </p:nvSpPr>
        <p:spPr bwMode="auto">
          <a:xfrm>
            <a:off x="1182688" y="696913"/>
            <a:ext cx="4648200"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934721" y="441643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11"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defTabSz="936484">
              <a:defRPr sz="1300"/>
            </a:lvl1pPr>
          </a:lstStyle>
          <a:p>
            <a:pPr>
              <a:defRPr/>
            </a:pPr>
            <a:endParaRPr lang="en-US"/>
          </a:p>
        </p:txBody>
      </p:sp>
      <p:sp>
        <p:nvSpPr>
          <p:cNvPr id="112647" name="Rectangle 7"/>
          <p:cNvSpPr>
            <a:spLocks noGrp="1" noChangeArrowheads="1"/>
          </p:cNvSpPr>
          <p:nvPr>
            <p:ph type="sldNum" sz="quarter" idx="5"/>
          </p:nvPr>
        </p:nvSpPr>
        <p:spPr bwMode="auto">
          <a:xfrm>
            <a:off x="3973379"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algn="r" defTabSz="936484">
              <a:defRPr sz="1300"/>
            </a:lvl1pPr>
          </a:lstStyle>
          <a:p>
            <a:pPr>
              <a:defRPr/>
            </a:pPr>
            <a:fld id="{BAFA802B-FC56-480F-BD85-8E983C4696EE}" type="slidenum">
              <a:rPr lang="en-US"/>
              <a:pPr>
                <a:defRPr/>
              </a:pPr>
              <a:t>‹#›</a:t>
            </a:fld>
            <a:endParaRPr lang="en-US"/>
          </a:p>
        </p:txBody>
      </p:sp>
    </p:spTree>
    <p:extLst>
      <p:ext uri="{BB962C8B-B14F-4D97-AF65-F5344CB8AC3E}">
        <p14:creationId xmlns:p14="http://schemas.microsoft.com/office/powerpoint/2010/main" val="728315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lvl1pPr defTabSz="936484">
              <a:defRPr sz="2400">
                <a:solidFill>
                  <a:schemeClr val="tx1"/>
                </a:solidFill>
                <a:latin typeface="Times New Roman" pitchFamily="18" charset="0"/>
              </a:defRPr>
            </a:lvl1pPr>
            <a:lvl2pPr marL="747908" indent="-287657" defTabSz="936484">
              <a:defRPr sz="2400">
                <a:solidFill>
                  <a:schemeClr val="tx1"/>
                </a:solidFill>
                <a:latin typeface="Times New Roman" pitchFamily="18" charset="0"/>
              </a:defRPr>
            </a:lvl2pPr>
            <a:lvl3pPr marL="1150627" indent="-230124" defTabSz="936484">
              <a:defRPr sz="2400">
                <a:solidFill>
                  <a:schemeClr val="tx1"/>
                </a:solidFill>
                <a:latin typeface="Times New Roman" pitchFamily="18" charset="0"/>
              </a:defRPr>
            </a:lvl3pPr>
            <a:lvl4pPr marL="1610878" indent="-230124" defTabSz="936484">
              <a:defRPr sz="2400">
                <a:solidFill>
                  <a:schemeClr val="tx1"/>
                </a:solidFill>
                <a:latin typeface="Times New Roman" pitchFamily="18" charset="0"/>
              </a:defRPr>
            </a:lvl4pPr>
            <a:lvl5pPr marL="2071128" indent="-230124" defTabSz="936484">
              <a:defRPr sz="2400">
                <a:solidFill>
                  <a:schemeClr val="tx1"/>
                </a:solidFill>
                <a:latin typeface="Times New Roman" pitchFamily="18" charset="0"/>
              </a:defRPr>
            </a:lvl5pPr>
            <a:lvl6pPr marL="2531378" indent="-230124" defTabSz="936484" eaLnBrk="0" fontAlgn="base" hangingPunct="0">
              <a:spcBef>
                <a:spcPct val="0"/>
              </a:spcBef>
              <a:spcAft>
                <a:spcPct val="0"/>
              </a:spcAft>
              <a:defRPr sz="2400">
                <a:solidFill>
                  <a:schemeClr val="tx1"/>
                </a:solidFill>
                <a:latin typeface="Times New Roman" pitchFamily="18" charset="0"/>
              </a:defRPr>
            </a:lvl6pPr>
            <a:lvl7pPr marL="2991631" indent="-230124" defTabSz="936484" eaLnBrk="0" fontAlgn="base" hangingPunct="0">
              <a:spcBef>
                <a:spcPct val="0"/>
              </a:spcBef>
              <a:spcAft>
                <a:spcPct val="0"/>
              </a:spcAft>
              <a:defRPr sz="2400">
                <a:solidFill>
                  <a:schemeClr val="tx1"/>
                </a:solidFill>
                <a:latin typeface="Times New Roman" pitchFamily="18" charset="0"/>
              </a:defRPr>
            </a:lvl7pPr>
            <a:lvl8pPr marL="3451878" indent="-230124" defTabSz="936484" eaLnBrk="0" fontAlgn="base" hangingPunct="0">
              <a:spcBef>
                <a:spcPct val="0"/>
              </a:spcBef>
              <a:spcAft>
                <a:spcPct val="0"/>
              </a:spcAft>
              <a:defRPr sz="2400">
                <a:solidFill>
                  <a:schemeClr val="tx1"/>
                </a:solidFill>
                <a:latin typeface="Times New Roman" pitchFamily="18" charset="0"/>
              </a:defRPr>
            </a:lvl8pPr>
            <a:lvl9pPr marL="3912133" indent="-230124" defTabSz="936484" eaLnBrk="0" fontAlgn="base" hangingPunct="0">
              <a:spcBef>
                <a:spcPct val="0"/>
              </a:spcBef>
              <a:spcAft>
                <a:spcPct val="0"/>
              </a:spcAft>
              <a:defRPr sz="2400">
                <a:solidFill>
                  <a:schemeClr val="tx1"/>
                </a:solidFill>
                <a:latin typeface="Times New Roman" pitchFamily="18" charset="0"/>
              </a:defRPr>
            </a:lvl9pPr>
          </a:lstStyle>
          <a:p>
            <a:fld id="{DCBCAAA3-AB45-4D6C-B0AA-BF75E0647B32}" type="slidenum">
              <a:rPr lang="en-US" sz="1300"/>
              <a:pPr/>
              <a:t>1</a:t>
            </a:fld>
            <a:endParaRPr lang="en-US" sz="130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E520-FB42-4437-B66D-2BC685316CF2}" type="slidenum">
              <a:rPr lang="en-US" smtClean="0"/>
              <a:t>27</a:t>
            </a:fld>
            <a:endParaRPr lang="en-US"/>
          </a:p>
        </p:txBody>
      </p:sp>
    </p:spTree>
    <p:extLst>
      <p:ext uri="{BB962C8B-B14F-4D97-AF65-F5344CB8AC3E}">
        <p14:creationId xmlns:p14="http://schemas.microsoft.com/office/powerpoint/2010/main" val="39621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Played around with a few curves (10 seemed like a good number since we could capture most of the booking profile shapes without being too redundant).</a:t>
            </a:r>
          </a:p>
        </p:txBody>
      </p:sp>
      <p:sp>
        <p:nvSpPr>
          <p:cNvPr id="4" name="Slide Number Placeholder 3"/>
          <p:cNvSpPr>
            <a:spLocks noGrp="1"/>
          </p:cNvSpPr>
          <p:nvPr>
            <p:ph type="sldNum" sz="quarter" idx="10"/>
          </p:nvPr>
        </p:nvSpPr>
        <p:spPr/>
        <p:txBody>
          <a:bodyPr/>
          <a:lstStyle/>
          <a:p>
            <a:fld id="{63BA72B4-1E35-402E-A696-A10741DBB766}" type="slidenum">
              <a:rPr lang="en-US" smtClean="0"/>
              <a:t>28</a:t>
            </a:fld>
            <a:endParaRPr lang="en-US"/>
          </a:p>
        </p:txBody>
      </p:sp>
    </p:spTree>
    <p:extLst>
      <p:ext uri="{BB962C8B-B14F-4D97-AF65-F5344CB8AC3E}">
        <p14:creationId xmlns:p14="http://schemas.microsoft.com/office/powerpoint/2010/main" val="42766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E520-FB42-4437-B66D-2BC685316CF2}" type="slidenum">
              <a:rPr lang="en-US" smtClean="0"/>
              <a:t>29</a:t>
            </a:fld>
            <a:endParaRPr lang="en-US"/>
          </a:p>
        </p:txBody>
      </p:sp>
    </p:spTree>
    <p:extLst>
      <p:ext uri="{BB962C8B-B14F-4D97-AF65-F5344CB8AC3E}">
        <p14:creationId xmlns:p14="http://schemas.microsoft.com/office/powerpoint/2010/main" val="70162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Played around with a few curves (10 seemed like a good number since we could capture most of the booking profile shapes without being too redundant).</a:t>
            </a:r>
          </a:p>
        </p:txBody>
      </p:sp>
      <p:sp>
        <p:nvSpPr>
          <p:cNvPr id="4" name="Slide Number Placeholder 3"/>
          <p:cNvSpPr>
            <a:spLocks noGrp="1"/>
          </p:cNvSpPr>
          <p:nvPr>
            <p:ph type="sldNum" sz="quarter" idx="10"/>
          </p:nvPr>
        </p:nvSpPr>
        <p:spPr/>
        <p:txBody>
          <a:bodyPr/>
          <a:lstStyle/>
          <a:p>
            <a:fld id="{63BA72B4-1E35-402E-A696-A10741DBB766}" type="slidenum">
              <a:rPr lang="en-US" smtClean="0"/>
              <a:t>30</a:t>
            </a:fld>
            <a:endParaRPr lang="en-US"/>
          </a:p>
        </p:txBody>
      </p:sp>
    </p:spTree>
    <p:extLst>
      <p:ext uri="{BB962C8B-B14F-4D97-AF65-F5344CB8AC3E}">
        <p14:creationId xmlns:p14="http://schemas.microsoft.com/office/powerpoint/2010/main" val="235728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E520-FB42-4437-B66D-2BC685316CF2}" type="slidenum">
              <a:rPr lang="en-US" smtClean="0"/>
              <a:t>31</a:t>
            </a:fld>
            <a:endParaRPr lang="en-US"/>
          </a:p>
        </p:txBody>
      </p:sp>
    </p:spTree>
    <p:extLst>
      <p:ext uri="{BB962C8B-B14F-4D97-AF65-F5344CB8AC3E}">
        <p14:creationId xmlns:p14="http://schemas.microsoft.com/office/powerpoint/2010/main" val="285732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Played around with a few curves (10 seemed like a good number since we could capture most of the booking profile shapes without being too redundant).</a:t>
            </a:r>
          </a:p>
        </p:txBody>
      </p:sp>
      <p:sp>
        <p:nvSpPr>
          <p:cNvPr id="4" name="Slide Number Placeholder 3"/>
          <p:cNvSpPr>
            <a:spLocks noGrp="1"/>
          </p:cNvSpPr>
          <p:nvPr>
            <p:ph type="sldNum" sz="quarter" idx="10"/>
          </p:nvPr>
        </p:nvSpPr>
        <p:spPr/>
        <p:txBody>
          <a:bodyPr/>
          <a:lstStyle/>
          <a:p>
            <a:fld id="{63BA72B4-1E35-402E-A696-A10741DBB766}" type="slidenum">
              <a:rPr lang="en-US" smtClean="0"/>
              <a:t>32</a:t>
            </a:fld>
            <a:endParaRPr lang="en-US"/>
          </a:p>
        </p:txBody>
      </p:sp>
    </p:spTree>
    <p:extLst>
      <p:ext uri="{BB962C8B-B14F-4D97-AF65-F5344CB8AC3E}">
        <p14:creationId xmlns:p14="http://schemas.microsoft.com/office/powerpoint/2010/main" val="361935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35</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1554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Caution – the statement of Bayes theorem skipped a step.  All the probabilities should be conditioned on H_{t-1} to indicate that we are at time t.  But we do not need to condition the probabilities that </a:t>
            </a:r>
            <a:r>
              <a:rPr lang="en-US" dirty="0" err="1"/>
              <a:t>N_t</a:t>
            </a:r>
            <a:r>
              <a:rPr lang="en-US" dirty="0"/>
              <a:t>=n</a:t>
            </a:r>
            <a:r>
              <a:rPr lang="en-US" baseline="0" dirty="0"/>
              <a:t> on the history because we assume a Poisson process, where the probability of n arrivals is independent of history.</a:t>
            </a:r>
            <a:endParaRPr lang="en-US" dirty="0"/>
          </a:p>
        </p:txBody>
      </p:sp>
      <p:sp>
        <p:nvSpPr>
          <p:cNvPr id="4" name="Slide Number Placeholder 3"/>
          <p:cNvSpPr>
            <a:spLocks noGrp="1"/>
          </p:cNvSpPr>
          <p:nvPr>
            <p:ph type="sldNum" sz="quarter" idx="10"/>
          </p:nvPr>
        </p:nvSpPr>
        <p:spPr/>
        <p:txBody>
          <a:bodyPr/>
          <a:lstStyle/>
          <a:p>
            <a:fld id="{267A1187-CB97-D44E-B471-0A330699A3A8}" type="slidenum">
              <a:rPr lang="en-US" smtClean="0"/>
              <a:t>38</a:t>
            </a:fld>
            <a:endParaRPr lang="en-US"/>
          </a:p>
        </p:txBody>
      </p:sp>
    </p:spTree>
    <p:extLst>
      <p:ext uri="{BB962C8B-B14F-4D97-AF65-F5344CB8AC3E}">
        <p14:creationId xmlns:p14="http://schemas.microsoft.com/office/powerpoint/2010/main" val="35452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Caution – the statement of Bayes theorem skipped a step.  All the probabilities should be conditioned on H_{t-1} to indicate that we are at time t.  But we do not need to condition the probabilities that </a:t>
            </a:r>
            <a:r>
              <a:rPr lang="en-US" dirty="0" err="1"/>
              <a:t>N_t</a:t>
            </a:r>
            <a:r>
              <a:rPr lang="en-US" dirty="0"/>
              <a:t>=n</a:t>
            </a:r>
            <a:r>
              <a:rPr lang="en-US" baseline="0" dirty="0"/>
              <a:t> on the history because we assume a Poisson process, where the probability of n arrivals is independent of history.</a:t>
            </a:r>
            <a:endParaRPr lang="en-US" dirty="0"/>
          </a:p>
        </p:txBody>
      </p:sp>
      <p:sp>
        <p:nvSpPr>
          <p:cNvPr id="4" name="Slide Number Placeholder 3"/>
          <p:cNvSpPr>
            <a:spLocks noGrp="1"/>
          </p:cNvSpPr>
          <p:nvPr>
            <p:ph type="sldNum" sz="quarter" idx="10"/>
          </p:nvPr>
        </p:nvSpPr>
        <p:spPr/>
        <p:txBody>
          <a:bodyPr/>
          <a:lstStyle/>
          <a:p>
            <a:fld id="{267A1187-CB97-D44E-B471-0A330699A3A8}" type="slidenum">
              <a:rPr lang="en-US" smtClean="0"/>
              <a:t>39</a:t>
            </a:fld>
            <a:endParaRPr lang="en-US"/>
          </a:p>
        </p:txBody>
      </p:sp>
    </p:spTree>
    <p:extLst>
      <p:ext uri="{BB962C8B-B14F-4D97-AF65-F5344CB8AC3E}">
        <p14:creationId xmlns:p14="http://schemas.microsoft.com/office/powerpoint/2010/main" val="792468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on the far right is the forecast from pure calendar effects (180 days out), and you can see that as more bookings came in (most bookings come in within a month of the stay date), by incorporating the logic</a:t>
            </a:r>
            <a:r>
              <a:rPr lang="en-US" baseline="0" dirty="0"/>
              <a:t> for the booking profile clusters, </a:t>
            </a:r>
            <a:r>
              <a:rPr lang="en-US" dirty="0"/>
              <a:t>the forecasts gradually</a:t>
            </a:r>
            <a:r>
              <a:rPr lang="en-US" baseline="0" dirty="0"/>
              <a:t> improve.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3BA72B4-1E35-402E-A696-A10741DBB766}" type="slidenum">
              <a:rPr lang="en-US" smtClean="0"/>
              <a:t>45</a:t>
            </a:fld>
            <a:endParaRPr lang="en-US"/>
          </a:p>
        </p:txBody>
      </p:sp>
    </p:spTree>
    <p:extLst>
      <p:ext uri="{BB962C8B-B14F-4D97-AF65-F5344CB8AC3E}">
        <p14:creationId xmlns:p14="http://schemas.microsoft.com/office/powerpoint/2010/main" val="149612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5269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46</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75714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53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51024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56</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05627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22780">
              <a:defRPr sz="2300">
                <a:solidFill>
                  <a:schemeClr val="tx1"/>
                </a:solidFill>
                <a:latin typeface="Times New Roman" pitchFamily="18" charset="0"/>
              </a:defRPr>
            </a:lvl1pPr>
            <a:lvl2pPr marL="710297" indent="-273192" defTabSz="922780">
              <a:defRPr sz="2300">
                <a:solidFill>
                  <a:schemeClr val="tx1"/>
                </a:solidFill>
                <a:latin typeface="Times New Roman" pitchFamily="18" charset="0"/>
              </a:defRPr>
            </a:lvl2pPr>
            <a:lvl3pPr marL="1092765" indent="-218553" defTabSz="922780">
              <a:defRPr sz="2300">
                <a:solidFill>
                  <a:schemeClr val="tx1"/>
                </a:solidFill>
                <a:latin typeface="Times New Roman" pitchFamily="18" charset="0"/>
              </a:defRPr>
            </a:lvl3pPr>
            <a:lvl4pPr marL="1529871" indent="-218553" defTabSz="922780">
              <a:defRPr sz="2300">
                <a:solidFill>
                  <a:schemeClr val="tx1"/>
                </a:solidFill>
                <a:latin typeface="Times New Roman" pitchFamily="18" charset="0"/>
              </a:defRPr>
            </a:lvl4pPr>
            <a:lvl5pPr marL="1966977" indent="-218553" defTabSz="922780">
              <a:defRPr sz="2300">
                <a:solidFill>
                  <a:schemeClr val="tx1"/>
                </a:solidFill>
                <a:latin typeface="Times New Roman" pitchFamily="18" charset="0"/>
              </a:defRPr>
            </a:lvl5pPr>
            <a:lvl6pPr marL="2404081" indent="-218553" defTabSz="922780" eaLnBrk="0" fontAlgn="base" hangingPunct="0">
              <a:spcBef>
                <a:spcPct val="0"/>
              </a:spcBef>
              <a:spcAft>
                <a:spcPct val="0"/>
              </a:spcAft>
              <a:defRPr sz="2300">
                <a:solidFill>
                  <a:schemeClr val="tx1"/>
                </a:solidFill>
                <a:latin typeface="Times New Roman" pitchFamily="18" charset="0"/>
              </a:defRPr>
            </a:lvl6pPr>
            <a:lvl7pPr marL="2841188" indent="-218553" defTabSz="922780" eaLnBrk="0" fontAlgn="base" hangingPunct="0">
              <a:spcBef>
                <a:spcPct val="0"/>
              </a:spcBef>
              <a:spcAft>
                <a:spcPct val="0"/>
              </a:spcAft>
              <a:defRPr sz="2300">
                <a:solidFill>
                  <a:schemeClr val="tx1"/>
                </a:solidFill>
                <a:latin typeface="Times New Roman" pitchFamily="18" charset="0"/>
              </a:defRPr>
            </a:lvl7pPr>
            <a:lvl8pPr marL="3278293" indent="-218553" defTabSz="922780" eaLnBrk="0" fontAlgn="base" hangingPunct="0">
              <a:spcBef>
                <a:spcPct val="0"/>
              </a:spcBef>
              <a:spcAft>
                <a:spcPct val="0"/>
              </a:spcAft>
              <a:defRPr sz="2300">
                <a:solidFill>
                  <a:schemeClr val="tx1"/>
                </a:solidFill>
                <a:latin typeface="Times New Roman" pitchFamily="18" charset="0"/>
              </a:defRPr>
            </a:lvl8pPr>
            <a:lvl9pPr marL="3715400" indent="-218553" defTabSz="922780" eaLnBrk="0" fontAlgn="base" hangingPunct="0">
              <a:spcBef>
                <a:spcPct val="0"/>
              </a:spcBef>
              <a:spcAft>
                <a:spcPct val="0"/>
              </a:spcAft>
              <a:defRPr sz="2300">
                <a:solidFill>
                  <a:schemeClr val="tx1"/>
                </a:solidFill>
                <a:latin typeface="Times New Roman" pitchFamily="18" charset="0"/>
              </a:defRPr>
            </a:lvl9pPr>
          </a:lstStyle>
          <a:p>
            <a:fld id="{A0E3F304-3A67-4206-9601-319C6A5DFAA4}" type="slidenum">
              <a:rPr lang="en-US" sz="1300">
                <a:solidFill>
                  <a:prstClr val="black"/>
                </a:solidFill>
              </a:rPr>
              <a:pPr/>
              <a:t>59</a:t>
            </a:fld>
            <a:endParaRPr lang="en-US" sz="130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dirty="0"/>
          </a:p>
          <a:p>
            <a:endParaRPr lang="en-US" dirty="0"/>
          </a:p>
        </p:txBody>
      </p:sp>
    </p:spTree>
    <p:extLst>
      <p:ext uri="{BB962C8B-B14F-4D97-AF65-F5344CB8AC3E}">
        <p14:creationId xmlns:p14="http://schemas.microsoft.com/office/powerpoint/2010/main" val="397034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780">
              <a:defRPr sz="2300">
                <a:solidFill>
                  <a:schemeClr val="tx1"/>
                </a:solidFill>
                <a:latin typeface="Times New Roman" pitchFamily="18" charset="0"/>
              </a:defRPr>
            </a:lvl1pPr>
            <a:lvl2pPr marL="710297" indent="-273192" defTabSz="922780">
              <a:defRPr sz="2300">
                <a:solidFill>
                  <a:schemeClr val="tx1"/>
                </a:solidFill>
                <a:latin typeface="Times New Roman" pitchFamily="18" charset="0"/>
              </a:defRPr>
            </a:lvl2pPr>
            <a:lvl3pPr marL="1092765" indent="-218553" defTabSz="922780">
              <a:defRPr sz="2300">
                <a:solidFill>
                  <a:schemeClr val="tx1"/>
                </a:solidFill>
                <a:latin typeface="Times New Roman" pitchFamily="18" charset="0"/>
              </a:defRPr>
            </a:lvl3pPr>
            <a:lvl4pPr marL="1529871" indent="-218553" defTabSz="922780">
              <a:defRPr sz="2300">
                <a:solidFill>
                  <a:schemeClr val="tx1"/>
                </a:solidFill>
                <a:latin typeface="Times New Roman" pitchFamily="18" charset="0"/>
              </a:defRPr>
            </a:lvl4pPr>
            <a:lvl5pPr marL="1966977" indent="-218553" defTabSz="922780">
              <a:defRPr sz="2300">
                <a:solidFill>
                  <a:schemeClr val="tx1"/>
                </a:solidFill>
                <a:latin typeface="Times New Roman" pitchFamily="18" charset="0"/>
              </a:defRPr>
            </a:lvl5pPr>
            <a:lvl6pPr marL="2404081" indent="-218553" defTabSz="922780" eaLnBrk="0" fontAlgn="base" hangingPunct="0">
              <a:spcBef>
                <a:spcPct val="0"/>
              </a:spcBef>
              <a:spcAft>
                <a:spcPct val="0"/>
              </a:spcAft>
              <a:defRPr sz="2300">
                <a:solidFill>
                  <a:schemeClr val="tx1"/>
                </a:solidFill>
                <a:latin typeface="Times New Roman" pitchFamily="18" charset="0"/>
              </a:defRPr>
            </a:lvl6pPr>
            <a:lvl7pPr marL="2841188" indent="-218553" defTabSz="922780" eaLnBrk="0" fontAlgn="base" hangingPunct="0">
              <a:spcBef>
                <a:spcPct val="0"/>
              </a:spcBef>
              <a:spcAft>
                <a:spcPct val="0"/>
              </a:spcAft>
              <a:defRPr sz="2300">
                <a:solidFill>
                  <a:schemeClr val="tx1"/>
                </a:solidFill>
                <a:latin typeface="Times New Roman" pitchFamily="18" charset="0"/>
              </a:defRPr>
            </a:lvl7pPr>
            <a:lvl8pPr marL="3278293" indent="-218553" defTabSz="922780" eaLnBrk="0" fontAlgn="base" hangingPunct="0">
              <a:spcBef>
                <a:spcPct val="0"/>
              </a:spcBef>
              <a:spcAft>
                <a:spcPct val="0"/>
              </a:spcAft>
              <a:defRPr sz="2300">
                <a:solidFill>
                  <a:schemeClr val="tx1"/>
                </a:solidFill>
                <a:latin typeface="Times New Roman" pitchFamily="18" charset="0"/>
              </a:defRPr>
            </a:lvl8pPr>
            <a:lvl9pPr marL="3715400" indent="-218553" defTabSz="922780" eaLnBrk="0" fontAlgn="base" hangingPunct="0">
              <a:spcBef>
                <a:spcPct val="0"/>
              </a:spcBef>
              <a:spcAft>
                <a:spcPct val="0"/>
              </a:spcAft>
              <a:defRPr sz="2300">
                <a:solidFill>
                  <a:schemeClr val="tx1"/>
                </a:solidFill>
                <a:latin typeface="Times New Roman" pitchFamily="18" charset="0"/>
              </a:defRPr>
            </a:lvl9pPr>
          </a:lstStyle>
          <a:p>
            <a:fld id="{AEE3937D-0D7B-4024-95BF-2107BBD267D4}" type="slidenum">
              <a:rPr lang="en-US" sz="1300">
                <a:solidFill>
                  <a:prstClr val="black"/>
                </a:solidFill>
              </a:rPr>
              <a:pPr/>
              <a:t>60</a:t>
            </a:fld>
            <a:endParaRPr lang="en-US" sz="13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0467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780">
              <a:defRPr sz="2300">
                <a:solidFill>
                  <a:schemeClr val="tx1"/>
                </a:solidFill>
                <a:latin typeface="Times New Roman" pitchFamily="18" charset="0"/>
              </a:defRPr>
            </a:lvl1pPr>
            <a:lvl2pPr marL="710297" indent="-273192" defTabSz="922780">
              <a:defRPr sz="2300">
                <a:solidFill>
                  <a:schemeClr val="tx1"/>
                </a:solidFill>
                <a:latin typeface="Times New Roman" pitchFamily="18" charset="0"/>
              </a:defRPr>
            </a:lvl2pPr>
            <a:lvl3pPr marL="1092765" indent="-218553" defTabSz="922780">
              <a:defRPr sz="2300">
                <a:solidFill>
                  <a:schemeClr val="tx1"/>
                </a:solidFill>
                <a:latin typeface="Times New Roman" pitchFamily="18" charset="0"/>
              </a:defRPr>
            </a:lvl3pPr>
            <a:lvl4pPr marL="1529871" indent="-218553" defTabSz="922780">
              <a:defRPr sz="2300">
                <a:solidFill>
                  <a:schemeClr val="tx1"/>
                </a:solidFill>
                <a:latin typeface="Times New Roman" pitchFamily="18" charset="0"/>
              </a:defRPr>
            </a:lvl4pPr>
            <a:lvl5pPr marL="1966977" indent="-218553" defTabSz="922780">
              <a:defRPr sz="2300">
                <a:solidFill>
                  <a:schemeClr val="tx1"/>
                </a:solidFill>
                <a:latin typeface="Times New Roman" pitchFamily="18" charset="0"/>
              </a:defRPr>
            </a:lvl5pPr>
            <a:lvl6pPr marL="2404081" indent="-218553" defTabSz="922780" eaLnBrk="0" fontAlgn="base" hangingPunct="0">
              <a:spcBef>
                <a:spcPct val="0"/>
              </a:spcBef>
              <a:spcAft>
                <a:spcPct val="0"/>
              </a:spcAft>
              <a:defRPr sz="2300">
                <a:solidFill>
                  <a:schemeClr val="tx1"/>
                </a:solidFill>
                <a:latin typeface="Times New Roman" pitchFamily="18" charset="0"/>
              </a:defRPr>
            </a:lvl6pPr>
            <a:lvl7pPr marL="2841188" indent="-218553" defTabSz="922780" eaLnBrk="0" fontAlgn="base" hangingPunct="0">
              <a:spcBef>
                <a:spcPct val="0"/>
              </a:spcBef>
              <a:spcAft>
                <a:spcPct val="0"/>
              </a:spcAft>
              <a:defRPr sz="2300">
                <a:solidFill>
                  <a:schemeClr val="tx1"/>
                </a:solidFill>
                <a:latin typeface="Times New Roman" pitchFamily="18" charset="0"/>
              </a:defRPr>
            </a:lvl7pPr>
            <a:lvl8pPr marL="3278293" indent="-218553" defTabSz="922780" eaLnBrk="0" fontAlgn="base" hangingPunct="0">
              <a:spcBef>
                <a:spcPct val="0"/>
              </a:spcBef>
              <a:spcAft>
                <a:spcPct val="0"/>
              </a:spcAft>
              <a:defRPr sz="2300">
                <a:solidFill>
                  <a:schemeClr val="tx1"/>
                </a:solidFill>
                <a:latin typeface="Times New Roman" pitchFamily="18" charset="0"/>
              </a:defRPr>
            </a:lvl8pPr>
            <a:lvl9pPr marL="3715400" indent="-218553" defTabSz="922780" eaLnBrk="0" fontAlgn="base" hangingPunct="0">
              <a:spcBef>
                <a:spcPct val="0"/>
              </a:spcBef>
              <a:spcAft>
                <a:spcPct val="0"/>
              </a:spcAft>
              <a:defRPr sz="2300">
                <a:solidFill>
                  <a:schemeClr val="tx1"/>
                </a:solidFill>
                <a:latin typeface="Times New Roman" pitchFamily="18" charset="0"/>
              </a:defRPr>
            </a:lvl9pPr>
          </a:lstStyle>
          <a:p>
            <a:fld id="{AEE3937D-0D7B-4024-95BF-2107BBD267D4}" type="slidenum">
              <a:rPr lang="en-US" sz="1300">
                <a:solidFill>
                  <a:prstClr val="black"/>
                </a:solidFill>
              </a:rPr>
              <a:pPr/>
              <a:t>61</a:t>
            </a:fld>
            <a:endParaRPr lang="en-US" sz="13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8162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780">
              <a:defRPr sz="2300">
                <a:solidFill>
                  <a:schemeClr val="tx1"/>
                </a:solidFill>
                <a:latin typeface="Times New Roman" pitchFamily="18" charset="0"/>
              </a:defRPr>
            </a:lvl1pPr>
            <a:lvl2pPr marL="710297" indent="-273192" defTabSz="922780">
              <a:defRPr sz="2300">
                <a:solidFill>
                  <a:schemeClr val="tx1"/>
                </a:solidFill>
                <a:latin typeface="Times New Roman" pitchFamily="18" charset="0"/>
              </a:defRPr>
            </a:lvl2pPr>
            <a:lvl3pPr marL="1092765" indent="-218553" defTabSz="922780">
              <a:defRPr sz="2300">
                <a:solidFill>
                  <a:schemeClr val="tx1"/>
                </a:solidFill>
                <a:latin typeface="Times New Roman" pitchFamily="18" charset="0"/>
              </a:defRPr>
            </a:lvl3pPr>
            <a:lvl4pPr marL="1529871" indent="-218553" defTabSz="922780">
              <a:defRPr sz="2300">
                <a:solidFill>
                  <a:schemeClr val="tx1"/>
                </a:solidFill>
                <a:latin typeface="Times New Roman" pitchFamily="18" charset="0"/>
              </a:defRPr>
            </a:lvl4pPr>
            <a:lvl5pPr marL="1966977" indent="-218553" defTabSz="922780">
              <a:defRPr sz="2300">
                <a:solidFill>
                  <a:schemeClr val="tx1"/>
                </a:solidFill>
                <a:latin typeface="Times New Roman" pitchFamily="18" charset="0"/>
              </a:defRPr>
            </a:lvl5pPr>
            <a:lvl6pPr marL="2404081" indent="-218553" defTabSz="922780" eaLnBrk="0" fontAlgn="base" hangingPunct="0">
              <a:spcBef>
                <a:spcPct val="0"/>
              </a:spcBef>
              <a:spcAft>
                <a:spcPct val="0"/>
              </a:spcAft>
              <a:defRPr sz="2300">
                <a:solidFill>
                  <a:schemeClr val="tx1"/>
                </a:solidFill>
                <a:latin typeface="Times New Roman" pitchFamily="18" charset="0"/>
              </a:defRPr>
            </a:lvl6pPr>
            <a:lvl7pPr marL="2841188" indent="-218553" defTabSz="922780" eaLnBrk="0" fontAlgn="base" hangingPunct="0">
              <a:spcBef>
                <a:spcPct val="0"/>
              </a:spcBef>
              <a:spcAft>
                <a:spcPct val="0"/>
              </a:spcAft>
              <a:defRPr sz="2300">
                <a:solidFill>
                  <a:schemeClr val="tx1"/>
                </a:solidFill>
                <a:latin typeface="Times New Roman" pitchFamily="18" charset="0"/>
              </a:defRPr>
            </a:lvl7pPr>
            <a:lvl8pPr marL="3278293" indent="-218553" defTabSz="922780" eaLnBrk="0" fontAlgn="base" hangingPunct="0">
              <a:spcBef>
                <a:spcPct val="0"/>
              </a:spcBef>
              <a:spcAft>
                <a:spcPct val="0"/>
              </a:spcAft>
              <a:defRPr sz="2300">
                <a:solidFill>
                  <a:schemeClr val="tx1"/>
                </a:solidFill>
                <a:latin typeface="Times New Roman" pitchFamily="18" charset="0"/>
              </a:defRPr>
            </a:lvl8pPr>
            <a:lvl9pPr marL="3715400" indent="-218553" defTabSz="922780" eaLnBrk="0" fontAlgn="base" hangingPunct="0">
              <a:spcBef>
                <a:spcPct val="0"/>
              </a:spcBef>
              <a:spcAft>
                <a:spcPct val="0"/>
              </a:spcAft>
              <a:defRPr sz="2300">
                <a:solidFill>
                  <a:schemeClr val="tx1"/>
                </a:solidFill>
                <a:latin typeface="Times New Roman" pitchFamily="18" charset="0"/>
              </a:defRPr>
            </a:lvl9pPr>
          </a:lstStyle>
          <a:p>
            <a:fld id="{AEE3937D-0D7B-4024-95BF-2107BBD267D4}" type="slidenum">
              <a:rPr lang="en-US" sz="1300">
                <a:solidFill>
                  <a:prstClr val="black"/>
                </a:solidFill>
              </a:rPr>
              <a:pPr/>
              <a:t>62</a:t>
            </a:fld>
            <a:endParaRPr lang="en-US" sz="13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9074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a:t>
            </a:r>
            <a:r>
              <a:rPr lang="en-US" baseline="0" dirty="0"/>
              <a:t> 1: 1 means ABOBTY &gt; ABOBLY, -1 means ABOBTY &lt; ABOBLY</a:t>
            </a:r>
          </a:p>
          <a:p>
            <a:r>
              <a:rPr lang="en-US" baseline="0" dirty="0"/>
              <a:t>Recommended percentage relative to BAR</a:t>
            </a:r>
            <a:endParaRPr lang="en-US" dirty="0"/>
          </a:p>
        </p:txBody>
      </p:sp>
      <p:sp>
        <p:nvSpPr>
          <p:cNvPr id="4" name="Slide Number Placeholder 3"/>
          <p:cNvSpPr>
            <a:spLocks noGrp="1"/>
          </p:cNvSpPr>
          <p:nvPr>
            <p:ph type="sldNum" sz="quarter" idx="10"/>
          </p:nvPr>
        </p:nvSpPr>
        <p:spPr/>
        <p:txBody>
          <a:bodyPr/>
          <a:lstStyle/>
          <a:p>
            <a:fld id="{267A1187-CB97-D44E-B471-0A330699A3A8}" type="slidenum">
              <a:rPr lang="en-US" smtClean="0"/>
              <a:t>63</a:t>
            </a:fld>
            <a:endParaRPr lang="en-US"/>
          </a:p>
        </p:txBody>
      </p:sp>
    </p:spTree>
    <p:extLst>
      <p:ext uri="{BB962C8B-B14F-4D97-AF65-F5344CB8AC3E}">
        <p14:creationId xmlns:p14="http://schemas.microsoft.com/office/powerpoint/2010/main" val="1568494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780">
              <a:defRPr sz="2300">
                <a:solidFill>
                  <a:schemeClr val="tx1"/>
                </a:solidFill>
                <a:latin typeface="Times New Roman" pitchFamily="18" charset="0"/>
              </a:defRPr>
            </a:lvl1pPr>
            <a:lvl2pPr marL="710297" indent="-273192" defTabSz="922780">
              <a:defRPr sz="2300">
                <a:solidFill>
                  <a:schemeClr val="tx1"/>
                </a:solidFill>
                <a:latin typeface="Times New Roman" pitchFamily="18" charset="0"/>
              </a:defRPr>
            </a:lvl2pPr>
            <a:lvl3pPr marL="1092765" indent="-218553" defTabSz="922780">
              <a:defRPr sz="2300">
                <a:solidFill>
                  <a:schemeClr val="tx1"/>
                </a:solidFill>
                <a:latin typeface="Times New Roman" pitchFamily="18" charset="0"/>
              </a:defRPr>
            </a:lvl3pPr>
            <a:lvl4pPr marL="1529871" indent="-218553" defTabSz="922780">
              <a:defRPr sz="2300">
                <a:solidFill>
                  <a:schemeClr val="tx1"/>
                </a:solidFill>
                <a:latin typeface="Times New Roman" pitchFamily="18" charset="0"/>
              </a:defRPr>
            </a:lvl4pPr>
            <a:lvl5pPr marL="1966977" indent="-218553" defTabSz="922780">
              <a:defRPr sz="2300">
                <a:solidFill>
                  <a:schemeClr val="tx1"/>
                </a:solidFill>
                <a:latin typeface="Times New Roman" pitchFamily="18" charset="0"/>
              </a:defRPr>
            </a:lvl5pPr>
            <a:lvl6pPr marL="2404081" indent="-218553" defTabSz="922780" eaLnBrk="0" fontAlgn="base" hangingPunct="0">
              <a:spcBef>
                <a:spcPct val="0"/>
              </a:spcBef>
              <a:spcAft>
                <a:spcPct val="0"/>
              </a:spcAft>
              <a:defRPr sz="2300">
                <a:solidFill>
                  <a:schemeClr val="tx1"/>
                </a:solidFill>
                <a:latin typeface="Times New Roman" pitchFamily="18" charset="0"/>
              </a:defRPr>
            </a:lvl6pPr>
            <a:lvl7pPr marL="2841188" indent="-218553" defTabSz="922780" eaLnBrk="0" fontAlgn="base" hangingPunct="0">
              <a:spcBef>
                <a:spcPct val="0"/>
              </a:spcBef>
              <a:spcAft>
                <a:spcPct val="0"/>
              </a:spcAft>
              <a:defRPr sz="2300">
                <a:solidFill>
                  <a:schemeClr val="tx1"/>
                </a:solidFill>
                <a:latin typeface="Times New Roman" pitchFamily="18" charset="0"/>
              </a:defRPr>
            </a:lvl7pPr>
            <a:lvl8pPr marL="3278293" indent="-218553" defTabSz="922780" eaLnBrk="0" fontAlgn="base" hangingPunct="0">
              <a:spcBef>
                <a:spcPct val="0"/>
              </a:spcBef>
              <a:spcAft>
                <a:spcPct val="0"/>
              </a:spcAft>
              <a:defRPr sz="2300">
                <a:solidFill>
                  <a:schemeClr val="tx1"/>
                </a:solidFill>
                <a:latin typeface="Times New Roman" pitchFamily="18" charset="0"/>
              </a:defRPr>
            </a:lvl8pPr>
            <a:lvl9pPr marL="3715400" indent="-218553" defTabSz="922780" eaLnBrk="0" fontAlgn="base" hangingPunct="0">
              <a:spcBef>
                <a:spcPct val="0"/>
              </a:spcBef>
              <a:spcAft>
                <a:spcPct val="0"/>
              </a:spcAft>
              <a:defRPr sz="2300">
                <a:solidFill>
                  <a:schemeClr val="tx1"/>
                </a:solidFill>
                <a:latin typeface="Times New Roman" pitchFamily="18" charset="0"/>
              </a:defRPr>
            </a:lvl9pPr>
          </a:lstStyle>
          <a:p>
            <a:fld id="{AEE3937D-0D7B-4024-95BF-2107BBD267D4}" type="slidenum">
              <a:rPr lang="en-US" sz="1300">
                <a:solidFill>
                  <a:prstClr val="black"/>
                </a:solidFill>
              </a:rPr>
              <a:pPr/>
              <a:t>64</a:t>
            </a:fld>
            <a:endParaRPr lang="en-US" sz="13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dirty="0"/>
              <a:t>ABOBTY = actual business on books this year</a:t>
            </a:r>
          </a:p>
          <a:p>
            <a:endParaRPr lang="en-US" dirty="0"/>
          </a:p>
          <a:p>
            <a:r>
              <a:rPr lang="en-US" sz="1300" dirty="0"/>
              <a:t>The calculation of the elasticity is a work in process:</a:t>
            </a:r>
          </a:p>
          <a:p>
            <a:r>
              <a:rPr lang="en-US" sz="1300" dirty="0"/>
              <a:t>Currently, there is a makeshift solution in place where they </a:t>
            </a:r>
            <a:r>
              <a:rPr lang="en-US" sz="1300" dirty="0" err="1"/>
              <a:t>computee</a:t>
            </a:r>
            <a:r>
              <a:rPr lang="en-US" sz="1300" dirty="0"/>
              <a:t> the various components of elasticity as the following:</a:t>
            </a:r>
          </a:p>
          <a:p>
            <a:r>
              <a:rPr lang="en-US" sz="1300" dirty="0"/>
              <a:t>New quantity demanded = forecasted pickup for (if DTA 0-3, all remaining days; if DTA 4-7 3 days in the future; DTA 8-15 5 days in the future; DTA 16+ 7 days in the future)</a:t>
            </a:r>
          </a:p>
          <a:p>
            <a:r>
              <a:rPr lang="en-US" sz="1300" dirty="0"/>
              <a:t>Old quantity demanded = actual pickup corresponding to new quantity</a:t>
            </a:r>
          </a:p>
          <a:p>
            <a:r>
              <a:rPr lang="en-US" sz="1300" dirty="0"/>
              <a:t>Old price = actual BAR price</a:t>
            </a:r>
          </a:p>
          <a:p>
            <a:r>
              <a:rPr lang="en-US" sz="1300" dirty="0"/>
              <a:t>New price = recommended price assuming elastic price</a:t>
            </a:r>
          </a:p>
          <a:p>
            <a:r>
              <a:rPr lang="en-US" sz="1300" dirty="0"/>
              <a:t>And then compute elasticity using the standard %change in quantity/% change in price.</a:t>
            </a:r>
          </a:p>
        </p:txBody>
      </p:sp>
    </p:spTree>
    <p:extLst>
      <p:ext uri="{BB962C8B-B14F-4D97-AF65-F5344CB8AC3E}">
        <p14:creationId xmlns:p14="http://schemas.microsoft.com/office/powerpoint/2010/main" val="35282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780">
              <a:defRPr sz="2300">
                <a:solidFill>
                  <a:schemeClr val="tx1"/>
                </a:solidFill>
                <a:latin typeface="Times New Roman" pitchFamily="18" charset="0"/>
              </a:defRPr>
            </a:lvl1pPr>
            <a:lvl2pPr marL="710297" indent="-273192" defTabSz="922780">
              <a:defRPr sz="2300">
                <a:solidFill>
                  <a:schemeClr val="tx1"/>
                </a:solidFill>
                <a:latin typeface="Times New Roman" pitchFamily="18" charset="0"/>
              </a:defRPr>
            </a:lvl2pPr>
            <a:lvl3pPr marL="1092765" indent="-218553" defTabSz="922780">
              <a:defRPr sz="2300">
                <a:solidFill>
                  <a:schemeClr val="tx1"/>
                </a:solidFill>
                <a:latin typeface="Times New Roman" pitchFamily="18" charset="0"/>
              </a:defRPr>
            </a:lvl3pPr>
            <a:lvl4pPr marL="1529871" indent="-218553" defTabSz="922780">
              <a:defRPr sz="2300">
                <a:solidFill>
                  <a:schemeClr val="tx1"/>
                </a:solidFill>
                <a:latin typeface="Times New Roman" pitchFamily="18" charset="0"/>
              </a:defRPr>
            </a:lvl4pPr>
            <a:lvl5pPr marL="1966977" indent="-218553" defTabSz="922780">
              <a:defRPr sz="2300">
                <a:solidFill>
                  <a:schemeClr val="tx1"/>
                </a:solidFill>
                <a:latin typeface="Times New Roman" pitchFamily="18" charset="0"/>
              </a:defRPr>
            </a:lvl5pPr>
            <a:lvl6pPr marL="2404081" indent="-218553" defTabSz="922780" eaLnBrk="0" fontAlgn="base" hangingPunct="0">
              <a:spcBef>
                <a:spcPct val="0"/>
              </a:spcBef>
              <a:spcAft>
                <a:spcPct val="0"/>
              </a:spcAft>
              <a:defRPr sz="2300">
                <a:solidFill>
                  <a:schemeClr val="tx1"/>
                </a:solidFill>
                <a:latin typeface="Times New Roman" pitchFamily="18" charset="0"/>
              </a:defRPr>
            </a:lvl6pPr>
            <a:lvl7pPr marL="2841188" indent="-218553" defTabSz="922780" eaLnBrk="0" fontAlgn="base" hangingPunct="0">
              <a:spcBef>
                <a:spcPct val="0"/>
              </a:spcBef>
              <a:spcAft>
                <a:spcPct val="0"/>
              </a:spcAft>
              <a:defRPr sz="2300">
                <a:solidFill>
                  <a:schemeClr val="tx1"/>
                </a:solidFill>
                <a:latin typeface="Times New Roman" pitchFamily="18" charset="0"/>
              </a:defRPr>
            </a:lvl7pPr>
            <a:lvl8pPr marL="3278293" indent="-218553" defTabSz="922780" eaLnBrk="0" fontAlgn="base" hangingPunct="0">
              <a:spcBef>
                <a:spcPct val="0"/>
              </a:spcBef>
              <a:spcAft>
                <a:spcPct val="0"/>
              </a:spcAft>
              <a:defRPr sz="2300">
                <a:solidFill>
                  <a:schemeClr val="tx1"/>
                </a:solidFill>
                <a:latin typeface="Times New Roman" pitchFamily="18" charset="0"/>
              </a:defRPr>
            </a:lvl8pPr>
            <a:lvl9pPr marL="3715400" indent="-218553" defTabSz="922780" eaLnBrk="0" fontAlgn="base" hangingPunct="0">
              <a:spcBef>
                <a:spcPct val="0"/>
              </a:spcBef>
              <a:spcAft>
                <a:spcPct val="0"/>
              </a:spcAft>
              <a:defRPr sz="2300">
                <a:solidFill>
                  <a:schemeClr val="tx1"/>
                </a:solidFill>
                <a:latin typeface="Times New Roman" pitchFamily="18" charset="0"/>
              </a:defRPr>
            </a:lvl9pPr>
          </a:lstStyle>
          <a:p>
            <a:fld id="{AEE3937D-0D7B-4024-95BF-2107BBD267D4}" type="slidenum">
              <a:rPr lang="en-US" sz="1300">
                <a:solidFill>
                  <a:prstClr val="black"/>
                </a:solidFill>
              </a:rPr>
              <a:pPr/>
              <a:t>66</a:t>
            </a:fld>
            <a:endParaRPr lang="en-US" sz="13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dirty="0"/>
              <a:t>Reemphasize that changes are based on intuition</a:t>
            </a:r>
          </a:p>
        </p:txBody>
      </p:sp>
    </p:spTree>
    <p:extLst>
      <p:ext uri="{BB962C8B-B14F-4D97-AF65-F5344CB8AC3E}">
        <p14:creationId xmlns:p14="http://schemas.microsoft.com/office/powerpoint/2010/main" val="318124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66019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780">
              <a:defRPr sz="2300">
                <a:solidFill>
                  <a:schemeClr val="tx1"/>
                </a:solidFill>
                <a:latin typeface="Times New Roman" pitchFamily="18" charset="0"/>
              </a:defRPr>
            </a:lvl1pPr>
            <a:lvl2pPr marL="710297" indent="-273192" defTabSz="922780">
              <a:defRPr sz="2300">
                <a:solidFill>
                  <a:schemeClr val="tx1"/>
                </a:solidFill>
                <a:latin typeface="Times New Roman" pitchFamily="18" charset="0"/>
              </a:defRPr>
            </a:lvl2pPr>
            <a:lvl3pPr marL="1092765" indent="-218553" defTabSz="922780">
              <a:defRPr sz="2300">
                <a:solidFill>
                  <a:schemeClr val="tx1"/>
                </a:solidFill>
                <a:latin typeface="Times New Roman" pitchFamily="18" charset="0"/>
              </a:defRPr>
            </a:lvl3pPr>
            <a:lvl4pPr marL="1529871" indent="-218553" defTabSz="922780">
              <a:defRPr sz="2300">
                <a:solidFill>
                  <a:schemeClr val="tx1"/>
                </a:solidFill>
                <a:latin typeface="Times New Roman" pitchFamily="18" charset="0"/>
              </a:defRPr>
            </a:lvl4pPr>
            <a:lvl5pPr marL="1966977" indent="-218553" defTabSz="922780">
              <a:defRPr sz="2300">
                <a:solidFill>
                  <a:schemeClr val="tx1"/>
                </a:solidFill>
                <a:latin typeface="Times New Roman" pitchFamily="18" charset="0"/>
              </a:defRPr>
            </a:lvl5pPr>
            <a:lvl6pPr marL="2404081" indent="-218553" defTabSz="922780" eaLnBrk="0" fontAlgn="base" hangingPunct="0">
              <a:spcBef>
                <a:spcPct val="0"/>
              </a:spcBef>
              <a:spcAft>
                <a:spcPct val="0"/>
              </a:spcAft>
              <a:defRPr sz="2300">
                <a:solidFill>
                  <a:schemeClr val="tx1"/>
                </a:solidFill>
                <a:latin typeface="Times New Roman" pitchFamily="18" charset="0"/>
              </a:defRPr>
            </a:lvl6pPr>
            <a:lvl7pPr marL="2841188" indent="-218553" defTabSz="922780" eaLnBrk="0" fontAlgn="base" hangingPunct="0">
              <a:spcBef>
                <a:spcPct val="0"/>
              </a:spcBef>
              <a:spcAft>
                <a:spcPct val="0"/>
              </a:spcAft>
              <a:defRPr sz="2300">
                <a:solidFill>
                  <a:schemeClr val="tx1"/>
                </a:solidFill>
                <a:latin typeface="Times New Roman" pitchFamily="18" charset="0"/>
              </a:defRPr>
            </a:lvl7pPr>
            <a:lvl8pPr marL="3278293" indent="-218553" defTabSz="922780" eaLnBrk="0" fontAlgn="base" hangingPunct="0">
              <a:spcBef>
                <a:spcPct val="0"/>
              </a:spcBef>
              <a:spcAft>
                <a:spcPct val="0"/>
              </a:spcAft>
              <a:defRPr sz="2300">
                <a:solidFill>
                  <a:schemeClr val="tx1"/>
                </a:solidFill>
                <a:latin typeface="Times New Roman" pitchFamily="18" charset="0"/>
              </a:defRPr>
            </a:lvl8pPr>
            <a:lvl9pPr marL="3715400" indent="-218553" defTabSz="922780" eaLnBrk="0" fontAlgn="base" hangingPunct="0">
              <a:spcBef>
                <a:spcPct val="0"/>
              </a:spcBef>
              <a:spcAft>
                <a:spcPct val="0"/>
              </a:spcAft>
              <a:defRPr sz="2300">
                <a:solidFill>
                  <a:schemeClr val="tx1"/>
                </a:solidFill>
                <a:latin typeface="Times New Roman" pitchFamily="18" charset="0"/>
              </a:defRPr>
            </a:lvl9pPr>
          </a:lstStyle>
          <a:p>
            <a:fld id="{AEE3937D-0D7B-4024-95BF-2107BBD267D4}" type="slidenum">
              <a:rPr lang="en-US" sz="1300">
                <a:solidFill>
                  <a:prstClr val="black"/>
                </a:solidFill>
              </a:rPr>
              <a:pPr/>
              <a:t>67</a:t>
            </a:fld>
            <a:endParaRPr lang="en-US" sz="13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39133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70</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4897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6</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589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9</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4236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11</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9313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Another</a:t>
            </a:r>
            <a:r>
              <a:rPr lang="en-US" baseline="0" dirty="0"/>
              <a:t> problem that we ran into was with the day of week effects. While overall, the day of week effects exhibit the behavior we expected (higher bookings from Friday and Saturday and lower bookings during the week), we realized that depending on the season, the booking patterns across a week can vary (for example, during the summer, when people are taking extended breaks, you don’t really see that pronounced of a difference between days). </a:t>
            </a:r>
            <a:endParaRPr lang="en-US" dirty="0"/>
          </a:p>
        </p:txBody>
      </p:sp>
      <p:sp>
        <p:nvSpPr>
          <p:cNvPr id="4" name="Slide Number Placeholder 3"/>
          <p:cNvSpPr>
            <a:spLocks noGrp="1"/>
          </p:cNvSpPr>
          <p:nvPr>
            <p:ph type="sldNum" sz="quarter" idx="10"/>
          </p:nvPr>
        </p:nvSpPr>
        <p:spPr/>
        <p:txBody>
          <a:bodyPr/>
          <a:lstStyle/>
          <a:p>
            <a:fld id="{63BA72B4-1E35-402E-A696-A10741DBB766}" type="slidenum">
              <a:rPr lang="en-US" smtClean="0"/>
              <a:t>22</a:t>
            </a:fld>
            <a:endParaRPr lang="en-US"/>
          </a:p>
        </p:txBody>
      </p:sp>
    </p:spTree>
    <p:extLst>
      <p:ext uri="{BB962C8B-B14F-4D97-AF65-F5344CB8AC3E}">
        <p14:creationId xmlns:p14="http://schemas.microsoft.com/office/powerpoint/2010/main" val="150866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331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931529">
              <a:defRPr/>
            </a:pPr>
            <a:r>
              <a:rPr lang="en-US" dirty="0"/>
              <a:t>The</a:t>
            </a:r>
            <a:r>
              <a:rPr lang="en-US" baseline="0" dirty="0"/>
              <a:t> main goal of my work this summer was to do some preliminary work on the data that Yield Planet provided us with in order to gain some insight into the bookings data, beginning with building a realistic forecast,  to aid in the revenue management problem.</a:t>
            </a:r>
            <a:endParaRPr lang="en-US" dirty="0"/>
          </a:p>
          <a:p>
            <a:r>
              <a:rPr lang="en-US" dirty="0"/>
              <a:t>At the</a:t>
            </a:r>
            <a:r>
              <a:rPr lang="en-US" baseline="0" dirty="0"/>
              <a:t> beginning of summer, we started with the idea of using the information obtained by observing bookings for a certain stay date as they come in to determine the future booking pace and the total number of bookings for that particular stay date. </a:t>
            </a:r>
            <a:endParaRPr lang="en-US" dirty="0"/>
          </a:p>
        </p:txBody>
      </p:sp>
      <p:sp>
        <p:nvSpPr>
          <p:cNvPr id="4" name="Slide Number Placeholder 3"/>
          <p:cNvSpPr>
            <a:spLocks noGrp="1"/>
          </p:cNvSpPr>
          <p:nvPr>
            <p:ph type="sldNum" sz="quarter" idx="10"/>
          </p:nvPr>
        </p:nvSpPr>
        <p:spPr/>
        <p:txBody>
          <a:bodyPr/>
          <a:lstStyle/>
          <a:p>
            <a:fld id="{63BA72B4-1E35-402E-A696-A10741DBB766}" type="slidenum">
              <a:rPr lang="en-US" smtClean="0"/>
              <a:t>24</a:t>
            </a:fld>
            <a:endParaRPr lang="en-US"/>
          </a:p>
        </p:txBody>
      </p:sp>
    </p:spTree>
    <p:extLst>
      <p:ext uri="{BB962C8B-B14F-4D97-AF65-F5344CB8AC3E}">
        <p14:creationId xmlns:p14="http://schemas.microsoft.com/office/powerpoint/2010/main" val="176978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r>
              <a:rPr lang="en-US"/>
              <a:t>© 2017 Warren B. Powell</a:t>
            </a:r>
          </a:p>
        </p:txBody>
      </p:sp>
      <p:sp>
        <p:nvSpPr>
          <p:cNvPr id="6" name="Slide Number Placeholder 5"/>
          <p:cNvSpPr>
            <a:spLocks noGrp="1"/>
          </p:cNvSpPr>
          <p:nvPr>
            <p:ph type="sldNum" sz="quarter" idx="12"/>
          </p:nvPr>
        </p:nvSpPr>
        <p:spPr/>
        <p:txBody>
          <a:bodyPr/>
          <a:lstStyle>
            <a:lvl1pPr>
              <a:defRPr/>
            </a:lvl1pPr>
          </a:lstStyle>
          <a:p>
            <a:pPr>
              <a:defRPr/>
            </a:pPr>
            <a:fld id="{1655371B-0A8B-48EE-B0B9-9A5278808416}" type="slidenum">
              <a:rPr lang="en-US"/>
              <a:pPr>
                <a:defRPr/>
              </a:pPr>
              <a:t>‹#›</a:t>
            </a:fld>
            <a:endParaRPr lang="en-US"/>
          </a:p>
        </p:txBody>
      </p:sp>
    </p:spTree>
    <p:extLst>
      <p:ext uri="{BB962C8B-B14F-4D97-AF65-F5344CB8AC3E}">
        <p14:creationId xmlns:p14="http://schemas.microsoft.com/office/powerpoint/2010/main" val="12533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6498DD5D-1BCE-462D-B743-79333EBAB59B}" type="slidenum">
              <a:rPr lang="en-US"/>
              <a:pPr>
                <a:defRPr/>
              </a:pPr>
              <a:t>‹#›</a:t>
            </a:fld>
            <a:endParaRPr lang="en-US"/>
          </a:p>
        </p:txBody>
      </p:sp>
    </p:spTree>
    <p:extLst>
      <p:ext uri="{BB962C8B-B14F-4D97-AF65-F5344CB8AC3E}">
        <p14:creationId xmlns:p14="http://schemas.microsoft.com/office/powerpoint/2010/main" val="23379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A29BCBA-9DCF-45E7-96C3-C16EC100C2CF}" type="slidenum">
              <a:rPr lang="en-US"/>
              <a:pPr>
                <a:defRPr/>
              </a:pPr>
              <a:t>‹#›</a:t>
            </a:fld>
            <a:endParaRPr lang="en-US"/>
          </a:p>
        </p:txBody>
      </p:sp>
    </p:spTree>
    <p:extLst>
      <p:ext uri="{BB962C8B-B14F-4D97-AF65-F5344CB8AC3E}">
        <p14:creationId xmlns:p14="http://schemas.microsoft.com/office/powerpoint/2010/main" val="317014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FD58FD04-59A8-4BA2-BC9A-C72897BFB576}" type="slidenum">
              <a:rPr lang="en-US"/>
              <a:pPr>
                <a:defRPr/>
              </a:pPr>
              <a:t>‹#›</a:t>
            </a:fld>
            <a:endParaRPr lang="en-US"/>
          </a:p>
        </p:txBody>
      </p:sp>
    </p:spTree>
    <p:extLst>
      <p:ext uri="{BB962C8B-B14F-4D97-AF65-F5344CB8AC3E}">
        <p14:creationId xmlns:p14="http://schemas.microsoft.com/office/powerpoint/2010/main" val="31798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2D0F0A5-88A2-400D-91DB-1B6C935589C9}" type="slidenum">
              <a:rPr lang="en-US"/>
              <a:pPr>
                <a:defRPr/>
              </a:pPr>
              <a:t>‹#›</a:t>
            </a:fld>
            <a:endParaRPr lang="en-US"/>
          </a:p>
        </p:txBody>
      </p:sp>
    </p:spTree>
    <p:extLst>
      <p:ext uri="{BB962C8B-B14F-4D97-AF65-F5344CB8AC3E}">
        <p14:creationId xmlns:p14="http://schemas.microsoft.com/office/powerpoint/2010/main" val="92270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2A080D03-DE9E-4EEB-B32F-D95DB17C2BB1}" type="slidenum">
              <a:rPr lang="en-US"/>
              <a:pPr>
                <a:defRPr/>
              </a:pPr>
              <a:t>‹#›</a:t>
            </a:fld>
            <a:endParaRPr lang="en-US"/>
          </a:p>
        </p:txBody>
      </p:sp>
    </p:spTree>
    <p:extLst>
      <p:ext uri="{BB962C8B-B14F-4D97-AF65-F5344CB8AC3E}">
        <p14:creationId xmlns:p14="http://schemas.microsoft.com/office/powerpoint/2010/main" val="121970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E5C06A3F-1911-48B4-9053-E3F3E4A774AD}" type="slidenum">
              <a:rPr lang="en-US"/>
              <a:pPr>
                <a:defRPr/>
              </a:pPr>
              <a:t>‹#›</a:t>
            </a:fld>
            <a:endParaRPr lang="en-US"/>
          </a:p>
        </p:txBody>
      </p:sp>
    </p:spTree>
    <p:extLst>
      <p:ext uri="{BB962C8B-B14F-4D97-AF65-F5344CB8AC3E}">
        <p14:creationId xmlns:p14="http://schemas.microsoft.com/office/powerpoint/2010/main" val="349747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9" name="Rectangle 6"/>
          <p:cNvSpPr>
            <a:spLocks noGrp="1" noChangeArrowheads="1"/>
          </p:cNvSpPr>
          <p:nvPr>
            <p:ph type="sldNum" sz="quarter" idx="12"/>
          </p:nvPr>
        </p:nvSpPr>
        <p:spPr>
          <a:ln/>
        </p:spPr>
        <p:txBody>
          <a:bodyPr/>
          <a:lstStyle>
            <a:lvl1pPr>
              <a:defRPr/>
            </a:lvl1pPr>
          </a:lstStyle>
          <a:p>
            <a:pPr>
              <a:defRPr/>
            </a:pPr>
            <a:fld id="{93CAAAAD-662A-478B-9213-FED7BD0BDFFA}" type="slidenum">
              <a:rPr lang="en-US"/>
              <a:pPr>
                <a:defRPr/>
              </a:pPr>
              <a:t>‹#›</a:t>
            </a:fld>
            <a:endParaRPr lang="en-US"/>
          </a:p>
        </p:txBody>
      </p:sp>
    </p:spTree>
    <p:extLst>
      <p:ext uri="{BB962C8B-B14F-4D97-AF65-F5344CB8AC3E}">
        <p14:creationId xmlns:p14="http://schemas.microsoft.com/office/powerpoint/2010/main" val="330658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5" name="Rectangle 6"/>
          <p:cNvSpPr>
            <a:spLocks noGrp="1" noChangeArrowheads="1"/>
          </p:cNvSpPr>
          <p:nvPr>
            <p:ph type="sldNum" sz="quarter" idx="12"/>
          </p:nvPr>
        </p:nvSpPr>
        <p:spPr>
          <a:ln/>
        </p:spPr>
        <p:txBody>
          <a:bodyPr/>
          <a:lstStyle>
            <a:lvl1pPr>
              <a:defRPr/>
            </a:lvl1pPr>
          </a:lstStyle>
          <a:p>
            <a:pPr>
              <a:defRPr/>
            </a:pPr>
            <a:fld id="{6EF8FDB9-CF0A-420A-AF2D-F4DF67B823D9}" type="slidenum">
              <a:rPr lang="en-US"/>
              <a:pPr>
                <a:defRPr/>
              </a:pPr>
              <a:t>‹#›</a:t>
            </a:fld>
            <a:endParaRPr lang="en-US"/>
          </a:p>
        </p:txBody>
      </p:sp>
    </p:spTree>
    <p:extLst>
      <p:ext uri="{BB962C8B-B14F-4D97-AF65-F5344CB8AC3E}">
        <p14:creationId xmlns:p14="http://schemas.microsoft.com/office/powerpoint/2010/main" val="58928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4" name="Rectangle 6"/>
          <p:cNvSpPr>
            <a:spLocks noGrp="1" noChangeArrowheads="1"/>
          </p:cNvSpPr>
          <p:nvPr>
            <p:ph type="sldNum" sz="quarter" idx="12"/>
          </p:nvPr>
        </p:nvSpPr>
        <p:spPr>
          <a:ln/>
        </p:spPr>
        <p:txBody>
          <a:bodyPr/>
          <a:lstStyle>
            <a:lvl1pPr>
              <a:defRPr/>
            </a:lvl1pPr>
          </a:lstStyle>
          <a:p>
            <a:pPr>
              <a:defRPr/>
            </a:pPr>
            <a:fld id="{1833C0C6-2BFE-49DE-AAA7-5EB9207CDD57}" type="slidenum">
              <a:rPr lang="en-US"/>
              <a:pPr>
                <a:defRPr/>
              </a:pPr>
              <a:t>‹#›</a:t>
            </a:fld>
            <a:endParaRPr lang="en-US"/>
          </a:p>
        </p:txBody>
      </p:sp>
    </p:spTree>
    <p:extLst>
      <p:ext uri="{BB962C8B-B14F-4D97-AF65-F5344CB8AC3E}">
        <p14:creationId xmlns:p14="http://schemas.microsoft.com/office/powerpoint/2010/main" val="267731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530130D4-F6C9-40D2-B7E4-116D1D94E9FF}" type="slidenum">
              <a:rPr lang="en-US"/>
              <a:pPr>
                <a:defRPr/>
              </a:pPr>
              <a:t>‹#›</a:t>
            </a:fld>
            <a:endParaRPr lang="en-US"/>
          </a:p>
        </p:txBody>
      </p:sp>
    </p:spTree>
    <p:extLst>
      <p:ext uri="{BB962C8B-B14F-4D97-AF65-F5344CB8AC3E}">
        <p14:creationId xmlns:p14="http://schemas.microsoft.com/office/powerpoint/2010/main" val="27120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D262D715-E131-4A8B-A303-485C5266A183}" type="slidenum">
              <a:rPr lang="en-US"/>
              <a:pPr>
                <a:defRPr/>
              </a:pPr>
              <a:t>‹#›</a:t>
            </a:fld>
            <a:endParaRPr lang="en-US"/>
          </a:p>
        </p:txBody>
      </p:sp>
    </p:spTree>
    <p:extLst>
      <p:ext uri="{BB962C8B-B14F-4D97-AF65-F5344CB8AC3E}">
        <p14:creationId xmlns:p14="http://schemas.microsoft.com/office/powerpoint/2010/main" val="153547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553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2017 Warren B. Powell</a:t>
            </a:r>
          </a:p>
        </p:txBody>
      </p:sp>
      <p:sp>
        <p:nvSpPr>
          <p:cNvPr id="1030" name="Rectangle 6"/>
          <p:cNvSpPr>
            <a:spLocks noGrp="1" noChangeArrowheads="1"/>
          </p:cNvSpPr>
          <p:nvPr>
            <p:ph type="sldNum" sz="quarter" idx="4"/>
          </p:nvPr>
        </p:nvSpPr>
        <p:spPr bwMode="auto">
          <a:xfrm>
            <a:off x="65532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7A4E76-480E-48DB-A143-935C7E118E2B}" type="slidenum">
              <a:rPr lang="en-US"/>
              <a:pPr>
                <a:defRPr/>
              </a:pPr>
              <a:t>‹#›</a:t>
            </a:fld>
            <a:endParaRPr lang="en-US"/>
          </a:p>
        </p:txBody>
      </p:sp>
      <p:sp>
        <p:nvSpPr>
          <p:cNvPr id="1031" name="Rectangle 7"/>
          <p:cNvSpPr>
            <a:spLocks noChangeArrowheads="1"/>
          </p:cNvSpPr>
          <p:nvPr/>
        </p:nvSpPr>
        <p:spPr bwMode="auto">
          <a:xfrm>
            <a:off x="304800" y="914400"/>
            <a:ext cx="5791200" cy="152400"/>
          </a:xfrm>
          <a:prstGeom prst="rect">
            <a:avLst/>
          </a:prstGeom>
          <a:gradFill rotWithShape="0">
            <a:gsLst>
              <a:gs pos="0">
                <a:srgbClr val="291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0"/>
        </a:spcBef>
        <a:spcAft>
          <a:spcPct val="0"/>
        </a:spcAft>
        <a:buChar char="•"/>
        <a:defRPr>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eaLnBrk="0" fontAlgn="base" hangingPunct="0">
        <a:spcBef>
          <a:spcPct val="0"/>
        </a:spcBef>
        <a:spcAft>
          <a:spcPct val="0"/>
        </a:spcAft>
        <a:buChar char="»"/>
        <a:defRPr>
          <a:solidFill>
            <a:schemeClr val="tx1"/>
          </a:solidFill>
          <a:latin typeface="+mn-lt"/>
        </a:defRPr>
      </a:lvl6pPr>
      <a:lvl7pPr marL="2971800" indent="-228600" algn="l" rtl="0" eaLnBrk="0" fontAlgn="base" hangingPunct="0">
        <a:spcBef>
          <a:spcPct val="0"/>
        </a:spcBef>
        <a:spcAft>
          <a:spcPct val="0"/>
        </a:spcAft>
        <a:buChar char="»"/>
        <a:defRPr>
          <a:solidFill>
            <a:schemeClr val="tx1"/>
          </a:solidFill>
          <a:latin typeface="+mn-lt"/>
        </a:defRPr>
      </a:lvl7pPr>
      <a:lvl8pPr marL="3429000" indent="-228600" algn="l" rtl="0" eaLnBrk="0" fontAlgn="base" hangingPunct="0">
        <a:spcBef>
          <a:spcPct val="0"/>
        </a:spcBef>
        <a:spcAft>
          <a:spcPct val="0"/>
        </a:spcAft>
        <a:buChar char="»"/>
        <a:defRPr>
          <a:solidFill>
            <a:schemeClr val="tx1"/>
          </a:solidFill>
          <a:latin typeface="+mn-lt"/>
        </a:defRPr>
      </a:lvl8pPr>
      <a:lvl9pPr marL="3886200" indent="-228600" algn="l" rtl="0" eaLnBrk="0" fontAlgn="base" hangingPunct="0">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3.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4.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5.wmf"/><Relationship Id="rId5" Type="http://schemas.openxmlformats.org/officeDocument/2006/relationships/oleObject" Target="../embeddings/oleObject17.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9.wmf"/><Relationship Id="rId5" Type="http://schemas.openxmlformats.org/officeDocument/2006/relationships/oleObject" Target="../embeddings/oleObject21.bin"/><Relationship Id="rId4" Type="http://schemas.openxmlformats.org/officeDocument/2006/relationships/image" Target="../media/image68.w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26.bin"/><Relationship Id="rId14" Type="http://schemas.openxmlformats.org/officeDocument/2006/relationships/image" Target="../media/image76.wmf"/></Relationships>
</file>

<file path=ppt/slides/_rels/slide37.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8.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79.wmf"/><Relationship Id="rId4" Type="http://schemas.openxmlformats.org/officeDocument/2006/relationships/image" Target="../media/image77.wmf"/><Relationship Id="rId9"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85.wmf"/><Relationship Id="rId3" Type="http://schemas.openxmlformats.org/officeDocument/2006/relationships/notesSlide" Target="../notesSlides/notesSlide17.xml"/><Relationship Id="rId7" Type="http://schemas.openxmlformats.org/officeDocument/2006/relationships/image" Target="../media/image82.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6.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83.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86.w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hyperlink" Target="ORF%20411%2020%20Problem%20set%205%20-%20Hotel%20booking%20solution.xlsx" TargetMode="External"/><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96.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44.bin"/><Relationship Id="rId14" Type="http://schemas.openxmlformats.org/officeDocument/2006/relationships/oleObject" Target="../embeddings/oleObject47.bin"/></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0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800.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10.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52.bin"/><Relationship Id="rId18" Type="http://schemas.openxmlformats.org/officeDocument/2006/relationships/image" Target="../media/image116.wmf"/><Relationship Id="rId3" Type="http://schemas.openxmlformats.org/officeDocument/2006/relationships/notesSlide" Target="../notesSlides/notesSlide28.xml"/><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113.w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115.wmf"/><Relationship Id="rId20" Type="http://schemas.openxmlformats.org/officeDocument/2006/relationships/image" Target="../media/image117.wmf"/><Relationship Id="rId1" Type="http://schemas.openxmlformats.org/officeDocument/2006/relationships/vmlDrawing" Target="../drawings/vmlDrawing14.vml"/><Relationship Id="rId6" Type="http://schemas.openxmlformats.org/officeDocument/2006/relationships/image" Target="../media/image121.png"/><Relationship Id="rId11" Type="http://schemas.openxmlformats.org/officeDocument/2006/relationships/oleObject" Target="../embeddings/oleObject51.bin"/><Relationship Id="rId5" Type="http://schemas.openxmlformats.org/officeDocument/2006/relationships/image" Target="../media/image120.png"/><Relationship Id="rId15" Type="http://schemas.openxmlformats.org/officeDocument/2006/relationships/oleObject" Target="../embeddings/oleObject53.bin"/><Relationship Id="rId10" Type="http://schemas.openxmlformats.org/officeDocument/2006/relationships/image" Target="../media/image112.wmf"/><Relationship Id="rId19" Type="http://schemas.openxmlformats.org/officeDocument/2006/relationships/oleObject" Target="../embeddings/oleObject55.bin"/><Relationship Id="rId4" Type="http://schemas.openxmlformats.org/officeDocument/2006/relationships/image" Target="../media/image119.png"/><Relationship Id="rId9" Type="http://schemas.openxmlformats.org/officeDocument/2006/relationships/oleObject" Target="../embeddings/oleObject50.bin"/><Relationship Id="rId14" Type="http://schemas.openxmlformats.org/officeDocument/2006/relationships/image" Target="../media/image114.wmf"/><Relationship Id="rId22" Type="http://schemas.openxmlformats.org/officeDocument/2006/relationships/image" Target="../media/image118.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126.wmf"/><Relationship Id="rId3" Type="http://schemas.openxmlformats.org/officeDocument/2006/relationships/oleObject" Target="../embeddings/oleObject57.bin"/><Relationship Id="rId7" Type="http://schemas.openxmlformats.org/officeDocument/2006/relationships/image" Target="../media/image110.png"/><Relationship Id="rId12"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23.wmf"/><Relationship Id="rId11" Type="http://schemas.openxmlformats.org/officeDocument/2006/relationships/image" Target="../media/image125.wmf"/><Relationship Id="rId5" Type="http://schemas.openxmlformats.org/officeDocument/2006/relationships/oleObject" Target="../embeddings/oleObject58.bin"/><Relationship Id="rId10" Type="http://schemas.openxmlformats.org/officeDocument/2006/relationships/oleObject" Target="../embeddings/oleObject60.bin"/><Relationship Id="rId4" Type="http://schemas.openxmlformats.org/officeDocument/2006/relationships/image" Target="../media/image122.wmf"/><Relationship Id="rId9" Type="http://schemas.openxmlformats.org/officeDocument/2006/relationships/image" Target="../media/image124.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28.wmf"/></Relationships>
</file>

<file path=ppt/slides/_rels/slide69.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0.wmf"/><Relationship Id="rId5" Type="http://schemas.openxmlformats.org/officeDocument/2006/relationships/oleObject" Target="../embeddings/oleObject64.bin"/><Relationship Id="rId4" Type="http://schemas.openxmlformats.org/officeDocument/2006/relationships/image" Target="../media/image129.wmf"/></Relationships>
</file>

<file path=ppt/slides/_rels/slide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oleObject" Target="../embeddings/oleObject66.bin"/><Relationship Id="rId7" Type="http://schemas.openxmlformats.org/officeDocument/2006/relationships/image" Target="../media/image13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7.bin"/><Relationship Id="rId5" Type="http://schemas.openxmlformats.org/officeDocument/2006/relationships/image" Target="../media/image135.png"/><Relationship Id="rId4" Type="http://schemas.openxmlformats.org/officeDocument/2006/relationships/image" Target="../media/image132.wmf"/><Relationship Id="rId9" Type="http://schemas.openxmlformats.org/officeDocument/2006/relationships/image" Target="../media/image134.wmf"/></Relationships>
</file>

<file path=ppt/slides/_rels/slide72.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3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72.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42.wmf"/><Relationship Id="rId5" Type="http://schemas.openxmlformats.org/officeDocument/2006/relationships/oleObject" Target="../embeddings/oleObject75.bin"/><Relationship Id="rId4" Type="http://schemas.openxmlformats.org/officeDocument/2006/relationships/image" Target="../media/image141.wmf"/><Relationship Id="rId9" Type="http://schemas.openxmlformats.org/officeDocument/2006/relationships/image" Target="../media/image143.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50.wmf"/><Relationship Id="rId4" Type="http://schemas.openxmlformats.org/officeDocument/2006/relationships/oleObject" Target="../embeddings/oleObject78.bin"/></Relationships>
</file>

<file path=ppt/slides/_rels/slide7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0" y="0"/>
            <a:ext cx="9124950" cy="6838950"/>
          </a:xfrm>
          <a:prstGeom prst="rect">
            <a:avLst/>
          </a:prstGeom>
          <a:solidFill>
            <a:srgbClr val="EF91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3077" name="AutoShape 3"/>
          <p:cNvSpPr>
            <a:spLocks noChangeArrowheads="1"/>
          </p:cNvSpPr>
          <p:nvPr/>
        </p:nvSpPr>
        <p:spPr bwMode="auto">
          <a:xfrm>
            <a:off x="250825" y="504825"/>
            <a:ext cx="8623300" cy="3200400"/>
          </a:xfrm>
          <a:prstGeom prst="roundRect">
            <a:avLst>
              <a:gd name="adj" fmla="val 12495"/>
            </a:avLst>
          </a:prstGeom>
          <a:gradFill rotWithShape="0">
            <a:gsLst>
              <a:gs pos="0">
                <a:srgbClr val="472B00"/>
              </a:gs>
              <a:gs pos="50000">
                <a:srgbClr val="EF9100"/>
              </a:gs>
              <a:gs pos="100000">
                <a:srgbClr val="472B00"/>
              </a:gs>
            </a:gsLst>
            <a:lin ang="54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88000"/>
              </a:lnSpc>
            </a:pPr>
            <a:r>
              <a:rPr lang="en-US" sz="2800" b="1" dirty="0">
                <a:solidFill>
                  <a:schemeClr val="bg1"/>
                </a:solidFill>
              </a:rPr>
              <a:t>Sequential decision analytics and modeling</a:t>
            </a:r>
          </a:p>
          <a:p>
            <a:pPr algn="ctr">
              <a:lnSpc>
                <a:spcPct val="88000"/>
              </a:lnSpc>
            </a:pPr>
            <a:r>
              <a:rPr lang="en-US" sz="2000" b="1" dirty="0">
                <a:solidFill>
                  <a:schemeClr val="bg1"/>
                </a:solidFill>
              </a:rPr>
              <a:t>ORF 411</a:t>
            </a:r>
          </a:p>
          <a:p>
            <a:pPr algn="ctr">
              <a:lnSpc>
                <a:spcPct val="88000"/>
              </a:lnSpc>
            </a:pPr>
            <a:r>
              <a:rPr lang="en-US" sz="2000" b="1" dirty="0">
                <a:solidFill>
                  <a:schemeClr val="bg1"/>
                </a:solidFill>
              </a:rPr>
              <a:t>Fall, 2018</a:t>
            </a:r>
          </a:p>
        </p:txBody>
      </p:sp>
      <p:sp>
        <p:nvSpPr>
          <p:cNvPr id="3078" name="Rectangle 4"/>
          <p:cNvSpPr>
            <a:spLocks noChangeArrowheads="1"/>
          </p:cNvSpPr>
          <p:nvPr/>
        </p:nvSpPr>
        <p:spPr bwMode="auto">
          <a:xfrm>
            <a:off x="3790950" y="4248150"/>
            <a:ext cx="4826000" cy="2146300"/>
          </a:xfrm>
          <a:prstGeom prst="rect">
            <a:avLst/>
          </a:prstGeom>
          <a:gradFill rotWithShape="0">
            <a:gsLst>
              <a:gs pos="0">
                <a:srgbClr val="EF9100"/>
              </a:gs>
              <a:gs pos="50000">
                <a:srgbClr val="000000"/>
              </a:gs>
              <a:gs pos="100000">
                <a:srgbClr val="EF91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p>
            <a:pPr algn="ctr">
              <a:lnSpc>
                <a:spcPct val="92000"/>
              </a:lnSpc>
            </a:pPr>
            <a:r>
              <a:rPr lang="en-US" b="1" dirty="0">
                <a:solidFill>
                  <a:schemeClr val="bg1"/>
                </a:solidFill>
              </a:rPr>
              <a:t>Warren Powell</a:t>
            </a:r>
          </a:p>
          <a:p>
            <a:pPr algn="ctr">
              <a:lnSpc>
                <a:spcPct val="92000"/>
              </a:lnSpc>
            </a:pPr>
            <a:r>
              <a:rPr lang="en-US" b="1" dirty="0">
                <a:solidFill>
                  <a:schemeClr val="bg1"/>
                </a:solidFill>
              </a:rPr>
              <a:t>Princeton University</a:t>
            </a:r>
          </a:p>
          <a:p>
            <a:pPr algn="ctr">
              <a:lnSpc>
                <a:spcPct val="92000"/>
              </a:lnSpc>
            </a:pPr>
            <a:r>
              <a:rPr lang="en-US" sz="2000" b="1" dirty="0">
                <a:solidFill>
                  <a:schemeClr val="bg1"/>
                </a:solidFill>
              </a:rPr>
              <a:t>http://www.castlelab.princeton.edu </a:t>
            </a:r>
            <a:endParaRPr lang="en-US" sz="2800" b="1" dirty="0">
              <a:solidFill>
                <a:schemeClr val="bg1"/>
              </a:solidFill>
            </a:endParaRPr>
          </a:p>
        </p:txBody>
      </p:sp>
      <p:pic>
        <p:nvPicPr>
          <p:cNvPr id="3079" name="Picture 5" descr="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910013"/>
            <a:ext cx="2784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6"/>
          <p:cNvSpPr>
            <a:spLocks noChangeArrowheads="1"/>
          </p:cNvSpPr>
          <p:nvPr/>
        </p:nvSpPr>
        <p:spPr bwMode="auto">
          <a:xfrm>
            <a:off x="0" y="6553200"/>
            <a:ext cx="362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t>© 2017 Warren B. Powell, Princeton University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management</a:t>
            </a:r>
          </a:p>
        </p:txBody>
      </p:sp>
      <p:sp>
        <p:nvSpPr>
          <p:cNvPr id="3" name="Content Placeholder 2"/>
          <p:cNvSpPr>
            <a:spLocks noGrp="1"/>
          </p:cNvSpPr>
          <p:nvPr>
            <p:ph idx="1"/>
          </p:nvPr>
        </p:nvSpPr>
        <p:spPr>
          <a:xfrm>
            <a:off x="685800" y="1143000"/>
            <a:ext cx="3861816" cy="4953000"/>
          </a:xfrm>
        </p:spPr>
        <p:txBody>
          <a:bodyPr/>
          <a:lstStyle/>
          <a:p>
            <a:r>
              <a:rPr lang="en-US" sz="2400" dirty="0"/>
              <a:t>Types of uncertainty</a:t>
            </a:r>
          </a:p>
          <a:p>
            <a:pPr lvl="1"/>
            <a:r>
              <a:rPr lang="en-US" sz="2000" dirty="0"/>
              <a:t>Randomness in the number of bookings each day due to the underlying Poisson process</a:t>
            </a:r>
          </a:p>
          <a:p>
            <a:pPr lvl="1"/>
            <a:r>
              <a:rPr lang="en-US" sz="2000" dirty="0"/>
              <a:t>Uncertainty in the total number of bookings on the stay date. </a:t>
            </a:r>
          </a:p>
          <a:p>
            <a:pPr lvl="1"/>
            <a:endParaRPr lang="en-US" sz="2000" dirty="0"/>
          </a:p>
          <a:p>
            <a:pPr lvl="1"/>
            <a:r>
              <a:rPr lang="en-US" sz="2000" dirty="0"/>
              <a:t>Uncertainty in the booking pace curve.</a:t>
            </a:r>
          </a:p>
          <a:p>
            <a:pPr lvl="2"/>
            <a:endParaRPr lang="en-US" sz="1600" dirty="0"/>
          </a:p>
          <a:p>
            <a:pPr lvl="2"/>
            <a:endParaRPr lang="en-US" sz="1600" dirty="0"/>
          </a:p>
          <a:p>
            <a:pPr lvl="1"/>
            <a:r>
              <a:rPr lang="en-US" sz="2000" dirty="0"/>
              <a:t>Uncertainty in how the market will respond to price.</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488" y="1483806"/>
            <a:ext cx="3506089" cy="139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296" y="2916662"/>
            <a:ext cx="3422904" cy="118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1532" t="5883" r="8374" b="8179"/>
          <a:stretch/>
        </p:blipFill>
        <p:spPr>
          <a:xfrm>
            <a:off x="5172179" y="4214920"/>
            <a:ext cx="3492698" cy="1100792"/>
          </a:xfrm>
          <a:prstGeom prst="rect">
            <a:avLst/>
          </a:prstGeom>
        </p:spPr>
      </p:pic>
      <p:cxnSp>
        <p:nvCxnSpPr>
          <p:cNvPr id="8" name="Straight Arrow Connector 7"/>
          <p:cNvCxnSpPr/>
          <p:nvPr/>
        </p:nvCxnSpPr>
        <p:spPr bwMode="auto">
          <a:xfrm flipV="1">
            <a:off x="5245331" y="5315712"/>
            <a:ext cx="0" cy="1024128"/>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5248102" y="6333744"/>
            <a:ext cx="3305475"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7729728" y="6345936"/>
            <a:ext cx="659155" cy="369332"/>
          </a:xfrm>
          <a:prstGeom prst="rect">
            <a:avLst/>
          </a:prstGeom>
          <a:noFill/>
        </p:spPr>
        <p:txBody>
          <a:bodyPr wrap="none" rtlCol="0">
            <a:spAutoFit/>
          </a:bodyPr>
          <a:lstStyle/>
          <a:p>
            <a:r>
              <a:rPr lang="en-US" dirty="0"/>
              <a:t>Price</a:t>
            </a:r>
          </a:p>
        </p:txBody>
      </p:sp>
      <p:sp>
        <p:nvSpPr>
          <p:cNvPr id="13" name="TextBox 12"/>
          <p:cNvSpPr txBox="1"/>
          <p:nvPr/>
        </p:nvSpPr>
        <p:spPr>
          <a:xfrm rot="16200000">
            <a:off x="4613776" y="5643110"/>
            <a:ext cx="966931" cy="369332"/>
          </a:xfrm>
          <a:prstGeom prst="rect">
            <a:avLst/>
          </a:prstGeom>
          <a:noFill/>
        </p:spPr>
        <p:txBody>
          <a:bodyPr wrap="none" rtlCol="0">
            <a:spAutoFit/>
          </a:bodyPr>
          <a:lstStyle/>
          <a:p>
            <a:r>
              <a:rPr lang="en-US" dirty="0"/>
              <a:t>Demand</a:t>
            </a:r>
          </a:p>
        </p:txBody>
      </p:sp>
      <p:cxnSp>
        <p:nvCxnSpPr>
          <p:cNvPr id="14" name="Straight Connector 13"/>
          <p:cNvCxnSpPr/>
          <p:nvPr/>
        </p:nvCxnSpPr>
        <p:spPr bwMode="auto">
          <a:xfrm>
            <a:off x="5815584" y="5344310"/>
            <a:ext cx="1487424" cy="96693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815584" y="5496710"/>
            <a:ext cx="2243721" cy="814532"/>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669280" y="5649110"/>
            <a:ext cx="2060448" cy="684634"/>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5669280" y="5801510"/>
            <a:ext cx="2390025" cy="342317"/>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85276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Demand forecasting</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11</a:t>
            </a:fld>
            <a:endParaRPr lang="en-US"/>
          </a:p>
        </p:txBody>
      </p:sp>
    </p:spTree>
    <p:extLst>
      <p:ext uri="{BB962C8B-B14F-4D97-AF65-F5344CB8AC3E}">
        <p14:creationId xmlns:p14="http://schemas.microsoft.com/office/powerpoint/2010/main" val="69016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sz="2400" dirty="0"/>
              <a:t>The booking process</a:t>
            </a:r>
          </a:p>
          <a:p>
            <a:pPr lvl="1"/>
            <a:r>
              <a:rPr lang="en-US" sz="2000" dirty="0"/>
              <a:t>Customers book through:</a:t>
            </a:r>
          </a:p>
          <a:p>
            <a:pPr lvl="2"/>
            <a:r>
              <a:rPr lang="en-US" sz="1800" dirty="0"/>
              <a:t>Online travel agents (OTAs)</a:t>
            </a:r>
          </a:p>
          <a:p>
            <a:pPr lvl="2"/>
            <a:r>
              <a:rPr lang="en-US" sz="1800" dirty="0"/>
              <a:t>“Property management system” (PMS)</a:t>
            </a:r>
          </a:p>
          <a:p>
            <a:pPr lvl="1"/>
            <a:r>
              <a:rPr lang="en-US" sz="2000" dirty="0"/>
              <a:t>Booking pace (the rate of bookings) reflects:</a:t>
            </a:r>
          </a:p>
          <a:p>
            <a:pPr lvl="2"/>
            <a:r>
              <a:rPr lang="en-US" sz="1800" dirty="0"/>
              <a:t>Type of hotel:</a:t>
            </a:r>
          </a:p>
          <a:p>
            <a:pPr lvl="3"/>
            <a:r>
              <a:rPr lang="en-US" sz="1800" dirty="0"/>
              <a:t>Business hotels tend to exhibits bookings primarily in last two weeks</a:t>
            </a:r>
          </a:p>
          <a:p>
            <a:pPr lvl="3"/>
            <a:r>
              <a:rPr lang="en-US" sz="1800" dirty="0"/>
              <a:t>Resort hotels can have bookings &gt;180 days out.</a:t>
            </a:r>
          </a:p>
          <a:p>
            <a:pPr lvl="2"/>
            <a:r>
              <a:rPr lang="en-US" sz="1800" dirty="0"/>
              <a:t>Season</a:t>
            </a:r>
          </a:p>
          <a:p>
            <a:pPr lvl="3"/>
            <a:r>
              <a:rPr lang="en-US" sz="1800" dirty="0"/>
              <a:t>Resort hotels have very strong peak seasons</a:t>
            </a:r>
          </a:p>
          <a:p>
            <a:pPr lvl="2"/>
            <a:r>
              <a:rPr lang="en-US" sz="1800" dirty="0"/>
              <a:t>Day of week</a:t>
            </a:r>
          </a:p>
          <a:p>
            <a:pPr lvl="2"/>
            <a:r>
              <a:rPr lang="en-US" sz="1800" dirty="0"/>
              <a:t>Special events (e.g. graduation) can have bookings much farther (even 365 days out).</a:t>
            </a:r>
          </a:p>
          <a:p>
            <a:pPr lvl="1"/>
            <a:r>
              <a:rPr lang="en-US" sz="2000" dirty="0"/>
              <a:t>Cancellations</a:t>
            </a:r>
          </a:p>
          <a:p>
            <a:pPr lvl="2"/>
            <a:r>
              <a:rPr lang="en-US" sz="1600" dirty="0"/>
              <a:t>We only observe net bookings = bookings minus cancellations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00440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56" y="1130237"/>
            <a:ext cx="8428037"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1" y="3697986"/>
            <a:ext cx="847737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91072" y="1182624"/>
            <a:ext cx="2379177" cy="369332"/>
          </a:xfrm>
          <a:prstGeom prst="rect">
            <a:avLst/>
          </a:prstGeom>
          <a:noFill/>
        </p:spPr>
        <p:txBody>
          <a:bodyPr wrap="none" rtlCol="0">
            <a:spAutoFit/>
          </a:bodyPr>
          <a:lstStyle/>
          <a:p>
            <a:r>
              <a:rPr lang="en-US" dirty="0"/>
              <a:t>Bookings &gt; 45 days out</a:t>
            </a:r>
          </a:p>
        </p:txBody>
      </p:sp>
      <p:sp>
        <p:nvSpPr>
          <p:cNvPr id="7" name="Arc 6"/>
          <p:cNvSpPr/>
          <p:nvPr/>
        </p:nvSpPr>
        <p:spPr bwMode="auto">
          <a:xfrm>
            <a:off x="8144256" y="1490996"/>
            <a:ext cx="499872" cy="642604"/>
          </a:xfrm>
          <a:prstGeom prst="arc">
            <a:avLst/>
          </a:prstGeom>
          <a:noFill/>
          <a:ln w="28575" cap="flat" cmpd="sng" algn="ctr">
            <a:solidFill>
              <a:schemeClr val="tx1"/>
            </a:solidFill>
            <a:prstDash val="solid"/>
            <a:round/>
            <a:headEnd type="none" w="med" len="me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62943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dirty="0"/>
              <a:t>Components of the booking model</a:t>
            </a:r>
          </a:p>
          <a:p>
            <a:pPr lvl="1"/>
            <a:r>
              <a:rPr lang="en-US" dirty="0"/>
              <a:t>Start with a base forecast of the total number of customers who will book on a stay-date T</a:t>
            </a:r>
          </a:p>
          <a:p>
            <a:pPr lvl="1"/>
            <a:r>
              <a:rPr lang="en-US" dirty="0"/>
              <a:t>Let</a:t>
            </a:r>
          </a:p>
          <a:p>
            <a:pPr lvl="1"/>
            <a:endParaRPr lang="en-US" dirty="0"/>
          </a:p>
          <a:p>
            <a:pPr lvl="1"/>
            <a:endParaRPr lang="en-US" dirty="0"/>
          </a:p>
          <a:p>
            <a:pPr lvl="2"/>
            <a:endParaRPr lang="en-US" dirty="0"/>
          </a:p>
          <a:p>
            <a:pPr marL="914400" lvl="2" indent="0">
              <a:buNone/>
            </a:pPr>
            <a:r>
              <a:rPr lang="en-US" dirty="0"/>
              <a:t>where</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2023491" y="2840038"/>
          <a:ext cx="6270625" cy="1254125"/>
        </p:xfrm>
        <a:graphic>
          <a:graphicData uri="http://schemas.openxmlformats.org/presentationml/2006/ole">
            <mc:AlternateContent xmlns:mc="http://schemas.openxmlformats.org/markup-compatibility/2006">
              <mc:Choice xmlns:v="urn:schemas-microsoft-com:vml" Requires="v">
                <p:oleObj spid="_x0000_s1026" name="Equation" r:id="rId3" imgW="3746160" imgH="749160" progId="Equation.DSMT4">
                  <p:embed/>
                </p:oleObj>
              </mc:Choice>
              <mc:Fallback>
                <p:oleObj name="Equation" r:id="rId3" imgW="3746160" imgH="749160" progId="Equation.DSMT4">
                  <p:embed/>
                  <p:pic>
                    <p:nvPicPr>
                      <p:cNvPr id="5" name="Object 4"/>
                      <p:cNvPicPr/>
                      <p:nvPr/>
                    </p:nvPicPr>
                    <p:blipFill>
                      <a:blip r:embed="rId4"/>
                      <a:stretch>
                        <a:fillRect/>
                      </a:stretch>
                    </p:blipFill>
                    <p:spPr>
                      <a:xfrm>
                        <a:off x="2023491" y="2840038"/>
                        <a:ext cx="6270625" cy="125412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795463" y="4451350"/>
          <a:ext cx="6397625" cy="2041525"/>
        </p:xfrm>
        <a:graphic>
          <a:graphicData uri="http://schemas.openxmlformats.org/presentationml/2006/ole">
            <mc:AlternateContent xmlns:mc="http://schemas.openxmlformats.org/markup-compatibility/2006">
              <mc:Choice xmlns:v="urn:schemas-microsoft-com:vml" Requires="v">
                <p:oleObj spid="_x0000_s1027" name="Equation" r:id="rId5" imgW="3822480" imgH="1218960" progId="Equation.DSMT4">
                  <p:embed/>
                </p:oleObj>
              </mc:Choice>
              <mc:Fallback>
                <p:oleObj name="Equation" r:id="rId5" imgW="3822480" imgH="1218960" progId="Equation.DSMT4">
                  <p:embed/>
                  <p:pic>
                    <p:nvPicPr>
                      <p:cNvPr id="6" name="Object 5"/>
                      <p:cNvPicPr>
                        <a:picLocks noChangeAspect="1" noChangeArrowheads="1"/>
                      </p:cNvPicPr>
                      <p:nvPr/>
                    </p:nvPicPr>
                    <p:blipFill>
                      <a:blip r:embed="rId6"/>
                      <a:srcRect/>
                      <a:stretch>
                        <a:fillRect/>
                      </a:stretch>
                    </p:blipFill>
                    <p:spPr bwMode="auto">
                      <a:xfrm>
                        <a:off x="1795463" y="4451350"/>
                        <a:ext cx="63976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6"/>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76362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dirty="0"/>
              <a:t>Use first year to initialize the model</a:t>
            </a:r>
          </a:p>
          <a:p>
            <a:pPr lvl="1"/>
            <a:r>
              <a:rPr lang="en-US" dirty="0"/>
              <a:t>  </a:t>
            </a:r>
          </a:p>
          <a:p>
            <a:pPr lvl="1"/>
            <a:endParaRPr lang="en-US" dirty="0"/>
          </a:p>
          <a:p>
            <a:pPr lvl="1"/>
            <a:r>
              <a:rPr lang="en-US" dirty="0"/>
              <a:t>  </a:t>
            </a:r>
          </a:p>
          <a:p>
            <a:pPr lvl="1"/>
            <a:endParaRPr lang="en-US" dirty="0"/>
          </a:p>
          <a:p>
            <a:pPr lvl="1"/>
            <a:r>
              <a:rPr lang="en-US" dirty="0"/>
              <a:t>    </a:t>
            </a:r>
          </a:p>
          <a:p>
            <a:pPr lvl="1"/>
            <a:endParaRPr lang="en-US" dirty="0"/>
          </a:p>
          <a:p>
            <a:r>
              <a:rPr lang="en-US" dirty="0"/>
              <a:t>Notes</a:t>
            </a:r>
          </a:p>
          <a:p>
            <a:pPr lvl="1"/>
            <a:r>
              <a:rPr lang="en-US" dirty="0"/>
              <a:t>Initializing the baseline to the yearly average can introduce a significant distortion since we will allow the baseline to adapt.</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1601788" y="1707642"/>
          <a:ext cx="4524375" cy="411163"/>
        </p:xfrm>
        <a:graphic>
          <a:graphicData uri="http://schemas.openxmlformats.org/presentationml/2006/ole">
            <mc:AlternateContent xmlns:mc="http://schemas.openxmlformats.org/markup-compatibility/2006">
              <mc:Choice xmlns:v="urn:schemas-microsoft-com:vml" Requires="v">
                <p:oleObj spid="_x0000_s2050" name="Equation" r:id="rId3" imgW="2514600" imgH="228600" progId="Equation.DSMT4">
                  <p:embed/>
                </p:oleObj>
              </mc:Choice>
              <mc:Fallback>
                <p:oleObj name="Equation" r:id="rId3" imgW="2514600" imgH="228600" progId="Equation.DSMT4">
                  <p:embed/>
                  <p:pic>
                    <p:nvPicPr>
                      <p:cNvPr id="5" name="Object 4"/>
                      <p:cNvPicPr/>
                      <p:nvPr/>
                    </p:nvPicPr>
                    <p:blipFill>
                      <a:blip r:embed="rId4"/>
                      <a:stretch>
                        <a:fillRect/>
                      </a:stretch>
                    </p:blipFill>
                    <p:spPr>
                      <a:xfrm>
                        <a:off x="1601788" y="1707642"/>
                        <a:ext cx="4524375" cy="411163"/>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501457" y="2434209"/>
          <a:ext cx="7178676" cy="784225"/>
        </p:xfrm>
        <a:graphic>
          <a:graphicData uri="http://schemas.openxmlformats.org/presentationml/2006/ole">
            <mc:AlternateContent xmlns:mc="http://schemas.openxmlformats.org/markup-compatibility/2006">
              <mc:Choice xmlns:v="urn:schemas-microsoft-com:vml" Requires="v">
                <p:oleObj spid="_x0000_s2051" name="Equation" r:id="rId5" imgW="3949560" imgH="431640" progId="Equation.DSMT4">
                  <p:embed/>
                </p:oleObj>
              </mc:Choice>
              <mc:Fallback>
                <p:oleObj name="Equation" r:id="rId5" imgW="3949560" imgH="431640" progId="Equation.DSMT4">
                  <p:embed/>
                  <p:pic>
                    <p:nvPicPr>
                      <p:cNvPr id="6" name="Object 5"/>
                      <p:cNvPicPr/>
                      <p:nvPr/>
                    </p:nvPicPr>
                    <p:blipFill>
                      <a:blip r:embed="rId6"/>
                      <a:stretch>
                        <a:fillRect/>
                      </a:stretch>
                    </p:blipFill>
                    <p:spPr>
                      <a:xfrm>
                        <a:off x="1501457" y="2434209"/>
                        <a:ext cx="7178676" cy="784225"/>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1526032" y="3280855"/>
          <a:ext cx="7337425" cy="784225"/>
        </p:xfrm>
        <a:graphic>
          <a:graphicData uri="http://schemas.openxmlformats.org/presentationml/2006/ole">
            <mc:AlternateContent xmlns:mc="http://schemas.openxmlformats.org/markup-compatibility/2006">
              <mc:Choice xmlns:v="urn:schemas-microsoft-com:vml" Requires="v">
                <p:oleObj spid="_x0000_s2052" name="Equation" r:id="rId7" imgW="4038480" imgH="431640" progId="Equation.DSMT4">
                  <p:embed/>
                </p:oleObj>
              </mc:Choice>
              <mc:Fallback>
                <p:oleObj name="Equation" r:id="rId7" imgW="4038480" imgH="431640" progId="Equation.DSMT4">
                  <p:embed/>
                  <p:pic>
                    <p:nvPicPr>
                      <p:cNvPr id="7" name="Object 6"/>
                      <p:cNvPicPr>
                        <a:picLocks noChangeAspect="1" noChangeArrowheads="1"/>
                      </p:cNvPicPr>
                      <p:nvPr/>
                    </p:nvPicPr>
                    <p:blipFill>
                      <a:blip r:embed="rId8"/>
                      <a:srcRect/>
                      <a:stretch>
                        <a:fillRect/>
                      </a:stretch>
                    </p:blipFill>
                    <p:spPr bwMode="auto">
                      <a:xfrm>
                        <a:off x="1526032" y="3280855"/>
                        <a:ext cx="73374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7"/>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57112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sz="2400" dirty="0"/>
              <a:t>Adaptive updating</a:t>
            </a:r>
          </a:p>
          <a:p>
            <a:pPr lvl="1"/>
            <a:r>
              <a:rPr lang="en-US" sz="2000" dirty="0"/>
              <a:t>Given the initial estimates, we then update our parameters each week, starting with the first year.</a:t>
            </a:r>
          </a:p>
          <a:p>
            <a:pPr lvl="1"/>
            <a:r>
              <a:rPr lang="en-US" sz="2000" dirty="0"/>
              <a:t>Let </a:t>
            </a:r>
            <a:r>
              <a:rPr lang="en-US" sz="2000" i="1" dirty="0"/>
              <a:t>t</a:t>
            </a:r>
            <a:r>
              <a:rPr lang="en-US" sz="2000" dirty="0"/>
              <a:t> be the week (counting from beginning of the dataset), and let </a:t>
            </a:r>
            <a:r>
              <a:rPr lang="en-US" sz="2000" i="1" dirty="0"/>
              <a:t>w(t) </a:t>
            </a:r>
            <a:r>
              <a:rPr lang="en-US" sz="2000" dirty="0"/>
              <a:t>be the week within the year, where we have observed</a:t>
            </a:r>
          </a:p>
          <a:p>
            <a:pPr lvl="2"/>
            <a:r>
              <a:rPr lang="en-US" sz="1800" dirty="0"/>
              <a:t>          pickups (bookings) during week </a:t>
            </a:r>
            <a:r>
              <a:rPr lang="en-US" sz="1800" i="1" dirty="0"/>
              <a:t>w(t)</a:t>
            </a:r>
            <a:r>
              <a:rPr lang="en-US" sz="1800" dirty="0"/>
              <a:t>.</a:t>
            </a:r>
          </a:p>
          <a:p>
            <a:pPr lvl="2"/>
            <a:endParaRPr lang="en-US" sz="1800" dirty="0"/>
          </a:p>
          <a:p>
            <a:pPr lvl="2"/>
            <a:r>
              <a:rPr lang="en-US" sz="1800" dirty="0"/>
              <a:t>           pickups on each day </a:t>
            </a:r>
            <a:r>
              <a:rPr lang="en-US" sz="1800" i="1" dirty="0"/>
              <a:t>d(t)</a:t>
            </a:r>
            <a:r>
              <a:rPr lang="en-US" sz="1800" dirty="0"/>
              <a:t> of week </a:t>
            </a:r>
            <a:r>
              <a:rPr lang="en-US" sz="1800" i="1" dirty="0"/>
              <a:t>t</a:t>
            </a:r>
            <a:r>
              <a:rPr lang="en-US" sz="1800" dirty="0"/>
              <a:t>.</a:t>
            </a:r>
          </a:p>
          <a:p>
            <a:pPr lvl="1"/>
            <a:r>
              <a:rPr lang="en-US" sz="2000" dirty="0"/>
              <a:t>Updating formulas:</a:t>
            </a:r>
          </a:p>
          <a:p>
            <a:pPr lvl="2"/>
            <a:endParaRPr lang="en-US" sz="1800" dirty="0"/>
          </a:p>
          <a:p>
            <a:pPr lvl="2"/>
            <a:r>
              <a:rPr lang="en-US" sz="1800" dirty="0"/>
              <a:t>  </a:t>
            </a:r>
          </a:p>
          <a:p>
            <a:pPr lvl="2"/>
            <a:endParaRPr lang="en-US" sz="1800" dirty="0"/>
          </a:p>
          <a:p>
            <a:pPr lvl="2"/>
            <a:r>
              <a:rPr lang="en-US" sz="1800" dirty="0"/>
              <a:t>   </a:t>
            </a:r>
          </a:p>
          <a:p>
            <a:pPr lvl="2"/>
            <a:endParaRPr lang="en-US" sz="1800" dirty="0"/>
          </a:p>
          <a:p>
            <a:pPr lvl="2"/>
            <a:r>
              <a:rPr lang="en-US" sz="1800" dirty="0"/>
              <a:t>  </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1847698" y="2865121"/>
          <a:ext cx="656234" cy="479556"/>
        </p:xfrm>
        <a:graphic>
          <a:graphicData uri="http://schemas.openxmlformats.org/presentationml/2006/ole">
            <mc:AlternateContent xmlns:mc="http://schemas.openxmlformats.org/markup-compatibility/2006">
              <mc:Choice xmlns:v="urn:schemas-microsoft-com:vml" Requires="v">
                <p:oleObj spid="_x0000_s3074" name="Equation" r:id="rId3" imgW="330120" imgH="241200" progId="Equation.DSMT4">
                  <p:embed/>
                </p:oleObj>
              </mc:Choice>
              <mc:Fallback>
                <p:oleObj name="Equation" r:id="rId3" imgW="330120" imgH="241200" progId="Equation.DSMT4">
                  <p:embed/>
                  <p:pic>
                    <p:nvPicPr>
                      <p:cNvPr id="5" name="Object 4"/>
                      <p:cNvPicPr/>
                      <p:nvPr/>
                    </p:nvPicPr>
                    <p:blipFill>
                      <a:blip r:embed="rId4"/>
                      <a:stretch>
                        <a:fillRect/>
                      </a:stretch>
                    </p:blipFill>
                    <p:spPr>
                      <a:xfrm>
                        <a:off x="1847698" y="2865121"/>
                        <a:ext cx="656234" cy="479556"/>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866075" y="3395282"/>
          <a:ext cx="655637" cy="479425"/>
        </p:xfrm>
        <a:graphic>
          <a:graphicData uri="http://schemas.openxmlformats.org/presentationml/2006/ole">
            <mc:AlternateContent xmlns:mc="http://schemas.openxmlformats.org/markup-compatibility/2006">
              <mc:Choice xmlns:v="urn:schemas-microsoft-com:vml" Requires="v">
                <p:oleObj spid="_x0000_s3075" name="Equation" r:id="rId5" imgW="330120" imgH="241200" progId="Equation.DSMT4">
                  <p:embed/>
                </p:oleObj>
              </mc:Choice>
              <mc:Fallback>
                <p:oleObj name="Equation" r:id="rId5" imgW="330120" imgH="241200" progId="Equation.DSMT4">
                  <p:embed/>
                  <p:pic>
                    <p:nvPicPr>
                      <p:cNvPr id="6" name="Object 5"/>
                      <p:cNvPicPr>
                        <a:picLocks noChangeAspect="1" noChangeArrowheads="1"/>
                      </p:cNvPicPr>
                      <p:nvPr/>
                    </p:nvPicPr>
                    <p:blipFill>
                      <a:blip r:embed="rId6"/>
                      <a:srcRect/>
                      <a:stretch>
                        <a:fillRect/>
                      </a:stretch>
                    </p:blipFill>
                    <p:spPr bwMode="auto">
                      <a:xfrm>
                        <a:off x="1866075" y="3395282"/>
                        <a:ext cx="6556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nvPr>
        </p:nvGraphicFramePr>
        <p:xfrm>
          <a:off x="1924431" y="4690618"/>
          <a:ext cx="4152900" cy="747713"/>
        </p:xfrm>
        <a:graphic>
          <a:graphicData uri="http://schemas.openxmlformats.org/presentationml/2006/ole">
            <mc:AlternateContent xmlns:mc="http://schemas.openxmlformats.org/markup-compatibility/2006">
              <mc:Choice xmlns:v="urn:schemas-microsoft-com:vml" Requires="v">
                <p:oleObj spid="_x0000_s3076" name="Equation" r:id="rId7" imgW="2539800" imgH="457200" progId="Equation.DSMT4">
                  <p:embed/>
                </p:oleObj>
              </mc:Choice>
              <mc:Fallback>
                <p:oleObj name="Equation" r:id="rId7" imgW="2539800" imgH="457200" progId="Equation.DSMT4">
                  <p:embed/>
                  <p:pic>
                    <p:nvPicPr>
                      <p:cNvPr id="7" name="Object 6"/>
                      <p:cNvPicPr/>
                      <p:nvPr/>
                    </p:nvPicPr>
                    <p:blipFill>
                      <a:blip r:embed="rId8"/>
                      <a:stretch>
                        <a:fillRect/>
                      </a:stretch>
                    </p:blipFill>
                    <p:spPr>
                      <a:xfrm>
                        <a:off x="1924431" y="4690618"/>
                        <a:ext cx="4152900" cy="74771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1955800" y="5246497"/>
          <a:ext cx="4713288" cy="747713"/>
        </p:xfrm>
        <a:graphic>
          <a:graphicData uri="http://schemas.openxmlformats.org/presentationml/2006/ole">
            <mc:AlternateContent xmlns:mc="http://schemas.openxmlformats.org/markup-compatibility/2006">
              <mc:Choice xmlns:v="urn:schemas-microsoft-com:vml" Requires="v">
                <p:oleObj spid="_x0000_s3077" name="Equation" r:id="rId9" imgW="2882880" imgH="457200" progId="Equation.DSMT4">
                  <p:embed/>
                </p:oleObj>
              </mc:Choice>
              <mc:Fallback>
                <p:oleObj name="Equation" r:id="rId9" imgW="2882880" imgH="457200" progId="Equation.DSMT4">
                  <p:embed/>
                  <p:pic>
                    <p:nvPicPr>
                      <p:cNvPr id="8" name="Object 7"/>
                      <p:cNvPicPr>
                        <a:picLocks noChangeAspect="1" noChangeArrowheads="1"/>
                      </p:cNvPicPr>
                      <p:nvPr/>
                    </p:nvPicPr>
                    <p:blipFill>
                      <a:blip r:embed="rId10"/>
                      <a:srcRect/>
                      <a:stretch>
                        <a:fillRect/>
                      </a:stretch>
                    </p:blipFill>
                    <p:spPr bwMode="auto">
                      <a:xfrm>
                        <a:off x="1955800" y="5246497"/>
                        <a:ext cx="471328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1934020" y="4156075"/>
          <a:ext cx="2803525" cy="684213"/>
        </p:xfrm>
        <a:graphic>
          <a:graphicData uri="http://schemas.openxmlformats.org/presentationml/2006/ole">
            <mc:AlternateContent xmlns:mc="http://schemas.openxmlformats.org/markup-compatibility/2006">
              <mc:Choice xmlns:v="urn:schemas-microsoft-com:vml" Requires="v">
                <p:oleObj spid="_x0000_s3078" name="Equation" r:id="rId11" imgW="1714320" imgH="419040" progId="Equation.DSMT4">
                  <p:embed/>
                </p:oleObj>
              </mc:Choice>
              <mc:Fallback>
                <p:oleObj name="Equation" r:id="rId11" imgW="1714320" imgH="419040" progId="Equation.DSMT4">
                  <p:embed/>
                  <p:pic>
                    <p:nvPicPr>
                      <p:cNvPr id="9" name="Object 8"/>
                      <p:cNvPicPr>
                        <a:picLocks noChangeAspect="1" noChangeArrowheads="1"/>
                      </p:cNvPicPr>
                      <p:nvPr/>
                    </p:nvPicPr>
                    <p:blipFill>
                      <a:blip r:embed="rId12"/>
                      <a:srcRect/>
                      <a:stretch>
                        <a:fillRect/>
                      </a:stretch>
                    </p:blipFill>
                    <p:spPr bwMode="auto">
                      <a:xfrm>
                        <a:off x="1934020" y="4156075"/>
                        <a:ext cx="2803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lide Number Placeholder 9"/>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55207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dirty="0"/>
              <a:t>Notes on smoothing factors</a:t>
            </a:r>
          </a:p>
          <a:p>
            <a:pPr lvl="1"/>
            <a:r>
              <a:rPr lang="en-US" dirty="0"/>
              <a:t>Baselines reflect changes in the market, economy.  Typically these are allowed to adapt more quickly.  But because they are updated weekly, need to be careful not to overreact to special events.</a:t>
            </a:r>
          </a:p>
          <a:p>
            <a:pPr lvl="2"/>
            <a:r>
              <a:rPr lang="en-US" dirty="0"/>
              <a:t>Typical smoothing values range (.05 - .15)</a:t>
            </a:r>
          </a:p>
          <a:p>
            <a:pPr lvl="1"/>
            <a:r>
              <a:rPr lang="en-US" dirty="0"/>
              <a:t>Weekly factors are updated once each year, so the updating has to be more aggressive.</a:t>
            </a:r>
          </a:p>
          <a:p>
            <a:pPr lvl="2"/>
            <a:r>
              <a:rPr lang="en-US" dirty="0"/>
              <a:t>Typical smoothing values might be (.10 - .20)</a:t>
            </a:r>
          </a:p>
          <a:p>
            <a:pPr lvl="2"/>
            <a:r>
              <a:rPr lang="en-US" dirty="0"/>
              <a:t>Might reduce this once model has stabilized.</a:t>
            </a:r>
          </a:p>
          <a:p>
            <a:pPr lvl="1"/>
            <a:r>
              <a:rPr lang="en-US" dirty="0"/>
              <a:t>Daily factors are updated each week.  Day-of-week effects should be fairly stable, so smoothing values are smaller (.02-.05).</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83689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dirty="0"/>
              <a:t>Historical bookings by stay date, 2012-2014</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092" t="5927" r="7570" b="30634"/>
          <a:stretch/>
        </p:blipFill>
        <p:spPr>
          <a:xfrm>
            <a:off x="444803" y="2027477"/>
            <a:ext cx="8254394" cy="4439538"/>
          </a:xfrm>
          <a:prstGeom prst="rect">
            <a:avLst/>
          </a:prstGeom>
        </p:spPr>
      </p:pic>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544038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dirty="0"/>
              <a:t>Actual vs. forecast</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6" name="Content Placeholder 10"/>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261" t="6715" r="8507" b="8757"/>
          <a:stretch/>
        </p:blipFill>
        <p:spPr bwMode="auto">
          <a:xfrm>
            <a:off x="109728" y="1645919"/>
            <a:ext cx="8936736" cy="509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10"/>
          <p:cNvPicPr>
            <a:picLocks noChangeAspect="1"/>
          </p:cNvPicPr>
          <p:nvPr/>
        </p:nvPicPr>
        <p:blipFill rotWithShape="1">
          <a:blip r:embed="rId4" cstate="print">
            <a:extLst>
              <a:ext uri="{28A0092B-C50C-407E-A947-70E740481C1C}">
                <a14:useLocalDpi xmlns:a14="http://schemas.microsoft.com/office/drawing/2010/main" val="0"/>
              </a:ext>
            </a:extLst>
          </a:blip>
          <a:srcRect l="79655" t="7440" r="9426" b="83896"/>
          <a:stretch/>
        </p:blipFill>
        <p:spPr>
          <a:xfrm>
            <a:off x="6353016" y="1437868"/>
            <a:ext cx="1890122" cy="1034217"/>
          </a:xfrm>
          <a:prstGeom prst="rect">
            <a:avLst/>
          </a:prstGeom>
        </p:spPr>
      </p:pic>
      <p:sp>
        <p:nvSpPr>
          <p:cNvPr id="8" name="TextBox 7"/>
          <p:cNvSpPr txBox="1"/>
          <p:nvPr/>
        </p:nvSpPr>
        <p:spPr>
          <a:xfrm>
            <a:off x="7219077" y="5977565"/>
            <a:ext cx="1343493" cy="646331"/>
          </a:xfrm>
          <a:prstGeom prst="rect">
            <a:avLst/>
          </a:prstGeom>
          <a:noFill/>
        </p:spPr>
        <p:txBody>
          <a:bodyPr wrap="square" rtlCol="0">
            <a:spAutoFit/>
          </a:bodyPr>
          <a:lstStyle/>
          <a:p>
            <a:r>
              <a:rPr lang="en-US" dirty="0">
                <a:solidFill>
                  <a:srgbClr val="0000FF"/>
                </a:solidFill>
              </a:rPr>
              <a:t>Previous Year</a:t>
            </a:r>
          </a:p>
        </p:txBody>
      </p:sp>
      <p:sp>
        <p:nvSpPr>
          <p:cNvPr id="9" name="TextBox 8"/>
          <p:cNvSpPr txBox="1"/>
          <p:nvPr/>
        </p:nvSpPr>
        <p:spPr>
          <a:xfrm>
            <a:off x="7408604" y="4789052"/>
            <a:ext cx="1343493" cy="369332"/>
          </a:xfrm>
          <a:prstGeom prst="rect">
            <a:avLst/>
          </a:prstGeom>
          <a:noFill/>
        </p:spPr>
        <p:txBody>
          <a:bodyPr wrap="square" rtlCol="0">
            <a:spAutoFit/>
          </a:bodyPr>
          <a:lstStyle/>
          <a:p>
            <a:r>
              <a:rPr lang="en-US" dirty="0">
                <a:solidFill>
                  <a:srgbClr val="FF0000"/>
                </a:solidFill>
              </a:rPr>
              <a:t>Baseline</a:t>
            </a:r>
          </a:p>
        </p:txBody>
      </p:sp>
      <p:sp>
        <p:nvSpPr>
          <p:cNvPr id="10" name="TextBox 9"/>
          <p:cNvSpPr txBox="1"/>
          <p:nvPr/>
        </p:nvSpPr>
        <p:spPr>
          <a:xfrm>
            <a:off x="3819920" y="3018375"/>
            <a:ext cx="1343493" cy="369332"/>
          </a:xfrm>
          <a:prstGeom prst="rect">
            <a:avLst/>
          </a:prstGeom>
          <a:noFill/>
        </p:spPr>
        <p:txBody>
          <a:bodyPr wrap="square" rtlCol="0">
            <a:spAutoFit/>
          </a:bodyPr>
          <a:lstStyle/>
          <a:p>
            <a:r>
              <a:rPr lang="en-US" dirty="0">
                <a:solidFill>
                  <a:srgbClr val="00B050"/>
                </a:solidFill>
              </a:rPr>
              <a:t>Prediction</a:t>
            </a:r>
          </a:p>
        </p:txBody>
      </p:sp>
      <p:sp>
        <p:nvSpPr>
          <p:cNvPr id="11" name="TextBox 10"/>
          <p:cNvSpPr txBox="1"/>
          <p:nvPr/>
        </p:nvSpPr>
        <p:spPr>
          <a:xfrm>
            <a:off x="5681269" y="2851645"/>
            <a:ext cx="1343493" cy="369332"/>
          </a:xfrm>
          <a:prstGeom prst="rect">
            <a:avLst/>
          </a:prstGeom>
          <a:noFill/>
        </p:spPr>
        <p:txBody>
          <a:bodyPr wrap="square" rtlCol="0">
            <a:spAutoFit/>
          </a:bodyPr>
          <a:lstStyle/>
          <a:p>
            <a:r>
              <a:rPr lang="en-US" dirty="0"/>
              <a:t>Actuals</a:t>
            </a:r>
          </a:p>
        </p:txBody>
      </p:sp>
      <p:sp>
        <p:nvSpPr>
          <p:cNvPr id="12" name="Rectangle 11"/>
          <p:cNvSpPr/>
          <p:nvPr/>
        </p:nvSpPr>
        <p:spPr>
          <a:xfrm>
            <a:off x="5827292" y="1437867"/>
            <a:ext cx="2475722" cy="13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93331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Week 10 - Wednesday</a:t>
            </a:r>
          </a:p>
        </p:txBody>
      </p:sp>
      <p:sp>
        <p:nvSpPr>
          <p:cNvPr id="4101" name="Rectangle 5"/>
          <p:cNvSpPr>
            <a:spLocks noGrp="1" noChangeArrowheads="1"/>
          </p:cNvSpPr>
          <p:nvPr>
            <p:ph type="subTitle" idx="1"/>
          </p:nvPr>
        </p:nvSpPr>
        <p:spPr/>
        <p:txBody>
          <a:bodyPr/>
          <a:lstStyle/>
          <a:p>
            <a:r>
              <a:rPr lang="en-US" dirty="0"/>
              <a:t>Revenue management for hotels</a:t>
            </a:r>
          </a:p>
        </p:txBody>
      </p:sp>
      <p:sp>
        <p:nvSpPr>
          <p:cNvPr id="3" name="Footer Placeholder 2"/>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a:t>
            </a:fld>
            <a:endParaRPr lang="en-US"/>
          </a:p>
        </p:txBody>
      </p:sp>
    </p:spTree>
    <p:extLst>
      <p:ext uri="{BB962C8B-B14F-4D97-AF65-F5344CB8AC3E}">
        <p14:creationId xmlns:p14="http://schemas.microsoft.com/office/powerpoint/2010/main" val="47373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dirty="0"/>
              <a:t>Actual vs. forecast</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7" name="Content Placeholder 10"/>
          <p:cNvPicPr>
            <a:picLocks noChangeAspect="1"/>
          </p:cNvPicPr>
          <p:nvPr/>
        </p:nvPicPr>
        <p:blipFill rotWithShape="1">
          <a:blip r:embed="rId2" cstate="print">
            <a:extLst>
              <a:ext uri="{28A0092B-C50C-407E-A947-70E740481C1C}">
                <a14:useLocalDpi xmlns:a14="http://schemas.microsoft.com/office/drawing/2010/main" val="0"/>
              </a:ext>
            </a:extLst>
          </a:blip>
          <a:srcRect l="79655" t="7440" r="9426" b="83896"/>
          <a:stretch/>
        </p:blipFill>
        <p:spPr>
          <a:xfrm>
            <a:off x="6353016" y="1437868"/>
            <a:ext cx="1890122" cy="1034217"/>
          </a:xfrm>
          <a:prstGeom prst="rect">
            <a:avLst/>
          </a:prstGeom>
        </p:spPr>
      </p:pic>
      <p:sp>
        <p:nvSpPr>
          <p:cNvPr id="12" name="Rectangle 11"/>
          <p:cNvSpPr/>
          <p:nvPr/>
        </p:nvSpPr>
        <p:spPr>
          <a:xfrm>
            <a:off x="5827292" y="1437867"/>
            <a:ext cx="2475722" cy="139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742" b="7822"/>
          <a:stretch/>
        </p:blipFill>
        <p:spPr>
          <a:xfrm>
            <a:off x="720739" y="1633562"/>
            <a:ext cx="8548406" cy="5123920"/>
          </a:xfrm>
          <a:prstGeom prst="rect">
            <a:avLst/>
          </a:prstGeom>
        </p:spPr>
      </p:pic>
      <p:sp>
        <p:nvSpPr>
          <p:cNvPr id="14" name="TextBox 13"/>
          <p:cNvSpPr txBox="1"/>
          <p:nvPr/>
        </p:nvSpPr>
        <p:spPr>
          <a:xfrm>
            <a:off x="3094594" y="5374202"/>
            <a:ext cx="1343493" cy="646331"/>
          </a:xfrm>
          <a:prstGeom prst="rect">
            <a:avLst/>
          </a:prstGeom>
          <a:noFill/>
        </p:spPr>
        <p:txBody>
          <a:bodyPr wrap="square" rtlCol="0">
            <a:spAutoFit/>
          </a:bodyPr>
          <a:lstStyle/>
          <a:p>
            <a:r>
              <a:rPr lang="en-US" dirty="0">
                <a:solidFill>
                  <a:srgbClr val="0000FF"/>
                </a:solidFill>
              </a:rPr>
              <a:t>Previous Year</a:t>
            </a:r>
          </a:p>
        </p:txBody>
      </p:sp>
      <p:sp>
        <p:nvSpPr>
          <p:cNvPr id="15" name="Rectangle 14"/>
          <p:cNvSpPr/>
          <p:nvPr/>
        </p:nvSpPr>
        <p:spPr>
          <a:xfrm>
            <a:off x="6596805" y="1747515"/>
            <a:ext cx="2062564" cy="138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35789" y="2648475"/>
            <a:ext cx="1343493" cy="369332"/>
          </a:xfrm>
          <a:prstGeom prst="rect">
            <a:avLst/>
          </a:prstGeom>
          <a:noFill/>
        </p:spPr>
        <p:txBody>
          <a:bodyPr wrap="square" rtlCol="0">
            <a:spAutoFit/>
          </a:bodyPr>
          <a:lstStyle/>
          <a:p>
            <a:r>
              <a:rPr lang="en-US" dirty="0">
                <a:solidFill>
                  <a:srgbClr val="00B050"/>
                </a:solidFill>
              </a:rPr>
              <a:t>Prediction</a:t>
            </a:r>
          </a:p>
        </p:txBody>
      </p:sp>
      <p:sp>
        <p:nvSpPr>
          <p:cNvPr id="17" name="TextBox 16"/>
          <p:cNvSpPr txBox="1"/>
          <p:nvPr/>
        </p:nvSpPr>
        <p:spPr>
          <a:xfrm>
            <a:off x="4219284" y="4601084"/>
            <a:ext cx="1343493" cy="369332"/>
          </a:xfrm>
          <a:prstGeom prst="rect">
            <a:avLst/>
          </a:prstGeom>
          <a:noFill/>
        </p:spPr>
        <p:txBody>
          <a:bodyPr wrap="square" rtlCol="0">
            <a:spAutoFit/>
          </a:bodyPr>
          <a:lstStyle/>
          <a:p>
            <a:r>
              <a:rPr lang="en-US" dirty="0">
                <a:solidFill>
                  <a:srgbClr val="FF0000"/>
                </a:solidFill>
              </a:rPr>
              <a:t>Baseline</a:t>
            </a:r>
          </a:p>
        </p:txBody>
      </p:sp>
      <p:sp>
        <p:nvSpPr>
          <p:cNvPr id="18" name="TextBox 17"/>
          <p:cNvSpPr txBox="1"/>
          <p:nvPr/>
        </p:nvSpPr>
        <p:spPr>
          <a:xfrm>
            <a:off x="4093355" y="1901786"/>
            <a:ext cx="1343493" cy="369332"/>
          </a:xfrm>
          <a:prstGeom prst="rect">
            <a:avLst/>
          </a:prstGeom>
          <a:noFill/>
        </p:spPr>
        <p:txBody>
          <a:bodyPr wrap="square" rtlCol="0">
            <a:spAutoFit/>
          </a:bodyPr>
          <a:lstStyle/>
          <a:p>
            <a:r>
              <a:rPr lang="en-US" dirty="0"/>
              <a:t>Actuals</a:t>
            </a: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87215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seasonality</a:t>
            </a:r>
          </a:p>
        </p:txBody>
      </p:sp>
      <p:sp>
        <p:nvSpPr>
          <p:cNvPr id="3" name="Content Placeholder 2"/>
          <p:cNvSpPr>
            <a:spLocks noGrp="1"/>
          </p:cNvSpPr>
          <p:nvPr>
            <p:ph idx="1"/>
          </p:nvPr>
        </p:nvSpPr>
        <p:spPr/>
        <p:txBody>
          <a:bodyPr/>
          <a:lstStyle/>
          <a:p>
            <a:r>
              <a:rPr lang="en-US" dirty="0"/>
              <a:t>Actual vs. forecast</a:t>
            </a:r>
          </a:p>
        </p:txBody>
      </p:sp>
      <p:pic>
        <p:nvPicPr>
          <p:cNvPr id="19" name="Picture 18"/>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253" r="9713" b="6864"/>
          <a:stretch/>
        </p:blipFill>
        <p:spPr>
          <a:xfrm>
            <a:off x="635315" y="1670304"/>
            <a:ext cx="7873370" cy="5094391"/>
          </a:xfrm>
          <a:prstGeom prst="rect">
            <a:avLst/>
          </a:prstGeom>
        </p:spPr>
      </p:pic>
      <p:sp>
        <p:nvSpPr>
          <p:cNvPr id="20" name="TextBox 19"/>
          <p:cNvSpPr txBox="1"/>
          <p:nvPr/>
        </p:nvSpPr>
        <p:spPr>
          <a:xfrm>
            <a:off x="3168275" y="5686408"/>
            <a:ext cx="1343493" cy="646331"/>
          </a:xfrm>
          <a:prstGeom prst="rect">
            <a:avLst/>
          </a:prstGeom>
          <a:noFill/>
        </p:spPr>
        <p:txBody>
          <a:bodyPr wrap="square" rtlCol="0">
            <a:spAutoFit/>
          </a:bodyPr>
          <a:lstStyle/>
          <a:p>
            <a:r>
              <a:rPr lang="en-US" dirty="0">
                <a:solidFill>
                  <a:srgbClr val="0000FF"/>
                </a:solidFill>
              </a:rPr>
              <a:t>Previous Year</a:t>
            </a:r>
          </a:p>
        </p:txBody>
      </p:sp>
      <p:sp>
        <p:nvSpPr>
          <p:cNvPr id="21" name="Rectangle 20"/>
          <p:cNvSpPr/>
          <p:nvPr/>
        </p:nvSpPr>
        <p:spPr>
          <a:xfrm>
            <a:off x="6743109" y="1737021"/>
            <a:ext cx="2062564" cy="131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63762" y="3516074"/>
            <a:ext cx="1343493" cy="369332"/>
          </a:xfrm>
          <a:prstGeom prst="rect">
            <a:avLst/>
          </a:prstGeom>
          <a:noFill/>
        </p:spPr>
        <p:txBody>
          <a:bodyPr wrap="square" rtlCol="0">
            <a:spAutoFit/>
          </a:bodyPr>
          <a:lstStyle/>
          <a:p>
            <a:r>
              <a:rPr lang="en-US" dirty="0">
                <a:solidFill>
                  <a:srgbClr val="00B050"/>
                </a:solidFill>
              </a:rPr>
              <a:t>Prediction</a:t>
            </a:r>
          </a:p>
        </p:txBody>
      </p:sp>
      <p:sp>
        <p:nvSpPr>
          <p:cNvPr id="23" name="TextBox 22"/>
          <p:cNvSpPr txBox="1"/>
          <p:nvPr/>
        </p:nvSpPr>
        <p:spPr>
          <a:xfrm>
            <a:off x="2049108" y="4205234"/>
            <a:ext cx="1343493" cy="369332"/>
          </a:xfrm>
          <a:prstGeom prst="rect">
            <a:avLst/>
          </a:prstGeom>
          <a:noFill/>
        </p:spPr>
        <p:txBody>
          <a:bodyPr wrap="square" rtlCol="0">
            <a:spAutoFit/>
          </a:bodyPr>
          <a:lstStyle/>
          <a:p>
            <a:r>
              <a:rPr lang="en-US" dirty="0">
                <a:solidFill>
                  <a:srgbClr val="FF0000"/>
                </a:solidFill>
              </a:rPr>
              <a:t>Baseline</a:t>
            </a:r>
          </a:p>
        </p:txBody>
      </p:sp>
      <p:sp>
        <p:nvSpPr>
          <p:cNvPr id="24" name="TextBox 23"/>
          <p:cNvSpPr txBox="1"/>
          <p:nvPr/>
        </p:nvSpPr>
        <p:spPr>
          <a:xfrm>
            <a:off x="5239251" y="2429958"/>
            <a:ext cx="1343493" cy="369332"/>
          </a:xfrm>
          <a:prstGeom prst="rect">
            <a:avLst/>
          </a:prstGeom>
          <a:noFill/>
        </p:spPr>
        <p:txBody>
          <a:bodyPr wrap="square" rtlCol="0">
            <a:spAutoFit/>
          </a:bodyPr>
          <a:lstStyle/>
          <a:p>
            <a:r>
              <a:rPr lang="en-US" dirty="0"/>
              <a:t>Actuals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595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309" t="5097" r="8400" b="8533"/>
          <a:stretch/>
        </p:blipFill>
        <p:spPr>
          <a:xfrm>
            <a:off x="628650" y="1449387"/>
            <a:ext cx="7017425" cy="5205413"/>
          </a:xfrm>
        </p:spPr>
      </p:pic>
      <p:pic>
        <p:nvPicPr>
          <p:cNvPr id="12"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79923" t="7503" r="9254" b="84126"/>
          <a:stretch/>
        </p:blipFill>
        <p:spPr>
          <a:xfrm>
            <a:off x="6259797" y="1576553"/>
            <a:ext cx="1347950" cy="718907"/>
          </a:xfrm>
          <a:prstGeom prst="rect">
            <a:avLst/>
          </a:prstGeom>
        </p:spPr>
      </p:pic>
      <p:sp>
        <p:nvSpPr>
          <p:cNvPr id="3" name="TextBox 2"/>
          <p:cNvSpPr txBox="1"/>
          <p:nvPr/>
        </p:nvSpPr>
        <p:spPr>
          <a:xfrm>
            <a:off x="1703257" y="1690688"/>
            <a:ext cx="1343493" cy="646331"/>
          </a:xfrm>
          <a:prstGeom prst="rect">
            <a:avLst/>
          </a:prstGeom>
          <a:noFill/>
        </p:spPr>
        <p:txBody>
          <a:bodyPr wrap="square" rtlCol="0">
            <a:spAutoFit/>
          </a:bodyPr>
          <a:lstStyle/>
          <a:p>
            <a:r>
              <a:rPr lang="en-US" dirty="0">
                <a:solidFill>
                  <a:srgbClr val="0000FF"/>
                </a:solidFill>
              </a:rPr>
              <a:t>Previous Year</a:t>
            </a:r>
          </a:p>
        </p:txBody>
      </p:sp>
      <p:sp>
        <p:nvSpPr>
          <p:cNvPr id="4" name="Rectangle 3"/>
          <p:cNvSpPr/>
          <p:nvPr/>
        </p:nvSpPr>
        <p:spPr>
          <a:xfrm>
            <a:off x="6259797" y="1380679"/>
            <a:ext cx="1618937" cy="98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87383" y="3867427"/>
            <a:ext cx="1343493" cy="369332"/>
          </a:xfrm>
          <a:prstGeom prst="rect">
            <a:avLst/>
          </a:prstGeom>
          <a:noFill/>
        </p:spPr>
        <p:txBody>
          <a:bodyPr wrap="square" rtlCol="0">
            <a:spAutoFit/>
          </a:bodyPr>
          <a:lstStyle/>
          <a:p>
            <a:r>
              <a:rPr lang="en-US" dirty="0">
                <a:solidFill>
                  <a:srgbClr val="00B050"/>
                </a:solidFill>
              </a:rPr>
              <a:t>Prediction</a:t>
            </a:r>
          </a:p>
        </p:txBody>
      </p:sp>
      <p:sp>
        <p:nvSpPr>
          <p:cNvPr id="8" name="TextBox 7"/>
          <p:cNvSpPr txBox="1"/>
          <p:nvPr/>
        </p:nvSpPr>
        <p:spPr>
          <a:xfrm>
            <a:off x="7545912" y="3498095"/>
            <a:ext cx="1343493" cy="369332"/>
          </a:xfrm>
          <a:prstGeom prst="rect">
            <a:avLst/>
          </a:prstGeom>
          <a:noFill/>
        </p:spPr>
        <p:txBody>
          <a:bodyPr wrap="square" rtlCol="0">
            <a:spAutoFit/>
          </a:bodyPr>
          <a:lstStyle/>
          <a:p>
            <a:r>
              <a:rPr lang="en-US" dirty="0">
                <a:solidFill>
                  <a:srgbClr val="FF0000"/>
                </a:solidFill>
              </a:rPr>
              <a:t>Baseline</a:t>
            </a:r>
          </a:p>
        </p:txBody>
      </p:sp>
      <p:sp>
        <p:nvSpPr>
          <p:cNvPr id="9" name="TextBox 8"/>
          <p:cNvSpPr txBox="1"/>
          <p:nvPr/>
        </p:nvSpPr>
        <p:spPr>
          <a:xfrm>
            <a:off x="6202419" y="1759397"/>
            <a:ext cx="1343493" cy="369332"/>
          </a:xfrm>
          <a:prstGeom prst="rect">
            <a:avLst/>
          </a:prstGeom>
          <a:noFill/>
        </p:spPr>
        <p:txBody>
          <a:bodyPr wrap="square" rtlCol="0">
            <a:spAutoFit/>
          </a:bodyPr>
          <a:lstStyle/>
          <a:p>
            <a:r>
              <a:rPr lang="en-US" dirty="0"/>
              <a:t>Actuals</a:t>
            </a:r>
          </a:p>
        </p:txBody>
      </p:sp>
      <p:sp>
        <p:nvSpPr>
          <p:cNvPr id="14" name="Title 1"/>
          <p:cNvSpPr>
            <a:spLocks noGrp="1"/>
          </p:cNvSpPr>
          <p:nvPr>
            <p:ph type="title"/>
          </p:nvPr>
        </p:nvSpPr>
        <p:spPr>
          <a:xfrm>
            <a:off x="685800" y="304800"/>
            <a:ext cx="7772400" cy="609600"/>
          </a:xfrm>
        </p:spPr>
        <p:txBody>
          <a:bodyPr/>
          <a:lstStyle/>
          <a:p>
            <a:r>
              <a:rPr lang="en-US" dirty="0"/>
              <a:t>Forecasting seasonality</a:t>
            </a:r>
          </a:p>
        </p:txBody>
      </p:sp>
      <p:sp>
        <p:nvSpPr>
          <p:cNvPr id="15" name="Content Placeholder 2"/>
          <p:cNvSpPr txBox="1">
            <a:spLocks/>
          </p:cNvSpPr>
          <p:nvPr/>
        </p:nvSpPr>
        <p:spPr bwMode="auto">
          <a:xfrm>
            <a:off x="685800" y="1143000"/>
            <a:ext cx="7772400" cy="61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eaLnBrk="0" fontAlgn="base" hangingPunct="0">
              <a:spcBef>
                <a:spcPct val="0"/>
              </a:spcBef>
              <a:spcAft>
                <a:spcPct val="0"/>
              </a:spcAft>
              <a:buChar char="»"/>
              <a:defRPr sz="2000">
                <a:solidFill>
                  <a:schemeClr val="tx1"/>
                </a:solidFill>
                <a:latin typeface="+mn-lt"/>
              </a:defRPr>
            </a:lvl6pPr>
            <a:lvl7pPr marL="2971800" indent="-228600" algn="l" rtl="0" eaLnBrk="0" fontAlgn="base" hangingPunct="0">
              <a:spcBef>
                <a:spcPct val="0"/>
              </a:spcBef>
              <a:spcAft>
                <a:spcPct val="0"/>
              </a:spcAft>
              <a:buChar char="»"/>
              <a:defRPr sz="2000">
                <a:solidFill>
                  <a:schemeClr val="tx1"/>
                </a:solidFill>
                <a:latin typeface="+mn-lt"/>
              </a:defRPr>
            </a:lvl7pPr>
            <a:lvl8pPr marL="3429000" indent="-228600" algn="l" rtl="0" eaLnBrk="0" fontAlgn="base" hangingPunct="0">
              <a:spcBef>
                <a:spcPct val="0"/>
              </a:spcBef>
              <a:spcAft>
                <a:spcPct val="0"/>
              </a:spcAft>
              <a:buChar char="»"/>
              <a:defRPr sz="2000">
                <a:solidFill>
                  <a:schemeClr val="tx1"/>
                </a:solidFill>
                <a:latin typeface="+mn-lt"/>
              </a:defRPr>
            </a:lvl8pPr>
            <a:lvl9pPr marL="3886200" indent="-228600" algn="l" rtl="0" eaLnBrk="0" fontAlgn="base" hangingPunct="0">
              <a:spcBef>
                <a:spcPct val="0"/>
              </a:spcBef>
              <a:spcAft>
                <a:spcPct val="0"/>
              </a:spcAft>
              <a:buChar char="»"/>
              <a:defRPr sz="2000">
                <a:solidFill>
                  <a:schemeClr val="tx1"/>
                </a:solidFill>
                <a:latin typeface="+mn-lt"/>
              </a:defRPr>
            </a:lvl9pPr>
          </a:lstStyle>
          <a:p>
            <a:pPr defTabSz="914400"/>
            <a:r>
              <a:rPr lang="en-US" kern="0" dirty="0"/>
              <a:t>Actual vs. forecast</a:t>
            </a:r>
          </a:p>
        </p:txBody>
      </p:sp>
      <p:sp>
        <p:nvSpPr>
          <p:cNvPr id="6" name="TextBox 5"/>
          <p:cNvSpPr txBox="1"/>
          <p:nvPr/>
        </p:nvSpPr>
        <p:spPr>
          <a:xfrm>
            <a:off x="6034333" y="5333922"/>
            <a:ext cx="2469587" cy="646331"/>
          </a:xfrm>
          <a:prstGeom prst="rect">
            <a:avLst/>
          </a:prstGeom>
          <a:noFill/>
        </p:spPr>
        <p:txBody>
          <a:bodyPr wrap="square" rtlCol="0">
            <a:spAutoFit/>
          </a:bodyPr>
          <a:lstStyle/>
          <a:p>
            <a:r>
              <a:rPr lang="en-US" dirty="0"/>
              <a:t>Day of week effects can be highly seasonal</a:t>
            </a:r>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4227415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Booking pace curves</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23</a:t>
            </a:fld>
            <a:endParaRPr lang="en-US"/>
          </a:p>
        </p:txBody>
      </p:sp>
    </p:spTree>
    <p:extLst>
      <p:ext uri="{BB962C8B-B14F-4D97-AF65-F5344CB8AC3E}">
        <p14:creationId xmlns:p14="http://schemas.microsoft.com/office/powerpoint/2010/main" val="349348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043" t="5435" r="8080" b="6450"/>
          <a:stretch/>
        </p:blipFill>
        <p:spPr>
          <a:xfrm>
            <a:off x="904875" y="1593335"/>
            <a:ext cx="7057040" cy="2405641"/>
          </a:xfrm>
        </p:spPr>
      </p:pic>
      <p:sp>
        <p:nvSpPr>
          <p:cNvPr id="7" name="Title 1"/>
          <p:cNvSpPr>
            <a:spLocks noGrp="1"/>
          </p:cNvSpPr>
          <p:nvPr>
            <p:ph type="title"/>
          </p:nvPr>
        </p:nvSpPr>
        <p:spPr>
          <a:xfrm>
            <a:off x="685800" y="304800"/>
            <a:ext cx="7772400" cy="609600"/>
          </a:xfrm>
        </p:spPr>
        <p:txBody>
          <a:bodyPr/>
          <a:lstStyle/>
          <a:p>
            <a:r>
              <a:rPr lang="en-US" dirty="0"/>
              <a:t>Booking pace curves</a:t>
            </a:r>
          </a:p>
        </p:txBody>
      </p:sp>
      <p:sp>
        <p:nvSpPr>
          <p:cNvPr id="8" name="TextBox 7"/>
          <p:cNvSpPr txBox="1"/>
          <p:nvPr/>
        </p:nvSpPr>
        <p:spPr>
          <a:xfrm>
            <a:off x="2840736" y="2450592"/>
            <a:ext cx="4224233" cy="646331"/>
          </a:xfrm>
          <a:prstGeom prst="rect">
            <a:avLst/>
          </a:prstGeom>
          <a:noFill/>
        </p:spPr>
        <p:txBody>
          <a:bodyPr wrap="square" rtlCol="0">
            <a:spAutoFit/>
          </a:bodyPr>
          <a:lstStyle/>
          <a:p>
            <a:r>
              <a:rPr lang="en-US" dirty="0"/>
              <a:t>Booking pace curves give the rate at which customers book rooms up to the stay date.</a:t>
            </a: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225"/>
          <a:stretch/>
        </p:blipFill>
        <p:spPr bwMode="auto">
          <a:xfrm>
            <a:off x="537030" y="4291584"/>
            <a:ext cx="7339002" cy="242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96640" y="6400800"/>
            <a:ext cx="2178802" cy="369332"/>
          </a:xfrm>
          <a:prstGeom prst="rect">
            <a:avLst/>
          </a:prstGeom>
          <a:solidFill>
            <a:schemeClr val="bg1"/>
          </a:solidFill>
        </p:spPr>
        <p:txBody>
          <a:bodyPr wrap="none" rtlCol="0">
            <a:spAutoFit/>
          </a:bodyPr>
          <a:lstStyle/>
          <a:p>
            <a:r>
              <a:rPr lang="en-US" dirty="0"/>
              <a:t>Days before stay date</a:t>
            </a:r>
          </a:p>
        </p:txBody>
      </p:sp>
      <p:sp>
        <p:nvSpPr>
          <p:cNvPr id="11" name="TextBox 10"/>
          <p:cNvSpPr txBox="1"/>
          <p:nvPr/>
        </p:nvSpPr>
        <p:spPr>
          <a:xfrm>
            <a:off x="3371088" y="3939802"/>
            <a:ext cx="2178802" cy="369332"/>
          </a:xfrm>
          <a:prstGeom prst="rect">
            <a:avLst/>
          </a:prstGeom>
          <a:solidFill>
            <a:schemeClr val="bg1"/>
          </a:solidFill>
        </p:spPr>
        <p:txBody>
          <a:bodyPr wrap="none" rtlCol="0">
            <a:spAutoFit/>
          </a:bodyPr>
          <a:lstStyle/>
          <a:p>
            <a:r>
              <a:rPr lang="en-US" dirty="0"/>
              <a:t>Days before stay date</a:t>
            </a:r>
          </a:p>
        </p:txBody>
      </p:sp>
      <p:sp>
        <p:nvSpPr>
          <p:cNvPr id="12" name="TextBox 11"/>
          <p:cNvSpPr txBox="1"/>
          <p:nvPr/>
        </p:nvSpPr>
        <p:spPr>
          <a:xfrm rot="16200000">
            <a:off x="63627" y="2521957"/>
            <a:ext cx="1559979" cy="369332"/>
          </a:xfrm>
          <a:prstGeom prst="rect">
            <a:avLst/>
          </a:prstGeom>
          <a:solidFill>
            <a:schemeClr val="bg1"/>
          </a:solidFill>
        </p:spPr>
        <p:txBody>
          <a:bodyPr wrap="none" rtlCol="0">
            <a:spAutoFit/>
          </a:bodyPr>
          <a:lstStyle/>
          <a:p>
            <a:r>
              <a:rPr lang="en-US" dirty="0"/>
              <a:t>Total bookings</a:t>
            </a:r>
          </a:p>
        </p:txBody>
      </p:sp>
      <p:sp>
        <p:nvSpPr>
          <p:cNvPr id="13" name="TextBox 12"/>
          <p:cNvSpPr txBox="1"/>
          <p:nvPr/>
        </p:nvSpPr>
        <p:spPr>
          <a:xfrm rot="16200000">
            <a:off x="-137541" y="5271253"/>
            <a:ext cx="1559979" cy="369332"/>
          </a:xfrm>
          <a:prstGeom prst="rect">
            <a:avLst/>
          </a:prstGeom>
          <a:solidFill>
            <a:schemeClr val="bg1"/>
          </a:solidFill>
        </p:spPr>
        <p:txBody>
          <a:bodyPr wrap="none" rtlCol="0">
            <a:spAutoFit/>
          </a:bodyPr>
          <a:lstStyle/>
          <a:p>
            <a:r>
              <a:rPr lang="en-US" dirty="0"/>
              <a:t>Total bookings</a:t>
            </a:r>
          </a:p>
        </p:txBody>
      </p:sp>
      <p:sp>
        <p:nvSpPr>
          <p:cNvPr id="14" name="Content Placeholder 2"/>
          <p:cNvSpPr txBox="1">
            <a:spLocks/>
          </p:cNvSpPr>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eaLnBrk="0" fontAlgn="base" hangingPunct="0">
              <a:spcBef>
                <a:spcPct val="0"/>
              </a:spcBef>
              <a:spcAft>
                <a:spcPct val="0"/>
              </a:spcAft>
              <a:buChar char="»"/>
              <a:defRPr sz="2000">
                <a:solidFill>
                  <a:schemeClr val="tx1"/>
                </a:solidFill>
                <a:latin typeface="+mn-lt"/>
              </a:defRPr>
            </a:lvl6pPr>
            <a:lvl7pPr marL="2971800" indent="-228600" algn="l" rtl="0" eaLnBrk="0" fontAlgn="base" hangingPunct="0">
              <a:spcBef>
                <a:spcPct val="0"/>
              </a:spcBef>
              <a:spcAft>
                <a:spcPct val="0"/>
              </a:spcAft>
              <a:buChar char="»"/>
              <a:defRPr sz="2000">
                <a:solidFill>
                  <a:schemeClr val="tx1"/>
                </a:solidFill>
                <a:latin typeface="+mn-lt"/>
              </a:defRPr>
            </a:lvl7pPr>
            <a:lvl8pPr marL="3429000" indent="-228600" algn="l" rtl="0" eaLnBrk="0" fontAlgn="base" hangingPunct="0">
              <a:spcBef>
                <a:spcPct val="0"/>
              </a:spcBef>
              <a:spcAft>
                <a:spcPct val="0"/>
              </a:spcAft>
              <a:buChar char="»"/>
              <a:defRPr sz="2000">
                <a:solidFill>
                  <a:schemeClr val="tx1"/>
                </a:solidFill>
                <a:latin typeface="+mn-lt"/>
              </a:defRPr>
            </a:lvl8pPr>
            <a:lvl9pPr marL="3886200" indent="-228600" algn="l" rtl="0" eaLnBrk="0" fontAlgn="base" hangingPunct="0">
              <a:spcBef>
                <a:spcPct val="0"/>
              </a:spcBef>
              <a:spcAft>
                <a:spcPct val="0"/>
              </a:spcAft>
              <a:buChar char="»"/>
              <a:defRPr sz="2000">
                <a:solidFill>
                  <a:schemeClr val="tx1"/>
                </a:solidFill>
                <a:latin typeface="+mn-lt"/>
              </a:defRPr>
            </a:lvl9pPr>
          </a:lstStyle>
          <a:p>
            <a:pPr defTabSz="914400"/>
            <a:r>
              <a:rPr lang="en-US" kern="0" dirty="0"/>
              <a:t>Some booking pace curves</a:t>
            </a:r>
          </a:p>
        </p:txBody>
      </p:sp>
      <p:sp>
        <p:nvSpPr>
          <p:cNvPr id="15" name="TextBox 14"/>
          <p:cNvSpPr txBox="1"/>
          <p:nvPr/>
        </p:nvSpPr>
        <p:spPr>
          <a:xfrm>
            <a:off x="537030" y="3889248"/>
            <a:ext cx="1056700" cy="369332"/>
          </a:xfrm>
          <a:prstGeom prst="rect">
            <a:avLst/>
          </a:prstGeom>
          <a:noFill/>
        </p:spPr>
        <p:txBody>
          <a:bodyPr wrap="none" rtlCol="0">
            <a:spAutoFit/>
          </a:bodyPr>
          <a:lstStyle/>
          <a:p>
            <a:r>
              <a:rPr lang="en-US" dirty="0"/>
              <a:t>Stay-date</a:t>
            </a: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9997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pace curves</a:t>
            </a:r>
          </a:p>
        </p:txBody>
      </p:sp>
      <p:sp>
        <p:nvSpPr>
          <p:cNvPr id="3" name="Content Placeholder 2"/>
          <p:cNvSpPr>
            <a:spLocks noGrp="1"/>
          </p:cNvSpPr>
          <p:nvPr>
            <p:ph idx="1"/>
          </p:nvPr>
        </p:nvSpPr>
        <p:spPr/>
        <p:txBody>
          <a:bodyPr/>
          <a:lstStyle/>
          <a:p>
            <a:r>
              <a:rPr lang="en-US" dirty="0"/>
              <a:t>The booking pace curve</a:t>
            </a:r>
          </a:p>
          <a:p>
            <a:pPr lvl="1"/>
            <a:r>
              <a:rPr lang="en-US" dirty="0"/>
              <a:t>This is the rate at which customers call in for a particular stay date</a:t>
            </a:r>
          </a:p>
          <a:p>
            <a:pPr lvl="1"/>
            <a:r>
              <a:rPr lang="en-US" dirty="0"/>
              <a:t>We assume that there is a family of booking pace curves (for a particular hotel) given by</a:t>
            </a:r>
          </a:p>
          <a:p>
            <a:pPr lvl="1"/>
            <a:endParaRPr lang="en-US" dirty="0"/>
          </a:p>
          <a:p>
            <a:pPr lvl="1"/>
            <a:endParaRPr lang="en-US" dirty="0"/>
          </a:p>
          <a:p>
            <a:pPr lvl="1"/>
            <a:endParaRPr lang="en-US" dirty="0"/>
          </a:p>
          <a:p>
            <a:pPr lvl="1"/>
            <a:r>
              <a:rPr lang="en-US" dirty="0"/>
              <a:t>Now we have the problem of identifying these curves.</a:t>
            </a:r>
          </a:p>
          <a:p>
            <a:pPr lvl="2"/>
            <a:endParaRPr lang="en-US" dirty="0"/>
          </a:p>
          <a:p>
            <a:pPr lvl="2"/>
            <a:endParaRPr lang="en-US" dirty="0"/>
          </a:p>
          <a:p>
            <a:pPr lvl="2"/>
            <a:endParaRPr lang="en-US" dirty="0"/>
          </a:p>
          <a:p>
            <a:pPr lvl="2"/>
            <a:endParaRPr lang="en-US" dirty="0"/>
          </a:p>
          <a:p>
            <a:pPr lvl="1"/>
            <a:endParaRPr lang="en-US" dirty="0"/>
          </a:p>
          <a:p>
            <a:pPr marL="914400" lvl="2" indent="0">
              <a:buNone/>
            </a:pPr>
            <a:r>
              <a:rPr lang="en-US" dirty="0"/>
              <a:t> </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6" name="Object 5"/>
          <p:cNvGraphicFramePr>
            <a:graphicFrameLocks noChangeAspect="1"/>
          </p:cNvGraphicFramePr>
          <p:nvPr>
            <p:extLst/>
          </p:nvPr>
        </p:nvGraphicFramePr>
        <p:xfrm>
          <a:off x="1673034" y="3445383"/>
          <a:ext cx="6897941" cy="885354"/>
        </p:xfrm>
        <a:graphic>
          <a:graphicData uri="http://schemas.openxmlformats.org/presentationml/2006/ole">
            <mc:AlternateContent xmlns:mc="http://schemas.openxmlformats.org/markup-compatibility/2006">
              <mc:Choice xmlns:v="urn:schemas-microsoft-com:vml" Requires="v">
                <p:oleObj spid="_x0000_s4098" name="Equation" r:id="rId3" imgW="3759120" imgH="482400" progId="Equation.DSMT4">
                  <p:embed/>
                </p:oleObj>
              </mc:Choice>
              <mc:Fallback>
                <p:oleObj name="Equation" r:id="rId3" imgW="3759120" imgH="482400" progId="Equation.DSMT4">
                  <p:embed/>
                  <p:pic>
                    <p:nvPicPr>
                      <p:cNvPr id="6" name="Object 5"/>
                      <p:cNvPicPr>
                        <a:picLocks noChangeAspect="1" noChangeArrowheads="1"/>
                      </p:cNvPicPr>
                      <p:nvPr/>
                    </p:nvPicPr>
                    <p:blipFill>
                      <a:blip r:embed="rId4"/>
                      <a:srcRect/>
                      <a:stretch>
                        <a:fillRect/>
                      </a:stretch>
                    </p:blipFill>
                    <p:spPr bwMode="auto">
                      <a:xfrm>
                        <a:off x="1673034" y="3445383"/>
                        <a:ext cx="6897941" cy="885354"/>
                      </a:xfrm>
                      <a:prstGeom prst="rect">
                        <a:avLst/>
                      </a:prstGeom>
                      <a:noFill/>
                      <a:ln>
                        <a:noFill/>
                      </a:ln>
                    </p:spPr>
                  </p:pic>
                </p:oleObj>
              </mc:Fallback>
            </mc:AlternateContent>
          </a:graphicData>
        </a:graphic>
      </p:graphicFrame>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89929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pace curves</a:t>
            </a:r>
          </a:p>
        </p:txBody>
      </p:sp>
      <p:sp>
        <p:nvSpPr>
          <p:cNvPr id="3" name="Content Placeholder 2"/>
          <p:cNvSpPr>
            <a:spLocks noGrp="1"/>
          </p:cNvSpPr>
          <p:nvPr>
            <p:ph idx="1"/>
          </p:nvPr>
        </p:nvSpPr>
        <p:spPr/>
        <p:txBody>
          <a:bodyPr/>
          <a:lstStyle/>
          <a:p>
            <a:r>
              <a:rPr lang="en-US" sz="2400" dirty="0"/>
              <a:t>Identifying booking pace curves</a:t>
            </a:r>
          </a:p>
          <a:p>
            <a:pPr lvl="1"/>
            <a:r>
              <a:rPr lang="en-US" sz="2000" dirty="0"/>
              <a:t>Get booking pace curves from history for a 1-2 year horizon.</a:t>
            </a:r>
          </a:p>
          <a:p>
            <a:pPr lvl="1"/>
            <a:r>
              <a:rPr lang="en-US" sz="2000" dirty="0"/>
              <a:t>Let </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Now compute a “distance”            between two curves using</a:t>
            </a:r>
          </a:p>
          <a:p>
            <a:pPr lvl="1"/>
            <a:endParaRPr lang="en-US" sz="2000" dirty="0"/>
          </a:p>
          <a:p>
            <a:pPr marL="457200" lvl="1" indent="0">
              <a:buNone/>
            </a:pPr>
            <a:endParaRPr lang="en-US" sz="2000" dirty="0"/>
          </a:p>
          <a:p>
            <a:pPr lvl="1"/>
            <a:r>
              <a:rPr lang="en-US" sz="2000" dirty="0"/>
              <a:t>Next, use k-means clustering (available in </a:t>
            </a:r>
            <a:r>
              <a:rPr lang="en-US" sz="2000" dirty="0" err="1"/>
              <a:t>Matlab</a:t>
            </a:r>
            <a:r>
              <a:rPr lang="en-US" sz="2000" dirty="0"/>
              <a:t>) to cluster curves into </a:t>
            </a:r>
            <a:r>
              <a:rPr lang="en-US" sz="2000" i="1" dirty="0"/>
              <a:t>K</a:t>
            </a:r>
            <a:r>
              <a:rPr lang="en-US" sz="2000" dirty="0"/>
              <a:t> representative booking pace curves:</a:t>
            </a:r>
          </a:p>
        </p:txBody>
      </p:sp>
      <p:graphicFrame>
        <p:nvGraphicFramePr>
          <p:cNvPr id="5" name="Object 4"/>
          <p:cNvGraphicFramePr>
            <a:graphicFrameLocks noChangeAspect="1"/>
          </p:cNvGraphicFramePr>
          <p:nvPr>
            <p:extLst/>
          </p:nvPr>
        </p:nvGraphicFramePr>
        <p:xfrm>
          <a:off x="1813751" y="2123504"/>
          <a:ext cx="6273800" cy="1962150"/>
        </p:xfrm>
        <a:graphic>
          <a:graphicData uri="http://schemas.openxmlformats.org/presentationml/2006/ole">
            <mc:AlternateContent xmlns:mc="http://schemas.openxmlformats.org/markup-compatibility/2006">
              <mc:Choice xmlns:v="urn:schemas-microsoft-com:vml" Requires="v">
                <p:oleObj spid="_x0000_s5122" name="Equation" r:id="rId3" imgW="3619440" imgH="1130040" progId="Equation.DSMT4">
                  <p:embed/>
                </p:oleObj>
              </mc:Choice>
              <mc:Fallback>
                <p:oleObj name="Equation" r:id="rId3" imgW="3619440" imgH="1130040" progId="Equation.DSMT4">
                  <p:embed/>
                  <p:pic>
                    <p:nvPicPr>
                      <p:cNvPr id="5" name="Object 4"/>
                      <p:cNvPicPr/>
                      <p:nvPr/>
                    </p:nvPicPr>
                    <p:blipFill>
                      <a:blip r:embed="rId4"/>
                      <a:stretch>
                        <a:fillRect/>
                      </a:stretch>
                    </p:blipFill>
                    <p:spPr>
                      <a:xfrm>
                        <a:off x="1813751" y="2123504"/>
                        <a:ext cx="6273800" cy="196215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321175" y="4138610"/>
          <a:ext cx="590267" cy="487363"/>
        </p:xfrm>
        <a:graphic>
          <a:graphicData uri="http://schemas.openxmlformats.org/presentationml/2006/ole">
            <mc:AlternateContent xmlns:mc="http://schemas.openxmlformats.org/markup-compatibility/2006">
              <mc:Choice xmlns:v="urn:schemas-microsoft-com:vml" Requires="v">
                <p:oleObj spid="_x0000_s5123" name="Equation" r:id="rId5" imgW="291960" imgH="241200" progId="Equation.DSMT4">
                  <p:embed/>
                </p:oleObj>
              </mc:Choice>
              <mc:Fallback>
                <p:oleObj name="Equation" r:id="rId5" imgW="291960" imgH="241200" progId="Equation.DSMT4">
                  <p:embed/>
                  <p:pic>
                    <p:nvPicPr>
                      <p:cNvPr id="6" name="Object 5"/>
                      <p:cNvPicPr/>
                      <p:nvPr/>
                    </p:nvPicPr>
                    <p:blipFill>
                      <a:blip r:embed="rId6"/>
                      <a:stretch>
                        <a:fillRect/>
                      </a:stretch>
                    </p:blipFill>
                    <p:spPr>
                      <a:xfrm>
                        <a:off x="4321175" y="4138610"/>
                        <a:ext cx="590267" cy="48736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330450" y="4481513"/>
          <a:ext cx="2705100" cy="798512"/>
        </p:xfrm>
        <a:graphic>
          <a:graphicData uri="http://schemas.openxmlformats.org/presentationml/2006/ole">
            <mc:AlternateContent xmlns:mc="http://schemas.openxmlformats.org/markup-compatibility/2006">
              <mc:Choice xmlns:v="urn:schemas-microsoft-com:vml" Requires="v">
                <p:oleObj spid="_x0000_s5124" name="Equation" r:id="rId7" imgW="1549080" imgH="457200" progId="Equation.DSMT4">
                  <p:embed/>
                </p:oleObj>
              </mc:Choice>
              <mc:Fallback>
                <p:oleObj name="Equation" r:id="rId7" imgW="1549080" imgH="457200" progId="Equation.DSMT4">
                  <p:embed/>
                  <p:pic>
                    <p:nvPicPr>
                      <p:cNvPr id="7" name="Object 6"/>
                      <p:cNvPicPr/>
                      <p:nvPr/>
                    </p:nvPicPr>
                    <p:blipFill>
                      <a:blip r:embed="rId8"/>
                      <a:stretch>
                        <a:fillRect/>
                      </a:stretch>
                    </p:blipFill>
                    <p:spPr>
                      <a:xfrm>
                        <a:off x="2330450" y="4481513"/>
                        <a:ext cx="2705100" cy="798512"/>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1654747" y="5922963"/>
          <a:ext cx="7043737" cy="858837"/>
        </p:xfrm>
        <a:graphic>
          <a:graphicData uri="http://schemas.openxmlformats.org/presentationml/2006/ole">
            <mc:AlternateContent xmlns:mc="http://schemas.openxmlformats.org/markup-compatibility/2006">
              <mc:Choice xmlns:v="urn:schemas-microsoft-com:vml" Requires="v">
                <p:oleObj spid="_x0000_s5125" name="Equation" r:id="rId9" imgW="4063680" imgH="495000" progId="Equation.DSMT4">
                  <p:embed/>
                </p:oleObj>
              </mc:Choice>
              <mc:Fallback>
                <p:oleObj name="Equation" r:id="rId9" imgW="4063680" imgH="495000" progId="Equation.DSMT4">
                  <p:embed/>
                  <p:pic>
                    <p:nvPicPr>
                      <p:cNvPr id="8" name="Object 7"/>
                      <p:cNvPicPr>
                        <a:picLocks noChangeAspect="1" noChangeArrowheads="1"/>
                      </p:cNvPicPr>
                      <p:nvPr/>
                    </p:nvPicPr>
                    <p:blipFill>
                      <a:blip r:embed="rId10"/>
                      <a:srcRect/>
                      <a:stretch>
                        <a:fillRect/>
                      </a:stretch>
                    </p:blipFill>
                    <p:spPr bwMode="auto">
                      <a:xfrm>
                        <a:off x="1654747" y="5922963"/>
                        <a:ext cx="70437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8"/>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3780345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eaLnBrk="0" fontAlgn="base" hangingPunct="0">
              <a:spcBef>
                <a:spcPct val="0"/>
              </a:spcBef>
              <a:spcAft>
                <a:spcPct val="0"/>
              </a:spcAft>
              <a:buChar char="»"/>
              <a:defRPr sz="2000">
                <a:solidFill>
                  <a:schemeClr val="tx1"/>
                </a:solidFill>
                <a:latin typeface="+mn-lt"/>
              </a:defRPr>
            </a:lvl6pPr>
            <a:lvl7pPr marL="2971800" indent="-228600" algn="l" rtl="0" eaLnBrk="0" fontAlgn="base" hangingPunct="0">
              <a:spcBef>
                <a:spcPct val="0"/>
              </a:spcBef>
              <a:spcAft>
                <a:spcPct val="0"/>
              </a:spcAft>
              <a:buChar char="»"/>
              <a:defRPr sz="2000">
                <a:solidFill>
                  <a:schemeClr val="tx1"/>
                </a:solidFill>
                <a:latin typeface="+mn-lt"/>
              </a:defRPr>
            </a:lvl7pPr>
            <a:lvl8pPr marL="3429000" indent="-228600" algn="l" rtl="0" eaLnBrk="0" fontAlgn="base" hangingPunct="0">
              <a:spcBef>
                <a:spcPct val="0"/>
              </a:spcBef>
              <a:spcAft>
                <a:spcPct val="0"/>
              </a:spcAft>
              <a:buChar char="»"/>
              <a:defRPr sz="2000">
                <a:solidFill>
                  <a:schemeClr val="tx1"/>
                </a:solidFill>
                <a:latin typeface="+mn-lt"/>
              </a:defRPr>
            </a:lvl8pPr>
            <a:lvl9pPr marL="3886200" indent="-228600" algn="l" rtl="0" eaLnBrk="0" fontAlgn="base" hangingPunct="0">
              <a:spcBef>
                <a:spcPct val="0"/>
              </a:spcBef>
              <a:spcAft>
                <a:spcPct val="0"/>
              </a:spcAft>
              <a:buChar char="»"/>
              <a:defRPr sz="2000">
                <a:solidFill>
                  <a:schemeClr val="tx1"/>
                </a:solidFill>
                <a:latin typeface="+mn-lt"/>
              </a:defRPr>
            </a:lvl9pPr>
          </a:lstStyle>
          <a:p>
            <a:pPr defTabSz="914400"/>
            <a:r>
              <a:rPr lang="en-US" kern="0" dirty="0"/>
              <a:t>5 clusters (derived from 2 years of history)</a:t>
            </a:r>
          </a:p>
        </p:txBody>
      </p:sp>
      <p:sp>
        <p:nvSpPr>
          <p:cNvPr id="18" name="Title 1"/>
          <p:cNvSpPr>
            <a:spLocks noGrp="1"/>
          </p:cNvSpPr>
          <p:nvPr>
            <p:ph type="title"/>
          </p:nvPr>
        </p:nvSpPr>
        <p:spPr>
          <a:xfrm>
            <a:off x="685800" y="304800"/>
            <a:ext cx="7772400" cy="609600"/>
          </a:xfrm>
        </p:spPr>
        <p:txBody>
          <a:bodyPr/>
          <a:lstStyle/>
          <a:p>
            <a:r>
              <a:rPr lang="en-US" dirty="0"/>
              <a:t>Booking pace curves</a:t>
            </a:r>
          </a:p>
        </p:txBody>
      </p:sp>
      <p:pic>
        <p:nvPicPr>
          <p:cNvPr id="14"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0647" y="1731264"/>
            <a:ext cx="2307818" cy="2307818"/>
          </a:xfrm>
        </p:spPr>
      </p:pic>
      <p:pic>
        <p:nvPicPr>
          <p:cNvPr id="1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8494" y="1731261"/>
            <a:ext cx="2307818" cy="2307817"/>
          </a:xfrm>
          <a:prstGeom prst="rect">
            <a:avLst/>
          </a:prstGeom>
        </p:spPr>
      </p:pic>
      <p:pic>
        <p:nvPicPr>
          <p:cNvPr id="16"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4570" y="1731261"/>
            <a:ext cx="2307818" cy="2307817"/>
          </a:xfrm>
          <a:prstGeom prst="rect">
            <a:avLst/>
          </a:prstGeom>
        </p:spPr>
      </p:pic>
      <p:pic>
        <p:nvPicPr>
          <p:cNvPr id="19"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47" y="4422325"/>
            <a:ext cx="2307818" cy="2307817"/>
          </a:xfrm>
          <a:prstGeom prst="rect">
            <a:avLst/>
          </a:prstGeom>
        </p:spPr>
      </p:pic>
      <p:pic>
        <p:nvPicPr>
          <p:cNvPr id="20"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4570" y="4422324"/>
            <a:ext cx="2307818" cy="2307817"/>
          </a:xfrm>
          <a:prstGeom prst="rect">
            <a:avLst/>
          </a:prstGeom>
        </p:spPr>
      </p:pic>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277234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04800"/>
            <a:ext cx="7772400" cy="609600"/>
          </a:xfrm>
        </p:spPr>
        <p:txBody>
          <a:bodyPr/>
          <a:lstStyle/>
          <a:p>
            <a:r>
              <a:rPr lang="en-US" dirty="0"/>
              <a:t>Booking pace curves</a:t>
            </a:r>
          </a:p>
        </p:txBody>
      </p:sp>
      <p:sp>
        <p:nvSpPr>
          <p:cNvPr id="2" name="Content Placeholder 1"/>
          <p:cNvSpPr>
            <a:spLocks noGrp="1"/>
          </p:cNvSpPr>
          <p:nvPr>
            <p:ph idx="1"/>
          </p:nvPr>
        </p:nvSpPr>
        <p:spPr/>
        <p:txBody>
          <a:bodyPr/>
          <a:lstStyle/>
          <a:p>
            <a:r>
              <a:rPr lang="en-US" dirty="0"/>
              <a:t>5 clusters (derived from 2 years of history)</a:t>
            </a:r>
          </a:p>
        </p:txBody>
      </p:sp>
      <p:pic>
        <p:nvPicPr>
          <p:cNvPr id="2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77792" y="1792224"/>
            <a:ext cx="5065775" cy="506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4" name="Slide Number Placeholder 3"/>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423282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eaLnBrk="0" fontAlgn="base" hangingPunct="0">
              <a:spcBef>
                <a:spcPct val="0"/>
              </a:spcBef>
              <a:spcAft>
                <a:spcPct val="0"/>
              </a:spcAft>
              <a:buChar char="»"/>
              <a:defRPr sz="2000">
                <a:solidFill>
                  <a:schemeClr val="tx1"/>
                </a:solidFill>
                <a:latin typeface="+mn-lt"/>
              </a:defRPr>
            </a:lvl6pPr>
            <a:lvl7pPr marL="2971800" indent="-228600" algn="l" rtl="0" eaLnBrk="0" fontAlgn="base" hangingPunct="0">
              <a:spcBef>
                <a:spcPct val="0"/>
              </a:spcBef>
              <a:spcAft>
                <a:spcPct val="0"/>
              </a:spcAft>
              <a:buChar char="»"/>
              <a:defRPr sz="2000">
                <a:solidFill>
                  <a:schemeClr val="tx1"/>
                </a:solidFill>
                <a:latin typeface="+mn-lt"/>
              </a:defRPr>
            </a:lvl7pPr>
            <a:lvl8pPr marL="3429000" indent="-228600" algn="l" rtl="0" eaLnBrk="0" fontAlgn="base" hangingPunct="0">
              <a:spcBef>
                <a:spcPct val="0"/>
              </a:spcBef>
              <a:spcAft>
                <a:spcPct val="0"/>
              </a:spcAft>
              <a:buChar char="»"/>
              <a:defRPr sz="2000">
                <a:solidFill>
                  <a:schemeClr val="tx1"/>
                </a:solidFill>
                <a:latin typeface="+mn-lt"/>
              </a:defRPr>
            </a:lvl8pPr>
            <a:lvl9pPr marL="3886200" indent="-228600" algn="l" rtl="0" eaLnBrk="0" fontAlgn="base" hangingPunct="0">
              <a:spcBef>
                <a:spcPct val="0"/>
              </a:spcBef>
              <a:spcAft>
                <a:spcPct val="0"/>
              </a:spcAft>
              <a:buChar char="»"/>
              <a:defRPr sz="2000">
                <a:solidFill>
                  <a:schemeClr val="tx1"/>
                </a:solidFill>
                <a:latin typeface="+mn-lt"/>
              </a:defRPr>
            </a:lvl9pPr>
          </a:lstStyle>
          <a:p>
            <a:pPr defTabSz="914400"/>
            <a:r>
              <a:rPr lang="en-US" kern="0" dirty="0"/>
              <a:t>10 clusters (derived from 2 years of history)</a:t>
            </a:r>
          </a:p>
        </p:txBody>
      </p:sp>
      <p:sp>
        <p:nvSpPr>
          <p:cNvPr id="18" name="Title 1"/>
          <p:cNvSpPr>
            <a:spLocks noGrp="1"/>
          </p:cNvSpPr>
          <p:nvPr>
            <p:ph type="title"/>
          </p:nvPr>
        </p:nvSpPr>
        <p:spPr>
          <a:xfrm>
            <a:off x="685800" y="304800"/>
            <a:ext cx="7772400" cy="609600"/>
          </a:xfrm>
        </p:spPr>
        <p:txBody>
          <a:bodyPr/>
          <a:lstStyle/>
          <a:p>
            <a:r>
              <a:rPr lang="en-US" dirty="0"/>
              <a:t>Booking pace curves</a:t>
            </a:r>
          </a:p>
        </p:txBody>
      </p:sp>
      <p:pic>
        <p:nvPicPr>
          <p:cNvPr id="2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72756" y="1644041"/>
            <a:ext cx="1710365" cy="171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830" y="1660353"/>
            <a:ext cx="1710364" cy="1710364"/>
          </a:xfrm>
          <a:prstGeom prst="rect">
            <a:avLst/>
          </a:prstGeom>
        </p:spPr>
      </p:pic>
      <p:pic>
        <p:nvPicPr>
          <p:cNvPr id="31"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4903" y="1628130"/>
            <a:ext cx="1710364" cy="1710364"/>
          </a:xfrm>
          <a:prstGeom prst="rect">
            <a:avLst/>
          </a:prstGeom>
        </p:spPr>
      </p:pic>
      <p:pic>
        <p:nvPicPr>
          <p:cNvPr id="32"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9558" y="1628130"/>
            <a:ext cx="1710364" cy="1710364"/>
          </a:xfrm>
          <a:prstGeom prst="rect">
            <a:avLst/>
          </a:prstGeom>
        </p:spPr>
      </p:pic>
      <p:pic>
        <p:nvPicPr>
          <p:cNvPr id="33"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2757" y="3354405"/>
            <a:ext cx="1710364" cy="1710364"/>
          </a:xfrm>
          <a:prstGeom prst="rect">
            <a:avLst/>
          </a:prstGeom>
        </p:spPr>
      </p:pic>
      <p:pic>
        <p:nvPicPr>
          <p:cNvPr id="34" name="Content Placeholder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3121" y="3338494"/>
            <a:ext cx="1710364" cy="1710364"/>
          </a:xfrm>
          <a:prstGeom prst="rect">
            <a:avLst/>
          </a:prstGeom>
        </p:spPr>
      </p:pic>
      <p:pic>
        <p:nvPicPr>
          <p:cNvPr id="35" name="Content Placeholder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9194" y="3386628"/>
            <a:ext cx="1710364" cy="1710364"/>
          </a:xfrm>
          <a:prstGeom prst="rect">
            <a:avLst/>
          </a:prstGeom>
        </p:spPr>
      </p:pic>
      <p:pic>
        <p:nvPicPr>
          <p:cNvPr id="36" name="Content Placeholder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5660" y="3322383"/>
            <a:ext cx="1710364" cy="1710364"/>
          </a:xfrm>
          <a:prstGeom prst="rect">
            <a:avLst/>
          </a:prstGeom>
        </p:spPr>
      </p:pic>
      <p:pic>
        <p:nvPicPr>
          <p:cNvPr id="37" name="Content Placeholder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2757" y="5064769"/>
            <a:ext cx="1710364" cy="1710364"/>
          </a:xfrm>
          <a:prstGeom prst="rect">
            <a:avLst/>
          </a:prstGeom>
        </p:spPr>
      </p:pic>
      <p:pic>
        <p:nvPicPr>
          <p:cNvPr id="38" name="Content Placeholder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3121" y="5064769"/>
            <a:ext cx="1710364" cy="1710364"/>
          </a:xfrm>
          <a:prstGeom prst="rect">
            <a:avLst/>
          </a:prstGeom>
        </p:spPr>
      </p:pic>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45176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Narrative</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a:t>
            </a:fld>
            <a:endParaRPr lang="en-US"/>
          </a:p>
        </p:txBody>
      </p:sp>
    </p:spTree>
    <p:extLst>
      <p:ext uri="{BB962C8B-B14F-4D97-AF65-F5344CB8AC3E}">
        <p14:creationId xmlns:p14="http://schemas.microsoft.com/office/powerpoint/2010/main" val="112687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04800"/>
            <a:ext cx="7772400" cy="609600"/>
          </a:xfrm>
        </p:spPr>
        <p:txBody>
          <a:bodyPr/>
          <a:lstStyle/>
          <a:p>
            <a:r>
              <a:rPr lang="en-US" dirty="0"/>
              <a:t>Booking pace curves</a:t>
            </a:r>
          </a:p>
        </p:txBody>
      </p:sp>
      <p:sp>
        <p:nvSpPr>
          <p:cNvPr id="2" name="Content Placeholder 1"/>
          <p:cNvSpPr>
            <a:spLocks noGrp="1"/>
          </p:cNvSpPr>
          <p:nvPr>
            <p:ph idx="1"/>
          </p:nvPr>
        </p:nvSpPr>
        <p:spPr/>
        <p:txBody>
          <a:bodyPr/>
          <a:lstStyle/>
          <a:p>
            <a:r>
              <a:rPr lang="en-US" dirty="0"/>
              <a:t>10 clusters (derived from 2 years of history)</a:t>
            </a:r>
          </a:p>
        </p:txBody>
      </p:sp>
      <p:pic>
        <p:nvPicPr>
          <p:cNvPr id="8"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11532" t="5883" r="8374" b="8179"/>
          <a:stretch/>
        </p:blipFill>
        <p:spPr>
          <a:xfrm>
            <a:off x="1522914" y="1604013"/>
            <a:ext cx="6290097" cy="4654081"/>
          </a:xfrm>
          <a:prstGeom prst="rect">
            <a:avLst/>
          </a:prstGeom>
        </p:spPr>
      </p:pic>
      <p:sp>
        <p:nvSpPr>
          <p:cNvPr id="10" name="TextBox 9"/>
          <p:cNvSpPr txBox="1"/>
          <p:nvPr/>
        </p:nvSpPr>
        <p:spPr>
          <a:xfrm>
            <a:off x="7639049" y="6115386"/>
            <a:ext cx="453422" cy="276999"/>
          </a:xfrm>
          <a:prstGeom prst="rect">
            <a:avLst/>
          </a:prstGeom>
          <a:solidFill>
            <a:schemeClr val="bg1"/>
          </a:solidFill>
        </p:spPr>
        <p:txBody>
          <a:bodyPr wrap="square" rtlCol="0">
            <a:spAutoFit/>
          </a:bodyPr>
          <a:lstStyle/>
          <a:p>
            <a:r>
              <a:rPr lang="en-US" sz="1200" dirty="0"/>
              <a:t>0</a:t>
            </a:r>
          </a:p>
        </p:txBody>
      </p:sp>
      <p:sp>
        <p:nvSpPr>
          <p:cNvPr id="11" name="TextBox 10"/>
          <p:cNvSpPr txBox="1"/>
          <p:nvPr/>
        </p:nvSpPr>
        <p:spPr>
          <a:xfrm>
            <a:off x="6951176" y="6122084"/>
            <a:ext cx="320543" cy="461665"/>
          </a:xfrm>
          <a:prstGeom prst="rect">
            <a:avLst/>
          </a:prstGeom>
          <a:solidFill>
            <a:schemeClr val="bg1"/>
          </a:solidFill>
        </p:spPr>
        <p:txBody>
          <a:bodyPr wrap="square" rtlCol="0">
            <a:spAutoFit/>
          </a:bodyPr>
          <a:lstStyle/>
          <a:p>
            <a:r>
              <a:rPr lang="en-US" sz="1200" dirty="0"/>
              <a:t>20</a:t>
            </a:r>
          </a:p>
        </p:txBody>
      </p:sp>
      <p:sp>
        <p:nvSpPr>
          <p:cNvPr id="12" name="TextBox 11"/>
          <p:cNvSpPr txBox="1"/>
          <p:nvPr/>
        </p:nvSpPr>
        <p:spPr>
          <a:xfrm>
            <a:off x="6251111" y="6115386"/>
            <a:ext cx="320543" cy="461665"/>
          </a:xfrm>
          <a:prstGeom prst="rect">
            <a:avLst/>
          </a:prstGeom>
          <a:solidFill>
            <a:schemeClr val="bg1"/>
          </a:solidFill>
        </p:spPr>
        <p:txBody>
          <a:bodyPr wrap="square" rtlCol="0">
            <a:spAutoFit/>
          </a:bodyPr>
          <a:lstStyle/>
          <a:p>
            <a:r>
              <a:rPr lang="en-US" sz="1200" dirty="0"/>
              <a:t>40</a:t>
            </a:r>
          </a:p>
        </p:txBody>
      </p:sp>
      <p:sp>
        <p:nvSpPr>
          <p:cNvPr id="13" name="TextBox 12"/>
          <p:cNvSpPr txBox="1"/>
          <p:nvPr/>
        </p:nvSpPr>
        <p:spPr>
          <a:xfrm>
            <a:off x="5538854" y="6115386"/>
            <a:ext cx="320543" cy="461665"/>
          </a:xfrm>
          <a:prstGeom prst="rect">
            <a:avLst/>
          </a:prstGeom>
          <a:solidFill>
            <a:schemeClr val="bg1"/>
          </a:solidFill>
        </p:spPr>
        <p:txBody>
          <a:bodyPr wrap="square" rtlCol="0">
            <a:spAutoFit/>
          </a:bodyPr>
          <a:lstStyle/>
          <a:p>
            <a:pPr algn="ctr"/>
            <a:r>
              <a:rPr lang="en-US" sz="1200" dirty="0"/>
              <a:t>60</a:t>
            </a:r>
          </a:p>
        </p:txBody>
      </p:sp>
      <p:sp>
        <p:nvSpPr>
          <p:cNvPr id="14" name="TextBox 13"/>
          <p:cNvSpPr txBox="1"/>
          <p:nvPr/>
        </p:nvSpPr>
        <p:spPr>
          <a:xfrm>
            <a:off x="4887557" y="6106111"/>
            <a:ext cx="320543" cy="461665"/>
          </a:xfrm>
          <a:prstGeom prst="rect">
            <a:avLst/>
          </a:prstGeom>
          <a:solidFill>
            <a:schemeClr val="bg1"/>
          </a:solidFill>
        </p:spPr>
        <p:txBody>
          <a:bodyPr wrap="square" rtlCol="0">
            <a:spAutoFit/>
          </a:bodyPr>
          <a:lstStyle/>
          <a:p>
            <a:pPr algn="ctr"/>
            <a:r>
              <a:rPr lang="en-US" sz="1200" dirty="0"/>
              <a:t>80</a:t>
            </a:r>
          </a:p>
        </p:txBody>
      </p:sp>
      <p:sp>
        <p:nvSpPr>
          <p:cNvPr id="15" name="TextBox 14"/>
          <p:cNvSpPr txBox="1"/>
          <p:nvPr/>
        </p:nvSpPr>
        <p:spPr>
          <a:xfrm>
            <a:off x="4218331" y="6102655"/>
            <a:ext cx="320543" cy="646331"/>
          </a:xfrm>
          <a:prstGeom prst="rect">
            <a:avLst/>
          </a:prstGeom>
          <a:solidFill>
            <a:schemeClr val="bg1"/>
          </a:solidFill>
        </p:spPr>
        <p:txBody>
          <a:bodyPr wrap="square" rtlCol="0">
            <a:spAutoFit/>
          </a:bodyPr>
          <a:lstStyle/>
          <a:p>
            <a:r>
              <a:rPr lang="en-US" sz="1200" dirty="0"/>
              <a:t>100</a:t>
            </a:r>
          </a:p>
        </p:txBody>
      </p:sp>
      <p:sp>
        <p:nvSpPr>
          <p:cNvPr id="16" name="TextBox 15"/>
          <p:cNvSpPr txBox="1"/>
          <p:nvPr/>
        </p:nvSpPr>
        <p:spPr>
          <a:xfrm>
            <a:off x="3504725" y="6102658"/>
            <a:ext cx="320543" cy="646331"/>
          </a:xfrm>
          <a:prstGeom prst="rect">
            <a:avLst/>
          </a:prstGeom>
          <a:solidFill>
            <a:schemeClr val="bg1"/>
          </a:solidFill>
        </p:spPr>
        <p:txBody>
          <a:bodyPr wrap="square" rtlCol="0">
            <a:spAutoFit/>
          </a:bodyPr>
          <a:lstStyle/>
          <a:p>
            <a:pPr algn="ctr"/>
            <a:r>
              <a:rPr lang="en-US" sz="1200" dirty="0"/>
              <a:t>120</a:t>
            </a:r>
          </a:p>
        </p:txBody>
      </p:sp>
      <p:sp>
        <p:nvSpPr>
          <p:cNvPr id="17" name="TextBox 16"/>
          <p:cNvSpPr txBox="1"/>
          <p:nvPr/>
        </p:nvSpPr>
        <p:spPr>
          <a:xfrm>
            <a:off x="2841236" y="6102657"/>
            <a:ext cx="320543" cy="646331"/>
          </a:xfrm>
          <a:prstGeom prst="rect">
            <a:avLst/>
          </a:prstGeom>
          <a:solidFill>
            <a:schemeClr val="bg1"/>
          </a:solidFill>
        </p:spPr>
        <p:txBody>
          <a:bodyPr wrap="square" rtlCol="0">
            <a:spAutoFit/>
          </a:bodyPr>
          <a:lstStyle/>
          <a:p>
            <a:pPr algn="ctr"/>
            <a:r>
              <a:rPr lang="en-US" sz="1200" dirty="0"/>
              <a:t>140</a:t>
            </a:r>
          </a:p>
        </p:txBody>
      </p:sp>
      <p:sp>
        <p:nvSpPr>
          <p:cNvPr id="18" name="TextBox 17"/>
          <p:cNvSpPr txBox="1"/>
          <p:nvPr/>
        </p:nvSpPr>
        <p:spPr>
          <a:xfrm>
            <a:off x="2170661" y="6102656"/>
            <a:ext cx="320543" cy="646331"/>
          </a:xfrm>
          <a:prstGeom prst="rect">
            <a:avLst/>
          </a:prstGeom>
          <a:solidFill>
            <a:schemeClr val="bg1"/>
          </a:solidFill>
        </p:spPr>
        <p:txBody>
          <a:bodyPr wrap="square" rtlCol="0">
            <a:spAutoFit/>
          </a:bodyPr>
          <a:lstStyle/>
          <a:p>
            <a:r>
              <a:rPr lang="en-US" sz="1200" dirty="0"/>
              <a:t>160</a:t>
            </a:r>
          </a:p>
        </p:txBody>
      </p:sp>
      <p:sp>
        <p:nvSpPr>
          <p:cNvPr id="19" name="TextBox 18"/>
          <p:cNvSpPr txBox="1"/>
          <p:nvPr/>
        </p:nvSpPr>
        <p:spPr>
          <a:xfrm>
            <a:off x="1507172" y="6102655"/>
            <a:ext cx="320543" cy="646331"/>
          </a:xfrm>
          <a:prstGeom prst="rect">
            <a:avLst/>
          </a:prstGeom>
          <a:solidFill>
            <a:schemeClr val="bg1"/>
          </a:solidFill>
        </p:spPr>
        <p:txBody>
          <a:bodyPr wrap="square" rtlCol="0">
            <a:spAutoFit/>
          </a:bodyPr>
          <a:lstStyle/>
          <a:p>
            <a:r>
              <a:rPr lang="en-US" sz="1200" dirty="0"/>
              <a:t>180</a:t>
            </a:r>
          </a:p>
        </p:txBody>
      </p:sp>
      <p:sp>
        <p:nvSpPr>
          <p:cNvPr id="9" name="TextBox 8"/>
          <p:cNvSpPr txBox="1"/>
          <p:nvPr/>
        </p:nvSpPr>
        <p:spPr>
          <a:xfrm>
            <a:off x="3295295" y="6549628"/>
            <a:ext cx="2467756" cy="369332"/>
          </a:xfrm>
          <a:prstGeom prst="rect">
            <a:avLst/>
          </a:prstGeom>
          <a:noFill/>
        </p:spPr>
        <p:txBody>
          <a:bodyPr wrap="square" rtlCol="0">
            <a:spAutoFit/>
          </a:bodyPr>
          <a:lstStyle/>
          <a:p>
            <a:r>
              <a:rPr lang="en-US" dirty="0"/>
              <a:t>Days Before Stay date</a:t>
            </a:r>
          </a:p>
        </p:txBody>
      </p:sp>
      <p:sp>
        <p:nvSpPr>
          <p:cNvPr id="4" name="Slide Number Placeholder 3"/>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96274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928" y="1657248"/>
            <a:ext cx="1700546" cy="1700545"/>
          </a:xfr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8475" y="1657248"/>
            <a:ext cx="1700545" cy="1700545"/>
          </a:xfrm>
          <a:prstGeom prst="rect">
            <a:avLst/>
          </a:prstGeom>
        </p:spPr>
      </p:pic>
      <p:pic>
        <p:nvPicPr>
          <p:cNvPr id="7"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0573" y="1657248"/>
            <a:ext cx="1700545" cy="1700545"/>
          </a:xfrm>
          <a:prstGeom prst="rect">
            <a:avLst/>
          </a:prstGeom>
        </p:spPr>
      </p:pic>
      <p:pic>
        <p:nvPicPr>
          <p:cNvPr id="8"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1119" y="1657248"/>
            <a:ext cx="1700545" cy="1700545"/>
          </a:xfrm>
          <a:prstGeom prst="rect">
            <a:avLst/>
          </a:prstGeom>
        </p:spPr>
      </p:pic>
      <p:pic>
        <p:nvPicPr>
          <p:cNvPr id="15"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1664" y="1657248"/>
            <a:ext cx="1700545" cy="1700545"/>
          </a:xfrm>
          <a:prstGeom prst="rect">
            <a:avLst/>
          </a:prstGeom>
        </p:spPr>
      </p:pic>
      <p:pic>
        <p:nvPicPr>
          <p:cNvPr id="19" name="Content Placeholder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928" y="3427895"/>
            <a:ext cx="1700546" cy="1700545"/>
          </a:xfrm>
          <a:prstGeom prst="rect">
            <a:avLst/>
          </a:prstGeom>
        </p:spPr>
      </p:pic>
      <p:pic>
        <p:nvPicPr>
          <p:cNvPr id="20" name="Content Placeholder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8475" y="3427895"/>
            <a:ext cx="1700545" cy="1700545"/>
          </a:xfrm>
          <a:prstGeom prst="rect">
            <a:avLst/>
          </a:prstGeom>
        </p:spPr>
      </p:pic>
      <p:pic>
        <p:nvPicPr>
          <p:cNvPr id="21" name="Content Placeholder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0573" y="3427895"/>
            <a:ext cx="1700545" cy="1700545"/>
          </a:xfrm>
          <a:prstGeom prst="rect">
            <a:avLst/>
          </a:prstGeom>
        </p:spPr>
      </p:pic>
      <p:pic>
        <p:nvPicPr>
          <p:cNvPr id="22" name="Content Placeholder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51119" y="3427895"/>
            <a:ext cx="1700545" cy="1700545"/>
          </a:xfrm>
          <a:prstGeom prst="rect">
            <a:avLst/>
          </a:prstGeom>
        </p:spPr>
      </p:pic>
      <p:pic>
        <p:nvPicPr>
          <p:cNvPr id="23" name="Content Placeholder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51664" y="3427895"/>
            <a:ext cx="1700545" cy="1700545"/>
          </a:xfrm>
          <a:prstGeom prst="rect">
            <a:avLst/>
          </a:prstGeom>
        </p:spPr>
      </p:pic>
      <p:pic>
        <p:nvPicPr>
          <p:cNvPr id="24" name="Content Placeholder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7928" y="5128441"/>
            <a:ext cx="1700546" cy="1700545"/>
          </a:xfrm>
          <a:prstGeom prst="rect">
            <a:avLst/>
          </a:prstGeom>
        </p:spPr>
      </p:pic>
      <p:pic>
        <p:nvPicPr>
          <p:cNvPr id="25" name="Content Placeholder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98475" y="5128441"/>
            <a:ext cx="1700545" cy="1700545"/>
          </a:xfrm>
          <a:prstGeom prst="rect">
            <a:avLst/>
          </a:prstGeom>
        </p:spPr>
      </p:pic>
      <p:pic>
        <p:nvPicPr>
          <p:cNvPr id="26" name="Content Placeholder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50573" y="5128441"/>
            <a:ext cx="1700545" cy="1700545"/>
          </a:xfrm>
          <a:prstGeom prst="rect">
            <a:avLst/>
          </a:prstGeom>
        </p:spPr>
      </p:pic>
      <p:pic>
        <p:nvPicPr>
          <p:cNvPr id="27" name="Content Placeholder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51119" y="5128441"/>
            <a:ext cx="1700545" cy="1700545"/>
          </a:xfrm>
          <a:prstGeom prst="rect">
            <a:avLst/>
          </a:prstGeom>
        </p:spPr>
      </p:pic>
      <p:pic>
        <p:nvPicPr>
          <p:cNvPr id="28" name="Content Placeholder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51664" y="5128441"/>
            <a:ext cx="1700545" cy="1700545"/>
          </a:xfrm>
          <a:prstGeom prst="rect">
            <a:avLst/>
          </a:prstGeom>
        </p:spPr>
      </p:pic>
      <p:sp>
        <p:nvSpPr>
          <p:cNvPr id="17" name="Content Placeholder 2"/>
          <p:cNvSpPr txBox="1">
            <a:spLocks/>
          </p:cNvSpPr>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eaLnBrk="0" fontAlgn="base" hangingPunct="0">
              <a:spcBef>
                <a:spcPct val="0"/>
              </a:spcBef>
              <a:spcAft>
                <a:spcPct val="0"/>
              </a:spcAft>
              <a:buChar char="»"/>
              <a:defRPr sz="2000">
                <a:solidFill>
                  <a:schemeClr val="tx1"/>
                </a:solidFill>
                <a:latin typeface="+mn-lt"/>
              </a:defRPr>
            </a:lvl6pPr>
            <a:lvl7pPr marL="2971800" indent="-228600" algn="l" rtl="0" eaLnBrk="0" fontAlgn="base" hangingPunct="0">
              <a:spcBef>
                <a:spcPct val="0"/>
              </a:spcBef>
              <a:spcAft>
                <a:spcPct val="0"/>
              </a:spcAft>
              <a:buChar char="»"/>
              <a:defRPr sz="2000">
                <a:solidFill>
                  <a:schemeClr val="tx1"/>
                </a:solidFill>
                <a:latin typeface="+mn-lt"/>
              </a:defRPr>
            </a:lvl7pPr>
            <a:lvl8pPr marL="3429000" indent="-228600" algn="l" rtl="0" eaLnBrk="0" fontAlgn="base" hangingPunct="0">
              <a:spcBef>
                <a:spcPct val="0"/>
              </a:spcBef>
              <a:spcAft>
                <a:spcPct val="0"/>
              </a:spcAft>
              <a:buChar char="»"/>
              <a:defRPr sz="2000">
                <a:solidFill>
                  <a:schemeClr val="tx1"/>
                </a:solidFill>
                <a:latin typeface="+mn-lt"/>
              </a:defRPr>
            </a:lvl8pPr>
            <a:lvl9pPr marL="3886200" indent="-228600" algn="l" rtl="0" eaLnBrk="0" fontAlgn="base" hangingPunct="0">
              <a:spcBef>
                <a:spcPct val="0"/>
              </a:spcBef>
              <a:spcAft>
                <a:spcPct val="0"/>
              </a:spcAft>
              <a:buChar char="»"/>
              <a:defRPr sz="2000">
                <a:solidFill>
                  <a:schemeClr val="tx1"/>
                </a:solidFill>
                <a:latin typeface="+mn-lt"/>
              </a:defRPr>
            </a:lvl9pPr>
          </a:lstStyle>
          <a:p>
            <a:pPr defTabSz="914400"/>
            <a:r>
              <a:rPr lang="en-US" kern="0" dirty="0"/>
              <a:t>15 clusters (derived from 2 years of history)</a:t>
            </a:r>
          </a:p>
        </p:txBody>
      </p:sp>
      <p:sp>
        <p:nvSpPr>
          <p:cNvPr id="18" name="Title 1"/>
          <p:cNvSpPr>
            <a:spLocks noGrp="1"/>
          </p:cNvSpPr>
          <p:nvPr>
            <p:ph type="title"/>
          </p:nvPr>
        </p:nvSpPr>
        <p:spPr>
          <a:xfrm>
            <a:off x="685800" y="304800"/>
            <a:ext cx="7772400" cy="609600"/>
          </a:xfrm>
        </p:spPr>
        <p:txBody>
          <a:bodyPr/>
          <a:lstStyle/>
          <a:p>
            <a:r>
              <a:rPr lang="en-US" dirty="0"/>
              <a:t>Booking pace curves</a:t>
            </a:r>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482354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105" y="1268383"/>
            <a:ext cx="8105790" cy="5589617"/>
          </a:xfrm>
        </p:spPr>
      </p:pic>
      <p:sp>
        <p:nvSpPr>
          <p:cNvPr id="5" name="Title 1"/>
          <p:cNvSpPr>
            <a:spLocks noGrp="1"/>
          </p:cNvSpPr>
          <p:nvPr>
            <p:ph type="title"/>
          </p:nvPr>
        </p:nvSpPr>
        <p:spPr>
          <a:xfrm>
            <a:off x="685800" y="304800"/>
            <a:ext cx="7772400" cy="609600"/>
          </a:xfrm>
        </p:spPr>
        <p:txBody>
          <a:bodyPr/>
          <a:lstStyle/>
          <a:p>
            <a:r>
              <a:rPr lang="en-US" dirty="0"/>
              <a:t>Booking pace curves</a:t>
            </a:r>
          </a:p>
        </p:txBody>
      </p:sp>
      <p:sp>
        <p:nvSpPr>
          <p:cNvPr id="6" name="Content Placeholder 2"/>
          <p:cNvSpPr txBox="1">
            <a:spLocks/>
          </p:cNvSpPr>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eaLnBrk="0" fontAlgn="base" hangingPunct="0">
              <a:spcBef>
                <a:spcPct val="0"/>
              </a:spcBef>
              <a:spcAft>
                <a:spcPct val="0"/>
              </a:spcAft>
              <a:buChar char="»"/>
              <a:defRPr sz="2000">
                <a:solidFill>
                  <a:schemeClr val="tx1"/>
                </a:solidFill>
                <a:latin typeface="+mn-lt"/>
              </a:defRPr>
            </a:lvl6pPr>
            <a:lvl7pPr marL="2971800" indent="-228600" algn="l" rtl="0" eaLnBrk="0" fontAlgn="base" hangingPunct="0">
              <a:spcBef>
                <a:spcPct val="0"/>
              </a:spcBef>
              <a:spcAft>
                <a:spcPct val="0"/>
              </a:spcAft>
              <a:buChar char="»"/>
              <a:defRPr sz="2000">
                <a:solidFill>
                  <a:schemeClr val="tx1"/>
                </a:solidFill>
                <a:latin typeface="+mn-lt"/>
              </a:defRPr>
            </a:lvl7pPr>
            <a:lvl8pPr marL="3429000" indent="-228600" algn="l" rtl="0" eaLnBrk="0" fontAlgn="base" hangingPunct="0">
              <a:spcBef>
                <a:spcPct val="0"/>
              </a:spcBef>
              <a:spcAft>
                <a:spcPct val="0"/>
              </a:spcAft>
              <a:buChar char="»"/>
              <a:defRPr sz="2000">
                <a:solidFill>
                  <a:schemeClr val="tx1"/>
                </a:solidFill>
                <a:latin typeface="+mn-lt"/>
              </a:defRPr>
            </a:lvl8pPr>
            <a:lvl9pPr marL="3886200" indent="-228600" algn="l" rtl="0" eaLnBrk="0" fontAlgn="base" hangingPunct="0">
              <a:spcBef>
                <a:spcPct val="0"/>
              </a:spcBef>
              <a:spcAft>
                <a:spcPct val="0"/>
              </a:spcAft>
              <a:buChar char="»"/>
              <a:defRPr sz="2000">
                <a:solidFill>
                  <a:schemeClr val="tx1"/>
                </a:solidFill>
                <a:latin typeface="+mn-lt"/>
              </a:defRPr>
            </a:lvl9pPr>
          </a:lstStyle>
          <a:p>
            <a:pPr defTabSz="914400"/>
            <a:r>
              <a:rPr lang="en-US" kern="0" dirty="0"/>
              <a:t>15 clusters (derived from 2 years of history)</a:t>
            </a:r>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3564895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pace curves</a:t>
            </a:r>
          </a:p>
        </p:txBody>
      </p:sp>
      <p:sp>
        <p:nvSpPr>
          <p:cNvPr id="3" name="Content Placeholder 2"/>
          <p:cNvSpPr>
            <a:spLocks noGrp="1"/>
          </p:cNvSpPr>
          <p:nvPr>
            <p:ph idx="1"/>
          </p:nvPr>
        </p:nvSpPr>
        <p:spPr/>
        <p:txBody>
          <a:bodyPr/>
          <a:lstStyle/>
          <a:p>
            <a:r>
              <a:rPr lang="en-US" sz="2400" dirty="0"/>
              <a:t>The marginal booking pace curve</a:t>
            </a:r>
          </a:p>
          <a:p>
            <a:pPr lvl="1"/>
            <a:r>
              <a:rPr lang="en-US" sz="2000" dirty="0"/>
              <a:t>Most of the time we are going to need the fraction of customers that call in on a particular day.  For this we define</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We can now compute the expected number of customers who will call in                days in advance according to booking pace curve </a:t>
            </a:r>
            <a:r>
              <a:rPr lang="en-US" sz="2000" i="1" dirty="0"/>
              <a:t>k</a:t>
            </a:r>
            <a:r>
              <a:rPr lang="en-US" sz="2000" dirty="0"/>
              <a:t>:</a:t>
            </a:r>
          </a:p>
          <a:p>
            <a:pPr lvl="1"/>
            <a:endParaRPr lang="en-US" sz="2000" dirty="0"/>
          </a:p>
          <a:p>
            <a:pPr lvl="1"/>
            <a:endParaRPr lang="en-US" sz="2000" dirty="0"/>
          </a:p>
          <a:p>
            <a:pPr lvl="1"/>
            <a:r>
              <a:rPr lang="en-US" sz="2000" dirty="0"/>
              <a:t>Note that the forecast of total bookings       is indexed by </a:t>
            </a:r>
            <a:r>
              <a:rPr lang="en-US" sz="2000" i="1" dirty="0"/>
              <a:t>t </a:t>
            </a:r>
            <a:r>
              <a:rPr lang="en-US" sz="2000" dirty="0"/>
              <a:t>because we keep updating it (but it should not change by much).</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457200" lvl="1" indent="0">
              <a:buNone/>
            </a:pPr>
            <a:endParaRPr lang="en-US" sz="2000" dirty="0"/>
          </a:p>
        </p:txBody>
      </p:sp>
      <p:graphicFrame>
        <p:nvGraphicFramePr>
          <p:cNvPr id="8" name="Object 7"/>
          <p:cNvGraphicFramePr>
            <a:graphicFrameLocks noChangeAspect="1"/>
          </p:cNvGraphicFramePr>
          <p:nvPr>
            <p:extLst/>
          </p:nvPr>
        </p:nvGraphicFramePr>
        <p:xfrm>
          <a:off x="1620838" y="2422462"/>
          <a:ext cx="6184900" cy="1276350"/>
        </p:xfrm>
        <a:graphic>
          <a:graphicData uri="http://schemas.openxmlformats.org/presentationml/2006/ole">
            <mc:AlternateContent xmlns:mc="http://schemas.openxmlformats.org/markup-compatibility/2006">
              <mc:Choice xmlns:v="urn:schemas-microsoft-com:vml" Requires="v">
                <p:oleObj spid="_x0000_s6146" name="Equation" r:id="rId3" imgW="3568680" imgH="736560" progId="Equation.DSMT4">
                  <p:embed/>
                </p:oleObj>
              </mc:Choice>
              <mc:Fallback>
                <p:oleObj name="Equation" r:id="rId3" imgW="3568680" imgH="736560" progId="Equation.DSMT4">
                  <p:embed/>
                  <p:pic>
                    <p:nvPicPr>
                      <p:cNvPr id="8" name="Object 7"/>
                      <p:cNvPicPr>
                        <a:picLocks noChangeAspect="1" noChangeArrowheads="1"/>
                      </p:cNvPicPr>
                      <p:nvPr/>
                    </p:nvPicPr>
                    <p:blipFill>
                      <a:blip r:embed="rId4"/>
                      <a:srcRect/>
                      <a:stretch>
                        <a:fillRect/>
                      </a:stretch>
                    </p:blipFill>
                    <p:spPr bwMode="auto">
                      <a:xfrm>
                        <a:off x="1620838" y="2422462"/>
                        <a:ext cx="61849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nvPr>
        </p:nvGraphicFramePr>
        <p:xfrm>
          <a:off x="2167446" y="4430268"/>
          <a:ext cx="944562" cy="307975"/>
        </p:xfrm>
        <a:graphic>
          <a:graphicData uri="http://schemas.openxmlformats.org/presentationml/2006/ole">
            <mc:AlternateContent xmlns:mc="http://schemas.openxmlformats.org/markup-compatibility/2006">
              <mc:Choice xmlns:v="urn:schemas-microsoft-com:vml" Requires="v">
                <p:oleObj spid="_x0000_s6147" name="Equation" r:id="rId5" imgW="545760" imgH="177480" progId="Equation.DSMT4">
                  <p:embed/>
                </p:oleObj>
              </mc:Choice>
              <mc:Fallback>
                <p:oleObj name="Equation" r:id="rId5" imgW="545760" imgH="177480" progId="Equation.DSMT4">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7446" y="4430268"/>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nvPr>
        </p:nvGraphicFramePr>
        <p:xfrm>
          <a:off x="2505075" y="5026025"/>
          <a:ext cx="1720850" cy="520700"/>
        </p:xfrm>
        <a:graphic>
          <a:graphicData uri="http://schemas.openxmlformats.org/presentationml/2006/ole">
            <mc:AlternateContent xmlns:mc="http://schemas.openxmlformats.org/markup-compatibility/2006">
              <mc:Choice xmlns:v="urn:schemas-microsoft-com:vml" Requires="v">
                <p:oleObj spid="_x0000_s6148" name="Equation" r:id="rId7" imgW="838080" imgH="253800" progId="Equation.DSMT4">
                  <p:embed/>
                </p:oleObj>
              </mc:Choice>
              <mc:Fallback>
                <p:oleObj name="Equation" r:id="rId7" imgW="838080" imgH="253800" progId="Equation.DSMT4">
                  <p:embed/>
                  <p:pic>
                    <p:nvPicPr>
                      <p:cNvPr id="5" name="Object 4"/>
                      <p:cNvPicPr>
                        <a:picLocks noChangeAspect="1" noChangeArrowheads="1"/>
                      </p:cNvPicPr>
                      <p:nvPr/>
                    </p:nvPicPr>
                    <p:blipFill>
                      <a:blip r:embed="rId8"/>
                      <a:srcRect/>
                      <a:stretch>
                        <a:fillRect/>
                      </a:stretch>
                    </p:blipFill>
                    <p:spPr bwMode="auto">
                      <a:xfrm>
                        <a:off x="2505075" y="5026025"/>
                        <a:ext cx="1720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nvPr>
        </p:nvGraphicFramePr>
        <p:xfrm>
          <a:off x="5514023" y="5788533"/>
          <a:ext cx="399097" cy="399097"/>
        </p:xfrm>
        <a:graphic>
          <a:graphicData uri="http://schemas.openxmlformats.org/presentationml/2006/ole">
            <mc:AlternateContent xmlns:mc="http://schemas.openxmlformats.org/markup-compatibility/2006">
              <mc:Choice xmlns:v="urn:schemas-microsoft-com:vml" Requires="v">
                <p:oleObj spid="_x0000_s6149" name="Equation" r:id="rId9" imgW="241200" imgH="241200" progId="Equation.DSMT4">
                  <p:embed/>
                </p:oleObj>
              </mc:Choice>
              <mc:Fallback>
                <p:oleObj name="Equation" r:id="rId9" imgW="241200" imgH="241200" progId="Equation.DSMT4">
                  <p:embed/>
                  <p:pic>
                    <p:nvPicPr>
                      <p:cNvPr id="6" name="Object 5"/>
                      <p:cNvPicPr>
                        <a:picLocks noChangeAspect="1" noChangeArrowheads="1"/>
                      </p:cNvPicPr>
                      <p:nvPr/>
                    </p:nvPicPr>
                    <p:blipFill>
                      <a:blip r:embed="rId10"/>
                      <a:srcRect/>
                      <a:stretch>
                        <a:fillRect/>
                      </a:stretch>
                    </p:blipFill>
                    <p:spPr bwMode="auto">
                      <a:xfrm>
                        <a:off x="5514023" y="5788533"/>
                        <a:ext cx="399097" cy="399097"/>
                      </a:xfrm>
                      <a:prstGeom prst="rect">
                        <a:avLst/>
                      </a:prstGeom>
                      <a:noFill/>
                      <a:ln>
                        <a:noFill/>
                      </a:ln>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9" name="Slide Number Placeholder 8"/>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806230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pace curves</a:t>
            </a:r>
          </a:p>
        </p:txBody>
      </p:sp>
      <p:sp>
        <p:nvSpPr>
          <p:cNvPr id="3" name="Content Placeholder 2"/>
          <p:cNvSpPr>
            <a:spLocks noGrp="1"/>
          </p:cNvSpPr>
          <p:nvPr>
            <p:ph idx="1"/>
          </p:nvPr>
        </p:nvSpPr>
        <p:spPr>
          <a:xfrm>
            <a:off x="697992" y="1143000"/>
            <a:ext cx="7772400" cy="4953000"/>
          </a:xfrm>
        </p:spPr>
        <p:txBody>
          <a:bodyPr/>
          <a:lstStyle/>
          <a:p>
            <a:r>
              <a:rPr lang="en-US" sz="2400" dirty="0"/>
              <a:t>The marginal booking pace curve</a:t>
            </a:r>
            <a:endParaRPr lang="en-US" sz="2000" dirty="0"/>
          </a:p>
          <a:p>
            <a:pPr lvl="1"/>
            <a:r>
              <a:rPr lang="en-US" sz="2000" dirty="0"/>
              <a:t>For example, imagine that we are 20 days before the stay date and that:</a:t>
            </a:r>
          </a:p>
          <a:p>
            <a:pPr lvl="1"/>
            <a:endParaRPr lang="en-US" sz="2000" dirty="0"/>
          </a:p>
          <a:p>
            <a:pPr lvl="1"/>
            <a:endParaRPr lang="en-US" sz="2000" dirty="0"/>
          </a:p>
          <a:p>
            <a:pPr lvl="2"/>
            <a:endParaRPr lang="en-US" sz="1600" dirty="0"/>
          </a:p>
          <a:p>
            <a:pPr lvl="2"/>
            <a:endParaRPr lang="en-US" sz="1600" dirty="0"/>
          </a:p>
          <a:p>
            <a:pPr lvl="1"/>
            <a:r>
              <a:rPr lang="en-US" sz="2000" dirty="0"/>
              <a:t>Further assume that </a:t>
            </a:r>
          </a:p>
          <a:p>
            <a:pPr lvl="1"/>
            <a:endParaRPr lang="en-US" sz="2000" dirty="0"/>
          </a:p>
          <a:p>
            <a:pPr lvl="1"/>
            <a:endParaRPr lang="en-US" sz="2000" dirty="0"/>
          </a:p>
          <a:p>
            <a:pPr lvl="1"/>
            <a:endParaRPr lang="en-US" sz="2000" dirty="0"/>
          </a:p>
          <a:p>
            <a:pPr lvl="1"/>
            <a:r>
              <a:rPr lang="en-US" sz="2000" dirty="0"/>
              <a:t>This means that                                                 </a:t>
            </a:r>
          </a:p>
          <a:p>
            <a:pPr marL="457200" lvl="1" indent="0">
              <a:buNone/>
            </a:pPr>
            <a:endParaRPr lang="en-US" sz="2000" dirty="0"/>
          </a:p>
          <a:p>
            <a:pPr marL="457200" lvl="1" indent="0">
              <a:buNone/>
            </a:pPr>
            <a:endParaRPr lang="en-US" sz="2000" dirty="0"/>
          </a:p>
          <a:p>
            <a:pPr marL="747713" lvl="1" indent="0">
              <a:buNone/>
            </a:pPr>
            <a:r>
              <a:rPr lang="en-US" sz="2000" dirty="0"/>
              <a:t>are expected to call in between now and the stay date.</a:t>
            </a:r>
          </a:p>
          <a:p>
            <a:pPr lvl="1"/>
            <a:endParaRPr lang="en-US" sz="2000"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7" name="Object 6"/>
          <p:cNvGraphicFramePr>
            <a:graphicFrameLocks noChangeAspect="1"/>
          </p:cNvGraphicFramePr>
          <p:nvPr>
            <p:extLst/>
          </p:nvPr>
        </p:nvGraphicFramePr>
        <p:xfrm>
          <a:off x="1681003" y="2240725"/>
          <a:ext cx="6119813" cy="1231900"/>
        </p:xfrm>
        <a:graphic>
          <a:graphicData uri="http://schemas.openxmlformats.org/presentationml/2006/ole">
            <mc:AlternateContent xmlns:mc="http://schemas.openxmlformats.org/markup-compatibility/2006">
              <mc:Choice xmlns:v="urn:schemas-microsoft-com:vml" Requires="v">
                <p:oleObj spid="_x0000_s7170" name="Equation" r:id="rId3" imgW="3657600" imgH="736560" progId="Equation.DSMT4">
                  <p:embed/>
                </p:oleObj>
              </mc:Choice>
              <mc:Fallback>
                <p:oleObj name="Equation" r:id="rId3" imgW="3657600" imgH="736560" progId="Equation.DSMT4">
                  <p:embed/>
                  <p:pic>
                    <p:nvPicPr>
                      <p:cNvPr id="7" name="Object 6"/>
                      <p:cNvPicPr>
                        <a:picLocks noChangeAspect="1" noChangeArrowheads="1"/>
                      </p:cNvPicPr>
                      <p:nvPr/>
                    </p:nvPicPr>
                    <p:blipFill>
                      <a:blip r:embed="rId4"/>
                      <a:srcRect/>
                      <a:stretch>
                        <a:fillRect/>
                      </a:stretch>
                    </p:blipFill>
                    <p:spPr bwMode="auto">
                      <a:xfrm>
                        <a:off x="1681003" y="2240725"/>
                        <a:ext cx="6119813" cy="12319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nvPr>
        </p:nvGraphicFramePr>
        <p:xfrm>
          <a:off x="1930591" y="5290153"/>
          <a:ext cx="3359150" cy="782637"/>
        </p:xfrm>
        <a:graphic>
          <a:graphicData uri="http://schemas.openxmlformats.org/presentationml/2006/ole">
            <mc:AlternateContent xmlns:mc="http://schemas.openxmlformats.org/markup-compatibility/2006">
              <mc:Choice xmlns:v="urn:schemas-microsoft-com:vml" Requires="v">
                <p:oleObj spid="_x0000_s7171" name="Equation" r:id="rId5" imgW="1955520" imgH="457200" progId="Equation.DSMT4">
                  <p:embed/>
                </p:oleObj>
              </mc:Choice>
              <mc:Fallback>
                <p:oleObj name="Equation" r:id="rId5" imgW="1955520" imgH="457200" progId="Equation.DSMT4">
                  <p:embed/>
                  <p:pic>
                    <p:nvPicPr>
                      <p:cNvPr id="8" name="Object 7"/>
                      <p:cNvPicPr>
                        <a:picLocks noChangeAspect="1" noChangeArrowheads="1"/>
                      </p:cNvPicPr>
                      <p:nvPr/>
                    </p:nvPicPr>
                    <p:blipFill>
                      <a:blip r:embed="rId6"/>
                      <a:srcRect/>
                      <a:stretch>
                        <a:fillRect/>
                      </a:stretch>
                    </p:blipFill>
                    <p:spPr bwMode="auto">
                      <a:xfrm>
                        <a:off x="1930591" y="5290153"/>
                        <a:ext cx="3359150" cy="78263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nvPr>
        </p:nvGraphicFramePr>
        <p:xfrm>
          <a:off x="1655509" y="3806063"/>
          <a:ext cx="6826250" cy="1128713"/>
        </p:xfrm>
        <a:graphic>
          <a:graphicData uri="http://schemas.openxmlformats.org/presentationml/2006/ole">
            <mc:AlternateContent xmlns:mc="http://schemas.openxmlformats.org/markup-compatibility/2006">
              <mc:Choice xmlns:v="urn:schemas-microsoft-com:vml" Requires="v">
                <p:oleObj spid="_x0000_s7172" name="Equation" r:id="rId7" imgW="3974760" imgH="660240" progId="Equation.DSMT4">
                  <p:embed/>
                </p:oleObj>
              </mc:Choice>
              <mc:Fallback>
                <p:oleObj name="Equation" r:id="rId7" imgW="3974760" imgH="660240" progId="Equation.DSMT4">
                  <p:embed/>
                  <p:pic>
                    <p:nvPicPr>
                      <p:cNvPr id="9" name="Object 8"/>
                      <p:cNvPicPr>
                        <a:picLocks noChangeAspect="1" noChangeArrowheads="1"/>
                      </p:cNvPicPr>
                      <p:nvPr/>
                    </p:nvPicPr>
                    <p:blipFill>
                      <a:blip r:embed="rId8"/>
                      <a:srcRect/>
                      <a:stretch>
                        <a:fillRect/>
                      </a:stretch>
                    </p:blipFill>
                    <p:spPr bwMode="auto">
                      <a:xfrm>
                        <a:off x="1655509" y="3806063"/>
                        <a:ext cx="68262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2251648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Booking process</a:t>
            </a:r>
          </a:p>
        </p:txBody>
      </p:sp>
      <p:sp>
        <p:nvSpPr>
          <p:cNvPr id="4101" name="Rectangle 5"/>
          <p:cNvSpPr>
            <a:spLocks noGrp="1" noChangeArrowheads="1"/>
          </p:cNvSpPr>
          <p:nvPr>
            <p:ph type="subTitle" idx="1"/>
          </p:nvPr>
        </p:nvSpPr>
        <p:spPr/>
        <p:txBody>
          <a:bodyPr/>
          <a:lstStyle/>
          <a:p>
            <a:r>
              <a:rPr lang="en-US" dirty="0"/>
              <a:t>Predicting the booking process</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35</a:t>
            </a:fld>
            <a:endParaRPr lang="en-US"/>
          </a:p>
        </p:txBody>
      </p:sp>
    </p:spTree>
    <p:extLst>
      <p:ext uri="{BB962C8B-B14F-4D97-AF65-F5344CB8AC3E}">
        <p14:creationId xmlns:p14="http://schemas.microsoft.com/office/powerpoint/2010/main" val="3332013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sz="2400" dirty="0"/>
              <a:t>We need to estimate which booking pace curve is correct for a given stay date </a:t>
            </a:r>
            <a:r>
              <a:rPr lang="en-US" sz="2400" i="1" dirty="0"/>
              <a:t>T.</a:t>
            </a:r>
            <a:endParaRPr lang="en-US" sz="2400" dirty="0"/>
          </a:p>
          <a:p>
            <a:pPr lvl="1"/>
            <a:r>
              <a:rPr lang="en-US" sz="2000" dirty="0"/>
              <a:t>Let         be a random variable denoting the booking pace curve for stay date T.</a:t>
            </a:r>
          </a:p>
          <a:p>
            <a:pPr lvl="1"/>
            <a:r>
              <a:rPr lang="en-US" sz="2000" dirty="0"/>
              <a:t>Let                            be the history of bookings.</a:t>
            </a:r>
          </a:p>
          <a:p>
            <a:pPr lvl="1"/>
            <a:r>
              <a:rPr lang="en-US" sz="2000" dirty="0"/>
              <a:t>Let </a:t>
            </a:r>
          </a:p>
          <a:p>
            <a:pPr lvl="1"/>
            <a:endParaRPr lang="en-US" sz="2000" dirty="0"/>
          </a:p>
          <a:p>
            <a:pPr lvl="2"/>
            <a:endParaRPr lang="en-US" sz="1600" dirty="0"/>
          </a:p>
          <a:p>
            <a:pPr lvl="2"/>
            <a:endParaRPr lang="en-US" sz="1600" dirty="0"/>
          </a:p>
          <a:p>
            <a:pPr lvl="2"/>
            <a:endParaRPr lang="en-US" sz="1600" dirty="0"/>
          </a:p>
          <a:p>
            <a:pPr lvl="1"/>
            <a:r>
              <a:rPr lang="en-US" sz="2000" dirty="0"/>
              <a:t>Initialize       = the fraction of stay-dates where the booking curve fell into cluster </a:t>
            </a:r>
            <a:r>
              <a:rPr lang="en-US" sz="2000" i="1" dirty="0"/>
              <a:t>k</a:t>
            </a:r>
            <a:r>
              <a:rPr lang="en-US" sz="2000" dirty="0"/>
              <a:t>.</a:t>
            </a:r>
          </a:p>
          <a:p>
            <a:pPr lvl="1"/>
            <a:r>
              <a:rPr lang="en-US" sz="2000" dirty="0"/>
              <a:t>Let      = the number of pickups on day </a:t>
            </a:r>
            <a:r>
              <a:rPr lang="en-US" sz="2000" i="1" dirty="0"/>
              <a:t>t</a:t>
            </a:r>
            <a:r>
              <a:rPr lang="en-US" sz="2000" dirty="0"/>
              <a:t>.  We are going to assume that        follows a Poisson distribution.</a:t>
            </a:r>
          </a:p>
        </p:txBody>
      </p:sp>
      <p:graphicFrame>
        <p:nvGraphicFramePr>
          <p:cNvPr id="6" name="Object 5"/>
          <p:cNvGraphicFramePr>
            <a:graphicFrameLocks noChangeAspect="1"/>
          </p:cNvGraphicFramePr>
          <p:nvPr>
            <p:extLst/>
          </p:nvPr>
        </p:nvGraphicFramePr>
        <p:xfrm>
          <a:off x="2458657" y="4445753"/>
          <a:ext cx="407987" cy="409575"/>
        </p:xfrm>
        <a:graphic>
          <a:graphicData uri="http://schemas.openxmlformats.org/presentationml/2006/ole">
            <mc:AlternateContent xmlns:mc="http://schemas.openxmlformats.org/markup-compatibility/2006">
              <mc:Choice xmlns:v="urn:schemas-microsoft-com:vml" Requires="v">
                <p:oleObj spid="_x0000_s8194" name="Equation" r:id="rId3" imgW="253800" imgH="253800" progId="Equation.DSMT4">
                  <p:embed/>
                </p:oleObj>
              </mc:Choice>
              <mc:Fallback>
                <p:oleObj name="Equation" r:id="rId3" imgW="253800" imgH="253800" progId="Equation.DSMT4">
                  <p:embed/>
                  <p:pic>
                    <p:nvPicPr>
                      <p:cNvPr id="6" name="Object 5"/>
                      <p:cNvPicPr>
                        <a:picLocks noChangeAspect="1" noChangeArrowheads="1"/>
                      </p:cNvPicPr>
                      <p:nvPr/>
                    </p:nvPicPr>
                    <p:blipFill>
                      <a:blip r:embed="rId4"/>
                      <a:srcRect/>
                      <a:stretch>
                        <a:fillRect/>
                      </a:stretch>
                    </p:blipFill>
                    <p:spPr bwMode="auto">
                      <a:xfrm>
                        <a:off x="2458657" y="4445753"/>
                        <a:ext cx="407987" cy="4095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nvPr>
        </p:nvGraphicFramePr>
        <p:xfrm>
          <a:off x="1854422" y="5105148"/>
          <a:ext cx="368777" cy="442532"/>
        </p:xfrm>
        <a:graphic>
          <a:graphicData uri="http://schemas.openxmlformats.org/presentationml/2006/ole">
            <mc:AlternateContent xmlns:mc="http://schemas.openxmlformats.org/markup-compatibility/2006">
              <mc:Choice xmlns:v="urn:schemas-microsoft-com:vml" Requires="v">
                <p:oleObj spid="_x0000_s8195" name="Equation" r:id="rId5" imgW="190440" imgH="228600" progId="Equation.DSMT4">
                  <p:embed/>
                </p:oleObj>
              </mc:Choice>
              <mc:Fallback>
                <p:oleObj name="Equation" r:id="rId5" imgW="190440" imgH="228600" progId="Equation.DSMT4">
                  <p:embed/>
                  <p:pic>
                    <p:nvPicPr>
                      <p:cNvPr id="7" name="Object 6"/>
                      <p:cNvPicPr/>
                      <p:nvPr/>
                    </p:nvPicPr>
                    <p:blipFill>
                      <a:blip r:embed="rId6"/>
                      <a:stretch>
                        <a:fillRect/>
                      </a:stretch>
                    </p:blipFill>
                    <p:spPr>
                      <a:xfrm>
                        <a:off x="1854422" y="5105148"/>
                        <a:ext cx="368777" cy="442532"/>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1924018" y="5410285"/>
          <a:ext cx="374768" cy="448563"/>
        </p:xfrm>
        <a:graphic>
          <a:graphicData uri="http://schemas.openxmlformats.org/presentationml/2006/ole">
            <mc:AlternateContent xmlns:mc="http://schemas.openxmlformats.org/markup-compatibility/2006">
              <mc:Choice xmlns:v="urn:schemas-microsoft-com:vml" Requires="v">
                <p:oleObj spid="_x0000_s8196" name="Equation" r:id="rId7" imgW="190440" imgH="228600" progId="Equation.DSMT4">
                  <p:embed/>
                </p:oleObj>
              </mc:Choice>
              <mc:Fallback>
                <p:oleObj name="Equation" r:id="rId7" imgW="190440" imgH="228600"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4018" y="5410285"/>
                        <a:ext cx="374768" cy="448563"/>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nvPr>
        </p:nvGraphicFramePr>
        <p:xfrm>
          <a:off x="2065846" y="3288383"/>
          <a:ext cx="6165850" cy="1155700"/>
        </p:xfrm>
        <a:graphic>
          <a:graphicData uri="http://schemas.openxmlformats.org/presentationml/2006/ole">
            <mc:AlternateContent xmlns:mc="http://schemas.openxmlformats.org/markup-compatibility/2006">
              <mc:Choice xmlns:v="urn:schemas-microsoft-com:vml" Requires="v">
                <p:oleObj spid="_x0000_s8197" name="Equation" r:id="rId9" imgW="3924000" imgH="736560" progId="Equation.DSMT4">
                  <p:embed/>
                </p:oleObj>
              </mc:Choice>
              <mc:Fallback>
                <p:oleObj name="Equation" r:id="rId9" imgW="3924000" imgH="736560" progId="Equation.DSMT4">
                  <p:embed/>
                  <p:pic>
                    <p:nvPicPr>
                      <p:cNvPr id="14" name="Object 13"/>
                      <p:cNvPicPr>
                        <a:picLocks noChangeAspect="1" noChangeArrowheads="1"/>
                      </p:cNvPicPr>
                      <p:nvPr/>
                    </p:nvPicPr>
                    <p:blipFill>
                      <a:blip r:embed="rId10"/>
                      <a:srcRect/>
                      <a:stretch>
                        <a:fillRect/>
                      </a:stretch>
                    </p:blipFill>
                    <p:spPr bwMode="auto">
                      <a:xfrm>
                        <a:off x="2065846" y="3288383"/>
                        <a:ext cx="6165850" cy="11557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nvPr>
        </p:nvGraphicFramePr>
        <p:xfrm>
          <a:off x="1861921" y="2654300"/>
          <a:ext cx="1714500" cy="358775"/>
        </p:xfrm>
        <a:graphic>
          <a:graphicData uri="http://schemas.openxmlformats.org/presentationml/2006/ole">
            <mc:AlternateContent xmlns:mc="http://schemas.openxmlformats.org/markup-compatibility/2006">
              <mc:Choice xmlns:v="urn:schemas-microsoft-com:vml" Requires="v">
                <p:oleObj spid="_x0000_s8198" name="Equation" r:id="rId11" imgW="1091880" imgH="228600" progId="Equation.DSMT4">
                  <p:embed/>
                </p:oleObj>
              </mc:Choice>
              <mc:Fallback>
                <p:oleObj name="Equation" r:id="rId11" imgW="1091880" imgH="228600" progId="Equation.DSMT4">
                  <p:embed/>
                  <p:pic>
                    <p:nvPicPr>
                      <p:cNvPr id="15" name="Object 14"/>
                      <p:cNvPicPr/>
                      <p:nvPr/>
                    </p:nvPicPr>
                    <p:blipFill>
                      <a:blip r:embed="rId12"/>
                      <a:stretch>
                        <a:fillRect/>
                      </a:stretch>
                    </p:blipFill>
                    <p:spPr>
                      <a:xfrm>
                        <a:off x="1861921" y="2654300"/>
                        <a:ext cx="1714500" cy="358775"/>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1901825" y="1911922"/>
          <a:ext cx="531813" cy="460375"/>
        </p:xfrm>
        <a:graphic>
          <a:graphicData uri="http://schemas.openxmlformats.org/presentationml/2006/ole">
            <mc:AlternateContent xmlns:mc="http://schemas.openxmlformats.org/markup-compatibility/2006">
              <mc:Choice xmlns:v="urn:schemas-microsoft-com:vml" Requires="v">
                <p:oleObj spid="_x0000_s8199" name="Equation" r:id="rId13" imgW="279360" imgH="241200" progId="Equation.DSMT4">
                  <p:embed/>
                </p:oleObj>
              </mc:Choice>
              <mc:Fallback>
                <p:oleObj name="Equation" r:id="rId13" imgW="279360" imgH="241200" progId="Equation.DSMT4">
                  <p:embed/>
                  <p:pic>
                    <p:nvPicPr>
                      <p:cNvPr id="16" name="Object 15"/>
                      <p:cNvPicPr/>
                      <p:nvPr/>
                    </p:nvPicPr>
                    <p:blipFill>
                      <a:blip r:embed="rId14"/>
                      <a:stretch>
                        <a:fillRect/>
                      </a:stretch>
                    </p:blipFill>
                    <p:spPr>
                      <a:xfrm>
                        <a:off x="1901825" y="1911922"/>
                        <a:ext cx="531813" cy="460375"/>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862568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dirty="0"/>
              <a:t>Challenge problem for the teams:</a:t>
            </a:r>
          </a:p>
          <a:p>
            <a:pPr lvl="1"/>
            <a:r>
              <a:rPr lang="en-US" sz="2200" dirty="0"/>
              <a:t>We need an updating equation for        given:</a:t>
            </a:r>
          </a:p>
          <a:p>
            <a:pPr lvl="1"/>
            <a:endParaRPr lang="en-US" sz="2200" dirty="0"/>
          </a:p>
          <a:p>
            <a:pPr lvl="2"/>
            <a:r>
              <a:rPr lang="en-US" dirty="0"/>
              <a:t>The prior           </a:t>
            </a:r>
          </a:p>
          <a:p>
            <a:pPr lvl="2"/>
            <a:endParaRPr lang="en-US" dirty="0"/>
          </a:p>
          <a:p>
            <a:pPr lvl="2"/>
            <a:r>
              <a:rPr lang="en-US" dirty="0"/>
              <a:t>The observed number of rooms booked on day </a:t>
            </a:r>
            <a:r>
              <a:rPr lang="en-US" i="1" dirty="0"/>
              <a:t>t</a:t>
            </a:r>
            <a:r>
              <a:rPr lang="en-US" dirty="0"/>
              <a:t>, given by</a:t>
            </a:r>
          </a:p>
          <a:p>
            <a:pPr lvl="1"/>
            <a:endParaRPr lang="en-US" sz="2200" dirty="0"/>
          </a:p>
          <a:p>
            <a:pPr lvl="1"/>
            <a:r>
              <a:rPr lang="en-US" sz="2200" dirty="0"/>
              <a:t>Thus, the problem is to use Bayes’ theorem to find the conditional probability</a:t>
            </a:r>
          </a:p>
          <a:p>
            <a:pPr lvl="1"/>
            <a:endParaRPr lang="en-US" sz="2200" dirty="0"/>
          </a:p>
          <a:p>
            <a:pPr lvl="1"/>
            <a:endParaRPr lang="en-US" sz="2200" dirty="0"/>
          </a:p>
          <a:p>
            <a:pPr marL="736600" lvl="1" indent="0">
              <a:buNone/>
            </a:pPr>
            <a:r>
              <a:rPr lang="en-US" sz="2200" dirty="0"/>
              <a:t>given           and       . </a:t>
            </a:r>
          </a:p>
        </p:txBody>
      </p:sp>
      <p:graphicFrame>
        <p:nvGraphicFramePr>
          <p:cNvPr id="10" name="Object 9"/>
          <p:cNvGraphicFramePr>
            <a:graphicFrameLocks noChangeAspect="1"/>
          </p:cNvGraphicFramePr>
          <p:nvPr>
            <p:extLst/>
          </p:nvPr>
        </p:nvGraphicFramePr>
        <p:xfrm>
          <a:off x="5377498" y="1649922"/>
          <a:ext cx="464945" cy="489716"/>
        </p:xfrm>
        <a:graphic>
          <a:graphicData uri="http://schemas.openxmlformats.org/presentationml/2006/ole">
            <mc:AlternateContent xmlns:mc="http://schemas.openxmlformats.org/markup-compatibility/2006">
              <mc:Choice xmlns:v="urn:schemas-microsoft-com:vml" Requires="v">
                <p:oleObj spid="_x0000_s9218" name="Equation" r:id="rId3" imgW="241200" imgH="253800" progId="Equation.DSMT4">
                  <p:embed/>
                </p:oleObj>
              </mc:Choice>
              <mc:Fallback>
                <p:oleObj name="Equation" r:id="rId3" imgW="241200" imgH="253800" progId="Equation.DSMT4">
                  <p:embed/>
                  <p:pic>
                    <p:nvPicPr>
                      <p:cNvPr id="10" name="Object 9"/>
                      <p:cNvPicPr>
                        <a:picLocks noChangeAspect="1" noChangeArrowheads="1"/>
                      </p:cNvPicPr>
                      <p:nvPr/>
                    </p:nvPicPr>
                    <p:blipFill>
                      <a:blip r:embed="rId4"/>
                      <a:srcRect/>
                      <a:stretch>
                        <a:fillRect/>
                      </a:stretch>
                    </p:blipFill>
                    <p:spPr bwMode="auto">
                      <a:xfrm>
                        <a:off x="5377498" y="1649922"/>
                        <a:ext cx="464945" cy="48971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nvPr>
        </p:nvGraphicFramePr>
        <p:xfrm>
          <a:off x="2931022" y="2365248"/>
          <a:ext cx="572925" cy="457142"/>
        </p:xfrm>
        <a:graphic>
          <a:graphicData uri="http://schemas.openxmlformats.org/presentationml/2006/ole">
            <mc:AlternateContent xmlns:mc="http://schemas.openxmlformats.org/markup-compatibility/2006">
              <mc:Choice xmlns:v="urn:schemas-microsoft-com:vml" Requires="v">
                <p:oleObj spid="_x0000_s9219" name="Equation" r:id="rId5" imgW="317160" imgH="253800" progId="Equation.DSMT4">
                  <p:embed/>
                </p:oleObj>
              </mc:Choice>
              <mc:Fallback>
                <p:oleObj name="Equation" r:id="rId5" imgW="317160" imgH="253800" progId="Equation.DSMT4">
                  <p:embed/>
                  <p:pic>
                    <p:nvPicPr>
                      <p:cNvPr id="11" name="Object 10"/>
                      <p:cNvPicPr>
                        <a:picLocks noChangeAspect="1" noChangeArrowheads="1"/>
                      </p:cNvPicPr>
                      <p:nvPr/>
                    </p:nvPicPr>
                    <p:blipFill>
                      <a:blip r:embed="rId6"/>
                      <a:srcRect/>
                      <a:stretch>
                        <a:fillRect/>
                      </a:stretch>
                    </p:blipFill>
                    <p:spPr bwMode="auto">
                      <a:xfrm>
                        <a:off x="2931022" y="2365248"/>
                        <a:ext cx="572925" cy="457142"/>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nvPr>
        </p:nvGraphicFramePr>
        <p:xfrm>
          <a:off x="7808463" y="2988139"/>
          <a:ext cx="350081" cy="419017"/>
        </p:xfrm>
        <a:graphic>
          <a:graphicData uri="http://schemas.openxmlformats.org/presentationml/2006/ole">
            <mc:AlternateContent xmlns:mc="http://schemas.openxmlformats.org/markup-compatibility/2006">
              <mc:Choice xmlns:v="urn:schemas-microsoft-com:vml" Requires="v">
                <p:oleObj spid="_x0000_s9220" name="Equation" r:id="rId7" imgW="190500" imgH="228600" progId="Equation.DSMT4">
                  <p:embed/>
                </p:oleObj>
              </mc:Choice>
              <mc:Fallback>
                <p:oleObj name="Equation" r:id="rId7" imgW="190500" imgH="228600" progId="Equation.DSMT4">
                  <p:embed/>
                  <p:pic>
                    <p:nvPicPr>
                      <p:cNvPr id="1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8463" y="2988139"/>
                        <a:ext cx="350081" cy="419017"/>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nvPr>
        </p:nvGraphicFramePr>
        <p:xfrm>
          <a:off x="2089149" y="4729416"/>
          <a:ext cx="3288349" cy="418898"/>
        </p:xfrm>
        <a:graphic>
          <a:graphicData uri="http://schemas.openxmlformats.org/presentationml/2006/ole">
            <mc:AlternateContent xmlns:mc="http://schemas.openxmlformats.org/markup-compatibility/2006">
              <mc:Choice xmlns:v="urn:schemas-microsoft-com:vml" Requires="v">
                <p:oleObj spid="_x0000_s9221" name="Equation" r:id="rId9" imgW="1993680" imgH="253800" progId="Equation.DSMT4">
                  <p:embed/>
                </p:oleObj>
              </mc:Choice>
              <mc:Fallback>
                <p:oleObj name="Equation" r:id="rId9" imgW="1993680" imgH="253800" progId="Equation.DSMT4">
                  <p:embed/>
                  <p:pic>
                    <p:nvPicPr>
                      <p:cNvPr id="4" name="Object 3"/>
                      <p:cNvPicPr/>
                      <p:nvPr/>
                    </p:nvPicPr>
                    <p:blipFill>
                      <a:blip r:embed="rId10"/>
                      <a:stretch>
                        <a:fillRect/>
                      </a:stretch>
                    </p:blipFill>
                    <p:spPr>
                      <a:xfrm>
                        <a:off x="2089149" y="4729416"/>
                        <a:ext cx="3288349" cy="41889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2223261" y="5297551"/>
          <a:ext cx="573088" cy="457200"/>
        </p:xfrm>
        <a:graphic>
          <a:graphicData uri="http://schemas.openxmlformats.org/presentationml/2006/ole">
            <mc:AlternateContent xmlns:mc="http://schemas.openxmlformats.org/markup-compatibility/2006">
              <mc:Choice xmlns:v="urn:schemas-microsoft-com:vml" Requires="v">
                <p:oleObj spid="_x0000_s9222" name="Equation" r:id="rId11" imgW="317160" imgH="253800" progId="Equation.DSMT4">
                  <p:embed/>
                </p:oleObj>
              </mc:Choice>
              <mc:Fallback>
                <p:oleObj name="Equation" r:id="rId11" imgW="317160" imgH="253800" progId="Equation.DSMT4">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3261" y="5297551"/>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nvPr>
        </p:nvGraphicFramePr>
        <p:xfrm>
          <a:off x="3396315" y="5335651"/>
          <a:ext cx="349250" cy="419100"/>
        </p:xfrm>
        <a:graphic>
          <a:graphicData uri="http://schemas.openxmlformats.org/presentationml/2006/ole">
            <mc:AlternateContent xmlns:mc="http://schemas.openxmlformats.org/markup-compatibility/2006">
              <mc:Choice xmlns:v="urn:schemas-microsoft-com:vml" Requires="v">
                <p:oleObj spid="_x0000_s9223" name="Equation" r:id="rId13" imgW="190500" imgH="228600" progId="Equation.DSMT4">
                  <p:embed/>
                </p:oleObj>
              </mc:Choice>
              <mc:Fallback>
                <p:oleObj name="Equation" r:id="rId13" imgW="190500" imgH="228600" progId="Equation.DSMT4">
                  <p:embed/>
                  <p:pic>
                    <p:nvPicPr>
                      <p:cNvPr id="17"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6315" y="5335651"/>
                        <a:ext cx="349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4121611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dirty="0"/>
              <a:t>Updating the booking pace curve distribution.</a:t>
            </a:r>
          </a:p>
          <a:p>
            <a:pPr lvl="1"/>
            <a:r>
              <a:rPr lang="en-US" dirty="0"/>
              <a:t>We first need to compute the distribution of      .  If we condition on the booking pace curve </a:t>
            </a:r>
            <a:r>
              <a:rPr lang="en-US" i="1" dirty="0"/>
              <a:t>k</a:t>
            </a:r>
            <a:r>
              <a:rPr lang="en-US" dirty="0"/>
              <a:t>, we know that the mean is</a:t>
            </a:r>
          </a:p>
          <a:p>
            <a:pPr marL="457200" lvl="1" indent="0">
              <a:buNone/>
            </a:pPr>
            <a:endParaRPr lang="en-US" dirty="0"/>
          </a:p>
          <a:p>
            <a:pPr lvl="1"/>
            <a:r>
              <a:rPr lang="en-US" dirty="0"/>
              <a:t>Assuming that      is Poisson, we obtain</a:t>
            </a:r>
          </a:p>
          <a:p>
            <a:pPr lvl="1"/>
            <a:endParaRPr lang="en-US" dirty="0"/>
          </a:p>
          <a:p>
            <a:pPr lvl="1"/>
            <a:endParaRPr lang="en-US" dirty="0"/>
          </a:p>
          <a:p>
            <a:pPr lvl="1"/>
            <a:r>
              <a:rPr lang="en-US" dirty="0"/>
              <a:t>Bayes’ theorem tells us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6911086" y="1689545"/>
          <a:ext cx="379730" cy="455676"/>
        </p:xfrm>
        <a:graphic>
          <a:graphicData uri="http://schemas.openxmlformats.org/presentationml/2006/ole">
            <mc:AlternateContent xmlns:mc="http://schemas.openxmlformats.org/markup-compatibility/2006">
              <mc:Choice xmlns:v="urn:schemas-microsoft-com:vml" Requires="v">
                <p:oleObj spid="_x0000_s10242" name="Equation" r:id="rId4" imgW="190440" imgH="228600" progId="Equation.DSMT4">
                  <p:embed/>
                </p:oleObj>
              </mc:Choice>
              <mc:Fallback>
                <p:oleObj name="Equation" r:id="rId4" imgW="190440" imgH="228600" progId="Equation.DSMT4">
                  <p:embed/>
                  <p:pic>
                    <p:nvPicPr>
                      <p:cNvPr id="5" name="Object 4"/>
                      <p:cNvPicPr/>
                      <p:nvPr/>
                    </p:nvPicPr>
                    <p:blipFill>
                      <a:blip r:embed="rId5"/>
                      <a:stretch>
                        <a:fillRect/>
                      </a:stretch>
                    </p:blipFill>
                    <p:spPr>
                      <a:xfrm>
                        <a:off x="6911086" y="1689545"/>
                        <a:ext cx="379730" cy="455676"/>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922588" y="2819400"/>
          <a:ext cx="1717675" cy="520700"/>
        </p:xfrm>
        <a:graphic>
          <a:graphicData uri="http://schemas.openxmlformats.org/presentationml/2006/ole">
            <mc:AlternateContent xmlns:mc="http://schemas.openxmlformats.org/markup-compatibility/2006">
              <mc:Choice xmlns:v="urn:schemas-microsoft-com:vml" Requires="v">
                <p:oleObj spid="_x0000_s10243" name="Equation" r:id="rId6" imgW="838080" imgH="253800" progId="Equation.DSMT4">
                  <p:embed/>
                </p:oleObj>
              </mc:Choice>
              <mc:Fallback>
                <p:oleObj name="Equation" r:id="rId6" imgW="838080" imgH="253800" progId="Equation.DSMT4">
                  <p:embed/>
                  <p:pic>
                    <p:nvPicPr>
                      <p:cNvPr id="6" name="Object 5"/>
                      <p:cNvPicPr>
                        <a:picLocks noChangeAspect="1" noChangeArrowheads="1"/>
                      </p:cNvPicPr>
                      <p:nvPr/>
                    </p:nvPicPr>
                    <p:blipFill>
                      <a:blip r:embed="rId7"/>
                      <a:srcRect/>
                      <a:stretch>
                        <a:fillRect/>
                      </a:stretch>
                    </p:blipFill>
                    <p:spPr bwMode="auto">
                      <a:xfrm>
                        <a:off x="2922588" y="2819400"/>
                        <a:ext cx="17176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nvPr>
        </p:nvGraphicFramePr>
        <p:xfrm>
          <a:off x="3332036" y="3304540"/>
          <a:ext cx="381000" cy="455613"/>
        </p:xfrm>
        <a:graphic>
          <a:graphicData uri="http://schemas.openxmlformats.org/presentationml/2006/ole">
            <mc:AlternateContent xmlns:mc="http://schemas.openxmlformats.org/markup-compatibility/2006">
              <mc:Choice xmlns:v="urn:schemas-microsoft-com:vml" Requires="v">
                <p:oleObj spid="_x0000_s10244" name="Equation" r:id="rId8" imgW="190440" imgH="228600" progId="Equation.DSMT4">
                  <p:embed/>
                </p:oleObj>
              </mc:Choice>
              <mc:Fallback>
                <p:oleObj name="Equation" r:id="rId8" imgW="190440" imgH="228600" progId="Equation.DSMT4">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2036" y="3304540"/>
                        <a:ext cx="3810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nvPr>
        </p:nvGraphicFramePr>
        <p:xfrm>
          <a:off x="2214563" y="3615817"/>
          <a:ext cx="3463925" cy="1014413"/>
        </p:xfrm>
        <a:graphic>
          <a:graphicData uri="http://schemas.openxmlformats.org/presentationml/2006/ole">
            <mc:AlternateContent xmlns:mc="http://schemas.openxmlformats.org/markup-compatibility/2006">
              <mc:Choice xmlns:v="urn:schemas-microsoft-com:vml" Requires="v">
                <p:oleObj spid="_x0000_s10245" name="Equation" r:id="rId10" imgW="1688760" imgH="495000" progId="Equation.DSMT4">
                  <p:embed/>
                </p:oleObj>
              </mc:Choice>
              <mc:Fallback>
                <p:oleObj name="Equation" r:id="rId10" imgW="1688760" imgH="495000" progId="Equation.DSMT4">
                  <p:embed/>
                  <p:pic>
                    <p:nvPicPr>
                      <p:cNvPr id="8" name="Object 7"/>
                      <p:cNvPicPr>
                        <a:picLocks noChangeAspect="1" noChangeArrowheads="1"/>
                      </p:cNvPicPr>
                      <p:nvPr/>
                    </p:nvPicPr>
                    <p:blipFill>
                      <a:blip r:embed="rId11"/>
                      <a:srcRect/>
                      <a:stretch>
                        <a:fillRect/>
                      </a:stretch>
                    </p:blipFill>
                    <p:spPr bwMode="auto">
                      <a:xfrm>
                        <a:off x="2214563" y="3615817"/>
                        <a:ext cx="34639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919163" y="5070475"/>
          <a:ext cx="8210550" cy="808038"/>
        </p:xfrm>
        <a:graphic>
          <a:graphicData uri="http://schemas.openxmlformats.org/presentationml/2006/ole">
            <mc:AlternateContent xmlns:mc="http://schemas.openxmlformats.org/markup-compatibility/2006">
              <mc:Choice xmlns:v="urn:schemas-microsoft-com:vml" Requires="v">
                <p:oleObj spid="_x0000_s10246" name="Equation" r:id="rId12" imgW="4647960" imgH="457200" progId="Equation.DSMT4">
                  <p:embed/>
                </p:oleObj>
              </mc:Choice>
              <mc:Fallback>
                <p:oleObj name="Equation" r:id="rId12" imgW="4647960" imgH="457200" progId="Equation.DSMT4">
                  <p:embed/>
                  <p:pic>
                    <p:nvPicPr>
                      <p:cNvPr id="9" name="Object 8"/>
                      <p:cNvPicPr>
                        <a:picLocks noChangeAspect="1" noChangeArrowheads="1"/>
                      </p:cNvPicPr>
                      <p:nvPr/>
                    </p:nvPicPr>
                    <p:blipFill>
                      <a:blip r:embed="rId13"/>
                      <a:srcRect/>
                      <a:stretch>
                        <a:fillRect/>
                      </a:stretch>
                    </p:blipFill>
                    <p:spPr bwMode="auto">
                      <a:xfrm>
                        <a:off x="919163" y="5070475"/>
                        <a:ext cx="8210550" cy="808038"/>
                      </a:xfrm>
                      <a:prstGeom prst="rect">
                        <a:avLst/>
                      </a:prstGeom>
                      <a:noFill/>
                      <a:ln>
                        <a:noFill/>
                      </a:ln>
                    </p:spPr>
                  </p:pic>
                </p:oleObj>
              </mc:Fallback>
            </mc:AlternateContent>
          </a:graphicData>
        </a:graphic>
      </p:graphicFrame>
      <p:sp>
        <p:nvSpPr>
          <p:cNvPr id="10" name="Slide Number Placeholder 9"/>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4088160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dirty="0"/>
              <a:t>Updating the booking pace curve distribution.</a:t>
            </a:r>
          </a:p>
          <a:p>
            <a:pPr lvl="1"/>
            <a:r>
              <a:rPr lang="en-US" dirty="0"/>
              <a:t>Substituting in the various probabilities</a:t>
            </a:r>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9" name="Object 8"/>
          <p:cNvGraphicFramePr>
            <a:graphicFrameLocks noChangeAspect="1"/>
          </p:cNvGraphicFramePr>
          <p:nvPr>
            <p:extLst/>
          </p:nvPr>
        </p:nvGraphicFramePr>
        <p:xfrm>
          <a:off x="1792288" y="2479675"/>
          <a:ext cx="5160962" cy="2738438"/>
        </p:xfrm>
        <a:graphic>
          <a:graphicData uri="http://schemas.openxmlformats.org/presentationml/2006/ole">
            <mc:AlternateContent xmlns:mc="http://schemas.openxmlformats.org/markup-compatibility/2006">
              <mc:Choice xmlns:v="urn:schemas-microsoft-com:vml" Requires="v">
                <p:oleObj spid="_x0000_s11266" name="Equation" r:id="rId4" imgW="2920680" imgH="1549080" progId="Equation.DSMT4">
                  <p:embed/>
                </p:oleObj>
              </mc:Choice>
              <mc:Fallback>
                <p:oleObj name="Equation" r:id="rId4" imgW="2920680" imgH="1549080" progId="Equation.DSMT4">
                  <p:embed/>
                  <p:pic>
                    <p:nvPicPr>
                      <p:cNvPr id="9" name="Object 8"/>
                      <p:cNvPicPr>
                        <a:picLocks noChangeAspect="1" noChangeArrowheads="1"/>
                      </p:cNvPicPr>
                      <p:nvPr/>
                    </p:nvPicPr>
                    <p:blipFill>
                      <a:blip r:embed="rId5"/>
                      <a:srcRect/>
                      <a:stretch>
                        <a:fillRect/>
                      </a:stretch>
                    </p:blipFill>
                    <p:spPr bwMode="auto">
                      <a:xfrm>
                        <a:off x="1792288" y="2479675"/>
                        <a:ext cx="5160962" cy="2738438"/>
                      </a:xfrm>
                      <a:prstGeom prst="rect">
                        <a:avLst/>
                      </a:prstGeom>
                      <a:noFill/>
                      <a:ln>
                        <a:noFill/>
                      </a:ln>
                    </p:spPr>
                  </p:pic>
                </p:oleObj>
              </mc:Fallback>
            </mc:AlternateContent>
          </a:graphicData>
        </a:graphic>
      </p:graphicFrame>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326063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revenue management</a:t>
            </a:r>
          </a:p>
        </p:txBody>
      </p:sp>
      <p:sp>
        <p:nvSpPr>
          <p:cNvPr id="3" name="Content Placeholder 2"/>
          <p:cNvSpPr>
            <a:spLocks noGrp="1"/>
          </p:cNvSpPr>
          <p:nvPr>
            <p:ph idx="1"/>
          </p:nvPr>
        </p:nvSpPr>
        <p:spPr/>
        <p:txBody>
          <a:bodyPr/>
          <a:lstStyle/>
          <a:p>
            <a:r>
              <a:rPr lang="en-US" sz="2400" dirty="0"/>
              <a:t>Decision:</a:t>
            </a:r>
          </a:p>
          <a:p>
            <a:pPr lvl="1"/>
            <a:r>
              <a:rPr lang="en-US" sz="2000" dirty="0"/>
              <a:t>Determine the best price to charge for a particular “stay date” to maximize total revenue on that date.</a:t>
            </a:r>
          </a:p>
          <a:p>
            <a:pPr lvl="1"/>
            <a:r>
              <a:rPr lang="en-US" sz="2000" dirty="0"/>
              <a:t>We assume prices can be changed daily (some change prices weekly, some several times a day, and others not at all).</a:t>
            </a:r>
          </a:p>
          <a:p>
            <a:r>
              <a:rPr lang="en-US" sz="2400" dirty="0"/>
              <a:t>The booking process</a:t>
            </a:r>
          </a:p>
          <a:p>
            <a:pPr lvl="1"/>
            <a:r>
              <a:rPr lang="en-US" sz="2000" dirty="0"/>
              <a:t>Customers book rooms, primarily through “online travel agents” (OTAs), choosing hotels based on location, price, reputation, and amenities/services.</a:t>
            </a:r>
          </a:p>
          <a:p>
            <a:r>
              <a:rPr lang="en-US" sz="2400" dirty="0"/>
              <a:t>Issues:</a:t>
            </a:r>
          </a:p>
          <a:p>
            <a:pPr lvl="1"/>
            <a:r>
              <a:rPr lang="en-US" sz="2000" dirty="0"/>
              <a:t>We do not know how customers will respond to price.</a:t>
            </a:r>
          </a:p>
          <a:p>
            <a:pPr lvl="1"/>
            <a:r>
              <a:rPr lang="en-US" sz="2000" dirty="0"/>
              <a:t>Demand rates vary as a function of the number of days until the stay date, and also depends on the stay date.</a:t>
            </a:r>
          </a:p>
          <a:p>
            <a:pPr lvl="1"/>
            <a:r>
              <a:rPr lang="en-US" sz="2000" dirty="0"/>
              <a:t>The booking pattern also depends (in an unknown way) on the stay date due to special events and weather.</a:t>
            </a:r>
          </a:p>
          <a:p>
            <a:pPr lvl="1"/>
            <a:endParaRPr lang="en-US" sz="2000"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2687805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a:xfrm>
            <a:off x="685800" y="1143000"/>
            <a:ext cx="4251960" cy="2544073"/>
          </a:xfrm>
        </p:spPr>
        <p:txBody>
          <a:bodyPr/>
          <a:lstStyle/>
          <a:p>
            <a:r>
              <a:rPr lang="en-US" sz="2400" dirty="0"/>
              <a:t>Samples of process of learning booking pace curves</a:t>
            </a:r>
          </a:p>
          <a:p>
            <a:pPr lvl="1"/>
            <a:r>
              <a:rPr lang="en-US" sz="2000" dirty="0"/>
              <a:t>Sometimes we learn the right curve quickly</a:t>
            </a:r>
          </a:p>
          <a:p>
            <a:pPr lvl="1"/>
            <a:r>
              <a:rPr lang="en-US" sz="2000" dirty="0"/>
              <a:t>Sometimes we never learn the right curve</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588" y="3760225"/>
            <a:ext cx="3753612" cy="265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7131"/>
            <a:ext cx="4018788" cy="283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023" y="1098204"/>
            <a:ext cx="3773177" cy="266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40</a:t>
            </a:fld>
            <a:endParaRPr lang="en-US">
              <a:solidFill>
                <a:srgbClr val="000000"/>
              </a:solidFill>
            </a:endParaRPr>
          </a:p>
        </p:txBody>
      </p:sp>
      <p:cxnSp>
        <p:nvCxnSpPr>
          <p:cNvPr id="7" name="Straight Arrow Connector 6"/>
          <p:cNvCxnSpPr/>
          <p:nvPr/>
        </p:nvCxnSpPr>
        <p:spPr bwMode="auto">
          <a:xfrm flipV="1">
            <a:off x="6352162" y="3103121"/>
            <a:ext cx="2013626" cy="540370"/>
          </a:xfrm>
          <a:prstGeom prst="straightConnector1">
            <a:avLst/>
          </a:prstGeom>
          <a:noFill/>
          <a:ln w="127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6504562" y="5765261"/>
            <a:ext cx="2013626" cy="540370"/>
          </a:xfrm>
          <a:prstGeom prst="straightConnector1">
            <a:avLst/>
          </a:prstGeom>
          <a:noFill/>
          <a:ln w="127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V="1">
            <a:off x="2581062" y="5713378"/>
            <a:ext cx="2013626" cy="540370"/>
          </a:xfrm>
          <a:prstGeom prst="straightConnector1">
            <a:avLst/>
          </a:prstGeom>
          <a:noFill/>
          <a:ln w="127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rot="20668541">
            <a:off x="7344382" y="3322306"/>
            <a:ext cx="611834" cy="338554"/>
          </a:xfrm>
          <a:prstGeom prst="rect">
            <a:avLst/>
          </a:prstGeom>
          <a:noFill/>
        </p:spPr>
        <p:txBody>
          <a:bodyPr wrap="none" rtlCol="0">
            <a:spAutoFit/>
          </a:bodyPr>
          <a:lstStyle/>
          <a:p>
            <a:r>
              <a:rPr lang="en-US" sz="1600" dirty="0"/>
              <a:t>Time</a:t>
            </a:r>
          </a:p>
        </p:txBody>
      </p:sp>
      <p:cxnSp>
        <p:nvCxnSpPr>
          <p:cNvPr id="15" name="Straight Arrow Connector 14"/>
          <p:cNvCxnSpPr/>
          <p:nvPr/>
        </p:nvCxnSpPr>
        <p:spPr bwMode="auto">
          <a:xfrm flipH="1" flipV="1">
            <a:off x="4873557" y="2976661"/>
            <a:ext cx="1708826" cy="692770"/>
          </a:xfrm>
          <a:prstGeom prst="straightConnector1">
            <a:avLst/>
          </a:prstGeom>
          <a:noFill/>
          <a:ln w="127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rot="1257310">
            <a:off x="4607975" y="3222305"/>
            <a:ext cx="1827744" cy="338554"/>
          </a:xfrm>
          <a:prstGeom prst="rect">
            <a:avLst/>
          </a:prstGeom>
          <a:noFill/>
        </p:spPr>
        <p:txBody>
          <a:bodyPr wrap="none" rtlCol="0">
            <a:spAutoFit/>
          </a:bodyPr>
          <a:lstStyle/>
          <a:p>
            <a:r>
              <a:rPr lang="en-US" sz="1600" dirty="0"/>
              <a:t>Booking pace curve</a:t>
            </a:r>
          </a:p>
        </p:txBody>
      </p:sp>
      <p:cxnSp>
        <p:nvCxnSpPr>
          <p:cNvPr id="18" name="Straight Arrow Connector 17"/>
          <p:cNvCxnSpPr/>
          <p:nvPr/>
        </p:nvCxnSpPr>
        <p:spPr bwMode="auto">
          <a:xfrm flipH="1" flipV="1">
            <a:off x="920870" y="5570711"/>
            <a:ext cx="1708826" cy="692770"/>
          </a:xfrm>
          <a:prstGeom prst="straightConnector1">
            <a:avLst/>
          </a:prstGeom>
          <a:noFill/>
          <a:ln w="127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rot="1257310">
            <a:off x="655288" y="5816355"/>
            <a:ext cx="1827744" cy="338554"/>
          </a:xfrm>
          <a:prstGeom prst="rect">
            <a:avLst/>
          </a:prstGeom>
          <a:noFill/>
        </p:spPr>
        <p:txBody>
          <a:bodyPr wrap="none" rtlCol="0">
            <a:spAutoFit/>
          </a:bodyPr>
          <a:lstStyle/>
          <a:p>
            <a:r>
              <a:rPr lang="en-US" sz="1600" dirty="0"/>
              <a:t>Booking pace curve</a:t>
            </a:r>
          </a:p>
        </p:txBody>
      </p:sp>
      <p:cxnSp>
        <p:nvCxnSpPr>
          <p:cNvPr id="20" name="Straight Arrow Connector 19"/>
          <p:cNvCxnSpPr/>
          <p:nvPr/>
        </p:nvCxnSpPr>
        <p:spPr bwMode="auto">
          <a:xfrm flipH="1" flipV="1">
            <a:off x="4847612" y="5655019"/>
            <a:ext cx="1708826" cy="692770"/>
          </a:xfrm>
          <a:prstGeom prst="straightConnector1">
            <a:avLst/>
          </a:prstGeom>
          <a:noFill/>
          <a:ln w="127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rot="1257310">
            <a:off x="4582030" y="5900663"/>
            <a:ext cx="1827744" cy="338554"/>
          </a:xfrm>
          <a:prstGeom prst="rect">
            <a:avLst/>
          </a:prstGeom>
          <a:noFill/>
        </p:spPr>
        <p:txBody>
          <a:bodyPr wrap="none" rtlCol="0">
            <a:spAutoFit/>
          </a:bodyPr>
          <a:lstStyle/>
          <a:p>
            <a:r>
              <a:rPr lang="en-US" sz="1600" dirty="0"/>
              <a:t>Booking pace curve</a:t>
            </a:r>
          </a:p>
        </p:txBody>
      </p:sp>
      <p:sp>
        <p:nvSpPr>
          <p:cNvPr id="22" name="TextBox 21"/>
          <p:cNvSpPr txBox="1"/>
          <p:nvPr/>
        </p:nvSpPr>
        <p:spPr>
          <a:xfrm rot="20668541">
            <a:off x="7448142" y="5945537"/>
            <a:ext cx="611834" cy="338554"/>
          </a:xfrm>
          <a:prstGeom prst="rect">
            <a:avLst/>
          </a:prstGeom>
          <a:noFill/>
        </p:spPr>
        <p:txBody>
          <a:bodyPr wrap="none" rtlCol="0">
            <a:spAutoFit/>
          </a:bodyPr>
          <a:lstStyle/>
          <a:p>
            <a:r>
              <a:rPr lang="en-US" sz="1600" dirty="0"/>
              <a:t>Time</a:t>
            </a:r>
          </a:p>
        </p:txBody>
      </p:sp>
      <p:sp>
        <p:nvSpPr>
          <p:cNvPr id="23" name="TextBox 22"/>
          <p:cNvSpPr txBox="1"/>
          <p:nvPr/>
        </p:nvSpPr>
        <p:spPr>
          <a:xfrm rot="20668541">
            <a:off x="3514912" y="5883923"/>
            <a:ext cx="611834" cy="338554"/>
          </a:xfrm>
          <a:prstGeom prst="rect">
            <a:avLst/>
          </a:prstGeom>
          <a:noFill/>
        </p:spPr>
        <p:txBody>
          <a:bodyPr wrap="none" rtlCol="0">
            <a:spAutoFit/>
          </a:bodyPr>
          <a:lstStyle/>
          <a:p>
            <a:r>
              <a:rPr lang="en-US" sz="1600" dirty="0"/>
              <a:t>Time</a:t>
            </a:r>
          </a:p>
        </p:txBody>
      </p:sp>
    </p:spTree>
    <p:extLst>
      <p:ext uri="{BB962C8B-B14F-4D97-AF65-F5344CB8AC3E}">
        <p14:creationId xmlns:p14="http://schemas.microsoft.com/office/powerpoint/2010/main" val="4042796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dirty="0"/>
              <a:t>Booking pace curves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32" y="1809750"/>
            <a:ext cx="7769890" cy="412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2687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dirty="0"/>
              <a:t>Some sample paths for bookings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327" y="1706880"/>
            <a:ext cx="6714745" cy="152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328" y="3262253"/>
            <a:ext cx="6725236" cy="151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326" y="4839396"/>
            <a:ext cx="6725236" cy="153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736957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dirty="0"/>
              <a:t>Posterior probabilities of booking profiles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lvl="1"/>
            <a:r>
              <a:rPr lang="en-US" dirty="0"/>
              <a:t>Caution: these probabilities are fairly sensitive to the actual sample realizations.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647444"/>
            <a:ext cx="8027987" cy="343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28800" y="5928098"/>
            <a:ext cx="2601994" cy="369332"/>
          </a:xfrm>
          <a:prstGeom prst="rect">
            <a:avLst/>
          </a:prstGeom>
          <a:noFill/>
        </p:spPr>
        <p:txBody>
          <a:bodyPr wrap="none" rtlCol="0">
            <a:spAutoFit/>
          </a:bodyPr>
          <a:lstStyle/>
          <a:p>
            <a:r>
              <a:rPr lang="en-US" dirty="0">
                <a:hlinkClick r:id="rId3" action="ppaction://hlinkfile"/>
              </a:rPr>
              <a:t>Click here for spreadsheet</a:t>
            </a:r>
            <a:endParaRPr lang="en-US" dirty="0"/>
          </a:p>
        </p:txBody>
      </p:sp>
      <p:sp>
        <p:nvSpPr>
          <p:cNvPr id="6" name="TextBox 5"/>
          <p:cNvSpPr txBox="1"/>
          <p:nvPr/>
        </p:nvSpPr>
        <p:spPr>
          <a:xfrm rot="19606599">
            <a:off x="7936993" y="4623157"/>
            <a:ext cx="851515" cy="369332"/>
          </a:xfrm>
          <a:prstGeom prst="rect">
            <a:avLst/>
          </a:prstGeom>
          <a:noFill/>
        </p:spPr>
        <p:txBody>
          <a:bodyPr wrap="none" rtlCol="0">
            <a:spAutoFit/>
          </a:bodyPr>
          <a:lstStyle/>
          <a:p>
            <a:r>
              <a:rPr lang="en-US" dirty="0"/>
              <a:t>Cluster</a:t>
            </a:r>
          </a:p>
        </p:txBody>
      </p:sp>
      <p:sp>
        <p:nvSpPr>
          <p:cNvPr id="7" name="TextBox 6"/>
          <p:cNvSpPr txBox="1"/>
          <p:nvPr/>
        </p:nvSpPr>
        <p:spPr>
          <a:xfrm rot="635293">
            <a:off x="2389632" y="4200611"/>
            <a:ext cx="2178802" cy="369332"/>
          </a:xfrm>
          <a:prstGeom prst="rect">
            <a:avLst/>
          </a:prstGeom>
          <a:noFill/>
        </p:spPr>
        <p:txBody>
          <a:bodyPr wrap="none" rtlCol="0">
            <a:spAutoFit/>
          </a:bodyPr>
          <a:lstStyle/>
          <a:p>
            <a:r>
              <a:rPr lang="en-US" dirty="0"/>
              <a:t>Days before stay date</a:t>
            </a:r>
          </a:p>
        </p:txBody>
      </p:sp>
      <p:sp>
        <p:nvSpPr>
          <p:cNvPr id="8" name="TextBox 7"/>
          <p:cNvSpPr txBox="1"/>
          <p:nvPr/>
        </p:nvSpPr>
        <p:spPr>
          <a:xfrm rot="16200000">
            <a:off x="-314674" y="2837297"/>
            <a:ext cx="2133918" cy="369332"/>
          </a:xfrm>
          <a:prstGeom prst="rect">
            <a:avLst/>
          </a:prstGeom>
          <a:solidFill>
            <a:schemeClr val="bg1"/>
          </a:solidFill>
        </p:spPr>
        <p:txBody>
          <a:bodyPr wrap="none" rtlCol="0">
            <a:spAutoFit/>
          </a:bodyPr>
          <a:lstStyle/>
          <a:p>
            <a:r>
              <a:rPr lang="en-US" dirty="0"/>
              <a:t>Probability of cluster</a:t>
            </a:r>
          </a:p>
        </p:txBody>
      </p:sp>
      <p:sp>
        <p:nvSpPr>
          <p:cNvPr id="9" name="Slide Number Placeholder 8"/>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487146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booking pace curves</a:t>
            </a:r>
          </a:p>
        </p:txBody>
      </p:sp>
      <p:sp>
        <p:nvSpPr>
          <p:cNvPr id="3" name="Content Placeholder 2"/>
          <p:cNvSpPr>
            <a:spLocks noGrp="1"/>
          </p:cNvSpPr>
          <p:nvPr>
            <p:ph idx="1"/>
          </p:nvPr>
        </p:nvSpPr>
        <p:spPr/>
        <p:txBody>
          <a:bodyPr/>
          <a:lstStyle/>
          <a:p>
            <a:r>
              <a:rPr lang="en-US" sz="2400" dirty="0"/>
              <a:t>The booking pace curve</a:t>
            </a:r>
          </a:p>
          <a:p>
            <a:pPr lvl="1"/>
            <a:r>
              <a:rPr lang="en-US" sz="2000" dirty="0"/>
              <a:t>Given the booking pace probabilities, we obtain the expected booking pace at time </a:t>
            </a:r>
            <a:r>
              <a:rPr lang="en-US" sz="2000" i="1" dirty="0"/>
              <a:t>t</a:t>
            </a:r>
            <a:r>
              <a:rPr lang="en-US" sz="2000" dirty="0"/>
              <a:t>, given stay date </a:t>
            </a:r>
            <a:r>
              <a:rPr lang="en-US" sz="2000" i="1" dirty="0"/>
              <a:t>T:</a:t>
            </a:r>
            <a:endParaRPr lang="en-US" sz="2000" dirty="0"/>
          </a:p>
          <a:p>
            <a:pPr lvl="1"/>
            <a:endParaRPr lang="en-US" sz="2000" dirty="0"/>
          </a:p>
          <a:p>
            <a:pPr marL="457200" lvl="1" indent="0">
              <a:buNone/>
            </a:pPr>
            <a:endParaRPr lang="en-US" sz="2000" dirty="0"/>
          </a:p>
          <a:p>
            <a:pPr lvl="1"/>
            <a:r>
              <a:rPr lang="en-US" sz="2000" dirty="0"/>
              <a:t>Now let’s create a forecast of the total number of bookings on the state date T, given the history of bookings                             . We have to add the bookings made so far, to the bookings we expected will be made in the future:</a:t>
            </a:r>
          </a:p>
        </p:txBody>
      </p:sp>
      <p:graphicFrame>
        <p:nvGraphicFramePr>
          <p:cNvPr id="6" name="Object 5"/>
          <p:cNvGraphicFramePr>
            <a:graphicFrameLocks noChangeAspect="1"/>
          </p:cNvGraphicFramePr>
          <p:nvPr>
            <p:extLst/>
          </p:nvPr>
        </p:nvGraphicFramePr>
        <p:xfrm>
          <a:off x="2801938" y="2162747"/>
          <a:ext cx="2084387" cy="885825"/>
        </p:xfrm>
        <a:graphic>
          <a:graphicData uri="http://schemas.openxmlformats.org/presentationml/2006/ole">
            <mc:AlternateContent xmlns:mc="http://schemas.openxmlformats.org/markup-compatibility/2006">
              <mc:Choice xmlns:v="urn:schemas-microsoft-com:vml" Requires="v">
                <p:oleObj spid="_x0000_s12290" name="Equation" r:id="rId3" imgW="1015920" imgH="431640" progId="Equation.DSMT4">
                  <p:embed/>
                </p:oleObj>
              </mc:Choice>
              <mc:Fallback>
                <p:oleObj name="Equation" r:id="rId3" imgW="1015920" imgH="431640" progId="Equation.DSMT4">
                  <p:embed/>
                  <p:pic>
                    <p:nvPicPr>
                      <p:cNvPr id="6" name="Object 5"/>
                      <p:cNvPicPr>
                        <a:picLocks noChangeAspect="1" noChangeArrowheads="1"/>
                      </p:cNvPicPr>
                      <p:nvPr/>
                    </p:nvPicPr>
                    <p:blipFill>
                      <a:blip r:embed="rId4"/>
                      <a:srcRect/>
                      <a:stretch>
                        <a:fillRect/>
                      </a:stretch>
                    </p:blipFill>
                    <p:spPr bwMode="auto">
                      <a:xfrm>
                        <a:off x="2801938" y="2162747"/>
                        <a:ext cx="20843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5823395" y="3332855"/>
          <a:ext cx="1820989" cy="360432"/>
        </p:xfrm>
        <a:graphic>
          <a:graphicData uri="http://schemas.openxmlformats.org/presentationml/2006/ole">
            <mc:AlternateContent xmlns:mc="http://schemas.openxmlformats.org/markup-compatibility/2006">
              <mc:Choice xmlns:v="urn:schemas-microsoft-com:vml" Requires="v">
                <p:oleObj spid="_x0000_s12291" name="Equation" r:id="rId5" imgW="1155600" imgH="228600" progId="Equation.DSMT4">
                  <p:embed/>
                </p:oleObj>
              </mc:Choice>
              <mc:Fallback>
                <p:oleObj name="Equation" r:id="rId5" imgW="1155600" imgH="228600" progId="Equation.DSMT4">
                  <p:embed/>
                  <p:pic>
                    <p:nvPicPr>
                      <p:cNvPr id="10" name="Object 9"/>
                      <p:cNvPicPr/>
                      <p:nvPr/>
                    </p:nvPicPr>
                    <p:blipFill>
                      <a:blip r:embed="rId6"/>
                      <a:stretch>
                        <a:fillRect/>
                      </a:stretch>
                    </p:blipFill>
                    <p:spPr>
                      <a:xfrm>
                        <a:off x="5823395" y="3332855"/>
                        <a:ext cx="1820989" cy="360432"/>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1779588" y="4205288"/>
          <a:ext cx="4392612" cy="906462"/>
        </p:xfrm>
        <a:graphic>
          <a:graphicData uri="http://schemas.openxmlformats.org/presentationml/2006/ole">
            <mc:AlternateContent xmlns:mc="http://schemas.openxmlformats.org/markup-compatibility/2006">
              <mc:Choice xmlns:v="urn:schemas-microsoft-com:vml" Requires="v">
                <p:oleObj spid="_x0000_s12292" name="Equation" r:id="rId7" imgW="2209680" imgH="457200" progId="Equation.DSMT4">
                  <p:embed/>
                </p:oleObj>
              </mc:Choice>
              <mc:Fallback>
                <p:oleObj name="Equation" r:id="rId7" imgW="2209680" imgH="457200" progId="Equation.DSMT4">
                  <p:embed/>
                  <p:pic>
                    <p:nvPicPr>
                      <p:cNvPr id="11" name="Object 10"/>
                      <p:cNvPicPr/>
                      <p:nvPr/>
                    </p:nvPicPr>
                    <p:blipFill>
                      <a:blip r:embed="rId8"/>
                      <a:stretch>
                        <a:fillRect/>
                      </a:stretch>
                    </p:blipFill>
                    <p:spPr>
                      <a:xfrm>
                        <a:off x="1779588" y="4205288"/>
                        <a:ext cx="4392612" cy="906462"/>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637340" y="4884674"/>
          <a:ext cx="533400" cy="381000"/>
        </p:xfrm>
        <a:graphic>
          <a:graphicData uri="http://schemas.openxmlformats.org/presentationml/2006/ole">
            <mc:AlternateContent xmlns:mc="http://schemas.openxmlformats.org/markup-compatibility/2006">
              <mc:Choice xmlns:v="urn:schemas-microsoft-com:vml" Requires="v">
                <p:oleObj spid="_x0000_s12293" name="Equation" r:id="rId9" imgW="533160" imgH="380880" progId="Equation.DSMT4">
                  <p:embed/>
                </p:oleObj>
              </mc:Choice>
              <mc:Fallback>
                <p:oleObj name="Equation" r:id="rId9" imgW="533160" imgH="380880" progId="Equation.DSMT4">
                  <p:embed/>
                  <p:pic>
                    <p:nvPicPr>
                      <p:cNvPr id="13" name="Object 12"/>
                      <p:cNvPicPr/>
                      <p:nvPr/>
                    </p:nvPicPr>
                    <p:blipFill>
                      <a:blip r:embed="rId10"/>
                      <a:stretch>
                        <a:fillRect/>
                      </a:stretch>
                    </p:blipFill>
                    <p:spPr>
                      <a:xfrm>
                        <a:off x="5637340" y="4884674"/>
                        <a:ext cx="533400" cy="381000"/>
                      </a:xfrm>
                      <a:prstGeom prst="rect">
                        <a:avLst/>
                      </a:prstGeom>
                    </p:spPr>
                  </p:pic>
                </p:oleObj>
              </mc:Fallback>
            </mc:AlternateContent>
          </a:graphicData>
        </a:graphic>
      </p:graphicFrame>
      <p:sp>
        <p:nvSpPr>
          <p:cNvPr id="14" name="TextBox 13"/>
          <p:cNvSpPr txBox="1"/>
          <p:nvPr/>
        </p:nvSpPr>
        <p:spPr>
          <a:xfrm>
            <a:off x="5739766" y="5393058"/>
            <a:ext cx="3365024" cy="369332"/>
          </a:xfrm>
          <a:prstGeom prst="rect">
            <a:avLst/>
          </a:prstGeom>
          <a:noFill/>
          <a:ln>
            <a:solidFill>
              <a:schemeClr val="tx1"/>
            </a:solidFill>
          </a:ln>
        </p:spPr>
        <p:txBody>
          <a:bodyPr wrap="none" rtlCol="0">
            <a:spAutoFit/>
          </a:bodyPr>
          <a:lstStyle/>
          <a:p>
            <a:r>
              <a:rPr lang="en-US" dirty="0"/>
              <a:t>Original forecast of total bookings</a:t>
            </a:r>
          </a:p>
        </p:txBody>
      </p:sp>
      <p:graphicFrame>
        <p:nvGraphicFramePr>
          <p:cNvPr id="15" name="Object 14"/>
          <p:cNvGraphicFramePr>
            <a:graphicFrameLocks noChangeAspect="1"/>
          </p:cNvGraphicFramePr>
          <p:nvPr>
            <p:extLst/>
          </p:nvPr>
        </p:nvGraphicFramePr>
        <p:xfrm>
          <a:off x="4448492" y="4636052"/>
          <a:ext cx="1144970" cy="817836"/>
        </p:xfrm>
        <a:graphic>
          <a:graphicData uri="http://schemas.openxmlformats.org/presentationml/2006/ole">
            <mc:AlternateContent xmlns:mc="http://schemas.openxmlformats.org/markup-compatibility/2006">
              <mc:Choice xmlns:v="urn:schemas-microsoft-com:vml" Requires="v">
                <p:oleObj spid="_x0000_s12294" name="Equation" r:id="rId11" imgW="533160" imgH="380880" progId="Equation.DSMT4">
                  <p:embed/>
                </p:oleObj>
              </mc:Choice>
              <mc:Fallback>
                <p:oleObj name="Equation" r:id="rId11" imgW="533160" imgH="380880" progId="Equation.DSMT4">
                  <p:embed/>
                  <p:pic>
                    <p:nvPicPr>
                      <p:cNvPr id="15"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8492" y="4636052"/>
                        <a:ext cx="1144970" cy="817836"/>
                      </a:xfrm>
                      <a:prstGeom prst="rect">
                        <a:avLst/>
                      </a:prstGeom>
                      <a:noFill/>
                      <a:ln>
                        <a:noFill/>
                      </a:ln>
                    </p:spPr>
                  </p:pic>
                </p:oleObj>
              </mc:Fallback>
            </mc:AlternateContent>
          </a:graphicData>
        </a:graphic>
      </p:graphicFrame>
      <p:sp>
        <p:nvSpPr>
          <p:cNvPr id="16" name="TextBox 15"/>
          <p:cNvSpPr txBox="1"/>
          <p:nvPr/>
        </p:nvSpPr>
        <p:spPr>
          <a:xfrm>
            <a:off x="4821936" y="5846064"/>
            <a:ext cx="3461204" cy="646331"/>
          </a:xfrm>
          <a:prstGeom prst="rect">
            <a:avLst/>
          </a:prstGeom>
          <a:noFill/>
          <a:ln>
            <a:solidFill>
              <a:schemeClr val="tx1"/>
            </a:solidFill>
          </a:ln>
        </p:spPr>
        <p:txBody>
          <a:bodyPr wrap="square" rtlCol="0">
            <a:spAutoFit/>
          </a:bodyPr>
          <a:lstStyle/>
          <a:p>
            <a:r>
              <a:rPr lang="en-US" dirty="0"/>
              <a:t>Fraction not yet called in according to booking pace curve k</a:t>
            </a:r>
          </a:p>
        </p:txBody>
      </p:sp>
      <p:graphicFrame>
        <p:nvGraphicFramePr>
          <p:cNvPr id="17" name="Object 16"/>
          <p:cNvGraphicFramePr>
            <a:graphicFrameLocks noChangeAspect="1"/>
          </p:cNvGraphicFramePr>
          <p:nvPr>
            <p:extLst/>
          </p:nvPr>
        </p:nvGraphicFramePr>
        <p:xfrm>
          <a:off x="3467672" y="4665599"/>
          <a:ext cx="1025525" cy="733425"/>
        </p:xfrm>
        <a:graphic>
          <a:graphicData uri="http://schemas.openxmlformats.org/presentationml/2006/ole">
            <mc:AlternateContent xmlns:mc="http://schemas.openxmlformats.org/markup-compatibility/2006">
              <mc:Choice xmlns:v="urn:schemas-microsoft-com:vml" Requires="v">
                <p:oleObj spid="_x0000_s12295" name="Equation" r:id="rId13" imgW="533169" imgH="380835" progId="Equation.DSMT4">
                  <p:embed/>
                </p:oleObj>
              </mc:Choice>
              <mc:Fallback>
                <p:oleObj name="Equation" r:id="rId13" imgW="533169" imgH="380835" progId="Equation.DSMT4">
                  <p:embed/>
                  <p:pic>
                    <p:nvPicPr>
                      <p:cNvPr id="17"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7672" y="4665599"/>
                        <a:ext cx="10255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036407" y="5961733"/>
            <a:ext cx="2370657" cy="646331"/>
          </a:xfrm>
          <a:prstGeom prst="rect">
            <a:avLst/>
          </a:prstGeom>
          <a:noFill/>
          <a:ln>
            <a:solidFill>
              <a:schemeClr val="tx1"/>
            </a:solidFill>
          </a:ln>
        </p:spPr>
        <p:txBody>
          <a:bodyPr wrap="square" rtlCol="0">
            <a:spAutoFit/>
          </a:bodyPr>
          <a:lstStyle/>
          <a:p>
            <a:r>
              <a:rPr lang="en-US" dirty="0"/>
              <a:t>Probability of booking pace curve k</a:t>
            </a:r>
          </a:p>
        </p:txBody>
      </p:sp>
      <p:cxnSp>
        <p:nvCxnSpPr>
          <p:cNvPr id="20" name="Straight Arrow Connector 19"/>
          <p:cNvCxnSpPr/>
          <p:nvPr/>
        </p:nvCxnSpPr>
        <p:spPr bwMode="auto">
          <a:xfrm>
            <a:off x="5906073" y="5140328"/>
            <a:ext cx="0" cy="25273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5020056" y="5190998"/>
            <a:ext cx="0" cy="642874"/>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3976307" y="5166614"/>
            <a:ext cx="0" cy="795119"/>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5" name="Object 24"/>
          <p:cNvGraphicFramePr>
            <a:graphicFrameLocks noChangeAspect="1"/>
          </p:cNvGraphicFramePr>
          <p:nvPr>
            <p:extLst/>
          </p:nvPr>
        </p:nvGraphicFramePr>
        <p:xfrm>
          <a:off x="2364296" y="4671695"/>
          <a:ext cx="1025525" cy="733425"/>
        </p:xfrm>
        <a:graphic>
          <a:graphicData uri="http://schemas.openxmlformats.org/presentationml/2006/ole">
            <mc:AlternateContent xmlns:mc="http://schemas.openxmlformats.org/markup-compatibility/2006">
              <mc:Choice xmlns:v="urn:schemas-microsoft-com:vml" Requires="v">
                <p:oleObj spid="_x0000_s12296" name="Equation" r:id="rId14" imgW="533169" imgH="380835" progId="Equation.DSMT4">
                  <p:embed/>
                </p:oleObj>
              </mc:Choice>
              <mc:Fallback>
                <p:oleObj name="Equation" r:id="rId14" imgW="533169" imgH="380835" progId="Equation.DSMT4">
                  <p:embed/>
                  <p:pic>
                    <p:nvPicPr>
                      <p:cNvPr id="25"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4296" y="4671695"/>
                        <a:ext cx="10255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1237831" y="5455765"/>
            <a:ext cx="1868907" cy="369332"/>
          </a:xfrm>
          <a:prstGeom prst="rect">
            <a:avLst/>
          </a:prstGeom>
          <a:noFill/>
          <a:ln>
            <a:solidFill>
              <a:schemeClr val="tx1"/>
            </a:solidFill>
          </a:ln>
        </p:spPr>
        <p:txBody>
          <a:bodyPr wrap="square" rtlCol="0">
            <a:spAutoFit/>
          </a:bodyPr>
          <a:lstStyle/>
          <a:p>
            <a:r>
              <a:rPr lang="en-US" dirty="0"/>
              <a:t>Known bookings</a:t>
            </a:r>
          </a:p>
        </p:txBody>
      </p:sp>
      <p:cxnSp>
        <p:nvCxnSpPr>
          <p:cNvPr id="27" name="Straight Arrow Connector 26"/>
          <p:cNvCxnSpPr/>
          <p:nvPr/>
        </p:nvCxnSpPr>
        <p:spPr bwMode="auto">
          <a:xfrm>
            <a:off x="2872931" y="5172710"/>
            <a:ext cx="0" cy="277503"/>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299797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444" y="3796729"/>
            <a:ext cx="266858" cy="553998"/>
          </a:xfrm>
          <a:prstGeom prst="rect">
            <a:avLst/>
          </a:prstGeom>
          <a:solidFill>
            <a:schemeClr val="bg1"/>
          </a:solidFill>
        </p:spPr>
        <p:txBody>
          <a:bodyPr wrap="square" rtlCol="0">
            <a:spAutoFit/>
          </a:bodyPr>
          <a:lstStyle/>
          <a:p>
            <a:r>
              <a:rPr lang="en-US" sz="1000" dirty="0"/>
              <a:t>1.0</a:t>
            </a:r>
          </a:p>
        </p:txBody>
      </p:sp>
      <p:sp>
        <p:nvSpPr>
          <p:cNvPr id="11" name="TextBox 10"/>
          <p:cNvSpPr txBox="1"/>
          <p:nvPr/>
        </p:nvSpPr>
        <p:spPr>
          <a:xfrm>
            <a:off x="949114" y="3333381"/>
            <a:ext cx="266858" cy="553998"/>
          </a:xfrm>
          <a:prstGeom prst="rect">
            <a:avLst/>
          </a:prstGeom>
          <a:solidFill>
            <a:schemeClr val="bg1"/>
          </a:solidFill>
        </p:spPr>
        <p:txBody>
          <a:bodyPr wrap="square" rtlCol="0">
            <a:spAutoFit/>
          </a:bodyPr>
          <a:lstStyle/>
          <a:p>
            <a:r>
              <a:rPr lang="en-US" sz="1000" dirty="0"/>
              <a:t>1.1</a:t>
            </a:r>
          </a:p>
        </p:txBody>
      </p:sp>
      <p:sp>
        <p:nvSpPr>
          <p:cNvPr id="12" name="TextBox 11"/>
          <p:cNvSpPr txBox="1"/>
          <p:nvPr/>
        </p:nvSpPr>
        <p:spPr>
          <a:xfrm>
            <a:off x="949114" y="2857037"/>
            <a:ext cx="266858" cy="553998"/>
          </a:xfrm>
          <a:prstGeom prst="rect">
            <a:avLst/>
          </a:prstGeom>
          <a:solidFill>
            <a:schemeClr val="bg1"/>
          </a:solidFill>
        </p:spPr>
        <p:txBody>
          <a:bodyPr wrap="square" rtlCol="0">
            <a:spAutoFit/>
          </a:bodyPr>
          <a:lstStyle/>
          <a:p>
            <a:r>
              <a:rPr lang="en-US" sz="1000" dirty="0"/>
              <a:t>1.2</a:t>
            </a:r>
          </a:p>
        </p:txBody>
      </p:sp>
      <p:sp>
        <p:nvSpPr>
          <p:cNvPr id="13" name="TextBox 12"/>
          <p:cNvSpPr txBox="1"/>
          <p:nvPr/>
        </p:nvSpPr>
        <p:spPr>
          <a:xfrm>
            <a:off x="949114" y="2324405"/>
            <a:ext cx="266858" cy="553998"/>
          </a:xfrm>
          <a:prstGeom prst="rect">
            <a:avLst/>
          </a:prstGeom>
          <a:solidFill>
            <a:schemeClr val="bg1"/>
          </a:solidFill>
        </p:spPr>
        <p:txBody>
          <a:bodyPr wrap="square" rtlCol="0">
            <a:spAutoFit/>
          </a:bodyPr>
          <a:lstStyle/>
          <a:p>
            <a:r>
              <a:rPr lang="en-US" sz="1000" dirty="0"/>
              <a:t>1.3</a:t>
            </a:r>
          </a:p>
        </p:txBody>
      </p:sp>
      <p:sp>
        <p:nvSpPr>
          <p:cNvPr id="14" name="TextBox 13"/>
          <p:cNvSpPr txBox="1"/>
          <p:nvPr/>
        </p:nvSpPr>
        <p:spPr>
          <a:xfrm>
            <a:off x="949114" y="1840012"/>
            <a:ext cx="266858" cy="553998"/>
          </a:xfrm>
          <a:prstGeom prst="rect">
            <a:avLst/>
          </a:prstGeom>
          <a:solidFill>
            <a:schemeClr val="bg1"/>
          </a:solidFill>
        </p:spPr>
        <p:txBody>
          <a:bodyPr wrap="square" rtlCol="0">
            <a:spAutoFit/>
          </a:bodyPr>
          <a:lstStyle/>
          <a:p>
            <a:r>
              <a:rPr lang="en-US" sz="1000" dirty="0"/>
              <a:t>1.4</a:t>
            </a:r>
          </a:p>
        </p:txBody>
      </p:sp>
      <p:sp>
        <p:nvSpPr>
          <p:cNvPr id="15" name="TextBox 14"/>
          <p:cNvSpPr txBox="1"/>
          <p:nvPr/>
        </p:nvSpPr>
        <p:spPr>
          <a:xfrm>
            <a:off x="949114" y="1379766"/>
            <a:ext cx="266858" cy="553998"/>
          </a:xfrm>
          <a:prstGeom prst="rect">
            <a:avLst/>
          </a:prstGeom>
          <a:solidFill>
            <a:schemeClr val="bg1"/>
          </a:solidFill>
        </p:spPr>
        <p:txBody>
          <a:bodyPr wrap="square" rtlCol="0">
            <a:spAutoFit/>
          </a:bodyPr>
          <a:lstStyle/>
          <a:p>
            <a:r>
              <a:rPr lang="en-US" sz="1000" dirty="0"/>
              <a:t>1.5</a:t>
            </a:r>
          </a:p>
        </p:txBody>
      </p:sp>
      <p:sp>
        <p:nvSpPr>
          <p:cNvPr id="16" name="TextBox 15"/>
          <p:cNvSpPr txBox="1"/>
          <p:nvPr/>
        </p:nvSpPr>
        <p:spPr>
          <a:xfrm>
            <a:off x="943444" y="5805863"/>
            <a:ext cx="266858" cy="553998"/>
          </a:xfrm>
          <a:prstGeom prst="rect">
            <a:avLst/>
          </a:prstGeom>
          <a:solidFill>
            <a:schemeClr val="bg1"/>
          </a:solidFill>
        </p:spPr>
        <p:txBody>
          <a:bodyPr wrap="square" rtlCol="0">
            <a:spAutoFit/>
          </a:bodyPr>
          <a:lstStyle/>
          <a:p>
            <a:r>
              <a:rPr lang="en-US" sz="1000" dirty="0"/>
              <a:t>0.6</a:t>
            </a:r>
          </a:p>
        </p:txBody>
      </p:sp>
      <p:sp>
        <p:nvSpPr>
          <p:cNvPr id="17" name="TextBox 16"/>
          <p:cNvSpPr txBox="1"/>
          <p:nvPr/>
        </p:nvSpPr>
        <p:spPr>
          <a:xfrm>
            <a:off x="943444" y="5273231"/>
            <a:ext cx="266858" cy="553998"/>
          </a:xfrm>
          <a:prstGeom prst="rect">
            <a:avLst/>
          </a:prstGeom>
          <a:solidFill>
            <a:schemeClr val="bg1"/>
          </a:solidFill>
        </p:spPr>
        <p:txBody>
          <a:bodyPr wrap="square" rtlCol="0">
            <a:spAutoFit/>
          </a:bodyPr>
          <a:lstStyle/>
          <a:p>
            <a:r>
              <a:rPr lang="en-US" sz="1000" dirty="0"/>
              <a:t>0.7</a:t>
            </a:r>
          </a:p>
        </p:txBody>
      </p:sp>
      <p:sp>
        <p:nvSpPr>
          <p:cNvPr id="18" name="TextBox 17"/>
          <p:cNvSpPr txBox="1"/>
          <p:nvPr/>
        </p:nvSpPr>
        <p:spPr>
          <a:xfrm>
            <a:off x="943444" y="4788838"/>
            <a:ext cx="266858" cy="553998"/>
          </a:xfrm>
          <a:prstGeom prst="rect">
            <a:avLst/>
          </a:prstGeom>
          <a:solidFill>
            <a:schemeClr val="bg1"/>
          </a:solidFill>
        </p:spPr>
        <p:txBody>
          <a:bodyPr wrap="square" rtlCol="0">
            <a:spAutoFit/>
          </a:bodyPr>
          <a:lstStyle/>
          <a:p>
            <a:r>
              <a:rPr lang="en-US" sz="1000" dirty="0"/>
              <a:t>0.8</a:t>
            </a:r>
          </a:p>
        </p:txBody>
      </p:sp>
      <p:sp>
        <p:nvSpPr>
          <p:cNvPr id="19" name="TextBox 18"/>
          <p:cNvSpPr txBox="1"/>
          <p:nvPr/>
        </p:nvSpPr>
        <p:spPr>
          <a:xfrm>
            <a:off x="943444" y="4328592"/>
            <a:ext cx="266858" cy="553998"/>
          </a:xfrm>
          <a:prstGeom prst="rect">
            <a:avLst/>
          </a:prstGeom>
          <a:solidFill>
            <a:schemeClr val="bg1"/>
          </a:solidFill>
        </p:spPr>
        <p:txBody>
          <a:bodyPr wrap="square" rtlCol="0">
            <a:spAutoFit/>
          </a:bodyPr>
          <a:lstStyle/>
          <a:p>
            <a:r>
              <a:rPr lang="en-US" sz="1000" dirty="0"/>
              <a:t>0.9</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732" t="43095" r="88107" b="47382"/>
          <a:stretch/>
        </p:blipFill>
        <p:spPr>
          <a:xfrm>
            <a:off x="714611" y="3119355"/>
            <a:ext cx="259773" cy="1469222"/>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86580" t="62419" r="8785" b="20876"/>
          <a:stretch/>
        </p:blipFill>
        <p:spPr>
          <a:xfrm>
            <a:off x="7606146" y="1516586"/>
            <a:ext cx="405401" cy="1007460"/>
          </a:xfrm>
          <a:prstGeom prst="rect">
            <a:avLst/>
          </a:prstGeom>
        </p:spPr>
      </p:pic>
      <p:sp>
        <p:nvSpPr>
          <p:cNvPr id="32" name="Title 1"/>
          <p:cNvSpPr>
            <a:spLocks noGrp="1"/>
          </p:cNvSpPr>
          <p:nvPr>
            <p:ph type="title"/>
          </p:nvPr>
        </p:nvSpPr>
        <p:spPr>
          <a:xfrm>
            <a:off x="685800" y="304800"/>
            <a:ext cx="7772400" cy="609600"/>
          </a:xfrm>
        </p:spPr>
        <p:txBody>
          <a:bodyPr/>
          <a:lstStyle/>
          <a:p>
            <a:r>
              <a:rPr lang="en-US" dirty="0"/>
              <a:t>Predicting the booking pace curves</a:t>
            </a:r>
          </a:p>
        </p:txBody>
      </p:sp>
      <p:sp>
        <p:nvSpPr>
          <p:cNvPr id="7" name="TextBox 6"/>
          <p:cNvSpPr txBox="1"/>
          <p:nvPr/>
        </p:nvSpPr>
        <p:spPr>
          <a:xfrm rot="16200000">
            <a:off x="-856769" y="3656246"/>
            <a:ext cx="2614818" cy="369332"/>
          </a:xfrm>
          <a:prstGeom prst="rect">
            <a:avLst/>
          </a:prstGeom>
          <a:solidFill>
            <a:schemeClr val="bg1"/>
          </a:solidFill>
        </p:spPr>
        <p:txBody>
          <a:bodyPr wrap="none" rtlCol="0">
            <a:spAutoFit/>
          </a:bodyPr>
          <a:lstStyle/>
          <a:p>
            <a:r>
              <a:rPr lang="en-US" dirty="0"/>
              <a:t>Actual bookings / forecast</a:t>
            </a:r>
          </a:p>
        </p:txBody>
      </p:sp>
      <p:sp>
        <p:nvSpPr>
          <p:cNvPr id="8" name="TextBox 7"/>
          <p:cNvSpPr txBox="1"/>
          <p:nvPr/>
        </p:nvSpPr>
        <p:spPr>
          <a:xfrm>
            <a:off x="1021583" y="6096000"/>
            <a:ext cx="7167347" cy="369332"/>
          </a:xfrm>
          <a:prstGeom prst="rect">
            <a:avLst/>
          </a:prstGeom>
          <a:noFill/>
        </p:spPr>
        <p:txBody>
          <a:bodyPr wrap="none" rtlCol="0">
            <a:spAutoFit/>
          </a:bodyPr>
          <a:lstStyle/>
          <a:p>
            <a:r>
              <a:rPr lang="en-US" dirty="0"/>
              <a:t>0          20         40          60         80        100       120       140       160      180</a:t>
            </a:r>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12875" t="7054" r="8901" b="10870"/>
          <a:stretch/>
        </p:blipFill>
        <p:spPr>
          <a:xfrm>
            <a:off x="1161893" y="1443393"/>
            <a:ext cx="6841153" cy="4639470"/>
          </a:xfrm>
          <a:prstGeom prst="rect">
            <a:avLst/>
          </a:prstGeom>
        </p:spPr>
      </p:pic>
      <p:sp>
        <p:nvSpPr>
          <p:cNvPr id="34" name="TextBox 33"/>
          <p:cNvSpPr txBox="1"/>
          <p:nvPr/>
        </p:nvSpPr>
        <p:spPr>
          <a:xfrm>
            <a:off x="697992" y="1297130"/>
            <a:ext cx="441146" cy="4955203"/>
          </a:xfrm>
          <a:prstGeom prst="rect">
            <a:avLst/>
          </a:prstGeom>
          <a:solidFill>
            <a:schemeClr val="bg1"/>
          </a:solidFill>
        </p:spPr>
        <p:txBody>
          <a:bodyPr wrap="none" rtlCol="0">
            <a:spAutoFit/>
          </a:bodyPr>
          <a:lstStyle/>
          <a:p>
            <a:r>
              <a:rPr lang="en-US" sz="1600" dirty="0"/>
              <a:t>1.5</a:t>
            </a:r>
          </a:p>
          <a:p>
            <a:r>
              <a:rPr lang="en-US" sz="1400" dirty="0"/>
              <a:t>  </a:t>
            </a:r>
            <a:endParaRPr lang="en-US" sz="1600" dirty="0"/>
          </a:p>
          <a:p>
            <a:r>
              <a:rPr lang="en-US" sz="1600" dirty="0"/>
              <a:t>1.4</a:t>
            </a:r>
          </a:p>
          <a:p>
            <a:r>
              <a:rPr lang="en-US" sz="1200" dirty="0"/>
              <a:t>  </a:t>
            </a:r>
            <a:endParaRPr lang="en-US" sz="1600" dirty="0"/>
          </a:p>
          <a:p>
            <a:r>
              <a:rPr lang="en-US" sz="1600" dirty="0"/>
              <a:t>1.3</a:t>
            </a:r>
          </a:p>
          <a:p>
            <a:r>
              <a:rPr lang="en-US" sz="1600" dirty="0"/>
              <a:t>  </a:t>
            </a:r>
          </a:p>
          <a:p>
            <a:r>
              <a:rPr lang="en-US" sz="1600" dirty="0"/>
              <a:t>1.2</a:t>
            </a:r>
          </a:p>
          <a:p>
            <a:r>
              <a:rPr lang="en-US" sz="1400" dirty="0"/>
              <a:t>  </a:t>
            </a:r>
            <a:endParaRPr lang="en-US" sz="1600" dirty="0"/>
          </a:p>
          <a:p>
            <a:r>
              <a:rPr lang="en-US" sz="1600" dirty="0"/>
              <a:t>1.1</a:t>
            </a:r>
          </a:p>
          <a:p>
            <a:r>
              <a:rPr lang="en-US" sz="1400" dirty="0"/>
              <a:t>  </a:t>
            </a:r>
            <a:endParaRPr lang="en-US" sz="1600" dirty="0"/>
          </a:p>
          <a:p>
            <a:r>
              <a:rPr lang="en-US" sz="1600" dirty="0"/>
              <a:t>1.0</a:t>
            </a:r>
          </a:p>
          <a:p>
            <a:r>
              <a:rPr lang="en-US" sz="1400" dirty="0"/>
              <a:t> </a:t>
            </a:r>
            <a:endParaRPr lang="en-US" sz="1600" dirty="0"/>
          </a:p>
          <a:p>
            <a:r>
              <a:rPr lang="en-US" sz="1600" dirty="0"/>
              <a:t>0.9</a:t>
            </a:r>
          </a:p>
          <a:p>
            <a:r>
              <a:rPr lang="en-US" sz="1400" dirty="0"/>
              <a:t> </a:t>
            </a:r>
            <a:endParaRPr lang="en-US" sz="1600" dirty="0"/>
          </a:p>
          <a:p>
            <a:r>
              <a:rPr lang="en-US" sz="1600" dirty="0"/>
              <a:t>0.8</a:t>
            </a:r>
          </a:p>
          <a:p>
            <a:r>
              <a:rPr lang="en-US" sz="1400" dirty="0"/>
              <a:t> </a:t>
            </a:r>
            <a:endParaRPr lang="en-US" sz="1600" dirty="0"/>
          </a:p>
          <a:p>
            <a:r>
              <a:rPr lang="en-US" sz="1600" dirty="0"/>
              <a:t>0.7</a:t>
            </a:r>
          </a:p>
          <a:p>
            <a:r>
              <a:rPr lang="en-US" sz="1400" dirty="0"/>
              <a:t> </a:t>
            </a:r>
            <a:endParaRPr lang="en-US" sz="1600" dirty="0"/>
          </a:p>
          <a:p>
            <a:r>
              <a:rPr lang="en-US" sz="1600" dirty="0"/>
              <a:t>0.6</a:t>
            </a:r>
          </a:p>
          <a:p>
            <a:r>
              <a:rPr lang="en-US" sz="1400" dirty="0"/>
              <a:t> </a:t>
            </a:r>
            <a:endParaRPr lang="en-US" sz="1600" dirty="0"/>
          </a:p>
          <a:p>
            <a:r>
              <a:rPr lang="en-US" sz="1600" dirty="0"/>
              <a:t>0.5</a:t>
            </a:r>
          </a:p>
        </p:txBody>
      </p:sp>
      <p:sp>
        <p:nvSpPr>
          <p:cNvPr id="35" name="TextBox 34"/>
          <p:cNvSpPr txBox="1"/>
          <p:nvPr/>
        </p:nvSpPr>
        <p:spPr>
          <a:xfrm>
            <a:off x="3499104" y="6425184"/>
            <a:ext cx="2178802" cy="369332"/>
          </a:xfrm>
          <a:prstGeom prst="rect">
            <a:avLst/>
          </a:prstGeom>
          <a:noFill/>
        </p:spPr>
        <p:txBody>
          <a:bodyPr wrap="none" rtlCol="0">
            <a:spAutoFit/>
          </a:bodyPr>
          <a:lstStyle/>
          <a:p>
            <a:r>
              <a:rPr lang="en-US" dirty="0"/>
              <a:t>Days before stay date</a:t>
            </a:r>
          </a:p>
        </p:txBody>
      </p:sp>
      <p:sp>
        <p:nvSpPr>
          <p:cNvPr id="3" name="Footer Placeholder 2"/>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4" name="Slide Number Placeholder 3"/>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57948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Booking process</a:t>
            </a:r>
          </a:p>
        </p:txBody>
      </p:sp>
      <p:sp>
        <p:nvSpPr>
          <p:cNvPr id="4101" name="Rectangle 5"/>
          <p:cNvSpPr>
            <a:spLocks noGrp="1" noChangeArrowheads="1"/>
          </p:cNvSpPr>
          <p:nvPr>
            <p:ph type="subTitle" idx="1"/>
          </p:nvPr>
        </p:nvSpPr>
        <p:spPr/>
        <p:txBody>
          <a:bodyPr/>
          <a:lstStyle/>
          <a:p>
            <a:r>
              <a:rPr lang="en-US" dirty="0"/>
              <a:t>Randomizing arrival process</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46</a:t>
            </a:fld>
            <a:endParaRPr lang="en-US"/>
          </a:p>
        </p:txBody>
      </p:sp>
    </p:spTree>
    <p:extLst>
      <p:ext uri="{BB962C8B-B14F-4D97-AF65-F5344CB8AC3E}">
        <p14:creationId xmlns:p14="http://schemas.microsoft.com/office/powerpoint/2010/main" val="2535197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process</a:t>
            </a:r>
          </a:p>
        </p:txBody>
      </p:sp>
      <p:sp>
        <p:nvSpPr>
          <p:cNvPr id="3" name="Content Placeholder 2"/>
          <p:cNvSpPr>
            <a:spLocks noGrp="1"/>
          </p:cNvSpPr>
          <p:nvPr>
            <p:ph idx="1"/>
          </p:nvPr>
        </p:nvSpPr>
        <p:spPr/>
        <p:txBody>
          <a:bodyPr/>
          <a:lstStyle/>
          <a:p>
            <a:r>
              <a:rPr lang="en-US" dirty="0"/>
              <a:t>Error distributions:</a:t>
            </a:r>
          </a:p>
          <a:p>
            <a:pPr lvl="1"/>
            <a:r>
              <a:rPr lang="en-US" dirty="0"/>
              <a:t>Ways of estimating the error distribution:</a:t>
            </a:r>
          </a:p>
          <a:p>
            <a:pPr lvl="2"/>
            <a:r>
              <a:rPr lang="en-US" dirty="0"/>
              <a:t>Relative to the forecast (presumably made before any bookings have been made, but we can define a forecast at any time up to the stay date).</a:t>
            </a:r>
          </a:p>
          <a:p>
            <a:pPr lvl="2"/>
            <a:r>
              <a:rPr lang="en-US" dirty="0"/>
              <a:t>Relative to a base average (which loses the benefit of seasonal adjustments (this would be the worst case).</a:t>
            </a:r>
          </a:p>
          <a:p>
            <a:pPr lvl="1"/>
            <a:r>
              <a:rPr lang="en-US" dirty="0"/>
              <a:t>Best case, with a perfect forecast, is that we should observe an error distribution that follows a Poisson.</a:t>
            </a:r>
          </a:p>
          <a:p>
            <a:pPr lvl="2"/>
            <a:r>
              <a:rPr lang="en-US" dirty="0"/>
              <a:t>This assumes we can perfectly predict the </a:t>
            </a:r>
            <a:r>
              <a:rPr lang="en-US" i="1" dirty="0"/>
              <a:t>booking rate</a:t>
            </a:r>
            <a:r>
              <a:rPr lang="en-US" dirty="0"/>
              <a:t>.</a:t>
            </a:r>
          </a:p>
          <a:p>
            <a:pPr lvl="2"/>
            <a:r>
              <a:rPr lang="en-US" dirty="0"/>
              <a:t>Of course, we cannot perfectly predict the booking rate, so the observed error distribution will show a variance higher than that predicted by a Poisson.</a:t>
            </a:r>
          </a:p>
          <a:p>
            <a:pPr lvl="2"/>
            <a:endParaRPr lang="en-US"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4530726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process</a:t>
            </a:r>
          </a:p>
        </p:txBody>
      </p:sp>
      <p:sp>
        <p:nvSpPr>
          <p:cNvPr id="3" name="Content Placeholder 2"/>
          <p:cNvSpPr>
            <a:spLocks noGrp="1"/>
          </p:cNvSpPr>
          <p:nvPr>
            <p:ph idx="1"/>
          </p:nvPr>
        </p:nvSpPr>
        <p:spPr/>
        <p:txBody>
          <a:bodyPr/>
          <a:lstStyle/>
          <a:p>
            <a:r>
              <a:rPr lang="en-US" dirty="0"/>
              <a:t>Error distributions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356" t="6842" r="8341" b="7613"/>
          <a:stretch/>
        </p:blipFill>
        <p:spPr>
          <a:xfrm>
            <a:off x="873781" y="1676010"/>
            <a:ext cx="7396439" cy="5181990"/>
          </a:xfrm>
          <a:prstGeom prst="rect">
            <a:avLst/>
          </a:prstGeom>
        </p:spPr>
      </p:pic>
      <p:sp>
        <p:nvSpPr>
          <p:cNvPr id="7" name="TextBox 6"/>
          <p:cNvSpPr txBox="1"/>
          <p:nvPr/>
        </p:nvSpPr>
        <p:spPr>
          <a:xfrm>
            <a:off x="3874865" y="1491344"/>
            <a:ext cx="1394271" cy="369332"/>
          </a:xfrm>
          <a:prstGeom prst="rect">
            <a:avLst/>
          </a:prstGeom>
          <a:solidFill>
            <a:schemeClr val="bg1"/>
          </a:solidFill>
        </p:spPr>
        <p:txBody>
          <a:bodyPr wrap="square" rtlCol="0">
            <a:spAutoFit/>
          </a:bodyPr>
          <a:lstStyle/>
          <a:p>
            <a:pPr algn="ctr"/>
            <a:r>
              <a:rPr lang="en-US" dirty="0"/>
              <a:t>Marginal</a:t>
            </a:r>
          </a:p>
        </p:txBody>
      </p:sp>
      <p:sp>
        <p:nvSpPr>
          <p:cNvPr id="8" name="TextBox 7"/>
          <p:cNvSpPr txBox="1"/>
          <p:nvPr/>
        </p:nvSpPr>
        <p:spPr>
          <a:xfrm>
            <a:off x="3874865" y="4266032"/>
            <a:ext cx="1394271" cy="369332"/>
          </a:xfrm>
          <a:prstGeom prst="rect">
            <a:avLst/>
          </a:prstGeom>
          <a:solidFill>
            <a:schemeClr val="bg1"/>
          </a:solidFill>
        </p:spPr>
        <p:txBody>
          <a:bodyPr wrap="square" rtlCol="0">
            <a:spAutoFit/>
          </a:bodyPr>
          <a:lstStyle/>
          <a:p>
            <a:pPr algn="ctr"/>
            <a:r>
              <a:rPr lang="en-US" dirty="0"/>
              <a:t>Cumulative</a:t>
            </a:r>
          </a:p>
        </p:txBody>
      </p:sp>
      <p:sp>
        <p:nvSpPr>
          <p:cNvPr id="9" name="TextBox 8"/>
          <p:cNvSpPr txBox="1"/>
          <p:nvPr/>
        </p:nvSpPr>
        <p:spPr>
          <a:xfrm>
            <a:off x="5913844" y="1491344"/>
            <a:ext cx="1394271" cy="369332"/>
          </a:xfrm>
          <a:prstGeom prst="rect">
            <a:avLst/>
          </a:prstGeom>
          <a:noFill/>
        </p:spPr>
        <p:txBody>
          <a:bodyPr wrap="square" rtlCol="0">
            <a:spAutoFit/>
          </a:bodyPr>
          <a:lstStyle/>
          <a:p>
            <a:pPr algn="ctr"/>
            <a:r>
              <a:rPr lang="en-US" dirty="0">
                <a:solidFill>
                  <a:srgbClr val="00B050"/>
                </a:solidFill>
              </a:rPr>
              <a:t>Poisson</a:t>
            </a:r>
          </a:p>
        </p:txBody>
      </p:sp>
      <p:sp>
        <p:nvSpPr>
          <p:cNvPr id="10" name="TextBox 9"/>
          <p:cNvSpPr txBox="1"/>
          <p:nvPr/>
        </p:nvSpPr>
        <p:spPr>
          <a:xfrm>
            <a:off x="2438400" y="2813284"/>
            <a:ext cx="3392885" cy="369332"/>
          </a:xfrm>
          <a:prstGeom prst="rect">
            <a:avLst/>
          </a:prstGeom>
          <a:noFill/>
        </p:spPr>
        <p:txBody>
          <a:bodyPr wrap="square" rtlCol="0">
            <a:spAutoFit/>
          </a:bodyPr>
          <a:lstStyle/>
          <a:p>
            <a:pPr algn="ctr"/>
            <a:r>
              <a:rPr lang="en-US" dirty="0">
                <a:solidFill>
                  <a:srgbClr val="0D01FF"/>
                </a:solidFill>
              </a:rPr>
              <a:t>Accounting for calendar effects</a:t>
            </a:r>
          </a:p>
        </p:txBody>
      </p:sp>
      <p:sp>
        <p:nvSpPr>
          <p:cNvPr id="11" name="TextBox 10"/>
          <p:cNvSpPr txBox="1"/>
          <p:nvPr/>
        </p:nvSpPr>
        <p:spPr>
          <a:xfrm>
            <a:off x="6998514" y="2609028"/>
            <a:ext cx="1394271" cy="369332"/>
          </a:xfrm>
          <a:prstGeom prst="rect">
            <a:avLst/>
          </a:prstGeom>
          <a:noFill/>
        </p:spPr>
        <p:txBody>
          <a:bodyPr wrap="square" rtlCol="0">
            <a:spAutoFit/>
          </a:bodyPr>
          <a:lstStyle/>
          <a:p>
            <a:pPr algn="ctr"/>
            <a:r>
              <a:rPr lang="en-US" dirty="0"/>
              <a:t>Average</a:t>
            </a:r>
          </a:p>
        </p:txBody>
      </p:sp>
      <p:sp>
        <p:nvSpPr>
          <p:cNvPr id="12" name="Rectangle 11"/>
          <p:cNvSpPr/>
          <p:nvPr/>
        </p:nvSpPr>
        <p:spPr bwMode="auto">
          <a:xfrm>
            <a:off x="7308115" y="1676010"/>
            <a:ext cx="962105" cy="506358"/>
          </a:xfrm>
          <a:prstGeom prst="rect">
            <a:avLst/>
          </a:prstGeom>
          <a:solidFill>
            <a:schemeClr val="bg1"/>
          </a:solidFill>
          <a:ln w="28575" cap="flat" cmpd="sng" algn="ctr">
            <a:noFill/>
            <a:prstDash val="solid"/>
            <a:round/>
            <a:headEnd type="none" w="med" len="med"/>
            <a:tailEnd type="stealth" w="med" len="lg"/>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650169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process</a:t>
            </a:r>
          </a:p>
        </p:txBody>
      </p:sp>
      <p:sp>
        <p:nvSpPr>
          <p:cNvPr id="3" name="Content Placeholder 2"/>
          <p:cNvSpPr>
            <a:spLocks noGrp="1"/>
          </p:cNvSpPr>
          <p:nvPr>
            <p:ph idx="1"/>
          </p:nvPr>
        </p:nvSpPr>
        <p:spPr/>
        <p:txBody>
          <a:bodyPr/>
          <a:lstStyle/>
          <a:p>
            <a:r>
              <a:rPr lang="en-US" dirty="0"/>
              <a:t>Fixing the variability</a:t>
            </a:r>
          </a:p>
          <a:p>
            <a:pPr lvl="1"/>
            <a:r>
              <a:rPr lang="en-US" dirty="0"/>
              <a:t>We need a booking model that produces the same degree of variability as we observe in real data.</a:t>
            </a:r>
          </a:p>
          <a:p>
            <a:pPr lvl="1"/>
            <a:r>
              <a:rPr lang="en-US" dirty="0"/>
              <a:t>Assuming a Poisson distribution does not introduce enough variability (but we still have to assume Poisson arrivals for our Bayesian updating formula).</a:t>
            </a:r>
          </a:p>
          <a:p>
            <a:pPr lvl="1"/>
            <a:r>
              <a:rPr lang="en-US" dirty="0"/>
              <a:t>We are going to introduce additional variability by randomizing the arrival rate    .</a:t>
            </a:r>
          </a:p>
          <a:p>
            <a:pPr lvl="1"/>
            <a:r>
              <a:rPr lang="en-US" dirty="0"/>
              <a:t>You will work this out on your problem set!</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4967224" y="4047173"/>
          <a:ext cx="287528" cy="431292"/>
        </p:xfrm>
        <a:graphic>
          <a:graphicData uri="http://schemas.openxmlformats.org/presentationml/2006/ole">
            <mc:AlternateContent xmlns:mc="http://schemas.openxmlformats.org/markup-compatibility/2006">
              <mc:Choice xmlns:v="urn:schemas-microsoft-com:vml" Requires="v">
                <p:oleObj spid="_x0000_s13314" name="Equation" r:id="rId3" imgW="152280" imgH="228600" progId="Equation.DSMT4">
                  <p:embed/>
                </p:oleObj>
              </mc:Choice>
              <mc:Fallback>
                <p:oleObj name="Equation" r:id="rId3" imgW="152280" imgH="228600" progId="Equation.DSMT4">
                  <p:embed/>
                  <p:pic>
                    <p:nvPicPr>
                      <p:cNvPr id="5" name="Object 4"/>
                      <p:cNvPicPr/>
                      <p:nvPr/>
                    </p:nvPicPr>
                    <p:blipFill>
                      <a:blip r:embed="rId4"/>
                      <a:stretch>
                        <a:fillRect/>
                      </a:stretch>
                    </p:blipFill>
                    <p:spPr>
                      <a:xfrm>
                        <a:off x="4967224" y="4047173"/>
                        <a:ext cx="287528" cy="431292"/>
                      </a:xfrm>
                      <a:prstGeom prst="rect">
                        <a:avLst/>
                      </a:prstGeom>
                    </p:spPr>
                  </p:pic>
                </p:oleObj>
              </mc:Fallback>
            </mc:AlternateContent>
          </a:graphicData>
        </a:graphic>
      </p:graphicFrame>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12456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revenue management</a:t>
            </a:r>
          </a:p>
        </p:txBody>
      </p:sp>
      <p:sp>
        <p:nvSpPr>
          <p:cNvPr id="3" name="Content Placeholder 2"/>
          <p:cNvSpPr>
            <a:spLocks noGrp="1"/>
          </p:cNvSpPr>
          <p:nvPr>
            <p:ph idx="1"/>
          </p:nvPr>
        </p:nvSpPr>
        <p:spPr/>
        <p:txBody>
          <a:bodyPr/>
          <a:lstStyle/>
          <a:p>
            <a:r>
              <a:rPr lang="en-US" sz="2400" dirty="0"/>
              <a:t>Broader setting</a:t>
            </a:r>
          </a:p>
          <a:p>
            <a:pPr lvl="1"/>
            <a:r>
              <a:rPr lang="en-US" sz="2000" dirty="0"/>
              <a:t>Customers are organized into three broad classes:</a:t>
            </a:r>
          </a:p>
          <a:p>
            <a:pPr lvl="2"/>
            <a:r>
              <a:rPr lang="en-US" sz="1800" dirty="0"/>
              <a:t>“Transients” – individuals booking their own rooms</a:t>
            </a:r>
          </a:p>
          <a:p>
            <a:pPr lvl="2"/>
            <a:r>
              <a:rPr lang="en-US" sz="1800" dirty="0"/>
              <a:t>Corporate – Customers associated with corporate accounts</a:t>
            </a:r>
          </a:p>
          <a:p>
            <a:pPr lvl="2"/>
            <a:r>
              <a:rPr lang="en-US" sz="1800" dirty="0"/>
              <a:t>Groups – such as conferences.</a:t>
            </a:r>
          </a:p>
          <a:p>
            <a:pPr lvl="1"/>
            <a:r>
              <a:rPr lang="en-US" sz="2000" dirty="0"/>
              <a:t>Booking behaviors can be highly seasonal (ski resorts, beach resorts, hotels near major outdoor activities)</a:t>
            </a:r>
          </a:p>
          <a:p>
            <a:pPr lvl="1"/>
            <a:r>
              <a:rPr lang="en-US" sz="2000" dirty="0"/>
              <a:t>While hotel revenue managers like to maximize revenue, meeting monthly revenue targets is particularly important.</a:t>
            </a:r>
          </a:p>
          <a:p>
            <a:pPr lvl="2"/>
            <a:r>
              <a:rPr lang="en-US" sz="1600" dirty="0"/>
              <a:t>Beating the target is fine, but underperforming can pose serious cash flow problems.</a:t>
            </a:r>
          </a:p>
          <a:p>
            <a:pPr lvl="2"/>
            <a:r>
              <a:rPr lang="en-US" sz="1800" dirty="0"/>
              <a:t>Hotels in seasonal business lose money during periods of the year. Cash is a valuable (and constraining) resource. </a:t>
            </a:r>
          </a:p>
          <a:p>
            <a:pPr lvl="1"/>
            <a:r>
              <a:rPr lang="en-US" sz="2000" dirty="0"/>
              <a:t>The popularity of the hotel will generally depend on its position relative to hotels in its “competitive set.”</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861742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process</a:t>
            </a:r>
          </a:p>
        </p:txBody>
      </p:sp>
      <p:sp>
        <p:nvSpPr>
          <p:cNvPr id="3" name="Content Placeholder 2"/>
          <p:cNvSpPr>
            <a:spLocks noGrp="1"/>
          </p:cNvSpPr>
          <p:nvPr>
            <p:ph idx="1"/>
          </p:nvPr>
        </p:nvSpPr>
        <p:spPr/>
        <p:txBody>
          <a:bodyPr/>
          <a:lstStyle/>
          <a:p>
            <a:r>
              <a:rPr lang="en-US" dirty="0"/>
              <a:t>Actual error compared to Poisson error</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pSp>
        <p:nvGrpSpPr>
          <p:cNvPr id="5" name="Group 4"/>
          <p:cNvGrpSpPr/>
          <p:nvPr/>
        </p:nvGrpSpPr>
        <p:grpSpPr>
          <a:xfrm>
            <a:off x="822254" y="1776032"/>
            <a:ext cx="7499492" cy="5043089"/>
            <a:chOff x="972241" y="828564"/>
            <a:chExt cx="10776539" cy="6091795"/>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026" t="3988" r="7798" b="7287"/>
            <a:stretch/>
          </p:blipFill>
          <p:spPr>
            <a:xfrm>
              <a:off x="972241" y="828564"/>
              <a:ext cx="10776539" cy="609179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6049" t="8178" r="9973" b="88526"/>
            <a:stretch/>
          </p:blipFill>
          <p:spPr>
            <a:xfrm>
              <a:off x="10400658" y="828564"/>
              <a:ext cx="1309384" cy="561165"/>
            </a:xfrm>
            <a:prstGeom prst="rect">
              <a:avLst/>
            </a:prstGeom>
          </p:spPr>
        </p:pic>
        <p:sp>
          <p:nvSpPr>
            <p:cNvPr id="8" name="Rectangle 7"/>
            <p:cNvSpPr/>
            <p:nvPr/>
          </p:nvSpPr>
          <p:spPr>
            <a:xfrm>
              <a:off x="10868397" y="4077925"/>
              <a:ext cx="646386" cy="521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rot="16200000">
            <a:off x="-159425" y="2473167"/>
            <a:ext cx="1394271" cy="369332"/>
          </a:xfrm>
          <a:prstGeom prst="rect">
            <a:avLst/>
          </a:prstGeom>
          <a:solidFill>
            <a:schemeClr val="bg1"/>
          </a:solidFill>
        </p:spPr>
        <p:txBody>
          <a:bodyPr wrap="square" rtlCol="0">
            <a:spAutoFit/>
          </a:bodyPr>
          <a:lstStyle/>
          <a:p>
            <a:pPr algn="ctr"/>
            <a:r>
              <a:rPr lang="en-US" dirty="0"/>
              <a:t>Marginal</a:t>
            </a:r>
          </a:p>
        </p:txBody>
      </p:sp>
      <p:sp>
        <p:nvSpPr>
          <p:cNvPr id="10" name="TextBox 9"/>
          <p:cNvSpPr txBox="1"/>
          <p:nvPr/>
        </p:nvSpPr>
        <p:spPr>
          <a:xfrm rot="16200000">
            <a:off x="-159425" y="5215675"/>
            <a:ext cx="1394271" cy="369332"/>
          </a:xfrm>
          <a:prstGeom prst="rect">
            <a:avLst/>
          </a:prstGeom>
          <a:solidFill>
            <a:schemeClr val="bg1"/>
          </a:solidFill>
        </p:spPr>
        <p:txBody>
          <a:bodyPr wrap="square" rtlCol="0">
            <a:spAutoFit/>
          </a:bodyPr>
          <a:lstStyle/>
          <a:p>
            <a:pPr algn="ctr"/>
            <a:r>
              <a:rPr lang="en-US" dirty="0"/>
              <a:t>Cumulative</a:t>
            </a:r>
          </a:p>
        </p:txBody>
      </p:sp>
      <p:sp>
        <p:nvSpPr>
          <p:cNvPr id="11" name="TextBox 10"/>
          <p:cNvSpPr txBox="1"/>
          <p:nvPr/>
        </p:nvSpPr>
        <p:spPr>
          <a:xfrm>
            <a:off x="6242304" y="3157728"/>
            <a:ext cx="1396536" cy="369332"/>
          </a:xfrm>
          <a:prstGeom prst="rect">
            <a:avLst/>
          </a:prstGeom>
          <a:noFill/>
        </p:spPr>
        <p:txBody>
          <a:bodyPr wrap="none" rtlCol="0">
            <a:spAutoFit/>
          </a:bodyPr>
          <a:lstStyle/>
          <a:p>
            <a:r>
              <a:rPr lang="en-US" dirty="0">
                <a:solidFill>
                  <a:schemeClr val="accent6">
                    <a:lumMod val="75000"/>
                  </a:schemeClr>
                </a:solidFill>
              </a:rPr>
              <a:t>Actual errors</a:t>
            </a:r>
          </a:p>
        </p:txBody>
      </p:sp>
      <p:sp>
        <p:nvSpPr>
          <p:cNvPr id="12" name="TextBox 11"/>
          <p:cNvSpPr txBox="1"/>
          <p:nvPr/>
        </p:nvSpPr>
        <p:spPr>
          <a:xfrm>
            <a:off x="4845768" y="2240592"/>
            <a:ext cx="2563522" cy="369332"/>
          </a:xfrm>
          <a:prstGeom prst="rect">
            <a:avLst/>
          </a:prstGeom>
          <a:noFill/>
        </p:spPr>
        <p:txBody>
          <a:bodyPr wrap="none" rtlCol="0">
            <a:spAutoFit/>
          </a:bodyPr>
          <a:lstStyle/>
          <a:p>
            <a:r>
              <a:rPr lang="en-US" dirty="0">
                <a:solidFill>
                  <a:schemeClr val="accent1">
                    <a:lumMod val="75000"/>
                  </a:schemeClr>
                </a:solidFill>
              </a:rPr>
              <a:t>Poisson-distributed errors</a:t>
            </a:r>
          </a:p>
        </p:txBody>
      </p:sp>
      <p:sp>
        <p:nvSpPr>
          <p:cNvPr id="13" name="TextBox 12"/>
          <p:cNvSpPr txBox="1"/>
          <p:nvPr/>
        </p:nvSpPr>
        <p:spPr>
          <a:xfrm>
            <a:off x="5321532" y="5377937"/>
            <a:ext cx="1396536" cy="369332"/>
          </a:xfrm>
          <a:prstGeom prst="rect">
            <a:avLst/>
          </a:prstGeom>
          <a:noFill/>
        </p:spPr>
        <p:txBody>
          <a:bodyPr wrap="none" rtlCol="0">
            <a:spAutoFit/>
          </a:bodyPr>
          <a:lstStyle/>
          <a:p>
            <a:r>
              <a:rPr lang="en-US" dirty="0">
                <a:solidFill>
                  <a:schemeClr val="accent6">
                    <a:lumMod val="75000"/>
                  </a:schemeClr>
                </a:solidFill>
              </a:rPr>
              <a:t>Actual errors</a:t>
            </a:r>
          </a:p>
        </p:txBody>
      </p:sp>
      <p:sp>
        <p:nvSpPr>
          <p:cNvPr id="14" name="TextBox 13"/>
          <p:cNvSpPr txBox="1"/>
          <p:nvPr/>
        </p:nvSpPr>
        <p:spPr>
          <a:xfrm>
            <a:off x="2434646" y="4915477"/>
            <a:ext cx="2563522" cy="369332"/>
          </a:xfrm>
          <a:prstGeom prst="rect">
            <a:avLst/>
          </a:prstGeom>
          <a:noFill/>
        </p:spPr>
        <p:txBody>
          <a:bodyPr wrap="none" rtlCol="0">
            <a:spAutoFit/>
          </a:bodyPr>
          <a:lstStyle/>
          <a:p>
            <a:r>
              <a:rPr lang="en-US" dirty="0">
                <a:solidFill>
                  <a:schemeClr val="accent1">
                    <a:lumMod val="75000"/>
                  </a:schemeClr>
                </a:solidFill>
              </a:rPr>
              <a:t>Poisson-distributed errors</a:t>
            </a:r>
          </a:p>
        </p:txBody>
      </p:sp>
      <p:sp>
        <p:nvSpPr>
          <p:cNvPr id="15" name="Rectangle 14"/>
          <p:cNvSpPr/>
          <p:nvPr/>
        </p:nvSpPr>
        <p:spPr bwMode="auto">
          <a:xfrm>
            <a:off x="7278624" y="1682496"/>
            <a:ext cx="1179576" cy="558096"/>
          </a:xfrm>
          <a:prstGeom prst="rect">
            <a:avLst/>
          </a:prstGeom>
          <a:solidFill>
            <a:schemeClr val="bg1"/>
          </a:solidFill>
          <a:ln w="28575" cap="flat" cmpd="sng" algn="ctr">
            <a:noFill/>
            <a:prstDash val="solid"/>
            <a:round/>
            <a:headEnd type="none" w="med" len="med"/>
            <a:tailEnd type="stealth" w="med" len="lg"/>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Rectangle 15"/>
          <p:cNvSpPr/>
          <p:nvPr/>
        </p:nvSpPr>
        <p:spPr bwMode="auto">
          <a:xfrm>
            <a:off x="4141956" y="1682496"/>
            <a:ext cx="1179576" cy="372584"/>
          </a:xfrm>
          <a:prstGeom prst="rect">
            <a:avLst/>
          </a:prstGeom>
          <a:solidFill>
            <a:schemeClr val="bg1"/>
          </a:solidFill>
          <a:ln w="28575" cap="flat" cmpd="sng" algn="ctr">
            <a:noFill/>
            <a:prstDash val="solid"/>
            <a:round/>
            <a:headEnd type="none" w="med" len="med"/>
            <a:tailEnd type="stealth" w="med" len="lg"/>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Rectangle 16"/>
          <p:cNvSpPr/>
          <p:nvPr/>
        </p:nvSpPr>
        <p:spPr bwMode="auto">
          <a:xfrm>
            <a:off x="3984708" y="4391581"/>
            <a:ext cx="1179576" cy="372584"/>
          </a:xfrm>
          <a:prstGeom prst="rect">
            <a:avLst/>
          </a:prstGeom>
          <a:solidFill>
            <a:schemeClr val="bg1"/>
          </a:solidFill>
          <a:ln w="28575" cap="flat" cmpd="sng" algn="ctr">
            <a:noFill/>
            <a:prstDash val="solid"/>
            <a:round/>
            <a:headEnd type="none" w="med" len="med"/>
            <a:tailEnd type="stealth" w="med" len="lg"/>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Slide Number Placeholder 17"/>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563797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process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Fix using uniformly distributed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12" t="-123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1119" t="4935" r="8666" b="7616"/>
          <a:stretch/>
        </p:blipFill>
        <p:spPr>
          <a:xfrm>
            <a:off x="269458" y="2170176"/>
            <a:ext cx="4317689" cy="3245922"/>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0739" t="5581" r="9042" b="7736"/>
          <a:stretch/>
        </p:blipFill>
        <p:spPr>
          <a:xfrm>
            <a:off x="4614201" y="2255521"/>
            <a:ext cx="4178829" cy="3113854"/>
          </a:xfrm>
          <a:prstGeom prst="rect">
            <a:avLst/>
          </a:prstGeom>
        </p:spPr>
      </p:pic>
      <p:sp>
        <p:nvSpPr>
          <p:cNvPr id="20" name="TextBox 19"/>
          <p:cNvSpPr txBox="1"/>
          <p:nvPr/>
        </p:nvSpPr>
        <p:spPr>
          <a:xfrm>
            <a:off x="786435" y="4236050"/>
            <a:ext cx="799155" cy="307777"/>
          </a:xfrm>
          <a:prstGeom prst="rect">
            <a:avLst/>
          </a:prstGeom>
          <a:noFill/>
        </p:spPr>
        <p:txBody>
          <a:bodyPr wrap="square" rtlCol="0">
            <a:spAutoFit/>
          </a:bodyPr>
          <a:lstStyle/>
          <a:p>
            <a:r>
              <a:rPr lang="en-US" sz="1400" dirty="0">
                <a:solidFill>
                  <a:srgbClr val="0000FF"/>
                </a:solidFill>
              </a:rPr>
              <a:t>Uniform</a:t>
            </a:r>
          </a:p>
        </p:txBody>
      </p:sp>
      <p:sp>
        <p:nvSpPr>
          <p:cNvPr id="21" name="TextBox 20"/>
          <p:cNvSpPr txBox="1"/>
          <p:nvPr/>
        </p:nvSpPr>
        <p:spPr>
          <a:xfrm>
            <a:off x="2715794" y="2606116"/>
            <a:ext cx="799155" cy="307777"/>
          </a:xfrm>
          <a:prstGeom prst="rect">
            <a:avLst/>
          </a:prstGeom>
          <a:noFill/>
        </p:spPr>
        <p:txBody>
          <a:bodyPr wrap="square" rtlCol="0">
            <a:spAutoFit/>
          </a:bodyPr>
          <a:lstStyle/>
          <a:p>
            <a:r>
              <a:rPr lang="en-US" sz="1400" dirty="0">
                <a:solidFill>
                  <a:srgbClr val="66FF66"/>
                </a:solidFill>
              </a:rPr>
              <a:t>Poisson</a:t>
            </a:r>
          </a:p>
        </p:txBody>
      </p:sp>
      <p:sp>
        <p:nvSpPr>
          <p:cNvPr id="22" name="TextBox 21"/>
          <p:cNvSpPr txBox="1"/>
          <p:nvPr/>
        </p:nvSpPr>
        <p:spPr>
          <a:xfrm>
            <a:off x="2715794" y="3190933"/>
            <a:ext cx="799155" cy="307777"/>
          </a:xfrm>
          <a:prstGeom prst="rect">
            <a:avLst/>
          </a:prstGeom>
          <a:noFill/>
        </p:spPr>
        <p:txBody>
          <a:bodyPr wrap="square" rtlCol="0">
            <a:spAutoFit/>
          </a:bodyPr>
          <a:lstStyle/>
          <a:p>
            <a:r>
              <a:rPr lang="en-US" sz="1400" dirty="0">
                <a:solidFill>
                  <a:srgbClr val="FF0000"/>
                </a:solidFill>
              </a:rPr>
              <a:t>Actuals</a:t>
            </a:r>
          </a:p>
        </p:txBody>
      </p:sp>
      <p:sp>
        <p:nvSpPr>
          <p:cNvPr id="23" name="TextBox 22"/>
          <p:cNvSpPr txBox="1"/>
          <p:nvPr/>
        </p:nvSpPr>
        <p:spPr>
          <a:xfrm>
            <a:off x="6921291" y="3793137"/>
            <a:ext cx="799155" cy="307777"/>
          </a:xfrm>
          <a:prstGeom prst="rect">
            <a:avLst/>
          </a:prstGeom>
          <a:noFill/>
        </p:spPr>
        <p:txBody>
          <a:bodyPr wrap="square" rtlCol="0">
            <a:spAutoFit/>
          </a:bodyPr>
          <a:lstStyle/>
          <a:p>
            <a:r>
              <a:rPr lang="en-US" sz="1400" dirty="0">
                <a:solidFill>
                  <a:srgbClr val="FF0000"/>
                </a:solidFill>
              </a:rPr>
              <a:t>Actuals</a:t>
            </a:r>
          </a:p>
        </p:txBody>
      </p:sp>
      <p:sp>
        <p:nvSpPr>
          <p:cNvPr id="24" name="TextBox 23"/>
          <p:cNvSpPr txBox="1"/>
          <p:nvPr/>
        </p:nvSpPr>
        <p:spPr>
          <a:xfrm>
            <a:off x="5481678" y="4276096"/>
            <a:ext cx="799155" cy="307777"/>
          </a:xfrm>
          <a:prstGeom prst="rect">
            <a:avLst/>
          </a:prstGeom>
          <a:noFill/>
        </p:spPr>
        <p:txBody>
          <a:bodyPr wrap="square" rtlCol="0">
            <a:spAutoFit/>
          </a:bodyPr>
          <a:lstStyle/>
          <a:p>
            <a:r>
              <a:rPr lang="en-US" sz="1400" dirty="0">
                <a:solidFill>
                  <a:srgbClr val="0000FF"/>
                </a:solidFill>
              </a:rPr>
              <a:t>Uniform</a:t>
            </a:r>
          </a:p>
        </p:txBody>
      </p:sp>
      <p:sp>
        <p:nvSpPr>
          <p:cNvPr id="25" name="TextBox 24"/>
          <p:cNvSpPr txBox="1"/>
          <p:nvPr/>
        </p:nvSpPr>
        <p:spPr>
          <a:xfrm>
            <a:off x="6280833" y="2760004"/>
            <a:ext cx="799155" cy="307777"/>
          </a:xfrm>
          <a:prstGeom prst="rect">
            <a:avLst/>
          </a:prstGeom>
          <a:noFill/>
        </p:spPr>
        <p:txBody>
          <a:bodyPr wrap="square" rtlCol="0">
            <a:spAutoFit/>
          </a:bodyPr>
          <a:lstStyle/>
          <a:p>
            <a:r>
              <a:rPr lang="en-US" sz="1400" dirty="0">
                <a:solidFill>
                  <a:srgbClr val="66FF66"/>
                </a:solidFill>
              </a:rPr>
              <a:t>Poisson</a:t>
            </a: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2565199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process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Fix using beta-distributed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12" t="-123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94" t="5252" r="7919" b="7583"/>
          <a:stretch/>
        </p:blipFill>
        <p:spPr>
          <a:xfrm>
            <a:off x="793663" y="1592619"/>
            <a:ext cx="3672539" cy="524648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244" t="5040" r="8119" b="6734"/>
          <a:stretch/>
        </p:blipFill>
        <p:spPr>
          <a:xfrm>
            <a:off x="4734948" y="1592619"/>
            <a:ext cx="3610369" cy="525465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470" t="7205" r="9431" b="85993"/>
          <a:stretch/>
        </p:blipFill>
        <p:spPr>
          <a:xfrm>
            <a:off x="2555139" y="1580426"/>
            <a:ext cx="1911063" cy="111400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4470" t="7205" r="9431" b="85993"/>
          <a:stretch/>
        </p:blipFill>
        <p:spPr>
          <a:xfrm>
            <a:off x="6547137" y="1464602"/>
            <a:ext cx="1911063" cy="111400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4470" t="7205" r="9431" b="85993"/>
          <a:stretch/>
        </p:blipFill>
        <p:spPr>
          <a:xfrm>
            <a:off x="7123730" y="4608576"/>
            <a:ext cx="1694133" cy="98755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4470" t="7205" r="9431" b="85993"/>
          <a:stretch/>
        </p:blipFill>
        <p:spPr>
          <a:xfrm>
            <a:off x="3040815" y="4620767"/>
            <a:ext cx="1694133" cy="987551"/>
          </a:xfrm>
          <a:prstGeom prst="rect">
            <a:avLst/>
          </a:prstGeom>
        </p:spPr>
      </p:pic>
      <p:sp>
        <p:nvSpPr>
          <p:cNvPr id="11" name="Slide Number Placeholder 10"/>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2131689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Designing policies</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53</a:t>
            </a:fld>
            <a:endParaRPr lang="en-US"/>
          </a:p>
        </p:txBody>
      </p:sp>
    </p:spTree>
    <p:extLst>
      <p:ext uri="{BB962C8B-B14F-4D97-AF65-F5344CB8AC3E}">
        <p14:creationId xmlns:p14="http://schemas.microsoft.com/office/powerpoint/2010/main" val="1068870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management</a:t>
            </a:r>
          </a:p>
        </p:txBody>
      </p:sp>
      <p:sp>
        <p:nvSpPr>
          <p:cNvPr id="3" name="Content Placeholder 2"/>
          <p:cNvSpPr>
            <a:spLocks noGrp="1"/>
          </p:cNvSpPr>
          <p:nvPr>
            <p:ph idx="1"/>
          </p:nvPr>
        </p:nvSpPr>
        <p:spPr/>
        <p:txBody>
          <a:bodyPr/>
          <a:lstStyle/>
          <a:p>
            <a:r>
              <a:rPr lang="en-US" dirty="0"/>
              <a:t>The problem</a:t>
            </a:r>
          </a:p>
          <a:p>
            <a:pPr lvl="1"/>
            <a:r>
              <a:rPr lang="en-US" dirty="0"/>
              <a:t>We want to maximize revenue by adjusting the base price, possibly on a daily basis.</a:t>
            </a:r>
          </a:p>
          <a:p>
            <a:pPr lvl="1"/>
            <a:endParaRPr lang="en-US" dirty="0"/>
          </a:p>
          <a:p>
            <a:pPr lvl="1"/>
            <a:r>
              <a:rPr lang="en-US" dirty="0"/>
              <a:t>We have to make these decisions in the presence of different types of uncertainty.</a:t>
            </a:r>
          </a:p>
          <a:p>
            <a:pPr lvl="1"/>
            <a:endParaRPr lang="en-US" dirty="0"/>
          </a:p>
          <a:p>
            <a:pPr lvl="1"/>
            <a:r>
              <a:rPr lang="en-US" dirty="0"/>
              <a:t>We are then going to compare two classes of policies.</a:t>
            </a:r>
          </a:p>
          <a:p>
            <a:pPr lvl="1"/>
            <a:endParaRPr lang="en-US"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1458285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management</a:t>
            </a:r>
          </a:p>
        </p:txBody>
      </p:sp>
      <p:sp>
        <p:nvSpPr>
          <p:cNvPr id="3" name="Content Placeholder 2"/>
          <p:cNvSpPr>
            <a:spLocks noGrp="1"/>
          </p:cNvSpPr>
          <p:nvPr>
            <p:ph idx="1"/>
          </p:nvPr>
        </p:nvSpPr>
        <p:spPr/>
        <p:txBody>
          <a:bodyPr/>
          <a:lstStyle/>
          <a:p>
            <a:r>
              <a:rPr lang="en-US" dirty="0"/>
              <a:t>We are considering two classes of policies:</a:t>
            </a:r>
          </a:p>
          <a:p>
            <a:pPr lvl="1"/>
            <a:r>
              <a:rPr lang="en-US" dirty="0"/>
              <a:t>A policy function approximation based on expert judgment:</a:t>
            </a:r>
          </a:p>
          <a:p>
            <a:pPr lvl="2"/>
            <a:r>
              <a:rPr lang="en-US" dirty="0"/>
              <a:t>This is a set of rules designed by an experienced (and award winning) revenue manager, Zak Ali, to price a policy we are calling “Zak’s rules.”</a:t>
            </a:r>
          </a:p>
          <a:p>
            <a:pPr lvl="2"/>
            <a:r>
              <a:rPr lang="en-US" dirty="0"/>
              <a:t>These rules are being coded by our own Zach (Zach </a:t>
            </a:r>
            <a:r>
              <a:rPr lang="en-US" dirty="0" err="1"/>
              <a:t>Koerbl</a:t>
            </a:r>
            <a:r>
              <a:rPr lang="en-US" dirty="0"/>
              <a:t>) as part of his senior thesis.  Zach’s job is to optimize Zak’s rules to make them perform as well as possible.</a:t>
            </a:r>
          </a:p>
          <a:p>
            <a:pPr lvl="1"/>
            <a:r>
              <a:rPr lang="en-US" dirty="0"/>
              <a:t>A policy based on value functions derived using dynamic programming</a:t>
            </a:r>
          </a:p>
          <a:p>
            <a:pPr lvl="2"/>
            <a:r>
              <a:rPr lang="en-US" dirty="0"/>
              <a:t>This is the “high tech” approach.</a:t>
            </a:r>
          </a:p>
          <a:p>
            <a:pPr lvl="1"/>
            <a:r>
              <a:rPr lang="en-US" dirty="0"/>
              <a:t>Both policies will be tested in a realistic simulator that captures the actual booking process.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999298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Designing policies</a:t>
            </a:r>
          </a:p>
        </p:txBody>
      </p:sp>
      <p:sp>
        <p:nvSpPr>
          <p:cNvPr id="4101" name="Rectangle 5"/>
          <p:cNvSpPr>
            <a:spLocks noGrp="1" noChangeArrowheads="1"/>
          </p:cNvSpPr>
          <p:nvPr>
            <p:ph type="subTitle" idx="1"/>
          </p:nvPr>
        </p:nvSpPr>
        <p:spPr/>
        <p:txBody>
          <a:bodyPr/>
          <a:lstStyle/>
          <a:p>
            <a:r>
              <a:rPr lang="en-US" dirty="0"/>
              <a:t>Zak’s rules – industry practice</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56</a:t>
            </a:fld>
            <a:endParaRPr lang="en-US"/>
          </a:p>
        </p:txBody>
      </p:sp>
    </p:spTree>
    <p:extLst>
      <p:ext uri="{BB962C8B-B14F-4D97-AF65-F5344CB8AC3E}">
        <p14:creationId xmlns:p14="http://schemas.microsoft.com/office/powerpoint/2010/main" val="3128723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policy</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1780683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policy</a:t>
            </a:r>
          </a:p>
        </p:txBody>
      </p:sp>
      <p:sp>
        <p:nvSpPr>
          <p:cNvPr id="3" name="Content Placeholder 2"/>
          <p:cNvSpPr>
            <a:spLocks noGrp="1"/>
          </p:cNvSpPr>
          <p:nvPr>
            <p:ph idx="1"/>
          </p:nvPr>
        </p:nvSpPr>
        <p:spPr/>
        <p:txBody>
          <a:bodyPr/>
          <a:lstStyle/>
          <a:p>
            <a:r>
              <a:rPr lang="en-US" dirty="0"/>
              <a:t>Basic idea</a:t>
            </a:r>
          </a:p>
          <a:p>
            <a:pPr lvl="1"/>
            <a:r>
              <a:rPr lang="en-US" dirty="0"/>
              <a:t>Hotels have a range of room layouts as well as reservation plans, all with their own rates.  But one is known as the “BAR” rate (best available rate).</a:t>
            </a:r>
          </a:p>
          <a:p>
            <a:pPr lvl="1"/>
            <a:r>
              <a:rPr lang="en-US" dirty="0"/>
              <a:t>We assume that the hotel has worked out a reasonable solution of how the different room rate plans should be priced relative to the BAR rate.</a:t>
            </a:r>
          </a:p>
          <a:p>
            <a:pPr lvl="1"/>
            <a:r>
              <a:rPr lang="en-US" dirty="0"/>
              <a:t>The “practical policy” is to create a lookup table policy that maps the “state” (what we know) to an adjustment of the BAR rate.</a:t>
            </a:r>
          </a:p>
          <a:p>
            <a:pPr lvl="2"/>
            <a:r>
              <a:rPr lang="en-US" dirty="0"/>
              <a:t>State variable requires using expert judgment to identify important factors </a:t>
            </a:r>
          </a:p>
          <a:p>
            <a:pPr lvl="2"/>
            <a:r>
              <a:rPr lang="en-US" dirty="0"/>
              <a:t>State variables require combining numerical and qualitative factors (such as competition).  </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2551077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t>A practical policy</a:t>
            </a:r>
          </a:p>
        </p:txBody>
      </p:sp>
      <p:sp>
        <p:nvSpPr>
          <p:cNvPr id="191491" name="Rectangle 3"/>
          <p:cNvSpPr>
            <a:spLocks noGrp="1" noChangeArrowheads="1"/>
          </p:cNvSpPr>
          <p:nvPr>
            <p:ph type="body" idx="1"/>
          </p:nvPr>
        </p:nvSpPr>
        <p:spPr>
          <a:xfrm>
            <a:off x="685799" y="1210733"/>
            <a:ext cx="7772400" cy="4953000"/>
          </a:xfrm>
        </p:spPr>
        <p:txBody>
          <a:bodyPr/>
          <a:lstStyle/>
          <a:p>
            <a:r>
              <a:rPr lang="en-US" dirty="0"/>
              <a:t>Zak’s rules</a:t>
            </a:r>
          </a:p>
          <a:p>
            <a:pPr lvl="1"/>
            <a:r>
              <a:rPr lang="en-US" dirty="0"/>
              <a:t>Developed by award-winning Revenue Manager Zak Ali from </a:t>
            </a:r>
            <a:r>
              <a:rPr lang="en-US" dirty="0" err="1"/>
              <a:t>YieldPlanet</a:t>
            </a:r>
            <a:endParaRPr lang="en-US" dirty="0"/>
          </a:p>
          <a:p>
            <a:pPr lvl="1"/>
            <a:r>
              <a:rPr lang="en-US" dirty="0"/>
              <a:t>Lookup table approach to price-setting</a:t>
            </a:r>
          </a:p>
          <a:p>
            <a:pPr lvl="1"/>
            <a:r>
              <a:rPr lang="en-US" dirty="0"/>
              <a:t>Derived from 6 binary factors and time to stay date</a:t>
            </a:r>
          </a:p>
          <a:p>
            <a:pPr lvl="2"/>
            <a:r>
              <a:rPr lang="en-US" dirty="0"/>
              <a:t>Based on intuition and refined through observations</a:t>
            </a:r>
          </a:p>
          <a:p>
            <a:pPr lvl="2"/>
            <a:r>
              <a:rPr lang="en-US" dirty="0"/>
              <a:t>Not gradient-based: same effect regardless of small changes within individual factors</a:t>
            </a:r>
          </a:p>
          <a:p>
            <a:pPr lvl="2"/>
            <a:r>
              <a:rPr lang="en-US" dirty="0"/>
              <a:t>Minimal look-back: Depends heavily on comparing data from “this year” (TY) to “last year” (LY).</a:t>
            </a:r>
          </a:p>
          <a:p>
            <a:pPr lvl="1"/>
            <a:endParaRPr lang="en-US" dirty="0"/>
          </a:p>
          <a:p>
            <a:pPr lvl="1"/>
            <a:endParaRPr lang="en-US" dirty="0"/>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38130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Basic model</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6</a:t>
            </a:fld>
            <a:endParaRPr lang="en-US"/>
          </a:p>
        </p:txBody>
      </p:sp>
    </p:spTree>
    <p:extLst>
      <p:ext uri="{BB962C8B-B14F-4D97-AF65-F5344CB8AC3E}">
        <p14:creationId xmlns:p14="http://schemas.microsoft.com/office/powerpoint/2010/main" val="1787810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a:t>A practical policy</a:t>
            </a:r>
          </a:p>
        </p:txBody>
      </p:sp>
      <p:sp>
        <p:nvSpPr>
          <p:cNvPr id="193539" name="Rectangle 3"/>
          <p:cNvSpPr>
            <a:spLocks noGrp="1" noChangeArrowheads="1"/>
          </p:cNvSpPr>
          <p:nvPr>
            <p:ph type="body" idx="1"/>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dirty="0"/>
              <a:t>ABOBTY vs. ABOBLY</a:t>
            </a:r>
          </a:p>
          <a:p>
            <a:pPr lvl="1"/>
            <a:r>
              <a:rPr lang="en-US" dirty="0"/>
              <a:t>ABOB = Actual Business on the Books</a:t>
            </a:r>
          </a:p>
          <a:p>
            <a:pPr lvl="2"/>
            <a:r>
              <a:rPr lang="en-US" dirty="0"/>
              <a:t>Refers to the number of reservations made for the stay date</a:t>
            </a:r>
          </a:p>
          <a:p>
            <a:pPr lvl="1"/>
            <a:r>
              <a:rPr lang="en-US" dirty="0"/>
              <a:t>Compare to the equivalent date last year </a:t>
            </a:r>
            <a:r>
              <a:rPr lang="en-US" i="1" dirty="0"/>
              <a:t>at the same number of days prior to arrival</a:t>
            </a:r>
            <a:endParaRPr lang="en-US" dirty="0"/>
          </a:p>
          <a:p>
            <a:r>
              <a:rPr lang="en-US" dirty="0"/>
              <a:t>APRICETY vs. APRICELY</a:t>
            </a:r>
          </a:p>
          <a:p>
            <a:pPr lvl="1"/>
            <a:r>
              <a:rPr lang="en-US" dirty="0"/>
              <a:t>APRICE = Actual Price</a:t>
            </a:r>
          </a:p>
          <a:p>
            <a:pPr lvl="1"/>
            <a:r>
              <a:rPr lang="en-US" dirty="0"/>
              <a:t>Takes into account the current BAR (Best Available Rate), determined from business booked and forecasting relative to budget</a:t>
            </a:r>
          </a:p>
          <a:p>
            <a:pPr lvl="1"/>
            <a:endParaRPr lang="en-US" dirty="0"/>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3731949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a:t>A practical policy</a:t>
            </a:r>
          </a:p>
        </p:txBody>
      </p:sp>
      <p:sp>
        <p:nvSpPr>
          <p:cNvPr id="193539" name="Rectangle 3"/>
          <p:cNvSpPr>
            <a:spLocks noGrp="1" noChangeArrowheads="1"/>
          </p:cNvSpPr>
          <p:nvPr>
            <p:ph type="body" idx="1"/>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dirty="0"/>
              <a:t>Average Weekly Pickup TY vs. LY</a:t>
            </a:r>
          </a:p>
          <a:p>
            <a:pPr lvl="1"/>
            <a:r>
              <a:rPr lang="en-US" dirty="0"/>
              <a:t>The average rate that business is booked for stay date</a:t>
            </a:r>
          </a:p>
          <a:p>
            <a:pPr lvl="2"/>
            <a:r>
              <a:rPr lang="en-US" dirty="0"/>
              <a:t>Use data from the previous 7 days</a:t>
            </a:r>
          </a:p>
          <a:p>
            <a:r>
              <a:rPr lang="en-US" dirty="0"/>
              <a:t>FTY vs. FLY</a:t>
            </a:r>
          </a:p>
          <a:p>
            <a:pPr lvl="1"/>
            <a:r>
              <a:rPr lang="en-US" dirty="0"/>
              <a:t>Forecast this year is total final occupancy forecasted in terms of number of rooms booked for stay date</a:t>
            </a:r>
          </a:p>
          <a:p>
            <a:pPr lvl="2"/>
            <a:r>
              <a:rPr lang="en-US" dirty="0"/>
              <a:t>Based on (more quantitatively derived) forecasting estimates calculated by dividing customers into segments</a:t>
            </a:r>
          </a:p>
          <a:p>
            <a:pPr lvl="2"/>
            <a:r>
              <a:rPr lang="en-US" dirty="0"/>
              <a:t>Done by separate forecasting team</a:t>
            </a:r>
          </a:p>
          <a:p>
            <a:pPr lvl="1"/>
            <a:r>
              <a:rPr lang="en-US" dirty="0"/>
              <a:t>Forecast last year is final realized occupancy</a:t>
            </a:r>
          </a:p>
          <a:p>
            <a:pPr lvl="1"/>
            <a:endParaRPr lang="en-US" dirty="0"/>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3561757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a:t>A practical policy</a:t>
            </a:r>
          </a:p>
        </p:txBody>
      </p:sp>
      <p:sp>
        <p:nvSpPr>
          <p:cNvPr id="193539" name="Rectangle 3"/>
          <p:cNvSpPr>
            <a:spLocks noGrp="1" noChangeArrowheads="1"/>
          </p:cNvSpPr>
          <p:nvPr>
            <p:ph type="body" idx="1"/>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dirty="0"/>
              <a:t>COMPPRICE vs. MYPRICE</a:t>
            </a:r>
          </a:p>
          <a:p>
            <a:pPr lvl="1"/>
            <a:r>
              <a:rPr lang="en-US" dirty="0"/>
              <a:t>COMPPRICE = Prices of competition</a:t>
            </a:r>
          </a:p>
          <a:p>
            <a:pPr lvl="1"/>
            <a:r>
              <a:rPr lang="en-US" dirty="0"/>
              <a:t>How do we determine competitors?</a:t>
            </a:r>
          </a:p>
          <a:p>
            <a:pPr lvl="2"/>
            <a:r>
              <a:rPr lang="en-US" dirty="0"/>
              <a:t>Difficult question to answer</a:t>
            </a:r>
          </a:p>
          <a:p>
            <a:pPr lvl="2"/>
            <a:r>
              <a:rPr lang="en-US" dirty="0"/>
              <a:t>Geography, Star Rating, Similar Price Range?</a:t>
            </a:r>
          </a:p>
          <a:p>
            <a:pPr lvl="2"/>
            <a:r>
              <a:rPr lang="en-US" dirty="0"/>
              <a:t>Historically been based on qualitative/anecdotal evidence</a:t>
            </a:r>
          </a:p>
          <a:p>
            <a:r>
              <a:rPr lang="en-US" dirty="0"/>
              <a:t>Is Price Elastic?</a:t>
            </a:r>
          </a:p>
          <a:p>
            <a:pPr lvl="1"/>
            <a:r>
              <a:rPr lang="en-US" dirty="0"/>
              <a:t>Elasticity: % Change in Quantity / % Change in Price</a:t>
            </a:r>
          </a:p>
          <a:p>
            <a:pPr lvl="1"/>
            <a:r>
              <a:rPr lang="en-US" dirty="0"/>
              <a:t>In practice, harder to determine</a:t>
            </a:r>
          </a:p>
          <a:p>
            <a:pPr lvl="2"/>
            <a:r>
              <a:rPr lang="en-US" dirty="0"/>
              <a:t>Use price range of competition for comparable room type/rate plan combination</a:t>
            </a:r>
          </a:p>
          <a:p>
            <a:pPr lvl="2"/>
            <a:r>
              <a:rPr lang="en-US" dirty="0"/>
              <a:t>Competition not always available (or could be irrelevant due to special convention or sold out status)</a:t>
            </a:r>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3416308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policy</a:t>
            </a:r>
          </a:p>
        </p:txBody>
      </p:sp>
      <p:sp>
        <p:nvSpPr>
          <p:cNvPr id="3" name="Content Placeholder 2"/>
          <p:cNvSpPr>
            <a:spLocks noGrp="1"/>
          </p:cNvSpPr>
          <p:nvPr>
            <p:ph idx="1"/>
          </p:nvPr>
        </p:nvSpPr>
        <p:spPr>
          <a:xfrm>
            <a:off x="685800" y="1008888"/>
            <a:ext cx="7772400" cy="4953000"/>
          </a:xfrm>
        </p:spPr>
        <p:txBody>
          <a:bodyPr/>
          <a:lstStyle/>
          <a:p>
            <a:r>
              <a:rPr lang="en-US" sz="2400" dirty="0"/>
              <a:t>Pricing spreadsheet</a:t>
            </a:r>
          </a:p>
          <a:p>
            <a:pPr lvl="1"/>
            <a:r>
              <a:rPr lang="en-US" sz="2000" dirty="0"/>
              <a:t>First six columns determine “state”</a:t>
            </a:r>
          </a:p>
          <a:p>
            <a:pPr lvl="1"/>
            <a:r>
              <a:rPr lang="en-US" sz="2000" dirty="0"/>
              <a:t>Last column is recommended price above/below “BAR” rate</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7" y="2359742"/>
            <a:ext cx="9156927" cy="449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1198157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a:t>A practical policy</a:t>
            </a:r>
          </a:p>
        </p:txBody>
      </p:sp>
      <p:sp>
        <p:nvSpPr>
          <p:cNvPr id="193539" name="Rectangle 3"/>
          <p:cNvSpPr>
            <a:spLocks noGrp="1" noChangeArrowheads="1"/>
          </p:cNvSpPr>
          <p:nvPr>
            <p:ph type="body" idx="1"/>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dirty="0"/>
              <a:t>Example</a:t>
            </a:r>
          </a:p>
          <a:p>
            <a:pPr lvl="1"/>
            <a:r>
              <a:rPr lang="en-US" dirty="0"/>
              <a:t>Assume we are 5 days away from stay date</a:t>
            </a:r>
          </a:p>
          <a:p>
            <a:pPr lvl="1"/>
            <a:endParaRPr lang="en-US" dirty="0"/>
          </a:p>
          <a:p>
            <a:pPr lvl="1"/>
            <a:endParaRPr lang="en-US" dirty="0"/>
          </a:p>
          <a:p>
            <a:pPr lvl="1"/>
            <a:endParaRPr lang="en-US" dirty="0"/>
          </a:p>
          <a:p>
            <a:pPr marL="457200" lvl="1" indent="0">
              <a:buNone/>
            </a:pPr>
            <a:endParaRPr lang="en-US" dirty="0"/>
          </a:p>
          <a:p>
            <a:pPr lvl="1"/>
            <a:r>
              <a:rPr lang="en-US" dirty="0"/>
              <a:t>Use numbers to compute state</a:t>
            </a:r>
          </a:p>
          <a:p>
            <a:pPr lvl="2"/>
            <a:r>
              <a:rPr lang="en-US" dirty="0"/>
              <a:t>If ABOBTY &gt; ABOBLY then </a:t>
            </a:r>
          </a:p>
          <a:p>
            <a:pPr lvl="2"/>
            <a:r>
              <a:rPr lang="en-US" dirty="0"/>
              <a:t>If APRICETY &gt; APRICELY then </a:t>
            </a:r>
          </a:p>
          <a:p>
            <a:pPr lvl="2"/>
            <a:r>
              <a:rPr lang="en-US" dirty="0"/>
              <a:t>Pickup TY &lt; Pickup LY then </a:t>
            </a:r>
          </a:p>
          <a:p>
            <a:pPr lvl="2"/>
            <a:r>
              <a:rPr lang="en-US" dirty="0"/>
              <a:t>FTY &gt; FLY then </a:t>
            </a:r>
          </a:p>
          <a:p>
            <a:pPr lvl="2"/>
            <a:r>
              <a:rPr lang="en-US" dirty="0"/>
              <a:t>COMPRICE &gt; MYPRICE then </a:t>
            </a:r>
          </a:p>
          <a:p>
            <a:pPr lvl="2"/>
            <a:r>
              <a:rPr lang="en-US" dirty="0"/>
              <a:t>Unit demand is elastic [&gt;1] then </a:t>
            </a:r>
          </a:p>
          <a:p>
            <a:pPr marL="457200" lvl="1" indent="0">
              <a:buNone/>
            </a:pPr>
            <a:endParaRPr lang="en-US" dirty="0"/>
          </a:p>
        </p:txBody>
      </p:sp>
      <p:pic>
        <p:nvPicPr>
          <p:cNvPr id="2" name="Picture 1" descr="Screen Shot 2015-10-13 at 11.08.10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48" y="2208538"/>
            <a:ext cx="3378353" cy="1643820"/>
          </a:xfrm>
          <a:prstGeom prst="rect">
            <a:avLst/>
          </a:prstGeom>
        </p:spPr>
      </p:pic>
      <p:pic>
        <p:nvPicPr>
          <p:cNvPr id="3" name="Picture 2" descr="Screen Shot 2015-10-13 at 11.25.5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160" y="2388215"/>
            <a:ext cx="2345920" cy="1445466"/>
          </a:xfrm>
          <a:prstGeom prst="rect">
            <a:avLst/>
          </a:prstGeom>
        </p:spPr>
      </p:pic>
      <p:pic>
        <p:nvPicPr>
          <p:cNvPr id="4" name="Picture 3" descr="Screen Shot 2015-10-13 at 11.27.05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2643" y="2457827"/>
            <a:ext cx="967548" cy="751339"/>
          </a:xfrm>
          <a:prstGeom prst="rect">
            <a:avLst/>
          </a:prstGeom>
        </p:spPr>
      </p:pic>
      <p:sp>
        <p:nvSpPr>
          <p:cNvPr id="5" name="TextBox 4"/>
          <p:cNvSpPr txBox="1"/>
          <p:nvPr/>
        </p:nvSpPr>
        <p:spPr>
          <a:xfrm>
            <a:off x="5839968" y="2023872"/>
            <a:ext cx="1319592" cy="369332"/>
          </a:xfrm>
          <a:prstGeom prst="rect">
            <a:avLst/>
          </a:prstGeom>
          <a:noFill/>
        </p:spPr>
        <p:txBody>
          <a:bodyPr wrap="none" rtlCol="0">
            <a:spAutoFit/>
          </a:bodyPr>
          <a:lstStyle/>
          <a:p>
            <a:r>
              <a:rPr lang="en-US" dirty="0"/>
              <a:t>Sample data</a:t>
            </a:r>
          </a:p>
        </p:txBody>
      </p:sp>
      <p:graphicFrame>
        <p:nvGraphicFramePr>
          <p:cNvPr id="6" name="Object 5"/>
          <p:cNvGraphicFramePr>
            <a:graphicFrameLocks noChangeAspect="1"/>
          </p:cNvGraphicFramePr>
          <p:nvPr>
            <p:extLst/>
          </p:nvPr>
        </p:nvGraphicFramePr>
        <p:xfrm>
          <a:off x="5053870" y="4243340"/>
          <a:ext cx="1688306" cy="384414"/>
        </p:xfrm>
        <a:graphic>
          <a:graphicData uri="http://schemas.openxmlformats.org/presentationml/2006/ole">
            <mc:AlternateContent xmlns:mc="http://schemas.openxmlformats.org/markup-compatibility/2006">
              <mc:Choice xmlns:v="urn:schemas-microsoft-com:vml" Requires="v">
                <p:oleObj spid="_x0000_s14338" name="Equation" r:id="rId7" imgW="1002960" imgH="228600" progId="Equation.DSMT4">
                  <p:embed/>
                </p:oleObj>
              </mc:Choice>
              <mc:Fallback>
                <p:oleObj name="Equation" r:id="rId7" imgW="1002960" imgH="228600" progId="Equation.DSMT4">
                  <p:embed/>
                  <p:pic>
                    <p:nvPicPr>
                      <p:cNvPr id="6" name="Object 5"/>
                      <p:cNvPicPr/>
                      <p:nvPr/>
                    </p:nvPicPr>
                    <p:blipFill>
                      <a:blip r:embed="rId8"/>
                      <a:stretch>
                        <a:fillRect/>
                      </a:stretch>
                    </p:blipFill>
                    <p:spPr>
                      <a:xfrm>
                        <a:off x="5053870" y="4243340"/>
                        <a:ext cx="1688306" cy="384414"/>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622800" y="2781300"/>
          <a:ext cx="914400" cy="198438"/>
        </p:xfrm>
        <a:graphic>
          <a:graphicData uri="http://schemas.openxmlformats.org/presentationml/2006/ole">
            <mc:AlternateContent xmlns:mc="http://schemas.openxmlformats.org/markup-compatibility/2006">
              <mc:Choice xmlns:v="urn:schemas-microsoft-com:vml" Requires="v">
                <p:oleObj spid="_x0000_s14339" name="Equation" r:id="rId9" imgW="914400" imgH="198720" progId="Equation.DSMT4">
                  <p:embed/>
                </p:oleObj>
              </mc:Choice>
              <mc:Fallback>
                <p:oleObj name="Equation" r:id="rId9" imgW="914400" imgH="198720" progId="Equation.DSMT4">
                  <p:embed/>
                  <p:pic>
                    <p:nvPicPr>
                      <p:cNvPr id="7" name="Object 6"/>
                      <p:cNvPicPr/>
                      <p:nvPr/>
                    </p:nvPicPr>
                    <p:blipFill>
                      <a:blip r:embed="rId10"/>
                      <a:stretch>
                        <a:fillRect/>
                      </a:stretch>
                    </p:blipFill>
                    <p:spPr>
                      <a:xfrm>
                        <a:off x="4622800" y="2781300"/>
                        <a:ext cx="914400" cy="198438"/>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441950" y="4541838"/>
          <a:ext cx="1730375" cy="384175"/>
        </p:xfrm>
        <a:graphic>
          <a:graphicData uri="http://schemas.openxmlformats.org/presentationml/2006/ole">
            <mc:AlternateContent xmlns:mc="http://schemas.openxmlformats.org/markup-compatibility/2006">
              <mc:Choice xmlns:v="urn:schemas-microsoft-com:vml" Requires="v">
                <p:oleObj spid="_x0000_s14340" name="Equation" r:id="rId11" imgW="1028520" imgH="228600" progId="Equation.DSMT4">
                  <p:embed/>
                </p:oleObj>
              </mc:Choice>
              <mc:Fallback>
                <p:oleObj name="Equation" r:id="rId11" imgW="1028520" imgH="228600" progId="Equation.DSMT4">
                  <p:embed/>
                  <p:pic>
                    <p:nvPicPr>
                      <p:cNvPr id="8" name="Object 7"/>
                      <p:cNvPicPr>
                        <a:picLocks noChangeAspect="1" noChangeArrowheads="1"/>
                      </p:cNvPicPr>
                      <p:nvPr/>
                    </p:nvPicPr>
                    <p:blipFill>
                      <a:blip r:embed="rId12"/>
                      <a:srcRect/>
                      <a:stretch>
                        <a:fillRect/>
                      </a:stretch>
                    </p:blipFill>
                    <p:spPr bwMode="auto">
                      <a:xfrm>
                        <a:off x="5441950" y="4541838"/>
                        <a:ext cx="1730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4994275" y="4865688"/>
          <a:ext cx="1709738" cy="384175"/>
        </p:xfrm>
        <a:graphic>
          <a:graphicData uri="http://schemas.openxmlformats.org/presentationml/2006/ole">
            <mc:AlternateContent xmlns:mc="http://schemas.openxmlformats.org/markup-compatibility/2006">
              <mc:Choice xmlns:v="urn:schemas-microsoft-com:vml" Requires="v">
                <p:oleObj spid="_x0000_s14341" name="Equation" r:id="rId13" imgW="1015920" imgH="228600" progId="Equation.DSMT4">
                  <p:embed/>
                </p:oleObj>
              </mc:Choice>
              <mc:Fallback>
                <p:oleObj name="Equation" r:id="rId13" imgW="1015920" imgH="228600" progId="Equation.DSMT4">
                  <p:embed/>
                  <p:pic>
                    <p:nvPicPr>
                      <p:cNvPr id="9" name="Object 8"/>
                      <p:cNvPicPr>
                        <a:picLocks noChangeAspect="1" noChangeArrowheads="1"/>
                      </p:cNvPicPr>
                      <p:nvPr/>
                    </p:nvPicPr>
                    <p:blipFill>
                      <a:blip r:embed="rId14"/>
                      <a:srcRect/>
                      <a:stretch>
                        <a:fillRect/>
                      </a:stretch>
                    </p:blipFill>
                    <p:spPr bwMode="auto">
                      <a:xfrm>
                        <a:off x="4994275" y="4865688"/>
                        <a:ext cx="17097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649663" y="5164138"/>
          <a:ext cx="1730375" cy="384175"/>
        </p:xfrm>
        <a:graphic>
          <a:graphicData uri="http://schemas.openxmlformats.org/presentationml/2006/ole">
            <mc:AlternateContent xmlns:mc="http://schemas.openxmlformats.org/markup-compatibility/2006">
              <mc:Choice xmlns:v="urn:schemas-microsoft-com:vml" Requires="v">
                <p:oleObj spid="_x0000_s14342" name="Equation" r:id="rId15" imgW="1028520" imgH="228600" progId="Equation.DSMT4">
                  <p:embed/>
                </p:oleObj>
              </mc:Choice>
              <mc:Fallback>
                <p:oleObj name="Equation" r:id="rId15" imgW="1028520" imgH="228600" progId="Equation.DSMT4">
                  <p:embed/>
                  <p:pic>
                    <p:nvPicPr>
                      <p:cNvPr id="10" name="Object 9"/>
                      <p:cNvPicPr>
                        <a:picLocks noChangeAspect="1" noChangeArrowheads="1"/>
                      </p:cNvPicPr>
                      <p:nvPr/>
                    </p:nvPicPr>
                    <p:blipFill>
                      <a:blip r:embed="rId16"/>
                      <a:srcRect/>
                      <a:stretch>
                        <a:fillRect/>
                      </a:stretch>
                    </p:blipFill>
                    <p:spPr bwMode="auto">
                      <a:xfrm>
                        <a:off x="3649663" y="5164138"/>
                        <a:ext cx="1730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5194300" y="5457825"/>
          <a:ext cx="1708150" cy="384175"/>
        </p:xfrm>
        <a:graphic>
          <a:graphicData uri="http://schemas.openxmlformats.org/presentationml/2006/ole">
            <mc:AlternateContent xmlns:mc="http://schemas.openxmlformats.org/markup-compatibility/2006">
              <mc:Choice xmlns:v="urn:schemas-microsoft-com:vml" Requires="v">
                <p:oleObj spid="_x0000_s14343" name="Equation" r:id="rId17" imgW="1015920" imgH="228600" progId="Equation.DSMT4">
                  <p:embed/>
                </p:oleObj>
              </mc:Choice>
              <mc:Fallback>
                <p:oleObj name="Equation" r:id="rId17" imgW="1015920" imgH="228600" progId="Equation.DSMT4">
                  <p:embed/>
                  <p:pic>
                    <p:nvPicPr>
                      <p:cNvPr id="11" name="Object 10"/>
                      <p:cNvPicPr>
                        <a:picLocks noChangeAspect="1" noChangeArrowheads="1"/>
                      </p:cNvPicPr>
                      <p:nvPr/>
                    </p:nvPicPr>
                    <p:blipFill>
                      <a:blip r:embed="rId18"/>
                      <a:srcRect/>
                      <a:stretch>
                        <a:fillRect/>
                      </a:stretch>
                    </p:blipFill>
                    <p:spPr bwMode="auto">
                      <a:xfrm>
                        <a:off x="5194300" y="5457825"/>
                        <a:ext cx="1708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5191125" y="5781675"/>
          <a:ext cx="1728788" cy="384175"/>
        </p:xfrm>
        <a:graphic>
          <a:graphicData uri="http://schemas.openxmlformats.org/presentationml/2006/ole">
            <mc:AlternateContent xmlns:mc="http://schemas.openxmlformats.org/markup-compatibility/2006">
              <mc:Choice xmlns:v="urn:schemas-microsoft-com:vml" Requires="v">
                <p:oleObj spid="_x0000_s14344" name="Equation" r:id="rId19" imgW="1028520" imgH="228600" progId="Equation.DSMT4">
                  <p:embed/>
                </p:oleObj>
              </mc:Choice>
              <mc:Fallback>
                <p:oleObj name="Equation" r:id="rId19" imgW="1028520" imgH="228600" progId="Equation.DSMT4">
                  <p:embed/>
                  <p:pic>
                    <p:nvPicPr>
                      <p:cNvPr id="12" name="Object 11"/>
                      <p:cNvPicPr>
                        <a:picLocks noChangeAspect="1" noChangeArrowheads="1"/>
                      </p:cNvPicPr>
                      <p:nvPr/>
                    </p:nvPicPr>
                    <p:blipFill>
                      <a:blip r:embed="rId20"/>
                      <a:srcRect/>
                      <a:stretch>
                        <a:fillRect/>
                      </a:stretch>
                    </p:blipFill>
                    <p:spPr bwMode="auto">
                      <a:xfrm>
                        <a:off x="5191125" y="5781675"/>
                        <a:ext cx="17287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1691794" y="6178042"/>
          <a:ext cx="4759326" cy="384175"/>
        </p:xfrm>
        <a:graphic>
          <a:graphicData uri="http://schemas.openxmlformats.org/presentationml/2006/ole">
            <mc:AlternateContent xmlns:mc="http://schemas.openxmlformats.org/markup-compatibility/2006">
              <mc:Choice xmlns:v="urn:schemas-microsoft-com:vml" Requires="v">
                <p:oleObj spid="_x0000_s14345" name="Equation" r:id="rId21" imgW="2831760" imgH="228600" progId="Equation.DSMT4">
                  <p:embed/>
                </p:oleObj>
              </mc:Choice>
              <mc:Fallback>
                <p:oleObj name="Equation" r:id="rId21" imgW="2831760" imgH="228600" progId="Equation.DSMT4">
                  <p:embed/>
                  <p:pic>
                    <p:nvPicPr>
                      <p:cNvPr id="13" name="Object 12"/>
                      <p:cNvPicPr>
                        <a:picLocks noChangeAspect="1" noChangeArrowheads="1"/>
                      </p:cNvPicPr>
                      <p:nvPr/>
                    </p:nvPicPr>
                    <p:blipFill>
                      <a:blip r:embed="rId22"/>
                      <a:srcRect/>
                      <a:stretch>
                        <a:fillRect/>
                      </a:stretch>
                    </p:blipFill>
                    <p:spPr bwMode="auto">
                      <a:xfrm>
                        <a:off x="1691794" y="6178042"/>
                        <a:ext cx="4759326"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Footer Placeholder 1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15" name="Slide Number Placeholder 1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955484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2070100" y="1801813"/>
          <a:ext cx="4068763" cy="601662"/>
        </p:xfrm>
        <a:graphic>
          <a:graphicData uri="http://schemas.openxmlformats.org/presentationml/2006/ole">
            <mc:AlternateContent xmlns:mc="http://schemas.openxmlformats.org/markup-compatibility/2006">
              <mc:Choice xmlns:v="urn:schemas-microsoft-com:vml" Requires="v">
                <p:oleObj spid="_x0000_s15362" name="Equation" r:id="rId3" imgW="1892160" imgH="279360" progId="Equation.DSMT4">
                  <p:embed/>
                </p:oleObj>
              </mc:Choice>
              <mc:Fallback>
                <p:oleObj name="Equation" r:id="rId3" imgW="1892160" imgH="279360" progId="Equation.DSMT4">
                  <p:embed/>
                  <p:pic>
                    <p:nvPicPr>
                      <p:cNvPr id="5" name="Object 4"/>
                      <p:cNvPicPr/>
                      <p:nvPr/>
                    </p:nvPicPr>
                    <p:blipFill>
                      <a:blip r:embed="rId4"/>
                      <a:stretch>
                        <a:fillRect/>
                      </a:stretch>
                    </p:blipFill>
                    <p:spPr>
                      <a:xfrm>
                        <a:off x="2070100" y="1801813"/>
                        <a:ext cx="4068763" cy="601662"/>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047744" y="1542418"/>
          <a:ext cx="2097024" cy="1497875"/>
        </p:xfrm>
        <a:graphic>
          <a:graphicData uri="http://schemas.openxmlformats.org/presentationml/2006/ole">
            <mc:AlternateContent xmlns:mc="http://schemas.openxmlformats.org/markup-compatibility/2006">
              <mc:Choice xmlns:v="urn:schemas-microsoft-com:vml" Requires="v">
                <p:oleObj spid="_x0000_s15363" name="Equation" r:id="rId5" imgW="533160" imgH="380880" progId="Equation.DSMT4">
                  <p:embed/>
                </p:oleObj>
              </mc:Choice>
              <mc:Fallback>
                <p:oleObj name="Equation" r:id="rId5" imgW="533160" imgH="380880" progId="Equation.DSMT4">
                  <p:embed/>
                  <p:pic>
                    <p:nvPicPr>
                      <p:cNvPr id="10" name="Object 9"/>
                      <p:cNvPicPr/>
                      <p:nvPr/>
                    </p:nvPicPr>
                    <p:blipFill>
                      <a:blip r:embed="rId6"/>
                      <a:stretch>
                        <a:fillRect/>
                      </a:stretch>
                    </p:blipFill>
                    <p:spPr>
                      <a:xfrm>
                        <a:off x="4047744" y="1542418"/>
                        <a:ext cx="2097024" cy="1497875"/>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A practical policy</a:t>
            </a:r>
          </a:p>
        </p:txBody>
      </p:sp>
      <p:sp>
        <p:nvSpPr>
          <p:cNvPr id="3" name="Content Placeholder 2"/>
          <p:cNvSpPr>
            <a:spLocks noGrp="1"/>
          </p:cNvSpPr>
          <p:nvPr>
            <p:ph idx="1"/>
          </p:nvPr>
        </p:nvSpPr>
        <p:spPr/>
        <p:txBody>
          <a:bodyPr/>
          <a:lstStyle/>
          <a:p>
            <a:r>
              <a:rPr lang="en-US" dirty="0"/>
              <a:t>The lookup table policy for Zak’s rules: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730752"/>
            <a:ext cx="6143933" cy="301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nvPr>
        </p:nvGraphicFramePr>
        <p:xfrm>
          <a:off x="809244" y="3171454"/>
          <a:ext cx="5372100" cy="986018"/>
        </p:xfrm>
        <a:graphic>
          <a:graphicData uri="http://schemas.openxmlformats.org/presentationml/2006/ole">
            <mc:AlternateContent xmlns:mc="http://schemas.openxmlformats.org/markup-compatibility/2006">
              <mc:Choice xmlns:v="urn:schemas-microsoft-com:vml" Requires="v">
                <p:oleObj spid="_x0000_s15364" name="Equation" r:id="rId8" imgW="2006280" imgH="368280" progId="Equation.DSMT4">
                  <p:embed/>
                </p:oleObj>
              </mc:Choice>
              <mc:Fallback>
                <p:oleObj name="Equation" r:id="rId8" imgW="2006280" imgH="368280" progId="Equation.DSMT4">
                  <p:embed/>
                  <p:pic>
                    <p:nvPicPr>
                      <p:cNvPr id="7" name="Object 6"/>
                      <p:cNvPicPr/>
                      <p:nvPr/>
                    </p:nvPicPr>
                    <p:blipFill>
                      <a:blip r:embed="rId9"/>
                      <a:stretch>
                        <a:fillRect/>
                      </a:stretch>
                    </p:blipFill>
                    <p:spPr>
                      <a:xfrm>
                        <a:off x="809244" y="3171454"/>
                        <a:ext cx="5372100" cy="986018"/>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341206" y="3010735"/>
          <a:ext cx="355600" cy="492125"/>
        </p:xfrm>
        <a:graphic>
          <a:graphicData uri="http://schemas.openxmlformats.org/presentationml/2006/ole">
            <mc:AlternateContent xmlns:mc="http://schemas.openxmlformats.org/markup-compatibility/2006">
              <mc:Choice xmlns:v="urn:schemas-microsoft-com:vml" Requires="v">
                <p:oleObj spid="_x0000_s15365" name="Equation" r:id="rId10" imgW="164880" imgH="228600" progId="Equation.DSMT4">
                  <p:embed/>
                </p:oleObj>
              </mc:Choice>
              <mc:Fallback>
                <p:oleObj name="Equation" r:id="rId10" imgW="164880" imgH="228600" progId="Equation.DSMT4">
                  <p:embed/>
                  <p:pic>
                    <p:nvPicPr>
                      <p:cNvPr id="8" name="Object 7"/>
                      <p:cNvPicPr>
                        <a:picLocks noChangeAspect="1" noChangeArrowheads="1"/>
                      </p:cNvPicPr>
                      <p:nvPr/>
                    </p:nvPicPr>
                    <p:blipFill>
                      <a:blip r:embed="rId11"/>
                      <a:srcRect/>
                      <a:stretch>
                        <a:fillRect/>
                      </a:stretch>
                    </p:blipFill>
                    <p:spPr bwMode="auto">
                      <a:xfrm>
                        <a:off x="3341206" y="3010735"/>
                        <a:ext cx="355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6090288" y="3406859"/>
          <a:ext cx="739446" cy="363288"/>
        </p:xfrm>
        <a:graphic>
          <a:graphicData uri="http://schemas.openxmlformats.org/presentationml/2006/ole">
            <mc:AlternateContent xmlns:mc="http://schemas.openxmlformats.org/markup-compatibility/2006">
              <mc:Choice xmlns:v="urn:schemas-microsoft-com:vml" Requires="v">
                <p:oleObj spid="_x0000_s15366" name="Equation" r:id="rId12" imgW="749160" imgH="368280" progId="Equation.DSMT4">
                  <p:embed/>
                </p:oleObj>
              </mc:Choice>
              <mc:Fallback>
                <p:oleObj name="Equation" r:id="rId12" imgW="749160" imgH="368280" progId="Equation.DSMT4">
                  <p:embed/>
                  <p:pic>
                    <p:nvPicPr>
                      <p:cNvPr id="9" name="Object 8"/>
                      <p:cNvPicPr>
                        <a:picLocks noChangeAspect="1" noChangeArrowheads="1"/>
                      </p:cNvPicPr>
                      <p:nvPr/>
                    </p:nvPicPr>
                    <p:blipFill>
                      <a:blip r:embed="rId13"/>
                      <a:srcRect/>
                      <a:stretch>
                        <a:fillRect/>
                      </a:stretch>
                    </p:blipFill>
                    <p:spPr bwMode="auto">
                      <a:xfrm>
                        <a:off x="6090288" y="3406859"/>
                        <a:ext cx="739446" cy="363288"/>
                      </a:xfrm>
                      <a:prstGeom prst="rect">
                        <a:avLst/>
                      </a:prstGeom>
                      <a:noFill/>
                      <a:ln>
                        <a:noFill/>
                      </a:ln>
                    </p:spPr>
                  </p:pic>
                </p:oleObj>
              </mc:Fallback>
            </mc:AlternateContent>
          </a:graphicData>
        </a:graphic>
      </p:graphicFrame>
      <p:cxnSp>
        <p:nvCxnSpPr>
          <p:cNvPr id="12" name="Straight Arrow Connector 11"/>
          <p:cNvCxnSpPr/>
          <p:nvPr/>
        </p:nvCxnSpPr>
        <p:spPr bwMode="auto">
          <a:xfrm>
            <a:off x="5096256" y="2639223"/>
            <a:ext cx="1377696" cy="82016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endCxn id="8" idx="0"/>
          </p:cNvCxnSpPr>
          <p:nvPr/>
        </p:nvCxnSpPr>
        <p:spPr bwMode="auto">
          <a:xfrm flipH="1">
            <a:off x="3519006" y="2292096"/>
            <a:ext cx="2150274" cy="718639"/>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2755392" y="2292096"/>
            <a:ext cx="763614" cy="718639"/>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lide Number Placeholder 10"/>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val="1551516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a:t>A practical policy</a:t>
            </a:r>
          </a:p>
        </p:txBody>
      </p:sp>
      <p:sp>
        <p:nvSpPr>
          <p:cNvPr id="193539" name="Rectangle 3"/>
          <p:cNvSpPr>
            <a:spLocks noGrp="1" noChangeArrowheads="1"/>
          </p:cNvSpPr>
          <p:nvPr>
            <p:ph type="body" idx="1"/>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dirty="0"/>
              <a:t>Zak’s rules:</a:t>
            </a:r>
          </a:p>
          <a:p>
            <a:pPr lvl="1"/>
            <a:r>
              <a:rPr lang="en-US" dirty="0"/>
              <a:t>Use binary factors and number of days prior to arrival (0-3, 4-7, 8-14, etc.) to determine percentage increase/decrease in price</a:t>
            </a:r>
          </a:p>
          <a:p>
            <a:pPr lvl="1"/>
            <a:r>
              <a:rPr lang="en-US" dirty="0"/>
              <a:t>Price changes become more dramatic closer to stay date</a:t>
            </a:r>
          </a:p>
          <a:p>
            <a:pPr lvl="2"/>
            <a:r>
              <a:rPr lang="en-US" dirty="0"/>
              <a:t>-20% to 20% range in lookup table corresponding to 0-3 days prior to arrival</a:t>
            </a:r>
          </a:p>
          <a:p>
            <a:pPr lvl="2"/>
            <a:r>
              <a:rPr lang="en-US" dirty="0"/>
              <a:t>-8% to 8% range on decision tree corresponding to 71-90 days prior to arrival</a:t>
            </a:r>
          </a:p>
          <a:p>
            <a:pPr lvl="1"/>
            <a:r>
              <a:rPr lang="en-US" dirty="0"/>
              <a:t>The numbers themselves are more based on intuition rather than quantitative analysis</a:t>
            </a:r>
          </a:p>
          <a:p>
            <a:pPr lvl="2"/>
            <a:r>
              <a:rPr lang="en-US" dirty="0"/>
              <a:t>Percentages are typically integer increases/decreases, rather than more precise numerical estimates</a:t>
            </a:r>
          </a:p>
          <a:p>
            <a:pPr lvl="2"/>
            <a:endParaRPr lang="en-US" dirty="0"/>
          </a:p>
        </p:txBody>
      </p:sp>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66</a:t>
            </a:fld>
            <a:endParaRPr lang="en-US">
              <a:solidFill>
                <a:srgbClr val="000000"/>
              </a:solidFill>
            </a:endParaRPr>
          </a:p>
        </p:txBody>
      </p:sp>
    </p:spTree>
    <p:extLst>
      <p:ext uri="{BB962C8B-B14F-4D97-AF65-F5344CB8AC3E}">
        <p14:creationId xmlns:p14="http://schemas.microsoft.com/office/powerpoint/2010/main" val="3484151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a:t>A practical policy</a:t>
            </a:r>
          </a:p>
        </p:txBody>
      </p:sp>
      <p:sp>
        <p:nvSpPr>
          <p:cNvPr id="193539" name="Rectangle 3"/>
          <p:cNvSpPr>
            <a:spLocks noGrp="1" noChangeArrowheads="1"/>
          </p:cNvSpPr>
          <p:nvPr>
            <p:ph type="body" idx="1"/>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en-US" dirty="0"/>
              <a:t>Example (cont’d)</a:t>
            </a:r>
          </a:p>
          <a:p>
            <a:pPr lvl="1"/>
            <a:r>
              <a:rPr lang="en-US" dirty="0"/>
              <a:t>Lookup table relative to 4-7 days away from the stay date</a:t>
            </a:r>
          </a:p>
          <a:p>
            <a:pPr lvl="1"/>
            <a:endParaRPr lang="en-US" dirty="0"/>
          </a:p>
          <a:p>
            <a:pPr lvl="1"/>
            <a:endParaRPr lang="en-US" dirty="0"/>
          </a:p>
          <a:p>
            <a:pPr marL="457200" lvl="1" indent="0">
              <a:buNone/>
            </a:pPr>
            <a:endParaRPr lang="en-US" dirty="0"/>
          </a:p>
          <a:p>
            <a:pPr lvl="1"/>
            <a:endParaRPr lang="en-US" dirty="0"/>
          </a:p>
          <a:p>
            <a:pPr lvl="1"/>
            <a:r>
              <a:rPr lang="en-US" dirty="0"/>
              <a:t>Conclusion: Take BAR and increase price by 5%</a:t>
            </a:r>
          </a:p>
          <a:p>
            <a:pPr lvl="1"/>
            <a:r>
              <a:rPr lang="en-US" dirty="0"/>
              <a:t>Lookup table rests complete on binary node values</a:t>
            </a:r>
          </a:p>
          <a:p>
            <a:pPr lvl="2"/>
            <a:r>
              <a:rPr lang="en-US" dirty="0"/>
              <a:t>Note that if we had Elasticity of 1.01 that changes to 0.99, the percentage adjustment changes from 5% to -15%</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pic>
        <p:nvPicPr>
          <p:cNvPr id="5" name="Picture 4" descr="Screen Shot 2015-10-13 at 11.36.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88354"/>
            <a:ext cx="8203828" cy="1285195"/>
          </a:xfrm>
          <a:prstGeom prst="rect">
            <a:avLst/>
          </a:prstGeom>
        </p:spPr>
      </p:pic>
      <p:sp>
        <p:nvSpPr>
          <p:cNvPr id="2" name="Footer Placeholder 1"/>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3" name="Slide Number Placeholder 2"/>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67</a:t>
            </a:fld>
            <a:endParaRPr lang="en-US">
              <a:solidFill>
                <a:srgbClr val="000000"/>
              </a:solidFill>
            </a:endParaRPr>
          </a:p>
        </p:txBody>
      </p:sp>
    </p:spTree>
    <p:extLst>
      <p:ext uri="{BB962C8B-B14F-4D97-AF65-F5344CB8AC3E}">
        <p14:creationId xmlns:p14="http://schemas.microsoft.com/office/powerpoint/2010/main" val="35712472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policy</a:t>
            </a:r>
          </a:p>
        </p:txBody>
      </p:sp>
      <p:sp>
        <p:nvSpPr>
          <p:cNvPr id="3" name="Content Placeholder 2"/>
          <p:cNvSpPr>
            <a:spLocks noGrp="1"/>
          </p:cNvSpPr>
          <p:nvPr>
            <p:ph idx="1"/>
          </p:nvPr>
        </p:nvSpPr>
        <p:spPr/>
        <p:txBody>
          <a:bodyPr/>
          <a:lstStyle/>
          <a:p>
            <a:r>
              <a:rPr lang="en-US" dirty="0"/>
              <a:t>Discussion</a:t>
            </a:r>
          </a:p>
          <a:p>
            <a:pPr lvl="1"/>
            <a:r>
              <a:rPr lang="en-US" dirty="0"/>
              <a:t>Strengths:</a:t>
            </a:r>
          </a:p>
          <a:p>
            <a:pPr lvl="2"/>
            <a:r>
              <a:rPr lang="en-US" dirty="0"/>
              <a:t>Simple, easy to understand, easy to compute</a:t>
            </a:r>
          </a:p>
          <a:p>
            <a:pPr lvl="2"/>
            <a:r>
              <a:rPr lang="en-US" dirty="0"/>
              <a:t>Easy to add new factors</a:t>
            </a:r>
          </a:p>
          <a:p>
            <a:pPr lvl="2"/>
            <a:r>
              <a:rPr lang="en-US" dirty="0"/>
              <a:t>Considerable amount of expert judgment in the choice of how to adjust the rates</a:t>
            </a:r>
          </a:p>
          <a:p>
            <a:pPr lvl="1"/>
            <a:r>
              <a:rPr lang="en-US" dirty="0"/>
              <a:t>Weaknesses:</a:t>
            </a:r>
          </a:p>
          <a:p>
            <a:pPr lvl="2"/>
            <a:r>
              <a:rPr lang="en-US" dirty="0"/>
              <a:t>The “state” of the system is highly aggregated – simply binary classification based on relation between this year and last</a:t>
            </a:r>
          </a:p>
          <a:p>
            <a:pPr lvl="2"/>
            <a:r>
              <a:rPr lang="en-US" dirty="0"/>
              <a:t>Despite this aggregation, there are quite a few parameters that have to be specified by judgment (            ), doubling with each additional factor introduced into the state.</a:t>
            </a:r>
          </a:p>
          <a:p>
            <a:pPr lvl="2"/>
            <a:r>
              <a:rPr lang="en-US" dirty="0"/>
              <a:t>Yet even this lookup table is ignoring factors built into our booking model (seasonality, booking pace curves).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5405374" y="4620705"/>
          <a:ext cx="812546" cy="333352"/>
        </p:xfrm>
        <a:graphic>
          <a:graphicData uri="http://schemas.openxmlformats.org/presentationml/2006/ole">
            <mc:AlternateContent xmlns:mc="http://schemas.openxmlformats.org/markup-compatibility/2006">
              <mc:Choice xmlns:v="urn:schemas-microsoft-com:vml" Requires="v">
                <p:oleObj spid="_x0000_s16386" name="Equation" r:id="rId3" imgW="495000" imgH="203040" progId="Equation.DSMT4">
                  <p:embed/>
                </p:oleObj>
              </mc:Choice>
              <mc:Fallback>
                <p:oleObj name="Equation" r:id="rId3" imgW="495000" imgH="203040" progId="Equation.DSMT4">
                  <p:embed/>
                  <p:pic>
                    <p:nvPicPr>
                      <p:cNvPr id="5" name="Object 4"/>
                      <p:cNvPicPr/>
                      <p:nvPr/>
                    </p:nvPicPr>
                    <p:blipFill>
                      <a:blip r:embed="rId4"/>
                      <a:stretch>
                        <a:fillRect/>
                      </a:stretch>
                    </p:blipFill>
                    <p:spPr>
                      <a:xfrm>
                        <a:off x="5405374" y="4620705"/>
                        <a:ext cx="812546" cy="333352"/>
                      </a:xfrm>
                      <a:prstGeom prst="rect">
                        <a:avLst/>
                      </a:prstGeom>
                    </p:spPr>
                  </p:pic>
                </p:oleObj>
              </mc:Fallback>
            </mc:AlternateContent>
          </a:graphicData>
        </a:graphic>
      </p:graphicFrame>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3288118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practical policy</a:t>
            </a:r>
          </a:p>
        </p:txBody>
      </p:sp>
      <p:sp>
        <p:nvSpPr>
          <p:cNvPr id="3" name="Content Placeholder 2"/>
          <p:cNvSpPr>
            <a:spLocks noGrp="1"/>
          </p:cNvSpPr>
          <p:nvPr>
            <p:ph idx="1"/>
          </p:nvPr>
        </p:nvSpPr>
        <p:spPr/>
        <p:txBody>
          <a:bodyPr/>
          <a:lstStyle/>
          <a:p>
            <a:r>
              <a:rPr lang="en-US" dirty="0"/>
              <a:t>An alternative policy</a:t>
            </a:r>
          </a:p>
          <a:p>
            <a:pPr lvl="1"/>
            <a:r>
              <a:rPr lang="en-US" dirty="0"/>
              <a:t>Just to illustrate the difference between lookup tables and parametric policies, consider the policy:</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Now there are 6 parameters to specify, rather than     . But you have to live with a linear model.</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895667" y="2732120"/>
          <a:ext cx="8027988" cy="601662"/>
        </p:xfrm>
        <a:graphic>
          <a:graphicData uri="http://schemas.openxmlformats.org/presentationml/2006/ole">
            <mc:AlternateContent xmlns:mc="http://schemas.openxmlformats.org/markup-compatibility/2006">
              <mc:Choice xmlns:v="urn:schemas-microsoft-com:vml" Requires="v">
                <p:oleObj spid="_x0000_s17410" name="Equation" r:id="rId3" imgW="3733560" imgH="279360" progId="Equation.DSMT4">
                  <p:embed/>
                </p:oleObj>
              </mc:Choice>
              <mc:Fallback>
                <p:oleObj name="Equation" r:id="rId3" imgW="3733560" imgH="279360" progId="Equation.DSMT4">
                  <p:embed/>
                  <p:pic>
                    <p:nvPicPr>
                      <p:cNvPr id="5" name="Object 4"/>
                      <p:cNvPicPr>
                        <a:picLocks noChangeAspect="1" noChangeArrowheads="1"/>
                      </p:cNvPicPr>
                      <p:nvPr/>
                    </p:nvPicPr>
                    <p:blipFill>
                      <a:blip r:embed="rId4"/>
                      <a:srcRect/>
                      <a:stretch>
                        <a:fillRect/>
                      </a:stretch>
                    </p:blipFill>
                    <p:spPr bwMode="auto">
                      <a:xfrm>
                        <a:off x="895667" y="2732120"/>
                        <a:ext cx="802798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bwMode="auto">
          <a:xfrm>
            <a:off x="3791712" y="3230880"/>
            <a:ext cx="1658112" cy="128016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5449824" y="3230880"/>
            <a:ext cx="182880" cy="128016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5449824" y="3230880"/>
            <a:ext cx="2145792" cy="128016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1"/>
          <p:cNvGraphicFramePr>
            <a:graphicFrameLocks noChangeAspect="1"/>
          </p:cNvGraphicFramePr>
          <p:nvPr>
            <p:extLst/>
          </p:nvPr>
        </p:nvGraphicFramePr>
        <p:xfrm>
          <a:off x="5462016" y="4547616"/>
          <a:ext cx="1941576" cy="341376"/>
        </p:xfrm>
        <a:graphic>
          <a:graphicData uri="http://schemas.openxmlformats.org/presentationml/2006/ole">
            <mc:AlternateContent xmlns:mc="http://schemas.openxmlformats.org/markup-compatibility/2006">
              <mc:Choice xmlns:v="urn:schemas-microsoft-com:vml" Requires="v">
                <p:oleObj spid="_x0000_s17411" name="Equation" r:id="rId5" imgW="1155600" imgH="203040" progId="Equation.DSMT4">
                  <p:embed/>
                </p:oleObj>
              </mc:Choice>
              <mc:Fallback>
                <p:oleObj name="Equation" r:id="rId5" imgW="1155600" imgH="203040" progId="Equation.DSMT4">
                  <p:embed/>
                  <p:pic>
                    <p:nvPicPr>
                      <p:cNvPr id="12" name="Object 11"/>
                      <p:cNvPicPr/>
                      <p:nvPr/>
                    </p:nvPicPr>
                    <p:blipFill>
                      <a:blip r:embed="rId6"/>
                      <a:stretch>
                        <a:fillRect/>
                      </a:stretch>
                    </p:blipFill>
                    <p:spPr>
                      <a:xfrm>
                        <a:off x="5462016" y="4547616"/>
                        <a:ext cx="1941576" cy="341376"/>
                      </a:xfrm>
                      <a:prstGeom prst="rect">
                        <a:avLst/>
                      </a:prstGeom>
                    </p:spPr>
                  </p:pic>
                </p:oleObj>
              </mc:Fallback>
            </mc:AlternateContent>
          </a:graphicData>
        </a:graphic>
      </p:graphicFrame>
      <p:cxnSp>
        <p:nvCxnSpPr>
          <p:cNvPr id="13" name="Straight Arrow Connector 12"/>
          <p:cNvCxnSpPr/>
          <p:nvPr/>
        </p:nvCxnSpPr>
        <p:spPr bwMode="auto">
          <a:xfrm>
            <a:off x="2980944" y="3236976"/>
            <a:ext cx="1005840" cy="185928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3986784" y="3230880"/>
            <a:ext cx="743712" cy="1865376"/>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3986784" y="3236976"/>
            <a:ext cx="2798064" cy="185928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3803904" y="5047488"/>
            <a:ext cx="3704860" cy="369332"/>
          </a:xfrm>
          <a:prstGeom prst="rect">
            <a:avLst/>
          </a:prstGeom>
          <a:noFill/>
        </p:spPr>
        <p:txBody>
          <a:bodyPr wrap="none" rtlCol="0">
            <a:spAutoFit/>
          </a:bodyPr>
          <a:lstStyle/>
          <a:p>
            <a:r>
              <a:rPr lang="en-US" dirty="0"/>
              <a:t>Change in price due to change in state</a:t>
            </a:r>
          </a:p>
        </p:txBody>
      </p:sp>
      <p:graphicFrame>
        <p:nvGraphicFramePr>
          <p:cNvPr id="21" name="Object 20"/>
          <p:cNvGraphicFramePr>
            <a:graphicFrameLocks noChangeAspect="1"/>
          </p:cNvGraphicFramePr>
          <p:nvPr>
            <p:extLst/>
          </p:nvPr>
        </p:nvGraphicFramePr>
        <p:xfrm>
          <a:off x="7656576" y="5552059"/>
          <a:ext cx="348996" cy="373924"/>
        </p:xfrm>
        <a:graphic>
          <a:graphicData uri="http://schemas.openxmlformats.org/presentationml/2006/ole">
            <mc:AlternateContent xmlns:mc="http://schemas.openxmlformats.org/markup-compatibility/2006">
              <mc:Choice xmlns:v="urn:schemas-microsoft-com:vml" Requires="v">
                <p:oleObj spid="_x0000_s17412" name="Equation" r:id="rId7" imgW="177480" imgH="190440" progId="Equation.DSMT4">
                  <p:embed/>
                </p:oleObj>
              </mc:Choice>
              <mc:Fallback>
                <p:oleObj name="Equation" r:id="rId7" imgW="177480" imgH="190440" progId="Equation.DSMT4">
                  <p:embed/>
                  <p:pic>
                    <p:nvPicPr>
                      <p:cNvPr id="21" name="Object 20"/>
                      <p:cNvPicPr/>
                      <p:nvPr/>
                    </p:nvPicPr>
                    <p:blipFill>
                      <a:blip r:embed="rId8"/>
                      <a:stretch>
                        <a:fillRect/>
                      </a:stretch>
                    </p:blipFill>
                    <p:spPr>
                      <a:xfrm>
                        <a:off x="7656576" y="5552059"/>
                        <a:ext cx="348996" cy="373924"/>
                      </a:xfrm>
                      <a:prstGeom prst="rect">
                        <a:avLst/>
                      </a:prstGeom>
                    </p:spPr>
                  </p:pic>
                </p:oleObj>
              </mc:Fallback>
            </mc:AlternateContent>
          </a:graphicData>
        </a:graphic>
      </p:graphicFrame>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69</a:t>
            </a:fld>
            <a:endParaRPr lang="en-US">
              <a:solidFill>
                <a:srgbClr val="000000"/>
              </a:solidFill>
            </a:endParaRPr>
          </a:p>
        </p:txBody>
      </p:sp>
    </p:spTree>
    <p:extLst>
      <p:ext uri="{BB962C8B-B14F-4D97-AF65-F5344CB8AC3E}">
        <p14:creationId xmlns:p14="http://schemas.microsoft.com/office/powerpoint/2010/main" val="95863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State variables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oMath>
                </a14:m>
                <a:r>
                  <a:rPr lang="en-US" dirty="0"/>
                  <a:t>=number of rooms booked</a:t>
                </a:r>
              </a:p>
              <a:p>
                <a:pPr lvl="1"/>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𝑡𝑘</m:t>
                        </m:r>
                      </m:sub>
                      <m:sup/>
                    </m:sSubSup>
                  </m:oMath>
                </a14:m>
                <a:r>
                  <a:rPr lang="en-US" dirty="0"/>
                  <a:t>=probability that booking pace curve k is the correct one given what we know by day t.</a:t>
                </a:r>
              </a:p>
              <a:p>
                <a:r>
                  <a:rPr lang="en-US" dirty="0"/>
                  <a:t>Decision variables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sub>
                    </m:sSub>
                  </m:oMath>
                </a14:m>
                <a:r>
                  <a:rPr lang="en-US" dirty="0"/>
                  <a:t>=Price to charge for a room</a:t>
                </a:r>
              </a:p>
              <a:p>
                <a:pPr lvl="1"/>
                <a:r>
                  <a:rPr lang="en-US" dirty="0"/>
                  <a:t>Policy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𝜋</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r>
                  <a:rPr lang="en-US" dirty="0"/>
                  <a:t>Exogenous information</a:t>
                </a:r>
              </a:p>
              <a:p>
                <a:pPr lvl="1"/>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e>
                        </m:acc>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oMath>
                </a14:m>
                <a:r>
                  <a:rPr lang="en-US" dirty="0"/>
                  <a:t>Reservations made on day t+1.</a:t>
                </a:r>
              </a:p>
              <a:p>
                <a:pPr lvl="1"/>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𝑅</m:t>
                            </m:r>
                          </m:e>
                        </m:acc>
                      </m:e>
                      <m:sub>
                        <m:r>
                          <a:rPr lang="en-US" i="1" dirty="0">
                            <a:latin typeface="Cambria Math" panose="02040503050406030204" pitchFamily="18" charset="0"/>
                          </a:rPr>
                          <m:t>𝑡</m:t>
                        </m:r>
                        <m:r>
                          <a:rPr lang="en-US" i="1" dirty="0">
                            <a:latin typeface="Cambria Math" panose="02040503050406030204" pitchFamily="18" charset="0"/>
                          </a:rPr>
                          <m:t>+1</m:t>
                        </m:r>
                      </m:sub>
                    </m:sSub>
                  </m:oMath>
                </a14:m>
                <a:r>
                  <a:rPr lang="en-US" dirty="0"/>
                  <a:t> modeled as a logistic regression plus error.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r="-141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983809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Designing policies</a:t>
            </a:r>
          </a:p>
        </p:txBody>
      </p:sp>
      <p:sp>
        <p:nvSpPr>
          <p:cNvPr id="4101" name="Rectangle 5"/>
          <p:cNvSpPr>
            <a:spLocks noGrp="1" noChangeArrowheads="1"/>
          </p:cNvSpPr>
          <p:nvPr>
            <p:ph type="subTitle" idx="1"/>
          </p:nvPr>
        </p:nvSpPr>
        <p:spPr/>
        <p:txBody>
          <a:bodyPr/>
          <a:lstStyle/>
          <a:p>
            <a:r>
              <a:rPr lang="en-US" dirty="0"/>
              <a:t>A direct </a:t>
            </a:r>
            <a:r>
              <a:rPr lang="en-US" dirty="0" err="1"/>
              <a:t>lookahead</a:t>
            </a:r>
            <a:r>
              <a:rPr lang="en-US" dirty="0"/>
              <a:t> policy</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70</a:t>
            </a:fld>
            <a:endParaRPr lang="en-US"/>
          </a:p>
        </p:txBody>
      </p:sp>
    </p:spTree>
    <p:extLst>
      <p:ext uri="{BB962C8B-B14F-4D97-AF65-F5344CB8AC3E}">
        <p14:creationId xmlns:p14="http://schemas.microsoft.com/office/powerpoint/2010/main" val="307740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Recall the lagged ordering problem:</a:t>
            </a:r>
          </a:p>
          <a:p>
            <a:pPr lvl="1"/>
            <a:r>
              <a:rPr lang="en-US" dirty="0"/>
              <a:t>We can order     now to arrive at time T in the future.</a:t>
            </a:r>
          </a:p>
          <a:p>
            <a:pPr lvl="1"/>
            <a:r>
              <a:rPr lang="en-US" dirty="0"/>
              <a:t>With the hotel problem, we do not directly control the quantity    ; now, we control the price     that indirectly influences how many rooms are booked.</a:t>
            </a:r>
          </a:p>
        </p:txBody>
      </p:sp>
      <p:graphicFrame>
        <p:nvGraphicFramePr>
          <p:cNvPr id="38" name="Object 37"/>
          <p:cNvGraphicFramePr>
            <a:graphicFrameLocks noChangeAspect="1"/>
          </p:cNvGraphicFramePr>
          <p:nvPr>
            <p:extLst/>
          </p:nvPr>
        </p:nvGraphicFramePr>
        <p:xfrm>
          <a:off x="3218371" y="1657541"/>
          <a:ext cx="329520" cy="494280"/>
        </p:xfrm>
        <a:graphic>
          <a:graphicData uri="http://schemas.openxmlformats.org/presentationml/2006/ole">
            <mc:AlternateContent xmlns:mc="http://schemas.openxmlformats.org/markup-compatibility/2006">
              <mc:Choice xmlns:v="urn:schemas-microsoft-com:vml" Requires="v">
                <p:oleObj spid="_x0000_s18434" name="Equation" r:id="rId3" imgW="152280" imgH="228600" progId="Equation.DSMT4">
                  <p:embed/>
                </p:oleObj>
              </mc:Choice>
              <mc:Fallback>
                <p:oleObj name="Equation" r:id="rId3" imgW="152280" imgH="228600" progId="Equation.DSMT4">
                  <p:embed/>
                  <p:pic>
                    <p:nvPicPr>
                      <p:cNvPr id="38" name="Object 37"/>
                      <p:cNvPicPr/>
                      <p:nvPr/>
                    </p:nvPicPr>
                    <p:blipFill>
                      <a:blip r:embed="rId4"/>
                      <a:stretch>
                        <a:fillRect/>
                      </a:stretch>
                    </p:blipFill>
                    <p:spPr>
                      <a:xfrm>
                        <a:off x="3218371" y="1657541"/>
                        <a:ext cx="329520" cy="494280"/>
                      </a:xfrm>
                      <a:prstGeom prst="rect">
                        <a:avLst/>
                      </a:prstGeom>
                    </p:spPr>
                  </p:pic>
                </p:oleObj>
              </mc:Fallback>
            </mc:AlternateContent>
          </a:graphicData>
        </a:graphic>
      </p:graphicFrame>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816" y="3909647"/>
            <a:ext cx="7928383" cy="223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9" name="Object 38"/>
          <p:cNvGraphicFramePr>
            <a:graphicFrameLocks noChangeAspect="1"/>
          </p:cNvGraphicFramePr>
          <p:nvPr>
            <p:extLst/>
          </p:nvPr>
        </p:nvGraphicFramePr>
        <p:xfrm>
          <a:off x="2565591" y="2455926"/>
          <a:ext cx="330200" cy="493713"/>
        </p:xfrm>
        <a:graphic>
          <a:graphicData uri="http://schemas.openxmlformats.org/presentationml/2006/ole">
            <mc:AlternateContent xmlns:mc="http://schemas.openxmlformats.org/markup-compatibility/2006">
              <mc:Choice xmlns:v="urn:schemas-microsoft-com:vml" Requires="v">
                <p:oleObj spid="_x0000_s18435" name="Equation" r:id="rId6" imgW="152280" imgH="228600" progId="Equation.DSMT4">
                  <p:embed/>
                </p:oleObj>
              </mc:Choice>
              <mc:Fallback>
                <p:oleObj name="Equation" r:id="rId6" imgW="152280" imgH="228600" progId="Equation.DSMT4">
                  <p:embed/>
                  <p:pic>
                    <p:nvPicPr>
                      <p:cNvPr id="39"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5591" y="2455926"/>
                        <a:ext cx="330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nvPr>
        </p:nvGraphicFramePr>
        <p:xfrm>
          <a:off x="6099175" y="2455863"/>
          <a:ext cx="385763" cy="493712"/>
        </p:xfrm>
        <a:graphic>
          <a:graphicData uri="http://schemas.openxmlformats.org/presentationml/2006/ole">
            <mc:AlternateContent xmlns:mc="http://schemas.openxmlformats.org/markup-compatibility/2006">
              <mc:Choice xmlns:v="urn:schemas-microsoft-com:vml" Requires="v">
                <p:oleObj spid="_x0000_s18436" name="Equation" r:id="rId8" imgW="177480" imgH="228600" progId="Equation.DSMT4">
                  <p:embed/>
                </p:oleObj>
              </mc:Choice>
              <mc:Fallback>
                <p:oleObj name="Equation" r:id="rId8" imgW="177480" imgH="228600" progId="Equation.DSMT4">
                  <p:embed/>
                  <p:pic>
                    <p:nvPicPr>
                      <p:cNvPr id="40" name="Object 39"/>
                      <p:cNvPicPr>
                        <a:picLocks noChangeAspect="1" noChangeArrowheads="1"/>
                      </p:cNvPicPr>
                      <p:nvPr/>
                    </p:nvPicPr>
                    <p:blipFill>
                      <a:blip r:embed="rId9"/>
                      <a:srcRect/>
                      <a:stretch>
                        <a:fillRect/>
                      </a:stretch>
                    </p:blipFill>
                    <p:spPr bwMode="auto">
                      <a:xfrm>
                        <a:off x="6099175" y="2455863"/>
                        <a:ext cx="3857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p:cNvSpPr txBox="1"/>
          <p:nvPr/>
        </p:nvSpPr>
        <p:spPr>
          <a:xfrm>
            <a:off x="6864096" y="5949696"/>
            <a:ext cx="1037463" cy="369332"/>
          </a:xfrm>
          <a:prstGeom prst="rect">
            <a:avLst/>
          </a:prstGeom>
          <a:noFill/>
        </p:spPr>
        <p:txBody>
          <a:bodyPr wrap="none" rtlCol="0">
            <a:spAutoFit/>
          </a:bodyPr>
          <a:lstStyle/>
          <a:p>
            <a:r>
              <a:rPr lang="en-US" dirty="0"/>
              <a:t>Stay date</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71</a:t>
            </a:fld>
            <a:endParaRPr lang="en-US">
              <a:solidFill>
                <a:srgbClr val="000000"/>
              </a:solidFill>
            </a:endParaRPr>
          </a:p>
        </p:txBody>
      </p:sp>
    </p:spTree>
    <p:extLst>
      <p:ext uri="{BB962C8B-B14F-4D97-AF65-F5344CB8AC3E}">
        <p14:creationId xmlns:p14="http://schemas.microsoft.com/office/powerpoint/2010/main" val="2216697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Dynamic programming formulation</a:t>
            </a:r>
          </a:p>
          <a:p>
            <a:pPr lvl="1"/>
            <a:r>
              <a:rPr lang="en-US" dirty="0"/>
              <a:t>Let’s start by modeling a single state variable:</a:t>
            </a:r>
          </a:p>
          <a:p>
            <a:pPr lvl="1"/>
            <a:endParaRPr lang="en-US" dirty="0"/>
          </a:p>
          <a:p>
            <a:pPr lvl="1"/>
            <a:endParaRPr lang="en-US" dirty="0"/>
          </a:p>
          <a:p>
            <a:pPr lvl="1"/>
            <a:r>
              <a:rPr lang="en-US" dirty="0"/>
              <a:t>This allows us to write Bellman’s equation as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1745233" y="2218818"/>
          <a:ext cx="6497569" cy="719454"/>
        </p:xfrm>
        <a:graphic>
          <a:graphicData uri="http://schemas.openxmlformats.org/presentationml/2006/ole">
            <mc:AlternateContent xmlns:mc="http://schemas.openxmlformats.org/markup-compatibility/2006">
              <mc:Choice xmlns:v="urn:schemas-microsoft-com:vml" Requires="v">
                <p:oleObj spid="_x0000_s19458" name="Equation" r:id="rId3" imgW="3670200" imgH="406080" progId="Equation.DSMT4">
                  <p:embed/>
                </p:oleObj>
              </mc:Choice>
              <mc:Fallback>
                <p:oleObj name="Equation" r:id="rId3" imgW="3670200" imgH="406080" progId="Equation.DSMT4">
                  <p:embed/>
                  <p:pic>
                    <p:nvPicPr>
                      <p:cNvPr id="5" name="Object 4"/>
                      <p:cNvPicPr/>
                      <p:nvPr/>
                    </p:nvPicPr>
                    <p:blipFill>
                      <a:blip r:embed="rId4"/>
                      <a:stretch>
                        <a:fillRect/>
                      </a:stretch>
                    </p:blipFill>
                    <p:spPr>
                      <a:xfrm>
                        <a:off x="1745233" y="2218818"/>
                        <a:ext cx="6497569" cy="719454"/>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081215" y="3546475"/>
          <a:ext cx="7391400" cy="500063"/>
        </p:xfrm>
        <a:graphic>
          <a:graphicData uri="http://schemas.openxmlformats.org/presentationml/2006/ole">
            <mc:AlternateContent xmlns:mc="http://schemas.openxmlformats.org/markup-compatibility/2006">
              <mc:Choice xmlns:v="urn:schemas-microsoft-com:vml" Requires="v">
                <p:oleObj spid="_x0000_s19459" name="Equation" r:id="rId5" imgW="3759120" imgH="253800" progId="Equation.DSMT4">
                  <p:embed/>
                </p:oleObj>
              </mc:Choice>
              <mc:Fallback>
                <p:oleObj name="Equation" r:id="rId5" imgW="3759120" imgH="253800" progId="Equation.DSMT4">
                  <p:embed/>
                  <p:pic>
                    <p:nvPicPr>
                      <p:cNvPr id="6" name="Object 5"/>
                      <p:cNvPicPr/>
                      <p:nvPr/>
                    </p:nvPicPr>
                    <p:blipFill>
                      <a:blip r:embed="rId6"/>
                      <a:stretch>
                        <a:fillRect/>
                      </a:stretch>
                    </p:blipFill>
                    <p:spPr>
                      <a:xfrm>
                        <a:off x="1081215" y="3546475"/>
                        <a:ext cx="7391400" cy="50006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289044" y="3502161"/>
          <a:ext cx="1380236" cy="985883"/>
        </p:xfrm>
        <a:graphic>
          <a:graphicData uri="http://schemas.openxmlformats.org/presentationml/2006/ole">
            <mc:AlternateContent xmlns:mc="http://schemas.openxmlformats.org/markup-compatibility/2006">
              <mc:Choice xmlns:v="urn:schemas-microsoft-com:vml" Requires="v">
                <p:oleObj spid="_x0000_s19460" name="Equation" r:id="rId7" imgW="533160" imgH="380880" progId="Equation.DSMT4">
                  <p:embed/>
                </p:oleObj>
              </mc:Choice>
              <mc:Fallback>
                <p:oleObj name="Equation" r:id="rId7" imgW="533160" imgH="380880" progId="Equation.DSMT4">
                  <p:embed/>
                  <p:pic>
                    <p:nvPicPr>
                      <p:cNvPr id="7" name="Object 6"/>
                      <p:cNvPicPr/>
                      <p:nvPr/>
                    </p:nvPicPr>
                    <p:blipFill>
                      <a:blip r:embed="rId8"/>
                      <a:stretch>
                        <a:fillRect/>
                      </a:stretch>
                    </p:blipFill>
                    <p:spPr>
                      <a:xfrm>
                        <a:off x="4289044" y="3502161"/>
                        <a:ext cx="1380236" cy="985883"/>
                      </a:xfrm>
                      <a:prstGeom prst="rect">
                        <a:avLst/>
                      </a:prstGeom>
                    </p:spPr>
                  </p:pic>
                </p:oleObj>
              </mc:Fallback>
            </mc:AlternateContent>
          </a:graphicData>
        </a:graphic>
      </p:graphicFrame>
      <p:sp>
        <p:nvSpPr>
          <p:cNvPr id="8" name="TextBox 7"/>
          <p:cNvSpPr txBox="1"/>
          <p:nvPr/>
        </p:nvSpPr>
        <p:spPr>
          <a:xfrm>
            <a:off x="3930135" y="4305164"/>
            <a:ext cx="2101857" cy="1200329"/>
          </a:xfrm>
          <a:prstGeom prst="rect">
            <a:avLst/>
          </a:prstGeom>
          <a:noFill/>
          <a:ln>
            <a:solidFill>
              <a:schemeClr val="tx1"/>
            </a:solidFill>
          </a:ln>
        </p:spPr>
        <p:txBody>
          <a:bodyPr wrap="square" rtlCol="0">
            <a:spAutoFit/>
          </a:bodyPr>
          <a:lstStyle/>
          <a:p>
            <a:r>
              <a:rPr lang="en-US" dirty="0"/>
              <a:t>Random demand on day t+1 given the price we set at the end of day t.</a:t>
            </a:r>
          </a:p>
        </p:txBody>
      </p:sp>
      <p:graphicFrame>
        <p:nvGraphicFramePr>
          <p:cNvPr id="9" name="Object 8"/>
          <p:cNvGraphicFramePr>
            <a:graphicFrameLocks noChangeAspect="1"/>
          </p:cNvGraphicFramePr>
          <p:nvPr>
            <p:extLst/>
          </p:nvPr>
        </p:nvGraphicFramePr>
        <p:xfrm>
          <a:off x="6307200" y="3227705"/>
          <a:ext cx="2134603" cy="1525418"/>
        </p:xfrm>
        <a:graphic>
          <a:graphicData uri="http://schemas.openxmlformats.org/presentationml/2006/ole">
            <mc:AlternateContent xmlns:mc="http://schemas.openxmlformats.org/markup-compatibility/2006">
              <mc:Choice xmlns:v="urn:schemas-microsoft-com:vml" Requires="v">
                <p:oleObj spid="_x0000_s19461" name="Equation" r:id="rId9" imgW="533160" imgH="380880" progId="Equation.DSMT4">
                  <p:embed/>
                </p:oleObj>
              </mc:Choice>
              <mc:Fallback>
                <p:oleObj name="Equation" r:id="rId9" imgW="533160" imgH="380880" progId="Equation.DSMT4">
                  <p:embed/>
                  <p:pic>
                    <p:nvPicPr>
                      <p:cNvPr id="9"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7200" y="3227705"/>
                        <a:ext cx="2134603" cy="1525418"/>
                      </a:xfrm>
                      <a:prstGeom prst="rect">
                        <a:avLst/>
                      </a:prstGeom>
                      <a:noFill/>
                      <a:ln>
                        <a:noFill/>
                      </a:ln>
                    </p:spPr>
                  </p:pic>
                </p:oleObj>
              </mc:Fallback>
            </mc:AlternateContent>
          </a:graphicData>
        </a:graphic>
      </p:graphicFrame>
      <p:sp>
        <p:nvSpPr>
          <p:cNvPr id="10" name="TextBox 9"/>
          <p:cNvSpPr txBox="1"/>
          <p:nvPr/>
        </p:nvSpPr>
        <p:spPr>
          <a:xfrm>
            <a:off x="6319392" y="4445372"/>
            <a:ext cx="2101857" cy="646331"/>
          </a:xfrm>
          <a:prstGeom prst="rect">
            <a:avLst/>
          </a:prstGeom>
          <a:noFill/>
          <a:ln>
            <a:solidFill>
              <a:schemeClr val="tx1"/>
            </a:solidFill>
          </a:ln>
        </p:spPr>
        <p:txBody>
          <a:bodyPr wrap="square" rtlCol="0">
            <a:spAutoFit/>
          </a:bodyPr>
          <a:lstStyle/>
          <a:p>
            <a:r>
              <a:rPr lang="en-US" dirty="0"/>
              <a:t>Total rooms booked at the end of day t+1</a:t>
            </a:r>
          </a:p>
        </p:txBody>
      </p:sp>
      <p:graphicFrame>
        <p:nvGraphicFramePr>
          <p:cNvPr id="11" name="Object 10"/>
          <p:cNvGraphicFramePr>
            <a:graphicFrameLocks noChangeAspect="1"/>
          </p:cNvGraphicFramePr>
          <p:nvPr>
            <p:extLst/>
          </p:nvPr>
        </p:nvGraphicFramePr>
        <p:xfrm>
          <a:off x="1612900" y="5742368"/>
          <a:ext cx="4897628" cy="430561"/>
        </p:xfrm>
        <a:graphic>
          <a:graphicData uri="http://schemas.openxmlformats.org/presentationml/2006/ole">
            <mc:AlternateContent xmlns:mc="http://schemas.openxmlformats.org/markup-compatibility/2006">
              <mc:Choice xmlns:v="urn:schemas-microsoft-com:vml" Requires="v">
                <p:oleObj spid="_x0000_s19462" name="Equation" r:id="rId11" imgW="2311200" imgH="203040" progId="Equation.DSMT4">
                  <p:embed/>
                </p:oleObj>
              </mc:Choice>
              <mc:Fallback>
                <p:oleObj name="Equation" r:id="rId11" imgW="2311200" imgH="203040" progId="Equation.DSMT4">
                  <p:embed/>
                  <p:pic>
                    <p:nvPicPr>
                      <p:cNvPr id="11" name="Object 10"/>
                      <p:cNvPicPr/>
                      <p:nvPr/>
                    </p:nvPicPr>
                    <p:blipFill>
                      <a:blip r:embed="rId12"/>
                      <a:stretch>
                        <a:fillRect/>
                      </a:stretch>
                    </p:blipFill>
                    <p:spPr>
                      <a:xfrm>
                        <a:off x="1612900" y="5742368"/>
                        <a:ext cx="4897628" cy="430561"/>
                      </a:xfrm>
                      <a:prstGeom prst="rect">
                        <a:avLst/>
                      </a:prstGeom>
                    </p:spPr>
                  </p:pic>
                </p:oleObj>
              </mc:Fallback>
            </mc:AlternateContent>
          </a:graphicData>
        </a:graphic>
      </p:graphicFrame>
      <p:sp>
        <p:nvSpPr>
          <p:cNvPr id="12" name="Slide Number Placeholder 11"/>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72</a:t>
            </a:fld>
            <a:endParaRPr lang="en-US">
              <a:solidFill>
                <a:srgbClr val="000000"/>
              </a:solidFill>
            </a:endParaRPr>
          </a:p>
        </p:txBody>
      </p:sp>
    </p:spTree>
    <p:extLst>
      <p:ext uri="{BB962C8B-B14F-4D97-AF65-F5344CB8AC3E}">
        <p14:creationId xmlns:p14="http://schemas.microsoft.com/office/powerpoint/2010/main" val="103926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Dynamic programming formulation</a:t>
            </a:r>
          </a:p>
          <a:p>
            <a:endParaRPr lang="en-US" dirty="0"/>
          </a:p>
          <a:p>
            <a:pPr lvl="1"/>
            <a:endParaRPr lang="en-US" dirty="0"/>
          </a:p>
          <a:p>
            <a:pPr lvl="1"/>
            <a:endParaRPr lang="en-US" dirty="0"/>
          </a:p>
          <a:p>
            <a:pPr lvl="1"/>
            <a:endParaRPr lang="en-US" dirty="0"/>
          </a:p>
          <a:p>
            <a:endParaRPr lang="en-US" dirty="0"/>
          </a:p>
          <a:p>
            <a:pPr marL="0" indent="0">
              <a:buNone/>
            </a:pPr>
            <a:endParaRPr lang="en-US" dirty="0"/>
          </a:p>
          <a:p>
            <a:pPr marL="0" indent="0">
              <a:buNone/>
            </a:pPr>
            <a:endParaRPr lang="en-US" dirty="0"/>
          </a:p>
          <a:p>
            <a:pPr lvl="1"/>
            <a:r>
              <a:rPr lang="en-US" sz="2000" dirty="0"/>
              <a:t>This is fairly easy to execute in a backward dynamic programming recursion.</a:t>
            </a:r>
          </a:p>
          <a:p>
            <a:pPr lvl="1"/>
            <a:r>
              <a:rPr lang="en-US" sz="2000" dirty="0"/>
              <a:t>For now we are ignoring the uncertainty in the demand response.</a:t>
            </a:r>
          </a:p>
          <a:p>
            <a:pPr lvl="1"/>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graphicFrame>
        <p:nvGraphicFramePr>
          <p:cNvPr id="5" name="Object 4"/>
          <p:cNvGraphicFramePr>
            <a:graphicFrameLocks noChangeAspect="1"/>
          </p:cNvGraphicFramePr>
          <p:nvPr>
            <p:extLst/>
          </p:nvPr>
        </p:nvGraphicFramePr>
        <p:xfrm>
          <a:off x="1066800" y="1632331"/>
          <a:ext cx="7391400" cy="500063"/>
        </p:xfrm>
        <a:graphic>
          <a:graphicData uri="http://schemas.openxmlformats.org/presentationml/2006/ole">
            <mc:AlternateContent xmlns:mc="http://schemas.openxmlformats.org/markup-compatibility/2006">
              <mc:Choice xmlns:v="urn:schemas-microsoft-com:vml" Requires="v">
                <p:oleObj spid="_x0000_s20482" name="Equation" r:id="rId3" imgW="3759120" imgH="253800" progId="Equation.DSMT4">
                  <p:embed/>
                </p:oleObj>
              </mc:Choice>
              <mc:Fallback>
                <p:oleObj name="Equation" r:id="rId3" imgW="3759120" imgH="2538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32331"/>
                        <a:ext cx="7391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nvPr>
        </p:nvGraphicFramePr>
        <p:xfrm>
          <a:off x="3265297" y="1890014"/>
          <a:ext cx="678350" cy="484759"/>
        </p:xfrm>
        <a:graphic>
          <a:graphicData uri="http://schemas.openxmlformats.org/presentationml/2006/ole">
            <mc:AlternateContent xmlns:mc="http://schemas.openxmlformats.org/markup-compatibility/2006">
              <mc:Choice xmlns:v="urn:schemas-microsoft-com:vml" Requires="v">
                <p:oleObj spid="_x0000_s20483" name="Equation" r:id="rId5" imgW="533160" imgH="380880" progId="Equation.DSMT4">
                  <p:embed/>
                </p:oleObj>
              </mc:Choice>
              <mc:Fallback>
                <p:oleObj name="Equation" r:id="rId5" imgW="533160" imgH="380880"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297" y="1890014"/>
                        <a:ext cx="678350" cy="484759"/>
                      </a:xfrm>
                      <a:prstGeom prst="rect">
                        <a:avLst/>
                      </a:prstGeom>
                      <a:noFill/>
                      <a:ln>
                        <a:noFill/>
                      </a:ln>
                    </p:spPr>
                  </p:pic>
                </p:oleObj>
              </mc:Fallback>
            </mc:AlternateContent>
          </a:graphicData>
        </a:graphic>
      </p:graphicFrame>
      <p:sp>
        <p:nvSpPr>
          <p:cNvPr id="9" name="TextBox 8"/>
          <p:cNvSpPr txBox="1"/>
          <p:nvPr/>
        </p:nvSpPr>
        <p:spPr>
          <a:xfrm>
            <a:off x="3430263" y="2549516"/>
            <a:ext cx="2101857" cy="1200329"/>
          </a:xfrm>
          <a:prstGeom prst="rect">
            <a:avLst/>
          </a:prstGeom>
          <a:noFill/>
          <a:ln>
            <a:solidFill>
              <a:schemeClr val="tx1"/>
            </a:solidFill>
          </a:ln>
        </p:spPr>
        <p:txBody>
          <a:bodyPr wrap="square" rtlCol="0">
            <a:spAutoFit/>
          </a:bodyPr>
          <a:lstStyle/>
          <a:p>
            <a:r>
              <a:rPr lang="en-US" dirty="0"/>
              <a:t>Poisson distribution given the demand, and given the booking pace curve.</a:t>
            </a:r>
          </a:p>
        </p:txBody>
      </p:sp>
      <p:cxnSp>
        <p:nvCxnSpPr>
          <p:cNvPr id="11" name="Straight Arrow Connector 10"/>
          <p:cNvCxnSpPr/>
          <p:nvPr/>
        </p:nvCxnSpPr>
        <p:spPr bwMode="auto">
          <a:xfrm>
            <a:off x="3596640" y="2218944"/>
            <a:ext cx="0" cy="330572"/>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1"/>
          <p:cNvGraphicFramePr>
            <a:graphicFrameLocks noChangeAspect="1"/>
          </p:cNvGraphicFramePr>
          <p:nvPr>
            <p:extLst/>
          </p:nvPr>
        </p:nvGraphicFramePr>
        <p:xfrm>
          <a:off x="2759329" y="1969262"/>
          <a:ext cx="678350" cy="484759"/>
        </p:xfrm>
        <a:graphic>
          <a:graphicData uri="http://schemas.openxmlformats.org/presentationml/2006/ole">
            <mc:AlternateContent xmlns:mc="http://schemas.openxmlformats.org/markup-compatibility/2006">
              <mc:Choice xmlns:v="urn:schemas-microsoft-com:vml" Requires="v">
                <p:oleObj spid="_x0000_s20484" name="Equation" r:id="rId7" imgW="533160" imgH="380880" progId="Equation.DSMT4">
                  <p:embed/>
                </p:oleObj>
              </mc:Choice>
              <mc:Fallback>
                <p:oleObj name="Equation" r:id="rId7" imgW="533160" imgH="380880" progId="Equation.DSMT4">
                  <p:embed/>
                  <p:pic>
                    <p:nvPicPr>
                      <p:cNvPr id="1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9329" y="1969262"/>
                        <a:ext cx="678350" cy="484759"/>
                      </a:xfrm>
                      <a:prstGeom prst="rect">
                        <a:avLst/>
                      </a:prstGeom>
                      <a:noFill/>
                      <a:ln>
                        <a:noFill/>
                      </a:ln>
                    </p:spPr>
                  </p:pic>
                </p:oleObj>
              </mc:Fallback>
            </mc:AlternateContent>
          </a:graphicData>
        </a:graphic>
      </p:graphicFrame>
      <p:sp>
        <p:nvSpPr>
          <p:cNvPr id="13" name="TextBox 12"/>
          <p:cNvSpPr txBox="1"/>
          <p:nvPr/>
        </p:nvSpPr>
        <p:spPr>
          <a:xfrm>
            <a:off x="2924295" y="3933308"/>
            <a:ext cx="4366521" cy="923330"/>
          </a:xfrm>
          <a:prstGeom prst="rect">
            <a:avLst/>
          </a:prstGeom>
          <a:noFill/>
          <a:ln>
            <a:solidFill>
              <a:schemeClr val="tx1"/>
            </a:solidFill>
          </a:ln>
        </p:spPr>
        <p:txBody>
          <a:bodyPr wrap="square" rtlCol="0">
            <a:spAutoFit/>
          </a:bodyPr>
          <a:lstStyle/>
          <a:p>
            <a:r>
              <a:rPr lang="en-US" dirty="0"/>
              <a:t>Expectation over:</a:t>
            </a:r>
          </a:p>
          <a:p>
            <a:r>
              <a:rPr lang="en-US" dirty="0"/>
              <a:t>Different booking pace curves with prob.  </a:t>
            </a:r>
          </a:p>
          <a:p>
            <a:r>
              <a:rPr lang="en-US" dirty="0"/>
              <a:t>Different values of the forecasted demand</a:t>
            </a:r>
          </a:p>
        </p:txBody>
      </p:sp>
      <p:cxnSp>
        <p:nvCxnSpPr>
          <p:cNvPr id="14" name="Straight Arrow Connector 13"/>
          <p:cNvCxnSpPr/>
          <p:nvPr/>
        </p:nvCxnSpPr>
        <p:spPr bwMode="auto">
          <a:xfrm>
            <a:off x="3090672" y="2298192"/>
            <a:ext cx="0" cy="163511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6" name="Object 15"/>
          <p:cNvGraphicFramePr>
            <a:graphicFrameLocks noChangeAspect="1"/>
          </p:cNvGraphicFramePr>
          <p:nvPr>
            <p:extLst/>
          </p:nvPr>
        </p:nvGraphicFramePr>
        <p:xfrm>
          <a:off x="6815709" y="4173030"/>
          <a:ext cx="406400" cy="430212"/>
        </p:xfrm>
        <a:graphic>
          <a:graphicData uri="http://schemas.openxmlformats.org/presentationml/2006/ole">
            <mc:AlternateContent xmlns:mc="http://schemas.openxmlformats.org/markup-compatibility/2006">
              <mc:Choice xmlns:v="urn:schemas-microsoft-com:vml" Requires="v">
                <p:oleObj spid="_x0000_s20485" name="Equation" r:id="rId8" imgW="241200" imgH="253800" progId="Equation.DSMT4">
                  <p:embed/>
                </p:oleObj>
              </mc:Choice>
              <mc:Fallback>
                <p:oleObj name="Equation" r:id="rId8" imgW="241200" imgH="253800" progId="Equation.DSMT4">
                  <p:embed/>
                  <p:pic>
                    <p:nvPicPr>
                      <p:cNvPr id="16" name="Object 15"/>
                      <p:cNvPicPr/>
                      <p:nvPr/>
                    </p:nvPicPr>
                    <p:blipFill>
                      <a:blip r:embed="rId9"/>
                      <a:stretch>
                        <a:fillRect/>
                      </a:stretch>
                    </p:blipFill>
                    <p:spPr>
                      <a:xfrm>
                        <a:off x="6815709" y="4173030"/>
                        <a:ext cx="406400" cy="430212"/>
                      </a:xfrm>
                      <a:prstGeom prst="rect">
                        <a:avLst/>
                      </a:prstGeom>
                    </p:spPr>
                  </p:pic>
                </p:oleObj>
              </mc:Fallback>
            </mc:AlternateContent>
          </a:graphicData>
        </a:graphic>
      </p:graphicFrame>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73</a:t>
            </a:fld>
            <a:endParaRPr lang="en-US">
              <a:solidFill>
                <a:srgbClr val="000000"/>
              </a:solidFill>
            </a:endParaRPr>
          </a:p>
        </p:txBody>
      </p:sp>
    </p:spTree>
    <p:extLst>
      <p:ext uri="{BB962C8B-B14F-4D97-AF65-F5344CB8AC3E}">
        <p14:creationId xmlns:p14="http://schemas.microsoft.com/office/powerpoint/2010/main" val="1381705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In the slides that follow</a:t>
            </a:r>
          </a:p>
          <a:p>
            <a:pPr lvl="1"/>
            <a:r>
              <a:rPr lang="en-US" dirty="0"/>
              <a:t>We show sample paths of prices, and the corresponding sample paths of the total rooms booked.</a:t>
            </a:r>
          </a:p>
          <a:p>
            <a:pPr lvl="1"/>
            <a:r>
              <a:rPr lang="en-US" dirty="0"/>
              <a:t>They are shown for three hotel sizes: 50, 100 and 150 rooms.</a:t>
            </a:r>
          </a:p>
          <a:p>
            <a:pPr lvl="1"/>
            <a:r>
              <a:rPr lang="en-US" dirty="0"/>
              <a:t>Notice the drop in prices required to fill the larger hotels.</a:t>
            </a:r>
          </a:p>
          <a:p>
            <a:pPr lvl="1"/>
            <a:r>
              <a:rPr lang="en-US" dirty="0"/>
              <a:t>Also notice how the prices are varying as we observe the total booking rate.  </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74</a:t>
            </a:fld>
            <a:endParaRPr lang="en-US">
              <a:solidFill>
                <a:srgbClr val="000000"/>
              </a:solidFill>
            </a:endParaRPr>
          </a:p>
        </p:txBody>
      </p:sp>
    </p:spTree>
    <p:extLst>
      <p:ext uri="{BB962C8B-B14F-4D97-AF65-F5344CB8AC3E}">
        <p14:creationId xmlns:p14="http://schemas.microsoft.com/office/powerpoint/2010/main" val="1701523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Capacity = 50 rooms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14" y="1809889"/>
            <a:ext cx="4486129" cy="465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722" y="1649921"/>
            <a:ext cx="4387957" cy="457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75</a:t>
            </a:fld>
            <a:endParaRPr lang="en-US">
              <a:solidFill>
                <a:srgbClr val="000000"/>
              </a:solidFill>
            </a:endParaRPr>
          </a:p>
        </p:txBody>
      </p:sp>
    </p:spTree>
    <p:extLst>
      <p:ext uri="{BB962C8B-B14F-4D97-AF65-F5344CB8AC3E}">
        <p14:creationId xmlns:p14="http://schemas.microsoft.com/office/powerpoint/2010/main" val="1009862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Capacity = 100 rooms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06" y="1756106"/>
            <a:ext cx="4473937" cy="464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464" y="1649921"/>
            <a:ext cx="4558475" cy="475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76</a:t>
            </a:fld>
            <a:endParaRPr lang="en-US">
              <a:solidFill>
                <a:srgbClr val="000000"/>
              </a:solidFill>
            </a:endParaRPr>
          </a:p>
        </p:txBody>
      </p:sp>
    </p:spTree>
    <p:extLst>
      <p:ext uri="{BB962C8B-B14F-4D97-AF65-F5344CB8AC3E}">
        <p14:creationId xmlns:p14="http://schemas.microsoft.com/office/powerpoint/2010/main" val="1490806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Capacity = 150 rooms</a:t>
            </a:r>
          </a:p>
          <a:p>
            <a:endParaRPr lang="en-US"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36" y="1795730"/>
            <a:ext cx="4319607" cy="450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189" y="1649921"/>
            <a:ext cx="4599023" cy="462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77</a:t>
            </a:fld>
            <a:endParaRPr lang="en-US">
              <a:solidFill>
                <a:srgbClr val="000000"/>
              </a:solidFill>
            </a:endParaRPr>
          </a:p>
        </p:txBody>
      </p:sp>
    </p:spTree>
    <p:extLst>
      <p:ext uri="{BB962C8B-B14F-4D97-AF65-F5344CB8AC3E}">
        <p14:creationId xmlns:p14="http://schemas.microsoft.com/office/powerpoint/2010/main" val="3569909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a:xfrm>
            <a:off x="588264" y="1143000"/>
            <a:ext cx="4995672" cy="4953000"/>
          </a:xfrm>
        </p:spPr>
        <p:txBody>
          <a:bodyPr/>
          <a:lstStyle/>
          <a:p>
            <a:r>
              <a:rPr lang="en-US" sz="2400" dirty="0"/>
              <a:t>Random booking pace curves</a:t>
            </a:r>
          </a:p>
          <a:p>
            <a:pPr lvl="1"/>
            <a:r>
              <a:rPr lang="en-US" sz="2000" dirty="0"/>
              <a:t>When we take random booking pace curves into account, we have to include the booking curve probabilities           in the state variable.</a:t>
            </a:r>
          </a:p>
          <a:p>
            <a:pPr lvl="1"/>
            <a:r>
              <a:rPr lang="en-US" sz="2000" dirty="0"/>
              <a:t>Suddenly, we can no longer solve the dynamic program optimally.</a:t>
            </a:r>
          </a:p>
          <a:p>
            <a:r>
              <a:rPr lang="en-US" sz="2400" dirty="0"/>
              <a:t>Solution strategies</a:t>
            </a:r>
          </a:p>
          <a:p>
            <a:pPr lvl="1"/>
            <a:r>
              <a:rPr lang="en-US" sz="2000" dirty="0"/>
              <a:t>Upper bound by assuming that we know which booking pace curve is correct</a:t>
            </a:r>
          </a:p>
          <a:p>
            <a:pPr lvl="1"/>
            <a:r>
              <a:rPr lang="en-US" sz="2000" dirty="0"/>
              <a:t>Solve DP for </a:t>
            </a:r>
            <a:r>
              <a:rPr lang="en-US" sz="2000" i="1" dirty="0"/>
              <a:t>each</a:t>
            </a:r>
            <a:r>
              <a:rPr lang="en-US" sz="2000" dirty="0"/>
              <a:t> BP curve and then simulate using </a:t>
            </a:r>
            <a:r>
              <a:rPr lang="en-US" sz="2000" i="1" dirty="0"/>
              <a:t>averaged</a:t>
            </a:r>
            <a:r>
              <a:rPr lang="en-US" sz="2000" dirty="0"/>
              <a:t>  value function.</a:t>
            </a:r>
          </a:p>
          <a:p>
            <a:pPr lvl="1"/>
            <a:r>
              <a:rPr lang="en-US" sz="2000" dirty="0"/>
              <a:t>Optimal fixed price</a:t>
            </a:r>
          </a:p>
          <a:p>
            <a:endParaRPr lang="en-US" sz="2400" dirty="0"/>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71" r="3033"/>
          <a:stretch/>
        </p:blipFill>
        <p:spPr bwMode="auto">
          <a:xfrm>
            <a:off x="5486400" y="1627632"/>
            <a:ext cx="3657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nvPr>
        </p:nvGraphicFramePr>
        <p:xfrm>
          <a:off x="4613339" y="2119313"/>
          <a:ext cx="663575" cy="501650"/>
        </p:xfrm>
        <a:graphic>
          <a:graphicData uri="http://schemas.openxmlformats.org/presentationml/2006/ole">
            <mc:AlternateContent xmlns:mc="http://schemas.openxmlformats.org/markup-compatibility/2006">
              <mc:Choice xmlns:v="urn:schemas-microsoft-com:vml" Requires="v">
                <p:oleObj spid="_x0000_s21506" name="Equation" r:id="rId4" imgW="368280" imgH="279360" progId="Equation.DSMT4">
                  <p:embed/>
                </p:oleObj>
              </mc:Choice>
              <mc:Fallback>
                <p:oleObj name="Equation" r:id="rId4" imgW="368280" imgH="279360" progId="Equation.DSMT4">
                  <p:embed/>
                  <p:pic>
                    <p:nvPicPr>
                      <p:cNvPr id="5" name="Object 4"/>
                      <p:cNvPicPr/>
                      <p:nvPr/>
                    </p:nvPicPr>
                    <p:blipFill>
                      <a:blip r:embed="rId5"/>
                      <a:stretch>
                        <a:fillRect/>
                      </a:stretch>
                    </p:blipFill>
                    <p:spPr>
                      <a:xfrm>
                        <a:off x="4613339" y="2119313"/>
                        <a:ext cx="663575" cy="501650"/>
                      </a:xfrm>
                      <a:prstGeom prst="rect">
                        <a:avLst/>
                      </a:prstGeom>
                    </p:spPr>
                  </p:pic>
                </p:oleObj>
              </mc:Fallback>
            </mc:AlternateContent>
          </a:graphicData>
        </a:graphic>
      </p:graphicFrame>
      <p:sp>
        <p:nvSpPr>
          <p:cNvPr id="6" name="Slide Number Placeholder 5"/>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78</a:t>
            </a:fld>
            <a:endParaRPr lang="en-US">
              <a:solidFill>
                <a:srgbClr val="000000"/>
              </a:solidFill>
            </a:endParaRPr>
          </a:p>
        </p:txBody>
      </p:sp>
    </p:spTree>
    <p:extLst>
      <p:ext uri="{BB962C8B-B14F-4D97-AF65-F5344CB8AC3E}">
        <p14:creationId xmlns:p14="http://schemas.microsoft.com/office/powerpoint/2010/main" val="19280047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sz="2400" dirty="0"/>
              <a:t>Behavior from optimal upper bound policy (BP curves are known):</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31" t="9030" r="15005" b="12551"/>
          <a:stretch/>
        </p:blipFill>
        <p:spPr bwMode="auto">
          <a:xfrm>
            <a:off x="268224" y="2424113"/>
            <a:ext cx="4450080" cy="443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40992" y="1967865"/>
            <a:ext cx="1542410" cy="461665"/>
          </a:xfrm>
          <a:prstGeom prst="rect">
            <a:avLst/>
          </a:prstGeom>
          <a:noFill/>
        </p:spPr>
        <p:txBody>
          <a:bodyPr wrap="none" rtlCol="0">
            <a:spAutoFit/>
          </a:bodyPr>
          <a:lstStyle/>
          <a:p>
            <a:r>
              <a:rPr lang="en-US" sz="2400" dirty="0"/>
              <a:t>Price paths</a:t>
            </a:r>
          </a:p>
        </p:txBody>
      </p:sp>
      <p:sp>
        <p:nvSpPr>
          <p:cNvPr id="8" name="TextBox 7"/>
          <p:cNvSpPr txBox="1"/>
          <p:nvPr/>
        </p:nvSpPr>
        <p:spPr>
          <a:xfrm>
            <a:off x="5913120" y="1961441"/>
            <a:ext cx="2016258" cy="461665"/>
          </a:xfrm>
          <a:prstGeom prst="rect">
            <a:avLst/>
          </a:prstGeom>
          <a:noFill/>
        </p:spPr>
        <p:txBody>
          <a:bodyPr wrap="none" rtlCol="0">
            <a:spAutoFit/>
          </a:bodyPr>
          <a:lstStyle/>
          <a:p>
            <a:r>
              <a:rPr lang="en-US" sz="2400" dirty="0"/>
              <a:t>Total bookings</a:t>
            </a:r>
          </a:p>
        </p:txBody>
      </p:sp>
      <p:pic>
        <p:nvPicPr>
          <p:cNvPr id="266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962"/>
          <a:stretch/>
        </p:blipFill>
        <p:spPr bwMode="auto">
          <a:xfrm>
            <a:off x="4797933" y="2466975"/>
            <a:ext cx="4187571" cy="423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79</a:t>
            </a:fld>
            <a:endParaRPr lang="en-US">
              <a:solidFill>
                <a:srgbClr val="000000"/>
              </a:solidFill>
            </a:endParaRPr>
          </a:p>
        </p:txBody>
      </p:sp>
    </p:spTree>
    <p:extLst>
      <p:ext uri="{BB962C8B-B14F-4D97-AF65-F5344CB8AC3E}">
        <p14:creationId xmlns:p14="http://schemas.microsoft.com/office/powerpoint/2010/main" val="391739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Transition function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min</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𝑀𝑎𝑥</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𝑅</m:t>
                            </m:r>
                          </m:e>
                        </m:acc>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r>
                          <a:rPr lang="en-US" b="0" i="1" smtClean="0">
                            <a:latin typeface="Cambria Math" panose="02040503050406030204" pitchFamily="18" charset="0"/>
                          </a:rPr>
                          <m:t>+1</m:t>
                        </m:r>
                      </m:sub>
                    </m:sSub>
                  </m:oMath>
                </a14:m>
                <a:r>
                  <a:rPr lang="en-US" dirty="0"/>
                  <a:t> updated using Bayes theorem.</a:t>
                </a:r>
              </a:p>
              <a:p>
                <a:r>
                  <a:rPr lang="en-US" dirty="0"/>
                  <a:t>Objective function</a:t>
                </a:r>
              </a:p>
              <a:p>
                <a:pPr lvl="1"/>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fName>
                      <m:e>
                        <m:r>
                          <a:rPr lang="en-US" b="0" i="1" smtClean="0">
                            <a:latin typeface="Cambria Math" panose="02040503050406030204" pitchFamily="18" charset="0"/>
                            <a:ea typeface="Cambria Math" panose="02040503050406030204" pitchFamily="18" charset="0"/>
                          </a:rPr>
                          <m:t>𝔼</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sub>
                          <m:sup>
                            <m:r>
                              <a:rPr lang="en-US" b="0" i="1" smtClean="0">
                                <a:latin typeface="Cambria Math" panose="02040503050406030204" pitchFamily="18" charset="0"/>
                                <a:ea typeface="Cambria Math" panose="02040503050406030204" pitchFamily="18" charset="0"/>
                              </a:rPr>
                              <m:t>𝑇</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𝑃</m:t>
                                </m:r>
                              </m:e>
                              <m:sup>
                                <m:r>
                                  <a:rPr lang="en-US" b="0" i="1" smtClean="0">
                                    <a:latin typeface="Cambria Math" panose="02040503050406030204" pitchFamily="18" charset="0"/>
                                    <a:ea typeface="Cambria Math" panose="02040503050406030204" pitchFamily="18" charset="0"/>
                                  </a:rPr>
                                  <m:t>𝜋</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e>
                        </m:nary>
                      </m:e>
                    </m:func>
                  </m:oMath>
                </a14:m>
                <a:endParaRPr lang="en-US" dirty="0"/>
              </a:p>
              <a:p>
                <a:pPr lvl="1"/>
                <a:endParaRPr lang="en-US" dirty="0"/>
              </a:p>
              <a:p>
                <a:pPr marL="457200" lvl="1" indent="0">
                  <a:buNone/>
                </a:pPr>
                <a:r>
                  <a:rPr lang="en-US" dirty="0"/>
                  <a:t>    or we may index time 0,…, T:</a:t>
                </a:r>
              </a:p>
              <a:p>
                <a:pPr lvl="1"/>
                <a:endParaRPr lang="en-US" dirty="0"/>
              </a:p>
              <a:p>
                <a:pPr lvl="1"/>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𝜋</m:t>
                            </m:r>
                          </m:lim>
                        </m:limLow>
                      </m:fName>
                      <m:e>
                        <m:r>
                          <a:rPr lang="en-US" i="1">
                            <a:latin typeface="Cambria Math" panose="02040503050406030204" pitchFamily="18" charset="0"/>
                            <a:ea typeface="Cambria Math" panose="02040503050406030204" pitchFamily="18" charset="0"/>
                          </a:rPr>
                          <m:t>𝔼</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𝑇</m:t>
                            </m:r>
                          </m:sup>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𝑃</m:t>
                                </m:r>
                              </m:e>
                              <m:sup>
                                <m:r>
                                  <a:rPr lang="en-US" i="1">
                                    <a:latin typeface="Cambria Math" panose="02040503050406030204" pitchFamily="18" charset="0"/>
                                    <a:ea typeface="Cambria Math" panose="02040503050406030204" pitchFamily="18" charset="0"/>
                                  </a:rPr>
                                  <m:t>𝜋</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e>
                        </m:nary>
                      </m:e>
                    </m:func>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b="-234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3614740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958"/>
          <a:stretch/>
        </p:blipFill>
        <p:spPr bwMode="auto">
          <a:xfrm>
            <a:off x="4648200" y="2429530"/>
            <a:ext cx="4404884" cy="442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sz="2400" dirty="0"/>
              <a:t>Behavior from averaging value functions across booking pace curves: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09" t="9346"/>
          <a:stretch/>
        </p:blipFill>
        <p:spPr bwMode="auto">
          <a:xfrm>
            <a:off x="268223" y="2377439"/>
            <a:ext cx="4583555" cy="447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840992" y="1967865"/>
            <a:ext cx="1542410" cy="461665"/>
          </a:xfrm>
          <a:prstGeom prst="rect">
            <a:avLst/>
          </a:prstGeom>
          <a:noFill/>
        </p:spPr>
        <p:txBody>
          <a:bodyPr wrap="none" rtlCol="0">
            <a:spAutoFit/>
          </a:bodyPr>
          <a:lstStyle/>
          <a:p>
            <a:r>
              <a:rPr lang="en-US" sz="2400" dirty="0"/>
              <a:t>Price paths</a:t>
            </a:r>
          </a:p>
        </p:txBody>
      </p:sp>
      <p:sp>
        <p:nvSpPr>
          <p:cNvPr id="18" name="TextBox 17"/>
          <p:cNvSpPr txBox="1"/>
          <p:nvPr/>
        </p:nvSpPr>
        <p:spPr>
          <a:xfrm>
            <a:off x="5913120" y="1961441"/>
            <a:ext cx="2016258" cy="461665"/>
          </a:xfrm>
          <a:prstGeom prst="rect">
            <a:avLst/>
          </a:prstGeom>
          <a:noFill/>
        </p:spPr>
        <p:txBody>
          <a:bodyPr wrap="none" rtlCol="0">
            <a:spAutoFit/>
          </a:bodyPr>
          <a:lstStyle/>
          <a:p>
            <a:r>
              <a:rPr lang="en-US" sz="2400" dirty="0"/>
              <a:t>Total bookings</a:t>
            </a: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80</a:t>
            </a:fld>
            <a:endParaRPr lang="en-US">
              <a:solidFill>
                <a:srgbClr val="000000"/>
              </a:solidFill>
            </a:endParaRPr>
          </a:p>
        </p:txBody>
      </p:sp>
    </p:spTree>
    <p:extLst>
      <p:ext uri="{BB962C8B-B14F-4D97-AF65-F5344CB8AC3E}">
        <p14:creationId xmlns:p14="http://schemas.microsoft.com/office/powerpoint/2010/main" val="26178054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651"/>
          <a:stretch/>
        </p:blipFill>
        <p:spPr bwMode="auto">
          <a:xfrm>
            <a:off x="4803009" y="2447489"/>
            <a:ext cx="4130937" cy="418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12"/>
          <a:stretch/>
        </p:blipFill>
        <p:spPr bwMode="auto">
          <a:xfrm>
            <a:off x="356616" y="2435297"/>
            <a:ext cx="4230624" cy="419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Behavior when we assume we have to keep the price fixed:</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sp>
        <p:nvSpPr>
          <p:cNvPr id="11" name="TextBox 10"/>
          <p:cNvSpPr txBox="1"/>
          <p:nvPr/>
        </p:nvSpPr>
        <p:spPr>
          <a:xfrm>
            <a:off x="1840992" y="1967865"/>
            <a:ext cx="1542410" cy="461665"/>
          </a:xfrm>
          <a:prstGeom prst="rect">
            <a:avLst/>
          </a:prstGeom>
          <a:noFill/>
        </p:spPr>
        <p:txBody>
          <a:bodyPr wrap="none" rtlCol="0">
            <a:spAutoFit/>
          </a:bodyPr>
          <a:lstStyle/>
          <a:p>
            <a:r>
              <a:rPr lang="en-US" sz="2400" dirty="0"/>
              <a:t>Price paths</a:t>
            </a:r>
          </a:p>
        </p:txBody>
      </p:sp>
      <p:sp>
        <p:nvSpPr>
          <p:cNvPr id="12" name="TextBox 11"/>
          <p:cNvSpPr txBox="1"/>
          <p:nvPr/>
        </p:nvSpPr>
        <p:spPr>
          <a:xfrm>
            <a:off x="5913120" y="1961441"/>
            <a:ext cx="2016258" cy="461665"/>
          </a:xfrm>
          <a:prstGeom prst="rect">
            <a:avLst/>
          </a:prstGeom>
          <a:noFill/>
        </p:spPr>
        <p:txBody>
          <a:bodyPr wrap="none" rtlCol="0">
            <a:spAutoFit/>
          </a:bodyPr>
          <a:lstStyle/>
          <a:p>
            <a:r>
              <a:rPr lang="en-US" sz="2400" dirty="0"/>
              <a:t>Total bookings</a:t>
            </a:r>
          </a:p>
        </p:txBody>
      </p:sp>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81</a:t>
            </a:fld>
            <a:endParaRPr lang="en-US">
              <a:solidFill>
                <a:srgbClr val="000000"/>
              </a:solidFill>
            </a:endParaRPr>
          </a:p>
        </p:txBody>
      </p:sp>
    </p:spTree>
    <p:extLst>
      <p:ext uri="{BB962C8B-B14F-4D97-AF65-F5344CB8AC3E}">
        <p14:creationId xmlns:p14="http://schemas.microsoft.com/office/powerpoint/2010/main" val="24077662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a:t>
            </a:r>
          </a:p>
        </p:txBody>
      </p:sp>
      <p:sp>
        <p:nvSpPr>
          <p:cNvPr id="3" name="Content Placeholder 2"/>
          <p:cNvSpPr>
            <a:spLocks noGrp="1"/>
          </p:cNvSpPr>
          <p:nvPr>
            <p:ph idx="1"/>
          </p:nvPr>
        </p:nvSpPr>
        <p:spPr/>
        <p:txBody>
          <a:bodyPr/>
          <a:lstStyle/>
          <a:p>
            <a:r>
              <a:rPr lang="en-US" dirty="0"/>
              <a:t>Performance</a:t>
            </a:r>
          </a:p>
          <a:p>
            <a:endParaRPr lang="en-US" dirty="0"/>
          </a:p>
          <a:p>
            <a:endParaRPr lang="en-US" dirty="0"/>
          </a:p>
          <a:p>
            <a:endParaRPr lang="en-US" dirty="0"/>
          </a:p>
          <a:p>
            <a:endParaRPr lang="en-US" dirty="0"/>
          </a:p>
          <a:p>
            <a:endParaRPr lang="en-US" dirty="0"/>
          </a:p>
          <a:p>
            <a:endParaRPr lang="en-US" dirty="0"/>
          </a:p>
          <a:p>
            <a:pPr lvl="1"/>
            <a:r>
              <a:rPr lang="en-US" dirty="0"/>
              <a:t>The large gap between the “average-V” policy and the upper bound (which only assumes that the booking pace curve is known) hints at the potential for improvements.</a:t>
            </a:r>
          </a:p>
        </p:txBody>
      </p:sp>
      <p:sp>
        <p:nvSpPr>
          <p:cNvPr id="4" name="Footer Placeholder 3"/>
          <p:cNvSpPr>
            <a:spLocks noGrp="1"/>
          </p:cNvSpPr>
          <p:nvPr>
            <p:ph type="ftr" sz="quarter" idx="11"/>
          </p:nvPr>
        </p:nvSpPr>
        <p:spPr/>
        <p:txBody>
          <a:bodyPr/>
          <a:lstStyle/>
          <a:p>
            <a:pPr>
              <a:defRPr/>
            </a:pPr>
            <a:r>
              <a:rPr lang="en-US">
                <a:solidFill>
                  <a:srgbClr val="000000"/>
                </a:solidFill>
              </a:rPr>
              <a:t>© 2016 W. B. Powell</a:t>
            </a:r>
            <a:endParaRPr lang="en-US">
              <a:solidFill>
                <a:srgbClr val="000000"/>
              </a:solidFill>
              <a:cs typeface="Times New Roman" pitchFamily="18"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831" y="1925384"/>
            <a:ext cx="7464369" cy="231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p:txBody>
          <a:bodyPr/>
          <a:lstStyle/>
          <a:p>
            <a:pPr>
              <a:defRPr/>
            </a:pPr>
            <a:r>
              <a:rPr lang="en-US">
                <a:solidFill>
                  <a:srgbClr val="000000"/>
                </a:solidFill>
              </a:rPr>
              <a:t>Slide </a:t>
            </a:r>
            <a:fld id="{E73AA38D-38E1-49E4-BE12-1C7221129599}" type="slidenum">
              <a:rPr lang="en-US" smtClean="0">
                <a:solidFill>
                  <a:srgbClr val="000000"/>
                </a:solidFill>
              </a:rPr>
              <a:pPr>
                <a:defRPr/>
              </a:pPr>
              <a:t>82</a:t>
            </a:fld>
            <a:endParaRPr lang="en-US">
              <a:solidFill>
                <a:srgbClr val="000000"/>
              </a:solidFill>
            </a:endParaRPr>
          </a:p>
        </p:txBody>
      </p:sp>
    </p:spTree>
    <p:extLst>
      <p:ext uri="{BB962C8B-B14F-4D97-AF65-F5344CB8AC3E}">
        <p14:creationId xmlns:p14="http://schemas.microsoft.com/office/powerpoint/2010/main" val="152672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Uncertainty modeling</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9</a:t>
            </a:fld>
            <a:endParaRPr lang="en-US"/>
          </a:p>
        </p:txBody>
      </p:sp>
    </p:spTree>
    <p:extLst>
      <p:ext uri="{BB962C8B-B14F-4D97-AF65-F5344CB8AC3E}">
        <p14:creationId xmlns:p14="http://schemas.microsoft.com/office/powerpoint/2010/main" val="266497981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472063</TotalTime>
  <Words>4704</Words>
  <Application>Microsoft Office PowerPoint</Application>
  <PresentationFormat>On-screen Show (4:3)</PresentationFormat>
  <Paragraphs>802</Paragraphs>
  <Slides>82</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7" baseType="lpstr">
      <vt:lpstr>Cambria Math</vt:lpstr>
      <vt:lpstr>Times New Roman</vt:lpstr>
      <vt:lpstr>Wingdings</vt:lpstr>
      <vt:lpstr>Default Design</vt:lpstr>
      <vt:lpstr>Equation</vt:lpstr>
      <vt:lpstr>PowerPoint Presentation</vt:lpstr>
      <vt:lpstr>Week 10 - Wednesday</vt:lpstr>
      <vt:lpstr>Narrative</vt:lpstr>
      <vt:lpstr>Hotel revenue management</vt:lpstr>
      <vt:lpstr>Hotel revenue management</vt:lpstr>
      <vt:lpstr>Basic model</vt:lpstr>
      <vt:lpstr>PowerPoint Presentation</vt:lpstr>
      <vt:lpstr>PowerPoint Presentation</vt:lpstr>
      <vt:lpstr>Uncertainty modeling</vt:lpstr>
      <vt:lpstr>Revenue management</vt:lpstr>
      <vt:lpstr>Demand forecasting</vt:lpstr>
      <vt:lpstr>Forecasting seasonality</vt:lpstr>
      <vt:lpstr>Forecasting seasonality</vt:lpstr>
      <vt:lpstr>Forecasting seasonality</vt:lpstr>
      <vt:lpstr>Forecasting seasonality</vt:lpstr>
      <vt:lpstr>Forecasting seasonality</vt:lpstr>
      <vt:lpstr>Forecasting seasonality</vt:lpstr>
      <vt:lpstr>Forecasting seasonality</vt:lpstr>
      <vt:lpstr>Forecasting seasonality</vt:lpstr>
      <vt:lpstr>Forecasting seasonality</vt:lpstr>
      <vt:lpstr>Forecasting seasonality</vt:lpstr>
      <vt:lpstr>Forecasting seasonality</vt:lpstr>
      <vt:lpstr>Booking pace curves</vt:lpstr>
      <vt:lpstr>Booking pace curves</vt:lpstr>
      <vt:lpstr>Booking pace curves</vt:lpstr>
      <vt:lpstr>Booking pace curves</vt:lpstr>
      <vt:lpstr>Booking pace curves</vt:lpstr>
      <vt:lpstr>Booking pace curves</vt:lpstr>
      <vt:lpstr>Booking pace curves</vt:lpstr>
      <vt:lpstr>Booking pace curves</vt:lpstr>
      <vt:lpstr>Booking pace curves</vt:lpstr>
      <vt:lpstr>Booking pace curves</vt:lpstr>
      <vt:lpstr>Booking pace curves</vt:lpstr>
      <vt:lpstr>Booking pace curves</vt:lpstr>
      <vt:lpstr>Booking process</vt:lpstr>
      <vt:lpstr>Predicting the booking pace curves</vt:lpstr>
      <vt:lpstr>Predicting the booking pace curves</vt:lpstr>
      <vt:lpstr>Predicting the booking pace curves</vt:lpstr>
      <vt:lpstr>Predicting the booking pace curves</vt:lpstr>
      <vt:lpstr>Predicting the booking pace curves</vt:lpstr>
      <vt:lpstr>Predicting the booking pace curves</vt:lpstr>
      <vt:lpstr>Predicting the booking pace curves</vt:lpstr>
      <vt:lpstr>Predicting the booking pace curves</vt:lpstr>
      <vt:lpstr>Predicting the booking pace curves</vt:lpstr>
      <vt:lpstr>Predicting the booking pace curves</vt:lpstr>
      <vt:lpstr>Booking process</vt:lpstr>
      <vt:lpstr>Booking process</vt:lpstr>
      <vt:lpstr>Booking process</vt:lpstr>
      <vt:lpstr>Booking process</vt:lpstr>
      <vt:lpstr>Booking process</vt:lpstr>
      <vt:lpstr>Booking process</vt:lpstr>
      <vt:lpstr>Booking process</vt:lpstr>
      <vt:lpstr>Designing policies</vt:lpstr>
      <vt:lpstr>Revenue management</vt:lpstr>
      <vt:lpstr>Revenue management</vt:lpstr>
      <vt:lpstr>Designing policies</vt:lpstr>
      <vt:lpstr>A practical policy</vt:lpstr>
      <vt:lpstr>A practical policy</vt:lpstr>
      <vt:lpstr>A practical policy</vt:lpstr>
      <vt:lpstr>A practical policy</vt:lpstr>
      <vt:lpstr>A practical policy</vt:lpstr>
      <vt:lpstr>A practical policy</vt:lpstr>
      <vt:lpstr>A practical policy</vt:lpstr>
      <vt:lpstr>A practical policy</vt:lpstr>
      <vt:lpstr>A practical policy</vt:lpstr>
      <vt:lpstr>A practical policy</vt:lpstr>
      <vt:lpstr>A practical policy</vt:lpstr>
      <vt:lpstr>A practical policy</vt:lpstr>
      <vt:lpstr>A practical policy</vt:lpstr>
      <vt:lpstr>Designing policies</vt:lpstr>
      <vt:lpstr>Dynamic programming</vt:lpstr>
      <vt:lpstr>Dynamic programming</vt:lpstr>
      <vt:lpstr>Dynamic programming</vt:lpstr>
      <vt:lpstr>Dynamic programming</vt:lpstr>
      <vt:lpstr>Dynamic programming</vt:lpstr>
      <vt:lpstr>Dynamic programming</vt:lpstr>
      <vt:lpstr>Dynamic programming</vt:lpstr>
      <vt:lpstr>Dynamic programming</vt:lpstr>
      <vt:lpstr>Dynamic programming</vt:lpstr>
      <vt:lpstr>Dynamic programming</vt:lpstr>
      <vt:lpstr>Dynamic programming</vt:lpstr>
      <vt:lpstr>Dynamic programming</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Civil Engineering and Operations Research</dc:creator>
  <cp:lastModifiedBy>Warren B. Powell</cp:lastModifiedBy>
  <cp:revision>2020</cp:revision>
  <cp:lastPrinted>2018-04-09T18:54:05Z</cp:lastPrinted>
  <dcterms:created xsi:type="dcterms:W3CDTF">1998-07-09T00:32:24Z</dcterms:created>
  <dcterms:modified xsi:type="dcterms:W3CDTF">2020-03-28T15:17:05Z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C:\My documents\Web pages\orf411_99\ORF411_Lectures</vt:lpwstr>
  </property>
</Properties>
</file>