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407" r:id="rId2"/>
    <p:sldId id="7148" r:id="rId3"/>
    <p:sldId id="408" r:id="rId4"/>
    <p:sldId id="7149" r:id="rId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CBCFD0A-44C4-4A0A-AADC-5D86030452A7}">
          <p14:sldIdLst>
            <p14:sldId id="407"/>
            <p14:sldId id="7148"/>
            <p14:sldId id="408"/>
            <p14:sldId id="714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DDDDDD"/>
    <a:srgbClr val="EAEAEA"/>
    <a:srgbClr val="00CC00"/>
    <a:srgbClr val="33CC33"/>
    <a:srgbClr val="666699"/>
    <a:srgbClr val="996633"/>
    <a:srgbClr val="CC99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03" autoAdjust="0"/>
    <p:restoredTop sz="95332" autoAdjust="0"/>
  </p:normalViewPr>
  <p:slideViewPr>
    <p:cSldViewPr snapToGrid="0">
      <p:cViewPr varScale="1">
        <p:scale>
          <a:sx n="51" d="100"/>
          <a:sy n="51" d="100"/>
        </p:scale>
        <p:origin x="1290" y="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1284" y="-90"/>
      </p:cViewPr>
      <p:guideLst>
        <p:guide orient="horz" pos="2928"/>
        <p:guide pos="2209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56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0" tIns="46045" rIns="92090" bIns="4604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3379" y="0"/>
            <a:ext cx="3056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0" tIns="46045" rIns="92090" bIns="4604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55076"/>
            <a:ext cx="3056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0" tIns="46045" rIns="92090" bIns="4604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9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3379" y="8855076"/>
            <a:ext cx="30564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90" tIns="46045" rIns="92090" bIns="4604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F6A58309-D1B0-46E0-A631-EC6506EA40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46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" y="0"/>
            <a:ext cx="3037031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38" tIns="46819" rIns="93638" bIns="46819" numCol="1" anchor="t" anchorCtr="0" compatLnSpc="1">
            <a:prstTxWarp prst="textNoShape">
              <a:avLst/>
            </a:prstTxWarp>
          </a:bodyPr>
          <a:lstStyle>
            <a:lvl1pPr defTabSz="93648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3379" y="0"/>
            <a:ext cx="3037031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38" tIns="46819" rIns="93638" bIns="46819" numCol="1" anchor="t" anchorCtr="0" compatLnSpc="1">
            <a:prstTxWarp prst="textNoShape">
              <a:avLst/>
            </a:prstTxWarp>
          </a:bodyPr>
          <a:lstStyle>
            <a:lvl1pPr algn="r" defTabSz="93648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85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6436"/>
            <a:ext cx="514096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38" tIns="46819" rIns="93638" bIns="468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" y="8832850"/>
            <a:ext cx="3037031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38" tIns="46819" rIns="93638" bIns="46819" numCol="1" anchor="b" anchorCtr="0" compatLnSpc="1">
            <a:prstTxWarp prst="textNoShape">
              <a:avLst/>
            </a:prstTxWarp>
          </a:bodyPr>
          <a:lstStyle>
            <a:lvl1pPr defTabSz="936484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3379" y="8832850"/>
            <a:ext cx="3037031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38" tIns="46819" rIns="93638" bIns="46819" numCol="1" anchor="b" anchorCtr="0" compatLnSpc="1">
            <a:prstTxWarp prst="textNoShape">
              <a:avLst/>
            </a:prstTxWarp>
          </a:bodyPr>
          <a:lstStyle>
            <a:lvl1pPr algn="r" defTabSz="936484">
              <a:defRPr sz="1300"/>
            </a:lvl1pPr>
          </a:lstStyle>
          <a:p>
            <a:pPr>
              <a:defRPr/>
            </a:pPr>
            <a:fld id="{BAFA802B-FC56-480F-BD85-8E983C4696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15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6484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7908" indent="-287657" defTabSz="936484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50627" indent="-230124" defTabSz="936484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10878" indent="-230124" defTabSz="936484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71128" indent="-230124" defTabSz="936484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31378" indent="-230124" defTabSz="93648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91631" indent="-230124" defTabSz="93648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51878" indent="-230124" defTabSz="93648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12133" indent="-230124" defTabSz="936484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CBCAAA3-AB45-4D6C-B0AA-BF75E0647B32}" type="slidenum">
              <a:rPr lang="en-US" sz="1300"/>
              <a:pPr/>
              <a:t>1</a:t>
            </a:fld>
            <a:endParaRPr lang="en-US" sz="1300"/>
          </a:p>
        </p:txBody>
      </p:sp>
      <p:sp>
        <p:nvSpPr>
          <p:cNvPr id="619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95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703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8348" indent="-287825" defTabSz="93703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51301" indent="-230259" defTabSz="93703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11822" indent="-230259" defTabSz="93703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72343" indent="-230259" defTabSz="93703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32862" indent="-230259" defTabSz="93703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93385" indent="-230259" defTabSz="93703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53902" indent="-230259" defTabSz="93703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914427" indent="-230259" defTabSz="93703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6848B4A7-4C20-4EBB-9609-170A49097713}" type="slidenum">
              <a:rPr lang="en-US" sz="1300"/>
              <a:pPr/>
              <a:t>2</a:t>
            </a:fld>
            <a:endParaRPr lang="en-US" sz="1300"/>
          </a:p>
        </p:txBody>
      </p:sp>
      <p:sp>
        <p:nvSpPr>
          <p:cNvPr id="620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05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47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5371B-0A8B-48EE-B0B9-9A5278808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32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98DD5D-1BCE-462D-B743-79333EBAB5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9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9BCBA-9DCF-45E7-96C3-C16EC100C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47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43000"/>
            <a:ext cx="38100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FD04-59A8-4BA2-BC9A-C72897BFB5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2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0F0A5-88A2-400D-91DB-1B6C935589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705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80D03-DE9E-4EEB-B32F-D95DB17C2B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06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06A3F-1911-48B4-9053-E3F3E4A774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7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AAAAD-662A-478B-9213-FED7BD0BDF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83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F8FDB9-CF0A-420A-AF2D-F4DF67B82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28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3C0C6-2BFE-49DE-AAA7-5EB9207CD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1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130D4-F6C9-40D2-B7E4-116D1D94E9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2D715-E131-4A8B-A303-485C5266A1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72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© 2017 Warren B. Powell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3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47A4E76-480E-48DB-A143-935C7E118E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304800" y="914400"/>
            <a:ext cx="5791200" cy="152400"/>
          </a:xfrm>
          <a:prstGeom prst="rect">
            <a:avLst/>
          </a:prstGeom>
          <a:gradFill rotWithShape="0">
            <a:gsLst>
              <a:gs pos="0">
                <a:srgbClr val="291000"/>
              </a:gs>
              <a:gs pos="100000">
                <a:srgbClr val="FF6600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wbpowell328@gmail.com" TargetMode="External"/><Relationship Id="rId2" Type="http://schemas.openxmlformats.org/officeDocument/2006/relationships/hyperlink" Target="https://castlelab.princeton.edu/wp-content/uploads/2020/03/ORF-411-Lecture-15-Princeton-beer-game-spreadsheet-2.xlsx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0" y="0"/>
            <a:ext cx="9124950" cy="6838950"/>
          </a:xfrm>
          <a:prstGeom prst="rect">
            <a:avLst/>
          </a:prstGeom>
          <a:solidFill>
            <a:srgbClr val="EF91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/>
              <a:t>.</a:t>
            </a:r>
          </a:p>
        </p:txBody>
      </p:sp>
      <p:sp>
        <p:nvSpPr>
          <p:cNvPr id="3077" name="AutoShape 3"/>
          <p:cNvSpPr>
            <a:spLocks noChangeArrowheads="1"/>
          </p:cNvSpPr>
          <p:nvPr/>
        </p:nvSpPr>
        <p:spPr bwMode="auto">
          <a:xfrm>
            <a:off x="250825" y="504825"/>
            <a:ext cx="8623300" cy="3200400"/>
          </a:xfrm>
          <a:prstGeom prst="roundRect">
            <a:avLst>
              <a:gd name="adj" fmla="val 12495"/>
            </a:avLst>
          </a:prstGeom>
          <a:gradFill rotWithShape="0">
            <a:gsLst>
              <a:gs pos="0">
                <a:srgbClr val="472B00"/>
              </a:gs>
              <a:gs pos="50000">
                <a:srgbClr val="EF9100"/>
              </a:gs>
              <a:gs pos="100000">
                <a:srgbClr val="472B00"/>
              </a:gs>
            </a:gsLst>
            <a:lin ang="5400000" scaled="1"/>
          </a:gra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algn="ctr">
              <a:lnSpc>
                <a:spcPct val="88000"/>
              </a:lnSpc>
            </a:pPr>
            <a:r>
              <a:rPr lang="en-US" sz="2800" b="1" dirty="0">
                <a:solidFill>
                  <a:schemeClr val="bg1"/>
                </a:solidFill>
              </a:rPr>
              <a:t>Sequential decision analytics and modeling</a:t>
            </a:r>
          </a:p>
          <a:p>
            <a:pPr algn="ctr">
              <a:lnSpc>
                <a:spcPct val="88000"/>
              </a:lnSpc>
            </a:pPr>
            <a:r>
              <a:rPr lang="en-US" sz="2000" b="1" dirty="0">
                <a:solidFill>
                  <a:schemeClr val="bg1"/>
                </a:solidFill>
              </a:rPr>
              <a:t>ORF 411</a:t>
            </a:r>
          </a:p>
          <a:p>
            <a:pPr algn="ctr">
              <a:lnSpc>
                <a:spcPct val="88000"/>
              </a:lnSpc>
            </a:pPr>
            <a:r>
              <a:rPr lang="en-US" sz="2000" b="1" dirty="0">
                <a:solidFill>
                  <a:schemeClr val="bg1"/>
                </a:solidFill>
              </a:rPr>
              <a:t>Fall, 2018</a:t>
            </a:r>
          </a:p>
        </p:txBody>
      </p:sp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3790950" y="4248150"/>
            <a:ext cx="4826000" cy="2146300"/>
          </a:xfrm>
          <a:prstGeom prst="rect">
            <a:avLst/>
          </a:prstGeom>
          <a:gradFill rotWithShape="0">
            <a:gsLst>
              <a:gs pos="0">
                <a:srgbClr val="EF9100"/>
              </a:gs>
              <a:gs pos="50000">
                <a:srgbClr val="000000"/>
              </a:gs>
              <a:gs pos="100000">
                <a:srgbClr val="EF91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 anchorCtr="1"/>
          <a:lstStyle/>
          <a:p>
            <a:pPr algn="ctr">
              <a:lnSpc>
                <a:spcPct val="92000"/>
              </a:lnSpc>
            </a:pPr>
            <a:r>
              <a:rPr lang="en-US" b="1" dirty="0">
                <a:solidFill>
                  <a:schemeClr val="bg1"/>
                </a:solidFill>
              </a:rPr>
              <a:t>Warren Powell</a:t>
            </a:r>
          </a:p>
          <a:p>
            <a:pPr algn="ctr">
              <a:lnSpc>
                <a:spcPct val="92000"/>
              </a:lnSpc>
            </a:pPr>
            <a:r>
              <a:rPr lang="en-US" b="1" dirty="0">
                <a:solidFill>
                  <a:schemeClr val="bg1"/>
                </a:solidFill>
              </a:rPr>
              <a:t>Princeton University</a:t>
            </a:r>
          </a:p>
          <a:p>
            <a:pPr algn="ctr">
              <a:lnSpc>
                <a:spcPct val="92000"/>
              </a:lnSpc>
            </a:pPr>
            <a:r>
              <a:rPr lang="en-US" sz="2000" b="1" dirty="0">
                <a:solidFill>
                  <a:schemeClr val="bg1"/>
                </a:solidFill>
              </a:rPr>
              <a:t>http://www.castlelab.princeton.edu </a:t>
            </a:r>
            <a:endParaRPr lang="en-US" sz="2800" b="1" dirty="0">
              <a:solidFill>
                <a:schemeClr val="bg1"/>
              </a:solidFill>
            </a:endParaRPr>
          </a:p>
        </p:txBody>
      </p:sp>
      <p:pic>
        <p:nvPicPr>
          <p:cNvPr id="3079" name="Picture 5" descr="CASTL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3910013"/>
            <a:ext cx="2784475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Rectangle 6"/>
          <p:cNvSpPr>
            <a:spLocks noChangeArrowheads="1"/>
          </p:cNvSpPr>
          <p:nvPr/>
        </p:nvSpPr>
        <p:spPr bwMode="auto">
          <a:xfrm>
            <a:off x="0" y="6553200"/>
            <a:ext cx="3621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i="1" dirty="0"/>
              <a:t>© 2017 Warren B. Powell, Princeton University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Week 8 - Wednesday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Beer game!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 W.B. Powell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6AA0165E-294E-4057-A6C5-8F6B42A2F28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577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478D7-74B1-4DB5-951A-A59B271CF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Princeton beer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2317F-51A4-4B00-92B8-C1AF38A4C4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lecture will be devoted to students playing the Princeton version of the beer game.  </a:t>
            </a:r>
          </a:p>
          <a:p>
            <a:r>
              <a:rPr lang="en-US" dirty="0"/>
              <a:t>All the instructions are contained in the spreadsheet:</a:t>
            </a:r>
          </a:p>
          <a:p>
            <a:endParaRPr lang="en-US" dirty="0"/>
          </a:p>
          <a:p>
            <a:pPr lvl="1"/>
            <a:r>
              <a:rPr lang="en-US" dirty="0">
                <a:hlinkClick r:id="rId2"/>
              </a:rPr>
              <a:t>https://castlelab.princeton.edu/wp-content/uploads/2020/03/ORF-411-Lecture-15-Princeton-beer-game-spreadsheet-2.xlsx</a:t>
            </a:r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This is my adaptation of the famous beer game, but streamlined so that it can fit nicely into either a 90 minute or even 60 minute lecture format.</a:t>
            </a:r>
          </a:p>
          <a:p>
            <a:pPr lvl="1"/>
            <a:r>
              <a:rPr lang="en-US" dirty="0"/>
              <a:t>Email me (</a:t>
            </a:r>
            <a:r>
              <a:rPr lang="en-US" dirty="0">
                <a:hlinkClick r:id="rId3"/>
              </a:rPr>
              <a:t>wbpowell328@gmail.com</a:t>
            </a:r>
            <a:r>
              <a:rPr lang="en-US" dirty="0"/>
              <a:t>) for instructions of how to prepare the set of demands for the retailer.  If you are familiar with the classical beer game, I used the standard setup.</a:t>
            </a:r>
          </a:p>
        </p:txBody>
      </p:sp>
    </p:spTree>
    <p:extLst>
      <p:ext uri="{BB962C8B-B14F-4D97-AF65-F5344CB8AC3E}">
        <p14:creationId xmlns:p14="http://schemas.microsoft.com/office/powerpoint/2010/main" val="369444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412AD-3B35-434D-BD4B-27B376DF9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Princeton beer game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428B4-F86D-4BA4-AF7D-6DF60D495D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Preparation:</a:t>
            </a:r>
          </a:p>
          <a:p>
            <a:pPr lvl="1"/>
            <a:r>
              <a:rPr lang="en-US" dirty="0"/>
              <a:t>All instructions are contained in the spreadsheet.  Be sure to printout the instruction page and the page for recording orders and inventories.</a:t>
            </a:r>
          </a:p>
          <a:p>
            <a:pPr lvl="1"/>
            <a:r>
              <a:rPr lang="en-US" dirty="0"/>
              <a:t>You will need a supply of small coins – approximately 300 per team.</a:t>
            </a:r>
          </a:p>
          <a:p>
            <a:pPr lvl="1"/>
            <a:r>
              <a:rPr lang="en-US" dirty="0"/>
              <a:t>Each player will need about 30 slips of paper for writing orders (you can cut a single sheet of paper into 8 slips).</a:t>
            </a:r>
          </a:p>
          <a:p>
            <a:pPr lvl="1"/>
            <a:r>
              <a:rPr lang="en-US" dirty="0"/>
              <a:t>Teams should consist of at least 4 up to 6 players.</a:t>
            </a:r>
          </a:p>
          <a:p>
            <a:pPr lvl="1"/>
            <a:r>
              <a:rPr lang="en-US" dirty="0"/>
              <a:t>The game should be run in a room where students sit at a continuous table so that the coins and slips of papers can be moved from one team member to the next.</a:t>
            </a:r>
          </a:p>
          <a:p>
            <a:pPr lvl="1"/>
            <a:r>
              <a:rPr lang="en-US" dirty="0"/>
              <a:t>If you are familiar with the classic beer game, you do not need to prepare game boards.</a:t>
            </a:r>
          </a:p>
          <a:p>
            <a:pPr lvl="1"/>
            <a:r>
              <a:rPr lang="en-US" dirty="0"/>
              <a:t>I recommend talking the entire class through the first two rounds.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134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472067</TotalTime>
  <Words>310</Words>
  <Application>Microsoft Office PowerPoint</Application>
  <PresentationFormat>On-screen Show (4:3)</PresentationFormat>
  <Paragraphs>31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Times New Roman</vt:lpstr>
      <vt:lpstr>Wingdings</vt:lpstr>
      <vt:lpstr>Default Design</vt:lpstr>
      <vt:lpstr>PowerPoint Presentation</vt:lpstr>
      <vt:lpstr>Week 8 - Wednesday</vt:lpstr>
      <vt:lpstr>Princeton beer game</vt:lpstr>
      <vt:lpstr>Princeton beer game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</dc:title>
  <dc:creator>Civil Engineering and Operations Research</dc:creator>
  <cp:lastModifiedBy>Warren B. Powell</cp:lastModifiedBy>
  <cp:revision>2020</cp:revision>
  <cp:lastPrinted>2018-04-09T18:54:05Z</cp:lastPrinted>
  <dcterms:created xsi:type="dcterms:W3CDTF">1998-07-09T00:32:24Z</dcterms:created>
  <dcterms:modified xsi:type="dcterms:W3CDTF">2020-03-28T15:12:43Z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3</vt:i4>
  </property>
  <property fmtid="{D5CDD505-2E9C-101B-9397-08002B2CF9AE}" pid="6" name="ScreenUsage">
    <vt:i4>2</vt:i4>
  </property>
  <property fmtid="{D5CDD505-2E9C-101B-9397-08002B2CF9AE}" pid="7" name="MailAddress">
    <vt:lpwstr/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documents\Web pages\orf411_99\ORF411_Lectures</vt:lpwstr>
  </property>
</Properties>
</file>