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07" r:id="rId2"/>
    <p:sldId id="7115" r:id="rId3"/>
    <p:sldId id="6862" r:id="rId4"/>
    <p:sldId id="6856" r:id="rId5"/>
    <p:sldId id="6857" r:id="rId6"/>
    <p:sldId id="6858" r:id="rId7"/>
    <p:sldId id="6859" r:id="rId8"/>
    <p:sldId id="6860" r:id="rId9"/>
    <p:sldId id="6861" r:id="rId10"/>
    <p:sldId id="7144" r:id="rId11"/>
    <p:sldId id="7146" r:id="rId12"/>
    <p:sldId id="7145" r:id="rId13"/>
    <p:sldId id="5930" r:id="rId14"/>
    <p:sldId id="6778" r:id="rId15"/>
    <p:sldId id="6780" r:id="rId16"/>
    <p:sldId id="6781" r:id="rId17"/>
    <p:sldId id="6782" r:id="rId18"/>
    <p:sldId id="6783" r:id="rId19"/>
    <p:sldId id="6784" r:id="rId20"/>
    <p:sldId id="6804" r:id="rId21"/>
    <p:sldId id="6805" r:id="rId22"/>
    <p:sldId id="6806" r:id="rId23"/>
    <p:sldId id="6807" r:id="rId24"/>
    <p:sldId id="6808" r:id="rId25"/>
    <p:sldId id="6809" r:id="rId26"/>
    <p:sldId id="6810" r:id="rId27"/>
    <p:sldId id="6796" r:id="rId28"/>
    <p:sldId id="6797" r:id="rId29"/>
    <p:sldId id="6811" r:id="rId30"/>
    <p:sldId id="6814" r:id="rId31"/>
    <p:sldId id="7150" r:id="rId32"/>
    <p:sldId id="7151" r:id="rId33"/>
    <p:sldId id="7152" r:id="rId34"/>
    <p:sldId id="7153" r:id="rId35"/>
    <p:sldId id="7154" r:id="rId36"/>
    <p:sldId id="7155" r:id="rId37"/>
    <p:sldId id="7156" r:id="rId38"/>
    <p:sldId id="7157" r:id="rId39"/>
    <p:sldId id="7158" r:id="rId40"/>
    <p:sldId id="7159" r:id="rId41"/>
    <p:sldId id="7160" r:id="rId4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7115"/>
            <p14:sldId id="6862"/>
            <p14:sldId id="6856"/>
            <p14:sldId id="6857"/>
            <p14:sldId id="6858"/>
            <p14:sldId id="6859"/>
            <p14:sldId id="6860"/>
            <p14:sldId id="6861"/>
            <p14:sldId id="7144"/>
            <p14:sldId id="7146"/>
            <p14:sldId id="7145"/>
            <p14:sldId id="5930"/>
            <p14:sldId id="6778"/>
            <p14:sldId id="6780"/>
            <p14:sldId id="6781"/>
            <p14:sldId id="6782"/>
            <p14:sldId id="6783"/>
            <p14:sldId id="6784"/>
            <p14:sldId id="6804"/>
            <p14:sldId id="6805"/>
            <p14:sldId id="6806"/>
            <p14:sldId id="6807"/>
            <p14:sldId id="6808"/>
            <p14:sldId id="6809"/>
            <p14:sldId id="6810"/>
            <p14:sldId id="6796"/>
            <p14:sldId id="6797"/>
            <p14:sldId id="6811"/>
            <p14:sldId id="6814"/>
            <p14:sldId id="7150"/>
            <p14:sldId id="7151"/>
            <p14:sldId id="7152"/>
            <p14:sldId id="7153"/>
            <p14:sldId id="7154"/>
            <p14:sldId id="7155"/>
            <p14:sldId id="7156"/>
            <p14:sldId id="7157"/>
            <p14:sldId id="7158"/>
            <p14:sldId id="7159"/>
            <p14:sldId id="71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DB03C-A0C0-4D69-9632-065C57062C04}" type="slidenum">
              <a:rPr lang="en-US"/>
              <a:pPr/>
              <a:t>17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2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BA676-EDA0-4DB3-8560-C58FDB3189E6}" type="slidenum">
              <a:rPr lang="en-US"/>
              <a:pPr/>
              <a:t>18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BB550-7B94-4A8B-BECB-41DC4685E941}" type="slidenum">
              <a:rPr lang="en-US"/>
              <a:pPr/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6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C448B-32ED-4DAA-A8A3-2295E6736FFC}" type="slidenum">
              <a:rPr lang="en-US"/>
              <a:pPr/>
              <a:t>23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45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2191-C5F3-4A9B-A9FB-D7F081A6FB76}" type="slidenum">
              <a:rPr lang="en-US"/>
              <a:pPr/>
              <a:t>24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1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B4E1B-C254-4D1C-A4C6-9E4952188E25}" type="slidenum">
              <a:rPr lang="en-US"/>
              <a:pPr/>
              <a:t>25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85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3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2191-C5F3-4A9B-A9FB-D7F081A6FB76}" type="slidenum">
              <a:rPr lang="en-US"/>
              <a:pPr/>
              <a:t>27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3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B4E1B-C254-4D1C-A4C6-9E4952188E25}" type="slidenum">
              <a:rPr lang="en-US"/>
              <a:pPr/>
              <a:t>28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1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B60AE-32D0-4EC6-9689-AE96328BF41F}" type="slidenum">
              <a:rPr lang="en-US"/>
              <a:pPr/>
              <a:t>29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25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DCF84-1172-44C2-A9D4-4D26B5D7D16C}" type="slidenum">
              <a:rPr lang="en-US"/>
              <a:pPr/>
              <a:t>30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35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97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14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40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6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Tim Cook – CEO of Apple</a:t>
            </a:r>
          </a:p>
          <a:p>
            <a:r>
              <a:rPr lang="en-US" dirty="0"/>
              <a:t>What was his</a:t>
            </a:r>
            <a:r>
              <a:rPr lang="en-US" baseline="0" dirty="0"/>
              <a:t> job before taking over from Steve Jobs?  Head of global logistics</a:t>
            </a:r>
          </a:p>
          <a:p>
            <a:r>
              <a:rPr lang="en-US" dirty="0"/>
              <a:t>Apple</a:t>
            </a:r>
            <a:r>
              <a:rPr lang="en-US" baseline="0" dirty="0"/>
              <a:t> has gained a significant advantage over its competitors through logistics, largely in the form of contracts that lock up supplies of materials and components, blocking out competitors.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6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http://www.macgasm.net/2012/03/24/logistics-tim-cook/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6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2A7BC-8EEE-4389-BF3B-0E06BB5DCA08}" type="slidenum">
              <a:rPr lang="en-US"/>
              <a:pPr/>
              <a:t>14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2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4A8B7-5B27-417D-93ED-136FBB7DFB45}" type="slidenum">
              <a:rPr lang="en-US"/>
              <a:pPr/>
              <a:t>15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6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A38B4-0894-483C-96BB-71051115F569}" type="slidenum">
              <a:rPr lang="en-US"/>
              <a:pPr/>
              <a:t>16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Pratt&amp;Whitney</a:t>
            </a:r>
            <a:r>
              <a:rPr lang="en-US" dirty="0"/>
              <a:t> jet engines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2816002" name="Picture 2" descr="Image result for pratt and whit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6" y="1810568"/>
            <a:ext cx="7540348" cy="428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5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Pratt&amp;Whitney</a:t>
            </a:r>
            <a:r>
              <a:rPr lang="en-US" dirty="0"/>
              <a:t> jet engines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60" y="1649863"/>
            <a:ext cx="7825875" cy="52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Pratt&amp;Whitney</a:t>
            </a:r>
            <a:r>
              <a:rPr lang="en-US" dirty="0"/>
              <a:t> jet engines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2819074" name="Picture 2" descr="Image result for pratt and whit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47964"/>
            <a:ext cx="7518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9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Information exchange problems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2018 W.B. Powell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Sample problems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Pricing IPO’s:</a:t>
            </a:r>
          </a:p>
          <a:p>
            <a:pPr lvl="2"/>
            <a:r>
              <a:rPr lang="en-US"/>
              <a:t>Situation:</a:t>
            </a:r>
          </a:p>
          <a:p>
            <a:pPr lvl="3"/>
            <a:r>
              <a:rPr lang="en-US"/>
              <a:t>Bank wishes to bring an IPO to market.</a:t>
            </a:r>
          </a:p>
          <a:p>
            <a:pPr lvl="2"/>
            <a:r>
              <a:rPr lang="en-US"/>
              <a:t>Decision:</a:t>
            </a:r>
          </a:p>
          <a:p>
            <a:pPr lvl="3"/>
            <a:r>
              <a:rPr lang="en-US"/>
              <a:t>How should the bank price the IPO?</a:t>
            </a:r>
          </a:p>
          <a:p>
            <a:pPr lvl="2"/>
            <a:r>
              <a:rPr lang="en-US"/>
              <a:t>Behavior:</a:t>
            </a:r>
          </a:p>
          <a:p>
            <a:pPr lvl="3"/>
            <a:r>
              <a:rPr lang="en-US"/>
              <a:t>Bank solicits information from investment banks, who indicate a price lower than they are willing to pay.</a:t>
            </a:r>
          </a:p>
          <a:p>
            <a:pPr lvl="2"/>
            <a:r>
              <a:rPr lang="en-US"/>
              <a:t>Outcome:</a:t>
            </a:r>
          </a:p>
          <a:p>
            <a:pPr lvl="3"/>
            <a:r>
              <a:rPr lang="en-US"/>
              <a:t>If the bank goes to market with too low of a price, it leaves money on the table.</a:t>
            </a:r>
          </a:p>
          <a:p>
            <a:pPr lvl="3"/>
            <a:r>
              <a:rPr lang="en-US"/>
              <a:t>If bank goes to market with too high of a price, it will not clear the market and is left with shares on hand.</a:t>
            </a:r>
          </a:p>
        </p:txBody>
      </p:sp>
    </p:spTree>
    <p:extLst>
      <p:ext uri="{BB962C8B-B14F-4D97-AF65-F5344CB8AC3E}">
        <p14:creationId xmlns:p14="http://schemas.microsoft.com/office/powerpoint/2010/main" val="363901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2018 W.B. Powell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Sample problems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IT department:</a:t>
            </a:r>
          </a:p>
          <a:p>
            <a:pPr lvl="2"/>
            <a:r>
              <a:rPr lang="en-US"/>
              <a:t>Situation: </a:t>
            </a:r>
          </a:p>
          <a:p>
            <a:pPr lvl="3"/>
            <a:r>
              <a:rPr lang="en-US"/>
              <a:t>Request for programming</a:t>
            </a:r>
          </a:p>
          <a:p>
            <a:pPr lvl="2"/>
            <a:r>
              <a:rPr lang="en-US"/>
              <a:t>Decision:</a:t>
            </a:r>
          </a:p>
          <a:p>
            <a:pPr lvl="3"/>
            <a:r>
              <a:rPr lang="en-US"/>
              <a:t>IT department requests 3000 hours to complete a programming assignment.</a:t>
            </a:r>
          </a:p>
          <a:p>
            <a:pPr lvl="2"/>
            <a:r>
              <a:rPr lang="en-US"/>
              <a:t>Behavior:</a:t>
            </a:r>
          </a:p>
          <a:p>
            <a:pPr lvl="3"/>
            <a:r>
              <a:rPr lang="en-US"/>
              <a:t>Big penalty for not finishing on time, so estimate is inflated.</a:t>
            </a:r>
          </a:p>
          <a:p>
            <a:pPr lvl="2"/>
            <a:r>
              <a:rPr lang="en-US"/>
              <a:t>Outcome:</a:t>
            </a:r>
          </a:p>
          <a:p>
            <a:pPr lvl="3"/>
            <a:r>
              <a:rPr lang="en-US"/>
              <a:t>Project takes only 2000 hours.</a:t>
            </a:r>
          </a:p>
          <a:p>
            <a:pPr lvl="4"/>
            <a:r>
              <a:rPr lang="en-US"/>
              <a:t>If IT brings the project early, business unit may learn that IT inflates estimates by 50 percent.</a:t>
            </a:r>
          </a:p>
          <a:p>
            <a:pPr lvl="4"/>
            <a:r>
              <a:rPr lang="en-US"/>
              <a:t>IT pads project by checking, documentation, adding features, cleaning code, etc. etc.</a:t>
            </a:r>
          </a:p>
          <a:p>
            <a:pPr lvl="3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08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2018 W.B. Powell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Sample problems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Spending a budget:</a:t>
            </a:r>
          </a:p>
          <a:p>
            <a:pPr lvl="2"/>
            <a:r>
              <a:rPr lang="en-US"/>
              <a:t>Situation:</a:t>
            </a:r>
          </a:p>
          <a:p>
            <a:pPr lvl="3"/>
            <a:r>
              <a:rPr lang="en-US"/>
              <a:t>You have a $1.2 million budget for the year.  After three months, you have spent $200,000.  </a:t>
            </a:r>
          </a:p>
          <a:p>
            <a:pPr lvl="2"/>
            <a:r>
              <a:rPr lang="en-US"/>
              <a:t>Decision:</a:t>
            </a:r>
          </a:p>
          <a:p>
            <a:pPr lvl="3"/>
            <a:r>
              <a:rPr lang="en-US"/>
              <a:t>You receive a request to spend $500,000.</a:t>
            </a:r>
          </a:p>
          <a:p>
            <a:pPr lvl="2"/>
            <a:r>
              <a:rPr lang="en-US"/>
              <a:t>Behavior:</a:t>
            </a:r>
          </a:p>
          <a:p>
            <a:pPr lvl="3"/>
            <a:r>
              <a:rPr lang="en-US"/>
              <a:t>You have the money in the budget, but have to think about future expenses.</a:t>
            </a:r>
          </a:p>
          <a:p>
            <a:pPr lvl="2"/>
            <a:r>
              <a:rPr lang="en-US"/>
              <a:t>Outcome:</a:t>
            </a:r>
          </a:p>
          <a:p>
            <a:pPr lvl="3"/>
            <a:r>
              <a:rPr lang="en-US"/>
              <a:t>You only allow $400,000 of the request.  You did not satisfy the demand, but you have money left over.</a:t>
            </a:r>
          </a:p>
        </p:txBody>
      </p:sp>
    </p:spTree>
    <p:extLst>
      <p:ext uri="{BB962C8B-B14F-4D97-AF65-F5344CB8AC3E}">
        <p14:creationId xmlns:p14="http://schemas.microsoft.com/office/powerpoint/2010/main" val="130678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2018 W.B. Powell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Sample problems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Military exercise:</a:t>
            </a:r>
          </a:p>
          <a:p>
            <a:pPr lvl="2"/>
            <a:r>
              <a:rPr lang="en-US"/>
              <a:t>Situation:  </a:t>
            </a:r>
          </a:p>
          <a:p>
            <a:pPr lvl="3"/>
            <a:r>
              <a:rPr lang="en-US"/>
              <a:t>Civilian leadership initiates a military action.</a:t>
            </a:r>
          </a:p>
          <a:p>
            <a:pPr lvl="2"/>
            <a:r>
              <a:rPr lang="en-US"/>
              <a:t>Decision:</a:t>
            </a:r>
          </a:p>
          <a:p>
            <a:pPr lvl="3"/>
            <a:r>
              <a:rPr lang="en-US"/>
              <a:t>Armed forces evaluate situation and ask for resources:</a:t>
            </a:r>
          </a:p>
          <a:p>
            <a:pPr lvl="4"/>
            <a:r>
              <a:rPr lang="en-US"/>
              <a:t>Soldiers</a:t>
            </a:r>
          </a:p>
          <a:p>
            <a:pPr lvl="4"/>
            <a:r>
              <a:rPr lang="en-US"/>
              <a:t>Military equipment</a:t>
            </a:r>
          </a:p>
          <a:p>
            <a:pPr lvl="4"/>
            <a:r>
              <a:rPr lang="en-US"/>
              <a:t>Supporting people and equipment</a:t>
            </a:r>
          </a:p>
          <a:p>
            <a:pPr lvl="4"/>
            <a:r>
              <a:rPr lang="en-US"/>
              <a:t>Airlift capability</a:t>
            </a:r>
          </a:p>
          <a:p>
            <a:pPr lvl="2"/>
            <a:r>
              <a:rPr lang="en-US"/>
              <a:t>Outcome:</a:t>
            </a:r>
          </a:p>
          <a:p>
            <a:pPr lvl="3"/>
            <a:r>
              <a:rPr lang="en-US"/>
              <a:t>If too few resources are provided:</a:t>
            </a:r>
          </a:p>
          <a:p>
            <a:pPr lvl="4"/>
            <a:r>
              <a:rPr lang="en-US"/>
              <a:t>Conflict is prolonged</a:t>
            </a:r>
          </a:p>
          <a:p>
            <a:pPr lvl="3"/>
            <a:r>
              <a:rPr lang="en-US"/>
              <a:t>If too many resources are provided:</a:t>
            </a:r>
          </a:p>
          <a:p>
            <a:pPr lvl="4"/>
            <a:r>
              <a:rPr lang="en-US"/>
              <a:t>Resources are spread around activities.</a:t>
            </a:r>
          </a:p>
          <a:p>
            <a:pPr lvl="2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2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W.B. Powell</a:t>
            </a:r>
          </a:p>
        </p:txBody>
      </p:sp>
      <p:pic>
        <p:nvPicPr>
          <p:cNvPr id="183298" name="Picture 2" descr="Newsvendor-military requests Sept 23 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4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299" name="Group 3"/>
          <p:cNvGrpSpPr>
            <a:grpSpLocks/>
          </p:cNvGrpSpPr>
          <p:nvPr/>
        </p:nvGrpSpPr>
        <p:grpSpPr bwMode="auto">
          <a:xfrm>
            <a:off x="0" y="1300163"/>
            <a:ext cx="8945563" cy="4371975"/>
            <a:chOff x="0" y="819"/>
            <a:chExt cx="5533" cy="2754"/>
          </a:xfrm>
        </p:grpSpPr>
        <p:sp>
          <p:nvSpPr>
            <p:cNvPr id="183300" name="Text Box 4"/>
            <p:cNvSpPr txBox="1">
              <a:spLocks noChangeArrowheads="1"/>
            </p:cNvSpPr>
            <p:nvPr/>
          </p:nvSpPr>
          <p:spPr bwMode="auto">
            <a:xfrm>
              <a:off x="3452" y="819"/>
              <a:ext cx="2081" cy="2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i="1"/>
                <a:t>The military has a way of testing the seriousness of the civilian leadership.  Asked to do something difficult and dangerous, like putting combat troops into a far-off country like Afghanistan, the top brass will make impossible manpower and logistical requirements: whole divisions, massive airlift and backup, everything including “a bowling alley and a PX,” says one White House cynic.</a:t>
              </a:r>
            </a:p>
          </p:txBody>
        </p:sp>
        <p:sp>
          <p:nvSpPr>
            <p:cNvPr id="183301" name="Rectangle 5"/>
            <p:cNvSpPr>
              <a:spLocks noChangeArrowheads="1"/>
            </p:cNvSpPr>
            <p:nvPr/>
          </p:nvSpPr>
          <p:spPr bwMode="auto">
            <a:xfrm>
              <a:off x="0" y="1036"/>
              <a:ext cx="1048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2" name="Line 6"/>
            <p:cNvSpPr>
              <a:spLocks noChangeShapeType="1"/>
            </p:cNvSpPr>
            <p:nvPr/>
          </p:nvSpPr>
          <p:spPr bwMode="auto">
            <a:xfrm>
              <a:off x="1048" y="1300"/>
              <a:ext cx="2408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65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2018 W.B. Powell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Sample problems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IMF makes loans to countries:</a:t>
            </a:r>
          </a:p>
          <a:p>
            <a:pPr lvl="2"/>
            <a:r>
              <a:rPr lang="en-US"/>
              <a:t>Situation: </a:t>
            </a:r>
          </a:p>
          <a:p>
            <a:pPr lvl="3"/>
            <a:r>
              <a:rPr lang="en-US"/>
              <a:t>A country has a financial crisis and requests a loan from the IMF.</a:t>
            </a:r>
          </a:p>
          <a:p>
            <a:pPr lvl="2"/>
            <a:r>
              <a:rPr lang="en-US"/>
              <a:t>Decision:</a:t>
            </a:r>
          </a:p>
          <a:p>
            <a:pPr lvl="3"/>
            <a:r>
              <a:rPr lang="en-US"/>
              <a:t>IMF evaluates the need and (potentially) makes a loan.</a:t>
            </a:r>
          </a:p>
          <a:p>
            <a:pPr lvl="2"/>
            <a:r>
              <a:rPr lang="en-US"/>
              <a:t>Behavior:</a:t>
            </a:r>
          </a:p>
          <a:p>
            <a:pPr lvl="3"/>
            <a:r>
              <a:rPr lang="en-US"/>
              <a:t>There is an international incentive to make sure that all economies get past problem periods.</a:t>
            </a:r>
          </a:p>
          <a:p>
            <a:pPr lvl="2"/>
            <a:r>
              <a:rPr lang="en-US"/>
              <a:t>Outcome:</a:t>
            </a:r>
          </a:p>
          <a:p>
            <a:pPr lvl="3"/>
            <a:r>
              <a:rPr lang="en-US"/>
              <a:t>IMF loans too much:</a:t>
            </a:r>
          </a:p>
          <a:p>
            <a:pPr lvl="4"/>
            <a:r>
              <a:rPr lang="en-US"/>
              <a:t>Country becomes dependent on external funding  and/or money may be used for other purposes.</a:t>
            </a:r>
          </a:p>
          <a:p>
            <a:pPr lvl="3"/>
            <a:r>
              <a:rPr lang="en-US"/>
              <a:t>IMF loans too little:</a:t>
            </a:r>
          </a:p>
          <a:p>
            <a:pPr lvl="4"/>
            <a:r>
              <a:rPr lang="en-US"/>
              <a:t>Country remains in crisis and/or has to ask for more.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8 - Monday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Two-agent newsvendor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7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Narrative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88" y="1165814"/>
            <a:ext cx="6934769" cy="49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5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36892"/>
            <a:ext cx="7073503" cy="30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5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W.B. Powell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Two-agent resource allocation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newsvendor problem:</a:t>
            </a:r>
          </a:p>
          <a:p>
            <a:pPr lvl="1"/>
            <a:r>
              <a:rPr lang="en-US"/>
              <a:t>Single “agent” requests resources, and gets whatever is requested.</a:t>
            </a:r>
          </a:p>
          <a:p>
            <a:pPr lvl="1"/>
            <a:r>
              <a:rPr lang="en-US"/>
              <a:t>Has to live with the outcome.</a:t>
            </a:r>
          </a:p>
          <a:p>
            <a:pPr lvl="1"/>
            <a:endParaRPr lang="en-US"/>
          </a:p>
          <a:p>
            <a:r>
              <a:rPr lang="en-US"/>
              <a:t>Two-agent newsvendor problem:</a:t>
            </a:r>
          </a:p>
          <a:p>
            <a:pPr lvl="1"/>
            <a:r>
              <a:rPr lang="en-US"/>
              <a:t>“Field agent” requests resources from a “central command”.</a:t>
            </a:r>
          </a:p>
          <a:p>
            <a:pPr lvl="1"/>
            <a:r>
              <a:rPr lang="en-US"/>
              <a:t>Request represents information to the central command.  Central command may decide to a different amount from what was requested.</a:t>
            </a:r>
          </a:p>
        </p:txBody>
      </p:sp>
    </p:spTree>
    <p:extLst>
      <p:ext uri="{BB962C8B-B14F-4D97-AF65-F5344CB8AC3E}">
        <p14:creationId xmlns:p14="http://schemas.microsoft.com/office/powerpoint/2010/main" val="3980138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W.B. Powell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Two-agent resource allocation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 characteristics:</a:t>
            </a:r>
          </a:p>
          <a:p>
            <a:pPr lvl="1"/>
            <a:r>
              <a:rPr lang="en-US"/>
              <a:t>Central command’s cost of underage is typically lower than that for the field.</a:t>
            </a:r>
          </a:p>
          <a:p>
            <a:pPr lvl="1"/>
            <a:r>
              <a:rPr lang="en-US"/>
              <a:t>Field agent has better (potentially perfect) information about actual requirements.</a:t>
            </a:r>
          </a:p>
          <a:p>
            <a:pPr lvl="1"/>
            <a:r>
              <a:rPr lang="en-US"/>
              <a:t>After the event, the field agent may know what was really required.</a:t>
            </a:r>
          </a:p>
          <a:p>
            <a:pPr lvl="1"/>
            <a:r>
              <a:rPr lang="en-US"/>
              <a:t>What does the central command learn?</a:t>
            </a:r>
          </a:p>
          <a:p>
            <a:pPr lvl="2"/>
            <a:r>
              <a:rPr lang="en-US"/>
              <a:t>Case A: Exactly what was required.</a:t>
            </a:r>
          </a:p>
          <a:p>
            <a:pPr lvl="2"/>
            <a:r>
              <a:rPr lang="en-US"/>
              <a:t>Case B: An unbiased but noisy estimate of what was required.</a:t>
            </a:r>
          </a:p>
          <a:p>
            <a:pPr lvl="2"/>
            <a:r>
              <a:rPr lang="en-US"/>
              <a:t>Case C: A biased (and possibly noisy) estimate of what was required.</a:t>
            </a:r>
          </a:p>
        </p:txBody>
      </p:sp>
    </p:spTree>
    <p:extLst>
      <p:ext uri="{BB962C8B-B14F-4D97-AF65-F5344CB8AC3E}">
        <p14:creationId xmlns:p14="http://schemas.microsoft.com/office/powerpoint/2010/main" val="333830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W.B. Powell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Two-agent resource allocation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Rules</a:t>
            </a:r>
          </a:p>
          <a:p>
            <a:pPr lvl="1"/>
            <a:r>
              <a:rPr lang="en-US"/>
              <a:t>Field agent gets to see information that provides an estimate of what is required.</a:t>
            </a:r>
          </a:p>
          <a:p>
            <a:pPr lvl="1"/>
            <a:r>
              <a:rPr lang="en-US"/>
              <a:t>Field agent requests resources from central command.</a:t>
            </a:r>
          </a:p>
          <a:p>
            <a:pPr lvl="1"/>
            <a:r>
              <a:rPr lang="en-US"/>
              <a:t>Central command thinks about it and decides how much to give the field.</a:t>
            </a:r>
          </a:p>
          <a:p>
            <a:pPr lvl="1"/>
            <a:r>
              <a:rPr lang="en-US"/>
              <a:t>Central command and field get to see what was really required.</a:t>
            </a:r>
          </a:p>
        </p:txBody>
      </p:sp>
    </p:spTree>
    <p:extLst>
      <p:ext uri="{BB962C8B-B14F-4D97-AF65-F5344CB8AC3E}">
        <p14:creationId xmlns:p14="http://schemas.microsoft.com/office/powerpoint/2010/main" val="1299561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Two-agent newsvendor game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Distribute sheets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79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W.B. Powell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Two-agent resource allocation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 characteristics:</a:t>
            </a:r>
          </a:p>
          <a:p>
            <a:pPr lvl="1"/>
            <a:r>
              <a:rPr lang="en-US"/>
              <a:t>Central command’s cost of underage is typically lower than that for the field.</a:t>
            </a:r>
          </a:p>
          <a:p>
            <a:pPr lvl="1"/>
            <a:r>
              <a:rPr lang="en-US"/>
              <a:t>Field agent has better (potentially perfect) information about actual requirements.</a:t>
            </a:r>
          </a:p>
          <a:p>
            <a:pPr lvl="1"/>
            <a:r>
              <a:rPr lang="en-US"/>
              <a:t>After the event, the field agent may know what was really required.</a:t>
            </a:r>
          </a:p>
          <a:p>
            <a:pPr lvl="1"/>
            <a:r>
              <a:rPr lang="en-US"/>
              <a:t>What does the central command learn?</a:t>
            </a:r>
          </a:p>
          <a:p>
            <a:pPr lvl="2"/>
            <a:r>
              <a:rPr lang="en-US"/>
              <a:t>Case A: Exactly what was required.</a:t>
            </a:r>
          </a:p>
          <a:p>
            <a:pPr lvl="2"/>
            <a:r>
              <a:rPr lang="en-US"/>
              <a:t>Case B: An unbiased but noisy estimate of what was required.</a:t>
            </a:r>
          </a:p>
          <a:p>
            <a:pPr lvl="2"/>
            <a:r>
              <a:rPr lang="en-US"/>
              <a:t>Case C: A biased (and possibly noisy) estimate of what was required.</a:t>
            </a:r>
          </a:p>
        </p:txBody>
      </p:sp>
    </p:spTree>
    <p:extLst>
      <p:ext uri="{BB962C8B-B14F-4D97-AF65-F5344CB8AC3E}">
        <p14:creationId xmlns:p14="http://schemas.microsoft.com/office/powerpoint/2010/main" val="1928663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W.B. Powell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Two-agent resource allocation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Rules</a:t>
            </a:r>
          </a:p>
          <a:p>
            <a:pPr lvl="1"/>
            <a:r>
              <a:rPr lang="en-US"/>
              <a:t>Field agent gets to see information that provides an estimate of what is required.</a:t>
            </a:r>
          </a:p>
          <a:p>
            <a:pPr lvl="1"/>
            <a:r>
              <a:rPr lang="en-US"/>
              <a:t>Field agent requests resources from central command.</a:t>
            </a:r>
          </a:p>
          <a:p>
            <a:pPr lvl="1"/>
            <a:r>
              <a:rPr lang="en-US"/>
              <a:t>Central command thinks about it and decides how much to give the field.</a:t>
            </a:r>
          </a:p>
          <a:p>
            <a:pPr lvl="1"/>
            <a:r>
              <a:rPr lang="en-US"/>
              <a:t>Central command and field get to see what was really required.</a:t>
            </a:r>
          </a:p>
        </p:txBody>
      </p:sp>
    </p:spTree>
    <p:extLst>
      <p:ext uri="{BB962C8B-B14F-4D97-AF65-F5344CB8AC3E}">
        <p14:creationId xmlns:p14="http://schemas.microsoft.com/office/powerpoint/2010/main" val="2746323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W.B. Powell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Two-agent resource allocation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two-agent resource game:</a:t>
            </a:r>
          </a:p>
          <a:p>
            <a:endParaRPr lang="en-US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1308100" y="1943100"/>
          <a:ext cx="5537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4600575" imgH="3752816" progId="Excel.Sheet.8">
                  <p:embed/>
                </p:oleObj>
              </mc:Choice>
              <mc:Fallback>
                <p:oleObj name="Worksheet" r:id="rId4" imgW="4600575" imgH="3752816" progId="Excel.Sheet.8">
                  <p:embed/>
                  <p:pic>
                    <p:nvPicPr>
                      <p:cNvPr id="172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943100"/>
                        <a:ext cx="55372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2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Logistics!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0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W.B. Powell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resource allocation game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Now you do it:</a:t>
            </a:r>
          </a:p>
          <a:p>
            <a:pPr lvl="1"/>
            <a:r>
              <a:rPr lang="en-US" sz="2000"/>
              <a:t>Divide into pairs.  Each pair will play the game twice.</a:t>
            </a:r>
          </a:p>
          <a:p>
            <a:pPr lvl="1"/>
            <a:r>
              <a:rPr lang="en-US" sz="2000"/>
              <a:t>For the first round, one takes the role of central command and the second is the field.  The field takes the sheet marked “field – round 1.”</a:t>
            </a:r>
          </a:p>
          <a:p>
            <a:pPr lvl="1"/>
            <a:r>
              <a:rPr lang="en-US" sz="2000"/>
              <a:t>The field looks at the “estimate” (which is confidential) and makes a request to the central command.  The central command then makes an allocation.  The central command faces equal costs for underage and overage (5).  The field faces a cost of 10 for being under vs. 2 for being over.</a:t>
            </a:r>
          </a:p>
          <a:p>
            <a:pPr lvl="1"/>
            <a:r>
              <a:rPr lang="en-US" sz="2000"/>
              <a:t>After making decisions, wait for instructor to reveal the actual.</a:t>
            </a:r>
          </a:p>
          <a:p>
            <a:pPr lvl="1"/>
            <a:r>
              <a:rPr lang="en-US" sz="2000"/>
              <a:t>Record decisions, actual, and overage/underage. </a:t>
            </a:r>
          </a:p>
          <a:p>
            <a:pPr lvl="1"/>
            <a:r>
              <a:rPr lang="en-US" sz="2000"/>
              <a:t>Maintain a running total of costs.</a:t>
            </a:r>
          </a:p>
          <a:p>
            <a:pPr lvl="1"/>
            <a:r>
              <a:rPr lang="en-US" sz="2000"/>
              <a:t>For round 2, switch roles, and use “field/central – round 2” sheet.</a:t>
            </a:r>
          </a:p>
        </p:txBody>
      </p:sp>
    </p:spTree>
    <p:extLst>
      <p:ext uri="{BB962C8B-B14F-4D97-AF65-F5344CB8AC3E}">
        <p14:creationId xmlns:p14="http://schemas.microsoft.com/office/powerpoint/2010/main" val="558008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Basic model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42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Set up board with five dimensions of a sequential decision problem.</a:t>
                </a:r>
              </a:p>
              <a:p>
                <a:pPr lvl="1"/>
                <a:r>
                  <a:rPr lang="en-US" dirty="0"/>
                  <a:t>Present basic multi-agent notation: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for field agent,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central.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means information owned (or initiated)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sent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𝑐𝑒𝑛𝑡𝑟𝑎𝑙</m:t>
                        </m:r>
                      </m:sup>
                    </m:sSubSup>
                  </m:oMath>
                </a14:m>
                <a:r>
                  <a:rPr lang="en-US" dirty="0"/>
                  <a:t> would refer to an estimate owned by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(field) about the central agent. 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an index (there may be many of these agents), while “central” is a label (only applies to two-agent newsvendor problems).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58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48222"/>
            <a:ext cx="6302132" cy="53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38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06" y="1283934"/>
            <a:ext cx="5364694" cy="55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26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7893"/>
          <a:stretch/>
        </p:blipFill>
        <p:spPr>
          <a:xfrm>
            <a:off x="685800" y="1142999"/>
            <a:ext cx="5870643" cy="27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7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603610" cy="46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36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49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5153998" cy="54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17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666608" cy="19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Amazon-UPS meltdown, Christmas, 2013</a:t>
            </a:r>
          </a:p>
          <a:p>
            <a:pPr lvl="1"/>
            <a:r>
              <a:rPr lang="en-US" dirty="0"/>
              <a:t>Amazon promised 2-day service (based on UPS service guarantees). UPS was overwhelmed.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W.B. Powell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9864B66-955D-46E4-AB59-0B742E4FD3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" y="2574925"/>
            <a:ext cx="4817938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600325"/>
            <a:ext cx="4570304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0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Extensions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9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Extensions:</a:t>
                </a:r>
              </a:p>
              <a:p>
                <a:pPr lvl="1"/>
                <a:r>
                  <a:rPr lang="en-US" dirty="0"/>
                  <a:t>Introduce estimate of standard deviation in the policy (requires changes to state variable and transition function).  </a:t>
                </a:r>
              </a:p>
              <a:p>
                <a:pPr lvl="1"/>
                <a:r>
                  <a:rPr lang="en-US" dirty="0"/>
                  <a:t>Introduce estimate made by field (central) about what central (field) thinks that field (central) will do.</a:t>
                </a:r>
              </a:p>
              <a:p>
                <a:pPr lvl="1"/>
                <a:r>
                  <a:rPr lang="en-US" dirty="0"/>
                  <a:t>What if the central agent is not allowed to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2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W.B. Powell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9864B66-955D-46E4-AB59-0B742E4FD3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562"/>
            <a:ext cx="6284912" cy="57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19900" y="3048000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13223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5881"/>
            <a:ext cx="3898900" cy="3175000"/>
          </a:xfrm>
        </p:spPr>
        <p:txBody>
          <a:bodyPr/>
          <a:lstStyle/>
          <a:p>
            <a:r>
              <a:rPr lang="en-US" dirty="0"/>
              <a:t>Amazon distribution network</a:t>
            </a:r>
          </a:p>
          <a:p>
            <a:pPr lvl="1"/>
            <a:r>
              <a:rPr lang="en-US" dirty="0"/>
              <a:t>Small number of DC’s</a:t>
            </a:r>
          </a:p>
          <a:p>
            <a:pPr lvl="1"/>
            <a:r>
              <a:rPr lang="en-US" dirty="0"/>
              <a:t>Uses UPS, FedEx, for final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W.B. Powell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9864B66-955D-46E4-AB59-0B742E4FD3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2642" name="Picture 2" descr="https://operationsroom.files.wordpress.com/2013/06/mk-ce100_walflu_g_20130618173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0"/>
            <a:ext cx="4775852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1" y="-15881"/>
            <a:ext cx="5232399" cy="319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5852" y="3175000"/>
            <a:ext cx="4368148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/>
              <a:t>Walmart</a:t>
            </a:r>
            <a:r>
              <a:rPr lang="en-US" kern="0" dirty="0"/>
              <a:t> distribution network</a:t>
            </a:r>
          </a:p>
          <a:p>
            <a:pPr lvl="1"/>
            <a:r>
              <a:rPr lang="en-US" kern="0" dirty="0"/>
              <a:t>Extensive retail network</a:t>
            </a:r>
          </a:p>
          <a:p>
            <a:pPr lvl="1"/>
            <a:r>
              <a:rPr lang="en-US" kern="0" dirty="0"/>
              <a:t>Limited need for distribution centers</a:t>
            </a:r>
          </a:p>
          <a:p>
            <a:pPr lvl="1"/>
            <a:r>
              <a:rPr lang="en-US" kern="0" dirty="0"/>
              <a:t>Increasing role of internet sales</a:t>
            </a:r>
          </a:p>
        </p:txBody>
      </p:sp>
    </p:spTree>
    <p:extLst>
      <p:ext uri="{BB962C8B-B14F-4D97-AF65-F5344CB8AC3E}">
        <p14:creationId xmlns:p14="http://schemas.microsoft.com/office/powerpoint/2010/main" val="376008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771784" cy="4953000"/>
          </a:xfrm>
        </p:spPr>
        <p:txBody>
          <a:bodyPr/>
          <a:lstStyle/>
          <a:p>
            <a:r>
              <a:rPr lang="en-US" dirty="0"/>
              <a:t>First supply chain logistics conference in 2015</a:t>
            </a:r>
          </a:p>
          <a:p>
            <a:r>
              <a:rPr lang="en-US" dirty="0"/>
              <a:t>Still running off of spreadsheets developed by Jeff Bezos</a:t>
            </a:r>
          </a:p>
          <a:p>
            <a:r>
              <a:rPr lang="en-US" dirty="0"/>
              <a:t>Numerous instances where uncertainty is an important element.</a:t>
            </a:r>
          </a:p>
          <a:p>
            <a:r>
              <a:rPr lang="en-US" dirty="0"/>
              <a:t>Exclusively using deterministic optimization tools at that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W.B. Powell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9864B66-955D-46E4-AB59-0B742E4FD3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587" t="5704" r="13320" b="4084"/>
          <a:stretch/>
        </p:blipFill>
        <p:spPr>
          <a:xfrm>
            <a:off x="5457584" y="1143000"/>
            <a:ext cx="366297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W.B. Powell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9864B66-955D-46E4-AB59-0B742E4FD3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9330" name="Picture 2" descr="http://us.dhlglobalmail.com/media/images/international-netw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1803400"/>
            <a:ext cx="9220201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2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W.B. Powell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9864B66-955D-46E4-AB59-0B742E4FD3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8163"/>
            <a:ext cx="9123363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" name="Picture 4" descr="http://fortunebrainstormtech.files.wordpress.com/2011/01/tim_cook_apple-h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866900"/>
            <a:ext cx="2736849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697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472050</TotalTime>
  <Words>1716</Words>
  <Application>Microsoft Office PowerPoint</Application>
  <PresentationFormat>On-screen Show (4:3)</PresentationFormat>
  <Paragraphs>243</Paragraphs>
  <Slides>41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Cambria Math</vt:lpstr>
      <vt:lpstr>Times New Roman</vt:lpstr>
      <vt:lpstr>Wingdings</vt:lpstr>
      <vt:lpstr>Default Design</vt:lpstr>
      <vt:lpstr>Worksheet</vt:lpstr>
      <vt:lpstr>PowerPoint Presentation</vt:lpstr>
      <vt:lpstr>Week 8 - Monday</vt:lpstr>
      <vt:lpstr>Logistics!</vt:lpstr>
      <vt:lpstr>Supply chain management</vt:lpstr>
      <vt:lpstr>Supply chain management</vt:lpstr>
      <vt:lpstr>PowerPoint Presentation</vt:lpstr>
      <vt:lpstr>Amazon</vt:lpstr>
      <vt:lpstr>Global logistics</vt:lpstr>
      <vt:lpstr>PowerPoint Presentation</vt:lpstr>
      <vt:lpstr>PowerPoint Presentation</vt:lpstr>
      <vt:lpstr>PowerPoint Presentation</vt:lpstr>
      <vt:lpstr>PowerPoint Presentation</vt:lpstr>
      <vt:lpstr>Information exchange problems</vt:lpstr>
      <vt:lpstr>Sample problems</vt:lpstr>
      <vt:lpstr>Sample problems</vt:lpstr>
      <vt:lpstr>Sample problems</vt:lpstr>
      <vt:lpstr>Sample problems</vt:lpstr>
      <vt:lpstr>PowerPoint Presentation</vt:lpstr>
      <vt:lpstr>Sample problems</vt:lpstr>
      <vt:lpstr>Narrative</vt:lpstr>
      <vt:lpstr>PowerPoint Presentation</vt:lpstr>
      <vt:lpstr>PowerPoint Presentation</vt:lpstr>
      <vt:lpstr>Two-agent resource allocation</vt:lpstr>
      <vt:lpstr>Two-agent resource allocation</vt:lpstr>
      <vt:lpstr>Two-agent resource allocation</vt:lpstr>
      <vt:lpstr>Two-agent newsvendor game</vt:lpstr>
      <vt:lpstr>Two-agent resource allocation</vt:lpstr>
      <vt:lpstr>Two-agent resource allocation</vt:lpstr>
      <vt:lpstr>Two-agent resource allocation</vt:lpstr>
      <vt:lpstr>The resource allocation game</vt:lpstr>
      <vt:lpstr>Basic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policies</vt:lpstr>
      <vt:lpstr>PowerPoint Presentation</vt:lpstr>
      <vt:lpstr>PowerPoint Presentation</vt:lpstr>
      <vt:lpstr>Extensions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2017</cp:revision>
  <cp:lastPrinted>2018-04-09T18:54:05Z</cp:lastPrinted>
  <dcterms:created xsi:type="dcterms:W3CDTF">1998-07-09T00:32:24Z</dcterms:created>
  <dcterms:modified xsi:type="dcterms:W3CDTF">2020-03-28T14:50:10Z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