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86"/>
  </p:notesMasterIdLst>
  <p:handoutMasterIdLst>
    <p:handoutMasterId r:id="rId87"/>
  </p:handoutMasterIdLst>
  <p:sldIdLst>
    <p:sldId id="407" r:id="rId2"/>
    <p:sldId id="6687" r:id="rId3"/>
    <p:sldId id="6725" r:id="rId4"/>
    <p:sldId id="6730" r:id="rId5"/>
    <p:sldId id="6729" r:id="rId6"/>
    <p:sldId id="6731" r:id="rId7"/>
    <p:sldId id="6732" r:id="rId8"/>
    <p:sldId id="6733" r:id="rId9"/>
    <p:sldId id="6734" r:id="rId10"/>
    <p:sldId id="7096" r:id="rId11"/>
    <p:sldId id="7101" r:id="rId12"/>
    <p:sldId id="7107" r:id="rId13"/>
    <p:sldId id="7103" r:id="rId14"/>
    <p:sldId id="7104" r:id="rId15"/>
    <p:sldId id="7105" r:id="rId16"/>
    <p:sldId id="7106" r:id="rId17"/>
    <p:sldId id="7102" r:id="rId18"/>
    <p:sldId id="7097" r:id="rId19"/>
    <p:sldId id="7098" r:id="rId20"/>
    <p:sldId id="7099" r:id="rId21"/>
    <p:sldId id="7100" r:id="rId22"/>
    <p:sldId id="7091" r:id="rId23"/>
    <p:sldId id="7092" r:id="rId24"/>
    <p:sldId id="7093" r:id="rId25"/>
    <p:sldId id="7094" r:id="rId26"/>
    <p:sldId id="7095" r:id="rId27"/>
    <p:sldId id="6738" r:id="rId28"/>
    <p:sldId id="6739" r:id="rId29"/>
    <p:sldId id="6740" r:id="rId30"/>
    <p:sldId id="6741" r:id="rId31"/>
    <p:sldId id="6742" r:id="rId32"/>
    <p:sldId id="6743" r:id="rId33"/>
    <p:sldId id="6744" r:id="rId34"/>
    <p:sldId id="6745" r:id="rId35"/>
    <p:sldId id="6746" r:id="rId36"/>
    <p:sldId id="6747" r:id="rId37"/>
    <p:sldId id="6748" r:id="rId38"/>
    <p:sldId id="6692" r:id="rId39"/>
    <p:sldId id="6749" r:id="rId40"/>
    <p:sldId id="6737" r:id="rId41"/>
    <p:sldId id="6689" r:id="rId42"/>
    <p:sldId id="6690" r:id="rId43"/>
    <p:sldId id="6691" r:id="rId44"/>
    <p:sldId id="6693" r:id="rId45"/>
    <p:sldId id="6694" r:id="rId46"/>
    <p:sldId id="6695" r:id="rId47"/>
    <p:sldId id="6696" r:id="rId48"/>
    <p:sldId id="6697" r:id="rId49"/>
    <p:sldId id="7110" r:id="rId50"/>
    <p:sldId id="7111" r:id="rId51"/>
    <p:sldId id="7112" r:id="rId52"/>
    <p:sldId id="7114" r:id="rId53"/>
    <p:sldId id="7113" r:id="rId54"/>
    <p:sldId id="5966" r:id="rId55"/>
    <p:sldId id="6750" r:id="rId56"/>
    <p:sldId id="5939" r:id="rId57"/>
    <p:sldId id="5941" r:id="rId58"/>
    <p:sldId id="5942" r:id="rId59"/>
    <p:sldId id="6775" r:id="rId60"/>
    <p:sldId id="6769" r:id="rId61"/>
    <p:sldId id="6770" r:id="rId62"/>
    <p:sldId id="6771" r:id="rId63"/>
    <p:sldId id="6772" r:id="rId64"/>
    <p:sldId id="6773" r:id="rId65"/>
    <p:sldId id="6774" r:id="rId66"/>
    <p:sldId id="6776" r:id="rId67"/>
    <p:sldId id="5968" r:id="rId68"/>
    <p:sldId id="5969" r:id="rId69"/>
    <p:sldId id="6767" r:id="rId70"/>
    <p:sldId id="6762" r:id="rId71"/>
    <p:sldId id="6763" r:id="rId72"/>
    <p:sldId id="6764" r:id="rId73"/>
    <p:sldId id="6765" r:id="rId74"/>
    <p:sldId id="6766" r:id="rId75"/>
    <p:sldId id="6434" r:id="rId76"/>
    <p:sldId id="6435" r:id="rId77"/>
    <p:sldId id="6436" r:id="rId78"/>
    <p:sldId id="6437" r:id="rId79"/>
    <p:sldId id="6756" r:id="rId80"/>
    <p:sldId id="6755" r:id="rId81"/>
    <p:sldId id="6757" r:id="rId82"/>
    <p:sldId id="7108" r:id="rId83"/>
    <p:sldId id="7109" r:id="rId84"/>
    <p:sldId id="6429" r:id="rId85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CBCFD0A-44C4-4A0A-AADC-5D86030452A7}">
          <p14:sldIdLst>
            <p14:sldId id="407"/>
            <p14:sldId id="6687"/>
            <p14:sldId id="6725"/>
            <p14:sldId id="6730"/>
            <p14:sldId id="6729"/>
            <p14:sldId id="6731"/>
            <p14:sldId id="6732"/>
            <p14:sldId id="6733"/>
            <p14:sldId id="6734"/>
            <p14:sldId id="7096"/>
            <p14:sldId id="7101"/>
            <p14:sldId id="7107"/>
            <p14:sldId id="7103"/>
            <p14:sldId id="7104"/>
            <p14:sldId id="7105"/>
            <p14:sldId id="7106"/>
            <p14:sldId id="7102"/>
            <p14:sldId id="7097"/>
            <p14:sldId id="7098"/>
            <p14:sldId id="7099"/>
            <p14:sldId id="7100"/>
            <p14:sldId id="7091"/>
            <p14:sldId id="7092"/>
            <p14:sldId id="7093"/>
            <p14:sldId id="7094"/>
            <p14:sldId id="7095"/>
            <p14:sldId id="6738"/>
            <p14:sldId id="6739"/>
            <p14:sldId id="6740"/>
            <p14:sldId id="6741"/>
            <p14:sldId id="6742"/>
            <p14:sldId id="6743"/>
            <p14:sldId id="6744"/>
            <p14:sldId id="6745"/>
            <p14:sldId id="6746"/>
            <p14:sldId id="6747"/>
            <p14:sldId id="6748"/>
            <p14:sldId id="6692"/>
            <p14:sldId id="6749"/>
            <p14:sldId id="6737"/>
            <p14:sldId id="6689"/>
            <p14:sldId id="6690"/>
            <p14:sldId id="6691"/>
            <p14:sldId id="6693"/>
            <p14:sldId id="6694"/>
            <p14:sldId id="6695"/>
            <p14:sldId id="6696"/>
            <p14:sldId id="6697"/>
            <p14:sldId id="7110"/>
            <p14:sldId id="7111"/>
            <p14:sldId id="7112"/>
            <p14:sldId id="7114"/>
            <p14:sldId id="7113"/>
            <p14:sldId id="5966"/>
            <p14:sldId id="6750"/>
            <p14:sldId id="5939"/>
            <p14:sldId id="5941"/>
            <p14:sldId id="5942"/>
            <p14:sldId id="6775"/>
            <p14:sldId id="6769"/>
            <p14:sldId id="6770"/>
            <p14:sldId id="6771"/>
            <p14:sldId id="6772"/>
            <p14:sldId id="6773"/>
            <p14:sldId id="6774"/>
            <p14:sldId id="6776"/>
            <p14:sldId id="5968"/>
            <p14:sldId id="5969"/>
            <p14:sldId id="6767"/>
            <p14:sldId id="6762"/>
            <p14:sldId id="6763"/>
            <p14:sldId id="6764"/>
            <p14:sldId id="6765"/>
            <p14:sldId id="6766"/>
            <p14:sldId id="6434"/>
            <p14:sldId id="6435"/>
            <p14:sldId id="6436"/>
            <p14:sldId id="6437"/>
            <p14:sldId id="6756"/>
            <p14:sldId id="6755"/>
            <p14:sldId id="6757"/>
            <p14:sldId id="7108"/>
            <p14:sldId id="7109"/>
            <p14:sldId id="642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DDDDDD"/>
    <a:srgbClr val="EAEAEA"/>
    <a:srgbClr val="00CC00"/>
    <a:srgbClr val="33CC33"/>
    <a:srgbClr val="666699"/>
    <a:srgbClr val="996633"/>
    <a:srgbClr val="CC99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3503" autoAdjust="0"/>
    <p:restoredTop sz="95332" autoAdjust="0"/>
  </p:normalViewPr>
  <p:slideViewPr>
    <p:cSldViewPr snapToGrid="0">
      <p:cViewPr varScale="1">
        <p:scale>
          <a:sx n="51" d="100"/>
          <a:sy n="51" d="100"/>
        </p:scale>
        <p:origin x="1290" y="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92"/>
    </p:cViewPr>
  </p:sorterViewPr>
  <p:notesViewPr>
    <p:cSldViewPr snapToGrid="0">
      <p:cViewPr varScale="1">
        <p:scale>
          <a:sx n="67" d="100"/>
          <a:sy n="67" d="100"/>
        </p:scale>
        <p:origin x="-1284" y="-90"/>
      </p:cViewPr>
      <p:guideLst>
        <p:guide orient="horz" pos="2928"/>
        <p:guide pos="2209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Relationship Id="rId5" Type="http://schemas.openxmlformats.org/officeDocument/2006/relationships/image" Target="../media/image78.wmf"/><Relationship Id="rId4" Type="http://schemas.openxmlformats.org/officeDocument/2006/relationships/image" Target="../media/image77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image" Target="../media/image8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56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90" tIns="46045" rIns="92090" bIns="46045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379" y="0"/>
            <a:ext cx="3056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90" tIns="46045" rIns="92090" bIns="46045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9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55076"/>
            <a:ext cx="3056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90" tIns="46045" rIns="92090" bIns="46045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9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379" y="8855076"/>
            <a:ext cx="3056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90" tIns="46045" rIns="92090" bIns="46045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F6A58309-D1B0-46E0-A631-EC6506EA40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46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1" y="0"/>
            <a:ext cx="3037031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38" tIns="46819" rIns="93638" bIns="46819" numCol="1" anchor="t" anchorCtr="0" compatLnSpc="1">
            <a:prstTxWarp prst="textNoShape">
              <a:avLst/>
            </a:prstTxWarp>
          </a:bodyPr>
          <a:lstStyle>
            <a:lvl1pPr defTabSz="936484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379" y="0"/>
            <a:ext cx="3037031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38" tIns="46819" rIns="93638" bIns="46819" numCol="1" anchor="t" anchorCtr="0" compatLnSpc="1">
            <a:prstTxWarp prst="textNoShape">
              <a:avLst/>
            </a:prstTxWarp>
          </a:bodyPr>
          <a:lstStyle>
            <a:lvl1pPr algn="r" defTabSz="936484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85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8200" cy="34877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1" y="4416436"/>
            <a:ext cx="514096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38" tIns="46819" rIns="93638" bIns="468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1" y="8832850"/>
            <a:ext cx="3037031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38" tIns="46819" rIns="93638" bIns="46819" numCol="1" anchor="b" anchorCtr="0" compatLnSpc="1">
            <a:prstTxWarp prst="textNoShape">
              <a:avLst/>
            </a:prstTxWarp>
          </a:bodyPr>
          <a:lstStyle>
            <a:lvl1pPr defTabSz="936484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379" y="8832850"/>
            <a:ext cx="3037031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38" tIns="46819" rIns="93638" bIns="46819" numCol="1" anchor="b" anchorCtr="0" compatLnSpc="1">
            <a:prstTxWarp prst="textNoShape">
              <a:avLst/>
            </a:prstTxWarp>
          </a:bodyPr>
          <a:lstStyle>
            <a:lvl1pPr algn="r" defTabSz="936484">
              <a:defRPr sz="1300"/>
            </a:lvl1pPr>
          </a:lstStyle>
          <a:p>
            <a:pPr>
              <a:defRPr/>
            </a:pPr>
            <a:fld id="{BAFA802B-FC56-480F-BD85-8E983C469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154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484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7908" indent="-287657" defTabSz="936484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0627" indent="-230124" defTabSz="936484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0878" indent="-230124" defTabSz="936484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1128" indent="-230124" defTabSz="936484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1378" indent="-230124" defTabSz="9364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1631" indent="-230124" defTabSz="9364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1878" indent="-230124" defTabSz="9364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2133" indent="-230124" defTabSz="9364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CBCAAA3-AB45-4D6C-B0AA-BF75E0647B32}" type="slidenum">
              <a:rPr lang="en-US" sz="1300"/>
              <a:pPr/>
              <a:t>1</a:t>
            </a:fld>
            <a:endParaRPr lang="en-US" sz="1300"/>
          </a:p>
        </p:txBody>
      </p:sp>
      <p:sp>
        <p:nvSpPr>
          <p:cNvPr id="619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9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8348" indent="-287825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1301" indent="-230259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1822" indent="-230259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2343" indent="-230259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2862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3385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3902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4427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27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577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  <p:txBody>
          <a:bodyPr/>
          <a:lstStyle/>
          <a:p>
            <a:r>
              <a:rPr lang="en-US" altLang="en-US"/>
              <a:t>Discuss fine-grained and coarser-grained (yearly) patterns.</a:t>
            </a:r>
          </a:p>
        </p:txBody>
      </p:sp>
    </p:spTree>
    <p:extLst>
      <p:ext uri="{BB962C8B-B14F-4D97-AF65-F5344CB8AC3E}">
        <p14:creationId xmlns:p14="http://schemas.microsoft.com/office/powerpoint/2010/main" val="3736478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  <p:txBody>
          <a:bodyPr/>
          <a:lstStyle/>
          <a:p>
            <a:r>
              <a:rPr lang="en-US" altLang="en-US"/>
              <a:t>Discuss fine-grained and coarser-grained (yearly) patterns.</a:t>
            </a:r>
          </a:p>
        </p:txBody>
      </p:sp>
    </p:spTree>
    <p:extLst>
      <p:ext uri="{BB962C8B-B14F-4D97-AF65-F5344CB8AC3E}">
        <p14:creationId xmlns:p14="http://schemas.microsoft.com/office/powerpoint/2010/main" val="97250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8348" indent="-287825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1301" indent="-230259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1822" indent="-230259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2343" indent="-230259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2862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3385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3902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4427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40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155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8348" indent="-287825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1301" indent="-230259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1822" indent="-230259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2343" indent="-230259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2862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3385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3902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4427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49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152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  <p:txBody>
          <a:bodyPr/>
          <a:lstStyle/>
          <a:p>
            <a:r>
              <a:rPr lang="en-US" altLang="en-US"/>
              <a:t>Discuss fine-grained and coarser-grained (yearly) patterns.</a:t>
            </a:r>
          </a:p>
        </p:txBody>
      </p:sp>
    </p:spTree>
    <p:extLst>
      <p:ext uri="{BB962C8B-B14F-4D97-AF65-F5344CB8AC3E}">
        <p14:creationId xmlns:p14="http://schemas.microsoft.com/office/powerpoint/2010/main" val="34469170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8348" indent="-287825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1301" indent="-230259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1822" indent="-230259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2343" indent="-230259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2862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3385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3902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4427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54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241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8348" indent="-287825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1301" indent="-230259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1822" indent="-230259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2343" indent="-230259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2862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3385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3902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4427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59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7781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8348" indent="-287825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1301" indent="-230259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1822" indent="-230259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2343" indent="-230259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2862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3385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3902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4427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66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3854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8348" indent="-287825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1301" indent="-230259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1822" indent="-230259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2343" indent="-230259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2862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3385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3902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4427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69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90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8348" indent="-287825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1301" indent="-230259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1822" indent="-230259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2343" indent="-230259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2862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3385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3902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4427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2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046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7798" indent="-287615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0458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0642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0824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1007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1193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1372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1560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563A375-0971-4D28-B3CB-DAE72527A788}" type="slidenum">
              <a:rPr lang="en-US" sz="1300"/>
              <a:pPr/>
              <a:t>72</a:t>
            </a:fld>
            <a:endParaRPr lang="en-US" sz="1300"/>
          </a:p>
        </p:txBody>
      </p:sp>
      <p:sp>
        <p:nvSpPr>
          <p:cNvPr id="877571" name="Rectangle 7"/>
          <p:cNvSpPr txBox="1">
            <a:spLocks noGrp="1" noChangeArrowheads="1"/>
          </p:cNvSpPr>
          <p:nvPr/>
        </p:nvSpPr>
        <p:spPr bwMode="auto">
          <a:xfrm>
            <a:off x="3970144" y="8829675"/>
            <a:ext cx="303864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35" tIns="46517" rIns="93035" bIns="46517" anchor="b"/>
          <a:lstStyle>
            <a:lvl1pPr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7D546344-C394-470B-9B82-D445AB35A2E0}" type="slidenum">
              <a:rPr lang="en-US" sz="1300">
                <a:latin typeface="Arial" charset="0"/>
              </a:rPr>
              <a:pPr algn="r" eaLnBrk="1" hangingPunct="1"/>
              <a:t>72</a:t>
            </a:fld>
            <a:endParaRPr lang="en-US" sz="1300">
              <a:latin typeface="Arial" charset="0"/>
            </a:endParaRPr>
          </a:p>
        </p:txBody>
      </p:sp>
      <p:sp>
        <p:nvSpPr>
          <p:cNvPr id="8775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6913"/>
            <a:ext cx="4648200" cy="3486150"/>
          </a:xfrm>
          <a:ln/>
        </p:spPr>
      </p:sp>
      <p:sp>
        <p:nvSpPr>
          <p:cNvPr id="8775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848" y="4416437"/>
            <a:ext cx="5608320" cy="4183063"/>
          </a:xfrm>
          <a:noFill/>
        </p:spPr>
        <p:txBody>
          <a:bodyPr lIns="93035" tIns="46517" rIns="93035" bIns="46517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4329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7798" indent="-287615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0458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0642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0824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1007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1193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1372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1560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51E6D7F-C07D-421C-A290-796F2BE187B6}" type="slidenum">
              <a:rPr lang="en-US" sz="1300"/>
              <a:pPr/>
              <a:t>73</a:t>
            </a:fld>
            <a:endParaRPr lang="en-US" sz="1300"/>
          </a:p>
        </p:txBody>
      </p:sp>
      <p:sp>
        <p:nvSpPr>
          <p:cNvPr id="878595" name="Rectangle 7"/>
          <p:cNvSpPr txBox="1">
            <a:spLocks noGrp="1" noChangeArrowheads="1"/>
          </p:cNvSpPr>
          <p:nvPr/>
        </p:nvSpPr>
        <p:spPr bwMode="auto">
          <a:xfrm>
            <a:off x="3970144" y="8829675"/>
            <a:ext cx="303864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35" tIns="46517" rIns="93035" bIns="46517" anchor="b"/>
          <a:lstStyle>
            <a:lvl1pPr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E2B53153-0BBC-49D5-890A-1CFCA1277B7E}" type="slidenum">
              <a:rPr lang="en-US" sz="1300">
                <a:latin typeface="Arial" charset="0"/>
              </a:rPr>
              <a:pPr algn="r" eaLnBrk="1" hangingPunct="1"/>
              <a:t>73</a:t>
            </a:fld>
            <a:endParaRPr lang="en-US" sz="1300">
              <a:latin typeface="Arial" charset="0"/>
            </a:endParaRPr>
          </a:p>
        </p:txBody>
      </p:sp>
      <p:sp>
        <p:nvSpPr>
          <p:cNvPr id="8785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6913"/>
            <a:ext cx="4648200" cy="3486150"/>
          </a:xfrm>
          <a:ln/>
        </p:spPr>
      </p:sp>
      <p:sp>
        <p:nvSpPr>
          <p:cNvPr id="8785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848" y="4416437"/>
            <a:ext cx="5608320" cy="4183063"/>
          </a:xfrm>
          <a:noFill/>
        </p:spPr>
        <p:txBody>
          <a:bodyPr lIns="93035" tIns="46517" rIns="93035" bIns="46517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0429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7798" indent="-287615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0458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0642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0824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1007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1193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1372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1560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3A2859C-0430-48F6-8E40-1F0137CE42B3}" type="slidenum">
              <a:rPr lang="en-US" sz="1300"/>
              <a:pPr/>
              <a:t>74</a:t>
            </a:fld>
            <a:endParaRPr lang="en-US" sz="1300"/>
          </a:p>
        </p:txBody>
      </p:sp>
      <p:sp>
        <p:nvSpPr>
          <p:cNvPr id="879619" name="Rectangle 7"/>
          <p:cNvSpPr txBox="1">
            <a:spLocks noGrp="1" noChangeArrowheads="1"/>
          </p:cNvSpPr>
          <p:nvPr/>
        </p:nvSpPr>
        <p:spPr bwMode="auto">
          <a:xfrm>
            <a:off x="3970144" y="8829675"/>
            <a:ext cx="303864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35" tIns="46517" rIns="93035" bIns="46517" anchor="b"/>
          <a:lstStyle>
            <a:lvl1pPr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8FBF96EE-3A77-4C6B-8287-7489F2CB62F1}" type="slidenum">
              <a:rPr lang="en-US" sz="1300">
                <a:latin typeface="Arial" charset="0"/>
              </a:rPr>
              <a:pPr algn="r" eaLnBrk="1" hangingPunct="1"/>
              <a:t>74</a:t>
            </a:fld>
            <a:endParaRPr lang="en-US" sz="1300">
              <a:latin typeface="Arial" charset="0"/>
            </a:endParaRPr>
          </a:p>
        </p:txBody>
      </p:sp>
      <p:sp>
        <p:nvSpPr>
          <p:cNvPr id="8796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6913"/>
            <a:ext cx="4648200" cy="3486150"/>
          </a:xfrm>
          <a:ln/>
        </p:spPr>
      </p:sp>
      <p:sp>
        <p:nvSpPr>
          <p:cNvPr id="8796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848" y="4416437"/>
            <a:ext cx="5608320" cy="4183063"/>
          </a:xfrm>
          <a:noFill/>
        </p:spPr>
        <p:txBody>
          <a:bodyPr lIns="93035" tIns="46517" rIns="93035" bIns="46517"/>
          <a:lstStyle/>
          <a:p>
            <a:pPr eaLnBrk="1" hangingPunct="1"/>
            <a:r>
              <a:rPr lang="en-US"/>
              <a:t>Fred – remaining slides you should click through fairly quickly.</a:t>
            </a:r>
          </a:p>
        </p:txBody>
      </p:sp>
    </p:spTree>
    <p:extLst>
      <p:ext uri="{BB962C8B-B14F-4D97-AF65-F5344CB8AC3E}">
        <p14:creationId xmlns:p14="http://schemas.microsoft.com/office/powerpoint/2010/main" val="22329058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8348" indent="-287825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1301" indent="-230259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1822" indent="-230259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2343" indent="-230259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2862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3385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3902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4427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75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45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8348" indent="-287825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1301" indent="-230259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1822" indent="-230259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2343" indent="-230259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2862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3385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3902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4427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3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22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B98F24-1F84-4031-8635-B73CBECFEB13}" type="slidenum">
              <a:rPr lang="en-US"/>
              <a:pPr/>
              <a:t>13</a:t>
            </a:fld>
            <a:endParaRPr lang="en-US"/>
          </a:p>
        </p:txBody>
      </p:sp>
      <p:sp>
        <p:nvSpPr>
          <p:cNvPr id="385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5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… to tasks (loads, trains, flights).</a:t>
            </a:r>
          </a:p>
        </p:txBody>
      </p:sp>
    </p:spTree>
    <p:extLst>
      <p:ext uri="{BB962C8B-B14F-4D97-AF65-F5344CB8AC3E}">
        <p14:creationId xmlns:p14="http://schemas.microsoft.com/office/powerpoint/2010/main" val="3229727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1D7D62-DDF3-4D31-97C1-79BEF3DE8B20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2545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5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7785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BD6807-CE21-474C-A878-8D7F8D099B39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277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18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BD6807-CE21-474C-A878-8D7F8D099B39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277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2508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 txBox="1">
            <a:spLocks noGrp="1" noChangeArrowheads="1"/>
          </p:cNvSpPr>
          <p:nvPr/>
        </p:nvSpPr>
        <p:spPr bwMode="auto">
          <a:xfrm>
            <a:off x="4105275" y="9109075"/>
            <a:ext cx="318135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  <p:txBody>
          <a:bodyPr lIns="100895" tIns="50447" rIns="100895" bIns="50447" anchor="b"/>
          <a:lstStyle>
            <a:lvl1pPr defTabSz="1008063">
              <a:defRPr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008063">
              <a:defRPr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008063">
              <a:defRPr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008063">
              <a:defRPr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008063">
              <a:defRPr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1008063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1008063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1008063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1008063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00DA394A-045C-4DBB-A6DD-995EB8C3461A}" type="slidenum">
              <a:rPr lang="en-US" sz="1400" i="0"/>
              <a:pPr algn="r"/>
              <a:t>17</a:t>
            </a:fld>
            <a:endParaRPr lang="en-US" sz="1400" i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  <p:txBody>
          <a:bodyPr/>
          <a:lstStyle/>
          <a:p>
            <a:r>
              <a:rPr lang="en-US"/>
              <a:t>This is the dispatch room for Schneider National, one of the largest truckload motor carriers in the U.S.</a:t>
            </a:r>
          </a:p>
        </p:txBody>
      </p:sp>
    </p:spTree>
    <p:extLst>
      <p:ext uri="{BB962C8B-B14F-4D97-AF65-F5344CB8AC3E}">
        <p14:creationId xmlns:p14="http://schemas.microsoft.com/office/powerpoint/2010/main" val="675243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8348" indent="-287825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1301" indent="-230259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1822" indent="-230259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2343" indent="-230259" defTabSz="93703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2862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3385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3902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4427" indent="-230259" defTabSz="9370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22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68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2017 Warren B. Powell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5371B-0A8B-48EE-B0B9-9A5278808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2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2017 Warren B. Powell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8DD5D-1BCE-462D-B743-79333EBAB5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90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2017 Warren B. Powell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29BCBA-9DCF-45E7-96C3-C16EC100C2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47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100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8100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2017 Warren B. Powell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8FD04-59A8-4BA2-BC9A-C72897BFB5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825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2017 Warren B. Powell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0F0A5-88A2-400D-91DB-1B6C93558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05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2017 Warren B. Powell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0D03-DE9E-4EEB-B32F-D95DB17C2B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06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430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2017 Warren B. Powell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06A3F-1911-48B4-9053-E3F3E4A774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78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2017 Warren B. Powell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AAAAD-662A-478B-9213-FED7BD0BDF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83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2017 Warren B. Powell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8FDB9-CF0A-420A-AF2D-F4DF67B823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85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2017 Warren B. Powell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3C0C6-2BFE-49DE-AAA7-5EB9207CDD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312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2017 Warren B. Powell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130D4-F6C9-40D2-B7E4-116D1D94E9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09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2017 Warren B. Powell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2D715-E131-4A8B-A303-485C5266A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72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/>
              <a:t>© 2017 Warren B. Powell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53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47A4E76-480E-48DB-A143-935C7E118E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304800" y="914400"/>
            <a:ext cx="5791200" cy="152400"/>
          </a:xfrm>
          <a:prstGeom prst="rect">
            <a:avLst/>
          </a:prstGeom>
          <a:gradFill rotWithShape="0">
            <a:gsLst>
              <a:gs pos="0">
                <a:srgbClr val="291000"/>
              </a:gs>
              <a:gs pos="100000">
                <a:srgbClr val="FF66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15.gi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8.bin"/><Relationship Id="rId12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6.bin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14.wmf"/><Relationship Id="rId9" Type="http://schemas.openxmlformats.org/officeDocument/2006/relationships/oleObject" Target="../embeddings/oleObject10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7.bin"/><Relationship Id="rId12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6.bin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5.bin"/><Relationship Id="rId10" Type="http://schemas.openxmlformats.org/officeDocument/2006/relationships/oleObject" Target="../embeddings/oleObject20.bin"/><Relationship Id="rId4" Type="http://schemas.openxmlformats.org/officeDocument/2006/relationships/image" Target="../media/image14.wmf"/><Relationship Id="rId9" Type="http://schemas.openxmlformats.org/officeDocument/2006/relationships/oleObject" Target="../embeddings/oleObject19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6.bin"/><Relationship Id="rId12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5.bin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4.bin"/><Relationship Id="rId10" Type="http://schemas.openxmlformats.org/officeDocument/2006/relationships/oleObject" Target="../embeddings/oleObject29.bin"/><Relationship Id="rId4" Type="http://schemas.openxmlformats.org/officeDocument/2006/relationships/image" Target="../media/image14.wmf"/><Relationship Id="rId9" Type="http://schemas.openxmlformats.org/officeDocument/2006/relationships/oleObject" Target="../embeddings/oleObject28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oleObject" Target="../embeddings/oleObject37.bin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2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7.wmf"/><Relationship Id="rId11" Type="http://schemas.openxmlformats.org/officeDocument/2006/relationships/oleObject" Target="../embeddings/oleObject36.bin"/><Relationship Id="rId5" Type="http://schemas.openxmlformats.org/officeDocument/2006/relationships/oleObject" Target="../embeddings/oleObject33.bin"/><Relationship Id="rId10" Type="http://schemas.openxmlformats.org/officeDocument/2006/relationships/image" Target="../media/image19.wmf"/><Relationship Id="rId4" Type="http://schemas.openxmlformats.org/officeDocument/2006/relationships/image" Target="../media/image16.wmf"/><Relationship Id="rId9" Type="http://schemas.openxmlformats.org/officeDocument/2006/relationships/oleObject" Target="../embeddings/oleObject35.bin"/><Relationship Id="rId14" Type="http://schemas.openxmlformats.org/officeDocument/2006/relationships/image" Target="../media/image21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20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1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42.bin"/><Relationship Id="rId4" Type="http://schemas.openxmlformats.org/officeDocument/2006/relationships/image" Target="../media/image23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47.wmf"/><Relationship Id="rId4" Type="http://schemas.openxmlformats.org/officeDocument/2006/relationships/oleObject" Target="../embeddings/oleObject43.bin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Spreadsheets/Empirical%20distribution.xlsx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56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9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5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wmf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3" Type="http://schemas.openxmlformats.org/officeDocument/2006/relationships/oleObject" Target="../embeddings/oleObject45.bin"/><Relationship Id="rId7" Type="http://schemas.openxmlformats.org/officeDocument/2006/relationships/oleObject" Target="../embeddings/oleObject47.bin"/><Relationship Id="rId12" Type="http://schemas.openxmlformats.org/officeDocument/2006/relationships/image" Target="../media/image7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5.wmf"/><Relationship Id="rId11" Type="http://schemas.openxmlformats.org/officeDocument/2006/relationships/oleObject" Target="../embeddings/oleObject49.bin"/><Relationship Id="rId5" Type="http://schemas.openxmlformats.org/officeDocument/2006/relationships/oleObject" Target="../embeddings/oleObject46.bin"/><Relationship Id="rId10" Type="http://schemas.openxmlformats.org/officeDocument/2006/relationships/image" Target="../media/image77.wmf"/><Relationship Id="rId4" Type="http://schemas.openxmlformats.org/officeDocument/2006/relationships/image" Target="../media/image74.wmf"/><Relationship Id="rId9" Type="http://schemas.openxmlformats.org/officeDocument/2006/relationships/oleObject" Target="../embeddings/oleObject48.bin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79.w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78.wmf"/><Relationship Id="rId4" Type="http://schemas.openxmlformats.org/officeDocument/2006/relationships/oleObject" Target="../embeddings/oleObject49.bin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52.bin"/><Relationship Id="rId5" Type="http://schemas.openxmlformats.org/officeDocument/2006/relationships/image" Target="../media/image80.wmf"/><Relationship Id="rId4" Type="http://schemas.openxmlformats.org/officeDocument/2006/relationships/oleObject" Target="../embeddings/oleObject51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8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0" y="0"/>
            <a:ext cx="9124950" cy="6838950"/>
          </a:xfrm>
          <a:prstGeom prst="rect">
            <a:avLst/>
          </a:prstGeom>
          <a:solidFill>
            <a:srgbClr val="EF91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.</a:t>
            </a:r>
          </a:p>
        </p:txBody>
      </p:sp>
      <p:sp>
        <p:nvSpPr>
          <p:cNvPr id="3077" name="AutoShape 3"/>
          <p:cNvSpPr>
            <a:spLocks noChangeArrowheads="1"/>
          </p:cNvSpPr>
          <p:nvPr/>
        </p:nvSpPr>
        <p:spPr bwMode="auto">
          <a:xfrm>
            <a:off x="250825" y="504825"/>
            <a:ext cx="8623300" cy="3200400"/>
          </a:xfrm>
          <a:prstGeom prst="roundRect">
            <a:avLst>
              <a:gd name="adj" fmla="val 12495"/>
            </a:avLst>
          </a:prstGeom>
          <a:gradFill rotWithShape="0">
            <a:gsLst>
              <a:gs pos="0">
                <a:srgbClr val="472B00"/>
              </a:gs>
              <a:gs pos="50000">
                <a:srgbClr val="EF9100"/>
              </a:gs>
              <a:gs pos="100000">
                <a:srgbClr val="472B00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 algn="ctr">
              <a:lnSpc>
                <a:spcPct val="88000"/>
              </a:lnSpc>
            </a:pPr>
            <a:r>
              <a:rPr lang="en-US" sz="2800" b="1" dirty="0">
                <a:solidFill>
                  <a:schemeClr val="bg1"/>
                </a:solidFill>
              </a:rPr>
              <a:t>Sequential decision analytics and modeling</a:t>
            </a:r>
          </a:p>
          <a:p>
            <a:pPr algn="ctr">
              <a:lnSpc>
                <a:spcPct val="88000"/>
              </a:lnSpc>
            </a:pPr>
            <a:r>
              <a:rPr lang="en-US" sz="2000" b="1" dirty="0">
                <a:solidFill>
                  <a:schemeClr val="bg1"/>
                </a:solidFill>
              </a:rPr>
              <a:t>ORF 411</a:t>
            </a:r>
          </a:p>
          <a:p>
            <a:pPr algn="ctr">
              <a:lnSpc>
                <a:spcPct val="88000"/>
              </a:lnSpc>
            </a:pPr>
            <a:r>
              <a:rPr lang="en-US" sz="2000" b="1" dirty="0">
                <a:solidFill>
                  <a:schemeClr val="bg1"/>
                </a:solidFill>
              </a:rPr>
              <a:t>Fall, 2018</a:t>
            </a:r>
          </a:p>
        </p:txBody>
      </p:sp>
      <p:sp>
        <p:nvSpPr>
          <p:cNvPr id="3078" name="Rectangle 4"/>
          <p:cNvSpPr>
            <a:spLocks noChangeArrowheads="1"/>
          </p:cNvSpPr>
          <p:nvPr/>
        </p:nvSpPr>
        <p:spPr bwMode="auto">
          <a:xfrm>
            <a:off x="3790950" y="4248150"/>
            <a:ext cx="4826000" cy="2146300"/>
          </a:xfrm>
          <a:prstGeom prst="rect">
            <a:avLst/>
          </a:prstGeom>
          <a:gradFill rotWithShape="0">
            <a:gsLst>
              <a:gs pos="0">
                <a:srgbClr val="EF9100"/>
              </a:gs>
              <a:gs pos="50000">
                <a:srgbClr val="000000"/>
              </a:gs>
              <a:gs pos="100000">
                <a:srgbClr val="EF91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 anchorCtr="1"/>
          <a:lstStyle/>
          <a:p>
            <a:pPr algn="ctr">
              <a:lnSpc>
                <a:spcPct val="92000"/>
              </a:lnSpc>
            </a:pPr>
            <a:r>
              <a:rPr lang="en-US" b="1" dirty="0">
                <a:solidFill>
                  <a:schemeClr val="bg1"/>
                </a:solidFill>
              </a:rPr>
              <a:t>Warren Powell</a:t>
            </a:r>
          </a:p>
          <a:p>
            <a:pPr algn="ctr">
              <a:lnSpc>
                <a:spcPct val="92000"/>
              </a:lnSpc>
            </a:pPr>
            <a:r>
              <a:rPr lang="en-US" b="1" dirty="0">
                <a:solidFill>
                  <a:schemeClr val="bg1"/>
                </a:solidFill>
              </a:rPr>
              <a:t>Princeton University</a:t>
            </a:r>
          </a:p>
          <a:p>
            <a:pPr algn="ctr">
              <a:lnSpc>
                <a:spcPct val="92000"/>
              </a:lnSpc>
            </a:pPr>
            <a:r>
              <a:rPr lang="en-US" sz="2000" b="1" dirty="0">
                <a:solidFill>
                  <a:schemeClr val="bg1"/>
                </a:solidFill>
              </a:rPr>
              <a:t>http://www.castlelab.princeton.edu 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079" name="Picture 5" descr="CAST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3910013"/>
            <a:ext cx="2784475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6"/>
          <p:cNvSpPr>
            <a:spLocks noChangeArrowheads="1"/>
          </p:cNvSpPr>
          <p:nvPr/>
        </p:nvSpPr>
        <p:spPr bwMode="auto">
          <a:xfrm>
            <a:off x="0" y="6553200"/>
            <a:ext cx="36210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/>
              <a:t>© 2017 Warren B. Powell, Princeton University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uncertainty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Types of uncertainty </a:t>
            </a:r>
          </a:p>
          <a:p>
            <a:pPr lvl="1"/>
            <a:r>
              <a:rPr lang="en-US" dirty="0"/>
              <a:t>Goal uncertainty</a:t>
            </a:r>
          </a:p>
          <a:p>
            <a:pPr lvl="2"/>
            <a:r>
              <a:rPr lang="en-US" dirty="0"/>
              <a:t>There are many settings where decisions are being made by a group of people:</a:t>
            </a:r>
          </a:p>
          <a:p>
            <a:pPr lvl="3"/>
            <a:r>
              <a:rPr lang="en-US" dirty="0"/>
              <a:t>Dispatchers for a trucking company</a:t>
            </a:r>
          </a:p>
          <a:p>
            <a:pPr lvl="2"/>
            <a:r>
              <a:rPr lang="en-US" dirty="0"/>
              <a:t>What are we trying to achieve?</a:t>
            </a:r>
          </a:p>
          <a:p>
            <a:pPr lvl="2"/>
            <a:r>
              <a:rPr lang="en-US" dirty="0"/>
              <a:t>Maximize revenue?  Minimize costs? Maximize profits?</a:t>
            </a:r>
          </a:p>
          <a:p>
            <a:pPr lvl="2"/>
            <a:r>
              <a:rPr lang="en-US" dirty="0"/>
              <a:t>Best customer service?</a:t>
            </a:r>
          </a:p>
          <a:p>
            <a:pPr lvl="2"/>
            <a:r>
              <a:rPr lang="en-US" dirty="0"/>
              <a:t>Lowest risk?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W.B. Powell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986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" t="8273" r="6581" b="3264"/>
          <a:stretch/>
        </p:blipFill>
        <p:spPr>
          <a:xfrm>
            <a:off x="-7796" y="945686"/>
            <a:ext cx="9151796" cy="5283200"/>
          </a:xfr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2400" y="152400"/>
            <a:ext cx="4567238" cy="7493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CC3300"/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lIns="90488" tIns="44450" rIns="90488" bIns="44450" anchor="ctr"/>
          <a:lstStyle>
            <a:lvl1pPr>
              <a:defRPr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i="0">
                <a:solidFill>
                  <a:schemeClr val="bg1"/>
                </a:solidFill>
              </a:rPr>
              <a:t>Schneider National</a:t>
            </a:r>
          </a:p>
        </p:txBody>
      </p:sp>
      <p:pic>
        <p:nvPicPr>
          <p:cNvPr id="6" name="Picture 5" descr="Schneider subproblem with lin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838" y="1709738"/>
            <a:ext cx="3432175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23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uncertainty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143000"/>
            <a:ext cx="5057775" cy="4953000"/>
          </a:xfrm>
        </p:spPr>
        <p:txBody>
          <a:bodyPr/>
          <a:lstStyle/>
          <a:p>
            <a:r>
              <a:rPr lang="en-US" sz="2400" dirty="0" err="1"/>
              <a:t>Uber</a:t>
            </a:r>
            <a:endParaRPr lang="en-US" sz="2400" dirty="0"/>
          </a:p>
          <a:p>
            <a:pPr lvl="1"/>
            <a:r>
              <a:rPr lang="en-US" sz="2000" dirty="0"/>
              <a:t>Provides real-time, on-demand transportation.</a:t>
            </a:r>
          </a:p>
          <a:p>
            <a:pPr lvl="1"/>
            <a:r>
              <a:rPr lang="en-US" sz="2000" dirty="0"/>
              <a:t>Drivers are encouraged to enter or leave the system using pricing signals and informational guidance.</a:t>
            </a:r>
          </a:p>
          <a:p>
            <a:r>
              <a:rPr lang="en-US" sz="2400" dirty="0"/>
              <a:t>Decisions:</a:t>
            </a:r>
          </a:p>
          <a:p>
            <a:pPr lvl="1"/>
            <a:r>
              <a:rPr lang="en-US" sz="2000" dirty="0"/>
              <a:t>How to price to get the right balance of drivers relative to customers.</a:t>
            </a:r>
          </a:p>
          <a:p>
            <a:pPr lvl="1"/>
            <a:r>
              <a:rPr lang="en-US" sz="2000" dirty="0"/>
              <a:t>Assigning and routing drivers to manage </a:t>
            </a:r>
            <a:r>
              <a:rPr lang="en-US" sz="2000" dirty="0" err="1"/>
              <a:t>Uber</a:t>
            </a:r>
            <a:r>
              <a:rPr lang="en-US" sz="2000" dirty="0"/>
              <a:t>-created congestion.</a:t>
            </a:r>
          </a:p>
          <a:p>
            <a:pPr lvl="1"/>
            <a:r>
              <a:rPr lang="en-US" sz="2000" dirty="0"/>
              <a:t>Real-time management of drivers.</a:t>
            </a:r>
          </a:p>
          <a:p>
            <a:pPr lvl="1"/>
            <a:r>
              <a:rPr lang="en-US" sz="2000" dirty="0"/>
              <a:t>Pricing (trips, new services, …)</a:t>
            </a:r>
          </a:p>
          <a:p>
            <a:pPr lvl="1"/>
            <a:r>
              <a:rPr lang="en-US" sz="2000" dirty="0"/>
              <a:t>Policies (rules for managing drivers, customers, …)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760" y="1143000"/>
            <a:ext cx="3170240" cy="56388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241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57" y="1051560"/>
            <a:ext cx="8850732" cy="5806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5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uncertainty</a:t>
            </a:r>
            <a:endParaRPr lang="en-US" b="1" dirty="0"/>
          </a:p>
        </p:txBody>
      </p:sp>
      <p:grpSp>
        <p:nvGrpSpPr>
          <p:cNvPr id="3854339" name="Group 3"/>
          <p:cNvGrpSpPr>
            <a:grpSpLocks/>
          </p:cNvGrpSpPr>
          <p:nvPr/>
        </p:nvGrpSpPr>
        <p:grpSpPr bwMode="auto">
          <a:xfrm>
            <a:off x="2187575" y="2755900"/>
            <a:ext cx="1511300" cy="2720975"/>
            <a:chOff x="1378" y="1736"/>
            <a:chExt cx="952" cy="1714"/>
          </a:xfrm>
        </p:grpSpPr>
        <p:sp>
          <p:nvSpPr>
            <p:cNvPr id="3854340" name="Oval 4"/>
            <p:cNvSpPr>
              <a:spLocks noChangeArrowheads="1"/>
            </p:cNvSpPr>
            <p:nvPr/>
          </p:nvSpPr>
          <p:spPr bwMode="auto">
            <a:xfrm>
              <a:off x="1392" y="1736"/>
              <a:ext cx="152" cy="152"/>
            </a:xfrm>
            <a:prstGeom prst="ellipse">
              <a:avLst/>
            </a:prstGeom>
            <a:solidFill>
              <a:schemeClr val="accent2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4341" name="Oval 5"/>
            <p:cNvSpPr>
              <a:spLocks noChangeArrowheads="1"/>
            </p:cNvSpPr>
            <p:nvPr/>
          </p:nvSpPr>
          <p:spPr bwMode="auto">
            <a:xfrm>
              <a:off x="1385" y="2273"/>
              <a:ext cx="152" cy="152"/>
            </a:xfrm>
            <a:prstGeom prst="ellipse">
              <a:avLst/>
            </a:prstGeom>
            <a:solidFill>
              <a:schemeClr val="accent2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4342" name="Oval 6"/>
            <p:cNvSpPr>
              <a:spLocks noChangeArrowheads="1"/>
            </p:cNvSpPr>
            <p:nvPr/>
          </p:nvSpPr>
          <p:spPr bwMode="auto">
            <a:xfrm>
              <a:off x="1385" y="2761"/>
              <a:ext cx="152" cy="152"/>
            </a:xfrm>
            <a:prstGeom prst="ellipse">
              <a:avLst/>
            </a:prstGeom>
            <a:solidFill>
              <a:schemeClr val="accent2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4343" name="Oval 7"/>
            <p:cNvSpPr>
              <a:spLocks noChangeArrowheads="1"/>
            </p:cNvSpPr>
            <p:nvPr/>
          </p:nvSpPr>
          <p:spPr bwMode="auto">
            <a:xfrm>
              <a:off x="1378" y="3298"/>
              <a:ext cx="152" cy="152"/>
            </a:xfrm>
            <a:prstGeom prst="ellipse">
              <a:avLst/>
            </a:prstGeom>
            <a:solidFill>
              <a:schemeClr val="accent2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4344" name="Rectangle 8"/>
            <p:cNvSpPr>
              <a:spLocks noChangeArrowheads="1"/>
            </p:cNvSpPr>
            <p:nvPr/>
          </p:nvSpPr>
          <p:spPr bwMode="auto">
            <a:xfrm>
              <a:off x="2168" y="1864"/>
              <a:ext cx="160" cy="160"/>
            </a:xfrm>
            <a:prstGeom prst="rect">
              <a:avLst/>
            </a:prstGeom>
            <a:solidFill>
              <a:srgbClr val="990033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4345" name="Rectangle 9"/>
            <p:cNvSpPr>
              <a:spLocks noChangeArrowheads="1"/>
            </p:cNvSpPr>
            <p:nvPr/>
          </p:nvSpPr>
          <p:spPr bwMode="auto">
            <a:xfrm>
              <a:off x="2169" y="2441"/>
              <a:ext cx="160" cy="160"/>
            </a:xfrm>
            <a:prstGeom prst="rect">
              <a:avLst/>
            </a:prstGeom>
            <a:solidFill>
              <a:srgbClr val="990033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4346" name="Rectangle 10"/>
            <p:cNvSpPr>
              <a:spLocks noChangeArrowheads="1"/>
            </p:cNvSpPr>
            <p:nvPr/>
          </p:nvSpPr>
          <p:spPr bwMode="auto">
            <a:xfrm>
              <a:off x="2170" y="3106"/>
              <a:ext cx="160" cy="160"/>
            </a:xfrm>
            <a:prstGeom prst="rect">
              <a:avLst/>
            </a:prstGeom>
            <a:solidFill>
              <a:srgbClr val="990033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854347" name="AutoShape 11"/>
            <p:cNvCxnSpPr>
              <a:cxnSpLocks noChangeShapeType="1"/>
              <a:stCxn id="3854340" idx="6"/>
              <a:endCxn id="3854344" idx="1"/>
            </p:cNvCxnSpPr>
            <p:nvPr/>
          </p:nvCxnSpPr>
          <p:spPr bwMode="auto">
            <a:xfrm>
              <a:off x="1550" y="1812"/>
              <a:ext cx="612" cy="132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4348" name="AutoShape 12"/>
            <p:cNvCxnSpPr>
              <a:cxnSpLocks noChangeShapeType="1"/>
              <a:stCxn id="3854340" idx="6"/>
              <a:endCxn id="3854345" idx="1"/>
            </p:cNvCxnSpPr>
            <p:nvPr/>
          </p:nvCxnSpPr>
          <p:spPr bwMode="auto">
            <a:xfrm>
              <a:off x="1550" y="1812"/>
              <a:ext cx="613" cy="709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4349" name="AutoShape 13"/>
            <p:cNvCxnSpPr>
              <a:cxnSpLocks noChangeShapeType="1"/>
              <a:stCxn id="3854341" idx="6"/>
              <a:endCxn id="3854344" idx="1"/>
            </p:cNvCxnSpPr>
            <p:nvPr/>
          </p:nvCxnSpPr>
          <p:spPr bwMode="auto">
            <a:xfrm flipV="1">
              <a:off x="1543" y="1944"/>
              <a:ext cx="619" cy="405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4350" name="AutoShape 14"/>
            <p:cNvCxnSpPr>
              <a:cxnSpLocks noChangeShapeType="1"/>
              <a:stCxn id="3854341" idx="6"/>
              <a:endCxn id="3854345" idx="1"/>
            </p:cNvCxnSpPr>
            <p:nvPr/>
          </p:nvCxnSpPr>
          <p:spPr bwMode="auto">
            <a:xfrm>
              <a:off x="1543" y="2349"/>
              <a:ext cx="620" cy="172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4351" name="AutoShape 15"/>
            <p:cNvCxnSpPr>
              <a:cxnSpLocks noChangeShapeType="1"/>
              <a:stCxn id="3854341" idx="6"/>
              <a:endCxn id="3854346" idx="1"/>
            </p:cNvCxnSpPr>
            <p:nvPr/>
          </p:nvCxnSpPr>
          <p:spPr bwMode="auto">
            <a:xfrm>
              <a:off x="1543" y="2349"/>
              <a:ext cx="621" cy="837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4352" name="AutoShape 16"/>
            <p:cNvCxnSpPr>
              <a:cxnSpLocks noChangeShapeType="1"/>
              <a:stCxn id="3854342" idx="6"/>
              <a:endCxn id="3854346" idx="1"/>
            </p:cNvCxnSpPr>
            <p:nvPr/>
          </p:nvCxnSpPr>
          <p:spPr bwMode="auto">
            <a:xfrm>
              <a:off x="1543" y="2837"/>
              <a:ext cx="621" cy="349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4353" name="AutoShape 17"/>
            <p:cNvCxnSpPr>
              <a:cxnSpLocks noChangeShapeType="1"/>
              <a:stCxn id="3854342" idx="6"/>
              <a:endCxn id="3854345" idx="1"/>
            </p:cNvCxnSpPr>
            <p:nvPr/>
          </p:nvCxnSpPr>
          <p:spPr bwMode="auto">
            <a:xfrm flipV="1">
              <a:off x="1543" y="2521"/>
              <a:ext cx="620" cy="316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4354" name="AutoShape 18"/>
            <p:cNvCxnSpPr>
              <a:cxnSpLocks noChangeShapeType="1"/>
              <a:stCxn id="3854343" idx="6"/>
              <a:endCxn id="3854346" idx="1"/>
            </p:cNvCxnSpPr>
            <p:nvPr/>
          </p:nvCxnSpPr>
          <p:spPr bwMode="auto">
            <a:xfrm flipV="1">
              <a:off x="1536" y="3186"/>
              <a:ext cx="628" cy="188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4355" name="AutoShape 19"/>
            <p:cNvCxnSpPr>
              <a:cxnSpLocks noChangeShapeType="1"/>
              <a:stCxn id="3854343" idx="6"/>
              <a:endCxn id="3854345" idx="1"/>
            </p:cNvCxnSpPr>
            <p:nvPr/>
          </p:nvCxnSpPr>
          <p:spPr bwMode="auto">
            <a:xfrm flipV="1">
              <a:off x="1536" y="2521"/>
              <a:ext cx="627" cy="853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854360" name="Group 24"/>
          <p:cNvGrpSpPr>
            <a:grpSpLocks/>
          </p:cNvGrpSpPr>
          <p:nvPr/>
        </p:nvGrpSpPr>
        <p:grpSpPr bwMode="auto">
          <a:xfrm>
            <a:off x="2522538" y="1298575"/>
            <a:ext cx="1404937" cy="5029200"/>
            <a:chOff x="1589" y="818"/>
            <a:chExt cx="885" cy="3168"/>
          </a:xfrm>
        </p:grpSpPr>
        <p:sp>
          <p:nvSpPr>
            <p:cNvPr id="3854361" name="Oval 25"/>
            <p:cNvSpPr>
              <a:spLocks noChangeArrowheads="1"/>
            </p:cNvSpPr>
            <p:nvPr/>
          </p:nvSpPr>
          <p:spPr bwMode="auto">
            <a:xfrm>
              <a:off x="2063" y="1042"/>
              <a:ext cx="411" cy="2944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4362" name="Text Box 26"/>
            <p:cNvSpPr txBox="1">
              <a:spLocks noChangeArrowheads="1"/>
            </p:cNvSpPr>
            <p:nvPr/>
          </p:nvSpPr>
          <p:spPr bwMode="auto">
            <a:xfrm>
              <a:off x="1589" y="818"/>
              <a:ext cx="62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 i="0" dirty="0">
                  <a:solidFill>
                    <a:srgbClr val="0000FF"/>
                  </a:solidFill>
                </a:rPr>
                <a:t>Riders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89598" y="1255713"/>
            <a:ext cx="1866291" cy="5072062"/>
            <a:chOff x="789598" y="1255713"/>
            <a:chExt cx="1866291" cy="5072062"/>
          </a:xfrm>
        </p:grpSpPr>
        <p:sp>
          <p:nvSpPr>
            <p:cNvPr id="3854364" name="Oval 28"/>
            <p:cNvSpPr>
              <a:spLocks noChangeArrowheads="1"/>
            </p:cNvSpPr>
            <p:nvPr/>
          </p:nvSpPr>
          <p:spPr bwMode="auto">
            <a:xfrm>
              <a:off x="2003426" y="1654175"/>
              <a:ext cx="652463" cy="4673600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789598" y="1255713"/>
              <a:ext cx="1568598" cy="4481194"/>
              <a:chOff x="789598" y="1255713"/>
              <a:chExt cx="1568598" cy="4481194"/>
            </a:xfrm>
          </p:grpSpPr>
          <p:sp>
            <p:nvSpPr>
              <p:cNvPr id="134" name="Text Box 30"/>
              <p:cNvSpPr txBox="1">
                <a:spLocks noChangeArrowheads="1"/>
              </p:cNvSpPr>
              <p:nvPr/>
            </p:nvSpPr>
            <p:spPr bwMode="auto">
              <a:xfrm>
                <a:off x="1609273" y="1255713"/>
                <a:ext cx="748923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miter lim="800000"/>
                    <a:headEnd type="none" w="med" len="lg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2400" dirty="0">
                    <a:solidFill>
                      <a:srgbClr val="0000FF"/>
                    </a:solidFill>
                  </a:rPr>
                  <a:t>Ca</a:t>
                </a:r>
                <a:r>
                  <a:rPr lang="en-US" sz="2400" i="0" dirty="0">
                    <a:solidFill>
                      <a:srgbClr val="0000FF"/>
                    </a:solidFill>
                  </a:rPr>
                  <a:t>rs</a:t>
                </a:r>
              </a:p>
            </p:txBody>
          </p:sp>
          <p:pic>
            <p:nvPicPr>
              <p:cNvPr id="135" name="Picture 13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996902" y="2447929"/>
                <a:ext cx="307994" cy="722602"/>
              </a:xfrm>
              <a:prstGeom prst="rect">
                <a:avLst/>
              </a:prstGeom>
            </p:spPr>
          </p:pic>
          <p:pic>
            <p:nvPicPr>
              <p:cNvPr id="136" name="Picture 13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1002998" y="3377569"/>
                <a:ext cx="307994" cy="722602"/>
              </a:xfrm>
              <a:prstGeom prst="rect">
                <a:avLst/>
              </a:prstGeom>
            </p:spPr>
          </p:pic>
          <p:pic>
            <p:nvPicPr>
              <p:cNvPr id="137" name="Picture 13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1012142" y="4291969"/>
                <a:ext cx="307994" cy="722602"/>
              </a:xfrm>
              <a:prstGeom prst="rect">
                <a:avLst/>
              </a:prstGeom>
            </p:spPr>
          </p:pic>
          <p:pic>
            <p:nvPicPr>
              <p:cNvPr id="138" name="Picture 13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999950" y="5221609"/>
                <a:ext cx="307994" cy="722602"/>
              </a:xfrm>
              <a:prstGeom prst="rect">
                <a:avLst/>
              </a:prstGeom>
            </p:spPr>
          </p:pic>
        </p:grp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32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54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57" y="1051560"/>
            <a:ext cx="8850732" cy="5806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42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uncertainty</a:t>
            </a:r>
            <a:endParaRPr lang="en-US" altLang="en-US" b="1" dirty="0"/>
          </a:p>
        </p:txBody>
      </p:sp>
      <p:grpSp>
        <p:nvGrpSpPr>
          <p:cNvPr id="2542771" name="Group 179"/>
          <p:cNvGrpSpPr>
            <a:grpSpLocks/>
          </p:cNvGrpSpPr>
          <p:nvPr/>
        </p:nvGrpSpPr>
        <p:grpSpPr bwMode="auto">
          <a:xfrm>
            <a:off x="2187575" y="2755900"/>
            <a:ext cx="1511300" cy="2720975"/>
            <a:chOff x="1378" y="1736"/>
            <a:chExt cx="952" cy="1714"/>
          </a:xfrm>
        </p:grpSpPr>
        <p:sp>
          <p:nvSpPr>
            <p:cNvPr id="2542596" name="Oval 4"/>
            <p:cNvSpPr>
              <a:spLocks noChangeArrowheads="1"/>
            </p:cNvSpPr>
            <p:nvPr/>
          </p:nvSpPr>
          <p:spPr bwMode="auto">
            <a:xfrm>
              <a:off x="1392" y="1736"/>
              <a:ext cx="152" cy="152"/>
            </a:xfrm>
            <a:prstGeom prst="ellipse">
              <a:avLst/>
            </a:prstGeom>
            <a:solidFill>
              <a:schemeClr val="accent2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2597" name="Oval 5"/>
            <p:cNvSpPr>
              <a:spLocks noChangeArrowheads="1"/>
            </p:cNvSpPr>
            <p:nvPr/>
          </p:nvSpPr>
          <p:spPr bwMode="auto">
            <a:xfrm>
              <a:off x="1385" y="2273"/>
              <a:ext cx="152" cy="152"/>
            </a:xfrm>
            <a:prstGeom prst="ellipse">
              <a:avLst/>
            </a:prstGeom>
            <a:solidFill>
              <a:schemeClr val="accent2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2598" name="Oval 6"/>
            <p:cNvSpPr>
              <a:spLocks noChangeArrowheads="1"/>
            </p:cNvSpPr>
            <p:nvPr/>
          </p:nvSpPr>
          <p:spPr bwMode="auto">
            <a:xfrm>
              <a:off x="1385" y="2761"/>
              <a:ext cx="152" cy="152"/>
            </a:xfrm>
            <a:prstGeom prst="ellipse">
              <a:avLst/>
            </a:prstGeom>
            <a:solidFill>
              <a:schemeClr val="accent2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2599" name="Oval 7"/>
            <p:cNvSpPr>
              <a:spLocks noChangeArrowheads="1"/>
            </p:cNvSpPr>
            <p:nvPr/>
          </p:nvSpPr>
          <p:spPr bwMode="auto">
            <a:xfrm>
              <a:off x="1378" y="3298"/>
              <a:ext cx="152" cy="152"/>
            </a:xfrm>
            <a:prstGeom prst="ellipse">
              <a:avLst/>
            </a:prstGeom>
            <a:solidFill>
              <a:schemeClr val="accent2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2600" name="Rectangle 8"/>
            <p:cNvSpPr>
              <a:spLocks noChangeArrowheads="1"/>
            </p:cNvSpPr>
            <p:nvPr/>
          </p:nvSpPr>
          <p:spPr bwMode="auto">
            <a:xfrm>
              <a:off x="2168" y="1864"/>
              <a:ext cx="160" cy="160"/>
            </a:xfrm>
            <a:prstGeom prst="rect">
              <a:avLst/>
            </a:prstGeom>
            <a:solidFill>
              <a:srgbClr val="990033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2601" name="Rectangle 9"/>
            <p:cNvSpPr>
              <a:spLocks noChangeArrowheads="1"/>
            </p:cNvSpPr>
            <p:nvPr/>
          </p:nvSpPr>
          <p:spPr bwMode="auto">
            <a:xfrm>
              <a:off x="2169" y="2441"/>
              <a:ext cx="160" cy="160"/>
            </a:xfrm>
            <a:prstGeom prst="rect">
              <a:avLst/>
            </a:prstGeom>
            <a:solidFill>
              <a:srgbClr val="990033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2602" name="Rectangle 10"/>
            <p:cNvSpPr>
              <a:spLocks noChangeArrowheads="1"/>
            </p:cNvSpPr>
            <p:nvPr/>
          </p:nvSpPr>
          <p:spPr bwMode="auto">
            <a:xfrm>
              <a:off x="2170" y="3106"/>
              <a:ext cx="160" cy="160"/>
            </a:xfrm>
            <a:prstGeom prst="rect">
              <a:avLst/>
            </a:prstGeom>
            <a:solidFill>
              <a:srgbClr val="990033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542716" name="AutoShape 124"/>
            <p:cNvCxnSpPr>
              <a:cxnSpLocks noChangeShapeType="1"/>
              <a:stCxn id="2542596" idx="6"/>
              <a:endCxn id="2542600" idx="1"/>
            </p:cNvCxnSpPr>
            <p:nvPr/>
          </p:nvCxnSpPr>
          <p:spPr bwMode="auto">
            <a:xfrm>
              <a:off x="1550" y="1812"/>
              <a:ext cx="612" cy="132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42717" name="AutoShape 125"/>
            <p:cNvCxnSpPr>
              <a:cxnSpLocks noChangeShapeType="1"/>
              <a:stCxn id="2542596" idx="6"/>
              <a:endCxn id="2542601" idx="1"/>
            </p:cNvCxnSpPr>
            <p:nvPr/>
          </p:nvCxnSpPr>
          <p:spPr bwMode="auto">
            <a:xfrm>
              <a:off x="1550" y="1812"/>
              <a:ext cx="613" cy="709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42718" name="AutoShape 126"/>
            <p:cNvCxnSpPr>
              <a:cxnSpLocks noChangeShapeType="1"/>
              <a:stCxn id="2542597" idx="6"/>
              <a:endCxn id="2542600" idx="1"/>
            </p:cNvCxnSpPr>
            <p:nvPr/>
          </p:nvCxnSpPr>
          <p:spPr bwMode="auto">
            <a:xfrm flipV="1">
              <a:off x="1543" y="1944"/>
              <a:ext cx="619" cy="405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42719" name="AutoShape 127"/>
            <p:cNvCxnSpPr>
              <a:cxnSpLocks noChangeShapeType="1"/>
              <a:stCxn id="2542597" idx="6"/>
              <a:endCxn id="2542601" idx="1"/>
            </p:cNvCxnSpPr>
            <p:nvPr/>
          </p:nvCxnSpPr>
          <p:spPr bwMode="auto">
            <a:xfrm>
              <a:off x="1543" y="2349"/>
              <a:ext cx="620" cy="172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42720" name="AutoShape 128"/>
            <p:cNvCxnSpPr>
              <a:cxnSpLocks noChangeShapeType="1"/>
              <a:stCxn id="2542597" idx="6"/>
              <a:endCxn id="2542602" idx="1"/>
            </p:cNvCxnSpPr>
            <p:nvPr/>
          </p:nvCxnSpPr>
          <p:spPr bwMode="auto">
            <a:xfrm>
              <a:off x="1543" y="2349"/>
              <a:ext cx="621" cy="837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42721" name="AutoShape 129"/>
            <p:cNvCxnSpPr>
              <a:cxnSpLocks noChangeShapeType="1"/>
              <a:stCxn id="2542598" idx="6"/>
              <a:endCxn id="2542602" idx="1"/>
            </p:cNvCxnSpPr>
            <p:nvPr/>
          </p:nvCxnSpPr>
          <p:spPr bwMode="auto">
            <a:xfrm>
              <a:off x="1543" y="2837"/>
              <a:ext cx="621" cy="349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42722" name="AutoShape 130"/>
            <p:cNvCxnSpPr>
              <a:cxnSpLocks noChangeShapeType="1"/>
              <a:stCxn id="2542598" idx="6"/>
              <a:endCxn id="2542601" idx="1"/>
            </p:cNvCxnSpPr>
            <p:nvPr/>
          </p:nvCxnSpPr>
          <p:spPr bwMode="auto">
            <a:xfrm flipV="1">
              <a:off x="1543" y="2521"/>
              <a:ext cx="620" cy="316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42723" name="AutoShape 131"/>
            <p:cNvCxnSpPr>
              <a:cxnSpLocks noChangeShapeType="1"/>
              <a:stCxn id="2542599" idx="6"/>
              <a:endCxn id="2542602" idx="1"/>
            </p:cNvCxnSpPr>
            <p:nvPr/>
          </p:nvCxnSpPr>
          <p:spPr bwMode="auto">
            <a:xfrm flipV="1">
              <a:off x="1536" y="3186"/>
              <a:ext cx="628" cy="188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42724" name="AutoShape 132"/>
            <p:cNvCxnSpPr>
              <a:cxnSpLocks noChangeShapeType="1"/>
              <a:stCxn id="2542599" idx="6"/>
              <a:endCxn id="2542601" idx="1"/>
            </p:cNvCxnSpPr>
            <p:nvPr/>
          </p:nvCxnSpPr>
          <p:spPr bwMode="auto">
            <a:xfrm flipV="1">
              <a:off x="1536" y="2521"/>
              <a:ext cx="627" cy="853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542774" name="Text Box 182"/>
          <p:cNvSpPr txBox="1">
            <a:spLocks noChangeArrowheads="1"/>
          </p:cNvSpPr>
          <p:nvPr/>
        </p:nvSpPr>
        <p:spPr bwMode="auto">
          <a:xfrm>
            <a:off x="2819400" y="1504950"/>
            <a:ext cx="311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/>
              <a:t>t</a:t>
            </a:r>
          </a:p>
        </p:txBody>
      </p:sp>
      <p:sp>
        <p:nvSpPr>
          <p:cNvPr id="2542775" name="Text Box 183"/>
          <p:cNvSpPr txBox="1">
            <a:spLocks noChangeArrowheads="1"/>
          </p:cNvSpPr>
          <p:nvPr/>
        </p:nvSpPr>
        <p:spPr bwMode="auto">
          <a:xfrm>
            <a:off x="4572000" y="1493838"/>
            <a:ext cx="8477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/>
              <a:t>t+1</a:t>
            </a:r>
          </a:p>
        </p:txBody>
      </p:sp>
      <p:sp>
        <p:nvSpPr>
          <p:cNvPr id="2542776" name="Text Box 184"/>
          <p:cNvSpPr txBox="1">
            <a:spLocks noChangeArrowheads="1"/>
          </p:cNvSpPr>
          <p:nvPr/>
        </p:nvSpPr>
        <p:spPr bwMode="auto">
          <a:xfrm>
            <a:off x="6846888" y="1495425"/>
            <a:ext cx="8477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/>
              <a:t>t+2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513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57" y="1051560"/>
            <a:ext cx="8850732" cy="5806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7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uncertainty</a:t>
            </a:r>
            <a:endParaRPr lang="en-US" altLang="en-US" b="1" dirty="0"/>
          </a:p>
        </p:txBody>
      </p:sp>
      <p:grpSp>
        <p:nvGrpSpPr>
          <p:cNvPr id="2770947" name="Group 3"/>
          <p:cNvGrpSpPr>
            <a:grpSpLocks/>
          </p:cNvGrpSpPr>
          <p:nvPr/>
        </p:nvGrpSpPr>
        <p:grpSpPr bwMode="auto">
          <a:xfrm>
            <a:off x="2187575" y="2755900"/>
            <a:ext cx="1511300" cy="2720975"/>
            <a:chOff x="1378" y="1736"/>
            <a:chExt cx="952" cy="1714"/>
          </a:xfrm>
        </p:grpSpPr>
        <p:sp>
          <p:nvSpPr>
            <p:cNvPr id="2770948" name="Oval 4"/>
            <p:cNvSpPr>
              <a:spLocks noChangeArrowheads="1"/>
            </p:cNvSpPr>
            <p:nvPr/>
          </p:nvSpPr>
          <p:spPr bwMode="auto">
            <a:xfrm>
              <a:off x="1392" y="1736"/>
              <a:ext cx="152" cy="152"/>
            </a:xfrm>
            <a:prstGeom prst="ellipse">
              <a:avLst/>
            </a:prstGeom>
            <a:solidFill>
              <a:schemeClr val="accent2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0949" name="Oval 5"/>
            <p:cNvSpPr>
              <a:spLocks noChangeArrowheads="1"/>
            </p:cNvSpPr>
            <p:nvPr/>
          </p:nvSpPr>
          <p:spPr bwMode="auto">
            <a:xfrm>
              <a:off x="1385" y="2273"/>
              <a:ext cx="152" cy="152"/>
            </a:xfrm>
            <a:prstGeom prst="ellipse">
              <a:avLst/>
            </a:prstGeom>
            <a:solidFill>
              <a:schemeClr val="accent2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0950" name="Oval 6"/>
            <p:cNvSpPr>
              <a:spLocks noChangeArrowheads="1"/>
            </p:cNvSpPr>
            <p:nvPr/>
          </p:nvSpPr>
          <p:spPr bwMode="auto">
            <a:xfrm>
              <a:off x="1385" y="2761"/>
              <a:ext cx="152" cy="152"/>
            </a:xfrm>
            <a:prstGeom prst="ellipse">
              <a:avLst/>
            </a:prstGeom>
            <a:solidFill>
              <a:schemeClr val="accent2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0951" name="Oval 7"/>
            <p:cNvSpPr>
              <a:spLocks noChangeArrowheads="1"/>
            </p:cNvSpPr>
            <p:nvPr/>
          </p:nvSpPr>
          <p:spPr bwMode="auto">
            <a:xfrm>
              <a:off x="1378" y="3298"/>
              <a:ext cx="152" cy="152"/>
            </a:xfrm>
            <a:prstGeom prst="ellipse">
              <a:avLst/>
            </a:prstGeom>
            <a:solidFill>
              <a:schemeClr val="accent2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0952" name="Rectangle 8"/>
            <p:cNvSpPr>
              <a:spLocks noChangeArrowheads="1"/>
            </p:cNvSpPr>
            <p:nvPr/>
          </p:nvSpPr>
          <p:spPr bwMode="auto">
            <a:xfrm>
              <a:off x="2168" y="1864"/>
              <a:ext cx="160" cy="160"/>
            </a:xfrm>
            <a:prstGeom prst="rect">
              <a:avLst/>
            </a:prstGeom>
            <a:solidFill>
              <a:srgbClr val="990033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0953" name="Rectangle 9"/>
            <p:cNvSpPr>
              <a:spLocks noChangeArrowheads="1"/>
            </p:cNvSpPr>
            <p:nvPr/>
          </p:nvSpPr>
          <p:spPr bwMode="auto">
            <a:xfrm>
              <a:off x="2169" y="2441"/>
              <a:ext cx="160" cy="160"/>
            </a:xfrm>
            <a:prstGeom prst="rect">
              <a:avLst/>
            </a:prstGeom>
            <a:solidFill>
              <a:srgbClr val="990033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0954" name="Rectangle 10"/>
            <p:cNvSpPr>
              <a:spLocks noChangeArrowheads="1"/>
            </p:cNvSpPr>
            <p:nvPr/>
          </p:nvSpPr>
          <p:spPr bwMode="auto">
            <a:xfrm>
              <a:off x="2170" y="3106"/>
              <a:ext cx="160" cy="160"/>
            </a:xfrm>
            <a:prstGeom prst="rect">
              <a:avLst/>
            </a:prstGeom>
            <a:solidFill>
              <a:srgbClr val="990033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770955" name="AutoShape 11"/>
            <p:cNvCxnSpPr>
              <a:cxnSpLocks noChangeShapeType="1"/>
              <a:stCxn id="2770948" idx="6"/>
              <a:endCxn id="2770952" idx="1"/>
            </p:cNvCxnSpPr>
            <p:nvPr/>
          </p:nvCxnSpPr>
          <p:spPr bwMode="auto">
            <a:xfrm>
              <a:off x="1550" y="1812"/>
              <a:ext cx="612" cy="132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70956" name="AutoShape 12"/>
            <p:cNvCxnSpPr>
              <a:cxnSpLocks noChangeShapeType="1"/>
              <a:stCxn id="2770948" idx="6"/>
              <a:endCxn id="2770953" idx="1"/>
            </p:cNvCxnSpPr>
            <p:nvPr/>
          </p:nvCxnSpPr>
          <p:spPr bwMode="auto">
            <a:xfrm>
              <a:off x="1550" y="1812"/>
              <a:ext cx="613" cy="709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70957" name="AutoShape 13"/>
            <p:cNvCxnSpPr>
              <a:cxnSpLocks noChangeShapeType="1"/>
              <a:stCxn id="2770949" idx="6"/>
              <a:endCxn id="2770952" idx="1"/>
            </p:cNvCxnSpPr>
            <p:nvPr/>
          </p:nvCxnSpPr>
          <p:spPr bwMode="auto">
            <a:xfrm flipV="1">
              <a:off x="1543" y="1944"/>
              <a:ext cx="619" cy="405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70958" name="AutoShape 14"/>
            <p:cNvCxnSpPr>
              <a:cxnSpLocks noChangeShapeType="1"/>
              <a:stCxn id="2770949" idx="6"/>
              <a:endCxn id="2770953" idx="1"/>
            </p:cNvCxnSpPr>
            <p:nvPr/>
          </p:nvCxnSpPr>
          <p:spPr bwMode="auto">
            <a:xfrm>
              <a:off x="1543" y="2349"/>
              <a:ext cx="620" cy="172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70959" name="AutoShape 15"/>
            <p:cNvCxnSpPr>
              <a:cxnSpLocks noChangeShapeType="1"/>
              <a:stCxn id="2770949" idx="6"/>
              <a:endCxn id="2770954" idx="1"/>
            </p:cNvCxnSpPr>
            <p:nvPr/>
          </p:nvCxnSpPr>
          <p:spPr bwMode="auto">
            <a:xfrm>
              <a:off x="1543" y="2349"/>
              <a:ext cx="621" cy="837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70960" name="AutoShape 16"/>
            <p:cNvCxnSpPr>
              <a:cxnSpLocks noChangeShapeType="1"/>
              <a:stCxn id="2770950" idx="6"/>
              <a:endCxn id="2770954" idx="1"/>
            </p:cNvCxnSpPr>
            <p:nvPr/>
          </p:nvCxnSpPr>
          <p:spPr bwMode="auto">
            <a:xfrm>
              <a:off x="1543" y="2837"/>
              <a:ext cx="621" cy="349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70961" name="AutoShape 17"/>
            <p:cNvCxnSpPr>
              <a:cxnSpLocks noChangeShapeType="1"/>
              <a:stCxn id="2770950" idx="6"/>
              <a:endCxn id="2770953" idx="1"/>
            </p:cNvCxnSpPr>
            <p:nvPr/>
          </p:nvCxnSpPr>
          <p:spPr bwMode="auto">
            <a:xfrm flipV="1">
              <a:off x="1543" y="2521"/>
              <a:ext cx="620" cy="316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70962" name="AutoShape 18"/>
            <p:cNvCxnSpPr>
              <a:cxnSpLocks noChangeShapeType="1"/>
              <a:stCxn id="2770951" idx="6"/>
              <a:endCxn id="2770954" idx="1"/>
            </p:cNvCxnSpPr>
            <p:nvPr/>
          </p:nvCxnSpPr>
          <p:spPr bwMode="auto">
            <a:xfrm flipV="1">
              <a:off x="1536" y="3186"/>
              <a:ext cx="628" cy="188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70963" name="AutoShape 19"/>
            <p:cNvCxnSpPr>
              <a:cxnSpLocks noChangeShapeType="1"/>
              <a:stCxn id="2770951" idx="6"/>
              <a:endCxn id="2770953" idx="1"/>
            </p:cNvCxnSpPr>
            <p:nvPr/>
          </p:nvCxnSpPr>
          <p:spPr bwMode="auto">
            <a:xfrm flipV="1">
              <a:off x="1536" y="2521"/>
              <a:ext cx="627" cy="853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770964" name="Oval 20"/>
          <p:cNvSpPr>
            <a:spLocks noChangeArrowheads="1"/>
          </p:cNvSpPr>
          <p:nvPr/>
        </p:nvSpPr>
        <p:spPr bwMode="auto">
          <a:xfrm>
            <a:off x="4294188" y="2757488"/>
            <a:ext cx="241300" cy="241300"/>
          </a:xfrm>
          <a:prstGeom prst="ellipse">
            <a:avLst/>
          </a:prstGeom>
          <a:solidFill>
            <a:schemeClr val="accent6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70965" name="Oval 21"/>
          <p:cNvSpPr>
            <a:spLocks noChangeArrowheads="1"/>
          </p:cNvSpPr>
          <p:nvPr/>
        </p:nvSpPr>
        <p:spPr bwMode="auto">
          <a:xfrm>
            <a:off x="4295775" y="3648075"/>
            <a:ext cx="241300" cy="2413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70966" name="Oval 22"/>
          <p:cNvSpPr>
            <a:spLocks noChangeArrowheads="1"/>
          </p:cNvSpPr>
          <p:nvPr/>
        </p:nvSpPr>
        <p:spPr bwMode="auto">
          <a:xfrm>
            <a:off x="4295775" y="4422775"/>
            <a:ext cx="241300" cy="241300"/>
          </a:xfrm>
          <a:prstGeom prst="ellipse">
            <a:avLst/>
          </a:prstGeom>
          <a:solidFill>
            <a:srgbClr val="91BEFF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0967" name="Oval 23"/>
          <p:cNvSpPr>
            <a:spLocks noChangeArrowheads="1"/>
          </p:cNvSpPr>
          <p:nvPr/>
        </p:nvSpPr>
        <p:spPr bwMode="auto">
          <a:xfrm>
            <a:off x="4284663" y="5275263"/>
            <a:ext cx="241300" cy="241300"/>
          </a:xfrm>
          <a:prstGeom prst="ellipse">
            <a:avLst/>
          </a:prstGeom>
          <a:solidFill>
            <a:schemeClr val="accent2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0968" name="Rectangle 24"/>
          <p:cNvSpPr>
            <a:spLocks noChangeArrowheads="1"/>
          </p:cNvSpPr>
          <p:nvPr/>
        </p:nvSpPr>
        <p:spPr bwMode="auto">
          <a:xfrm>
            <a:off x="5538788" y="2998788"/>
            <a:ext cx="254000" cy="254000"/>
          </a:xfrm>
          <a:prstGeom prst="rect">
            <a:avLst/>
          </a:prstGeom>
          <a:solidFill>
            <a:srgbClr val="FFA7C4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0969" name="Rectangle 25"/>
          <p:cNvSpPr>
            <a:spLocks noChangeArrowheads="1"/>
          </p:cNvSpPr>
          <p:nvPr/>
        </p:nvSpPr>
        <p:spPr bwMode="auto">
          <a:xfrm>
            <a:off x="5540375" y="3762375"/>
            <a:ext cx="254000" cy="254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70970" name="Rectangle 26"/>
          <p:cNvSpPr>
            <a:spLocks noChangeArrowheads="1"/>
          </p:cNvSpPr>
          <p:nvPr/>
        </p:nvSpPr>
        <p:spPr bwMode="auto">
          <a:xfrm>
            <a:off x="5580063" y="4919663"/>
            <a:ext cx="254000" cy="254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70980" name="Rectangle 36"/>
          <p:cNvSpPr>
            <a:spLocks noChangeArrowheads="1"/>
          </p:cNvSpPr>
          <p:nvPr/>
        </p:nvSpPr>
        <p:spPr bwMode="auto">
          <a:xfrm>
            <a:off x="5543550" y="2419350"/>
            <a:ext cx="254000" cy="254000"/>
          </a:xfrm>
          <a:prstGeom prst="rect">
            <a:avLst/>
          </a:prstGeom>
          <a:solidFill>
            <a:srgbClr val="990033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0982" name="Text Box 38"/>
          <p:cNvSpPr txBox="1">
            <a:spLocks noChangeArrowheads="1"/>
          </p:cNvSpPr>
          <p:nvPr/>
        </p:nvSpPr>
        <p:spPr bwMode="auto">
          <a:xfrm>
            <a:off x="2819400" y="1504950"/>
            <a:ext cx="311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/>
              <a:t>t</a:t>
            </a:r>
          </a:p>
        </p:txBody>
      </p:sp>
      <p:sp>
        <p:nvSpPr>
          <p:cNvPr id="2770983" name="Text Box 39"/>
          <p:cNvSpPr txBox="1">
            <a:spLocks noChangeArrowheads="1"/>
          </p:cNvSpPr>
          <p:nvPr/>
        </p:nvSpPr>
        <p:spPr bwMode="auto">
          <a:xfrm>
            <a:off x="4572000" y="1493838"/>
            <a:ext cx="8477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/>
              <a:t>t+1</a:t>
            </a:r>
          </a:p>
        </p:txBody>
      </p:sp>
      <p:sp>
        <p:nvSpPr>
          <p:cNvPr id="2770984" name="Text Box 40"/>
          <p:cNvSpPr txBox="1">
            <a:spLocks noChangeArrowheads="1"/>
          </p:cNvSpPr>
          <p:nvPr/>
        </p:nvSpPr>
        <p:spPr bwMode="auto">
          <a:xfrm>
            <a:off x="6846888" y="1495425"/>
            <a:ext cx="8477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/>
              <a:t>t+2</a:t>
            </a:r>
          </a:p>
        </p:txBody>
      </p:sp>
      <p:sp>
        <p:nvSpPr>
          <p:cNvPr id="2770987" name="Line 43"/>
          <p:cNvSpPr>
            <a:spLocks noChangeShapeType="1"/>
          </p:cNvSpPr>
          <p:nvPr/>
        </p:nvSpPr>
        <p:spPr bwMode="auto">
          <a:xfrm>
            <a:off x="2438400" y="5372100"/>
            <a:ext cx="18415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0989" name="Line 45"/>
          <p:cNvSpPr>
            <a:spLocks noChangeShapeType="1"/>
          </p:cNvSpPr>
          <p:nvPr/>
        </p:nvSpPr>
        <p:spPr bwMode="auto">
          <a:xfrm>
            <a:off x="2441575" y="2847975"/>
            <a:ext cx="1854200" cy="127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4546374" y="2546350"/>
            <a:ext cx="993775" cy="3317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lg" len="lg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Arrow Connector 4"/>
          <p:cNvCxnSpPr>
            <a:stCxn id="2770965" idx="6"/>
            <a:endCxn id="2770969" idx="1"/>
          </p:cNvCxnSpPr>
          <p:nvPr/>
        </p:nvCxnSpPr>
        <p:spPr bwMode="auto">
          <a:xfrm>
            <a:off x="4537075" y="3768725"/>
            <a:ext cx="1003300" cy="1206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lg" len="lg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>
            <a:stCxn id="2770966" idx="6"/>
            <a:endCxn id="2770970" idx="1"/>
          </p:cNvCxnSpPr>
          <p:nvPr/>
        </p:nvCxnSpPr>
        <p:spPr bwMode="auto">
          <a:xfrm>
            <a:off x="4537075" y="4543425"/>
            <a:ext cx="1042988" cy="50323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lg" len="lg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546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57" y="1051560"/>
            <a:ext cx="8850732" cy="5806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7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uncertainty</a:t>
            </a:r>
            <a:endParaRPr lang="en-US" altLang="en-US" b="1" dirty="0"/>
          </a:p>
        </p:txBody>
      </p:sp>
      <p:grpSp>
        <p:nvGrpSpPr>
          <p:cNvPr id="2770947" name="Group 3"/>
          <p:cNvGrpSpPr>
            <a:grpSpLocks/>
          </p:cNvGrpSpPr>
          <p:nvPr/>
        </p:nvGrpSpPr>
        <p:grpSpPr bwMode="auto">
          <a:xfrm>
            <a:off x="2187575" y="2755900"/>
            <a:ext cx="1511300" cy="2720975"/>
            <a:chOff x="1378" y="1736"/>
            <a:chExt cx="952" cy="1714"/>
          </a:xfrm>
        </p:grpSpPr>
        <p:sp>
          <p:nvSpPr>
            <p:cNvPr id="2770948" name="Oval 4"/>
            <p:cNvSpPr>
              <a:spLocks noChangeArrowheads="1"/>
            </p:cNvSpPr>
            <p:nvPr/>
          </p:nvSpPr>
          <p:spPr bwMode="auto">
            <a:xfrm>
              <a:off x="1392" y="1736"/>
              <a:ext cx="152" cy="152"/>
            </a:xfrm>
            <a:prstGeom prst="ellipse">
              <a:avLst/>
            </a:prstGeom>
            <a:solidFill>
              <a:schemeClr val="accent2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0949" name="Oval 5"/>
            <p:cNvSpPr>
              <a:spLocks noChangeArrowheads="1"/>
            </p:cNvSpPr>
            <p:nvPr/>
          </p:nvSpPr>
          <p:spPr bwMode="auto">
            <a:xfrm>
              <a:off x="1385" y="2273"/>
              <a:ext cx="152" cy="152"/>
            </a:xfrm>
            <a:prstGeom prst="ellipse">
              <a:avLst/>
            </a:prstGeom>
            <a:solidFill>
              <a:schemeClr val="accent2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0950" name="Oval 6"/>
            <p:cNvSpPr>
              <a:spLocks noChangeArrowheads="1"/>
            </p:cNvSpPr>
            <p:nvPr/>
          </p:nvSpPr>
          <p:spPr bwMode="auto">
            <a:xfrm>
              <a:off x="1385" y="2761"/>
              <a:ext cx="152" cy="152"/>
            </a:xfrm>
            <a:prstGeom prst="ellipse">
              <a:avLst/>
            </a:prstGeom>
            <a:solidFill>
              <a:schemeClr val="accent2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0951" name="Oval 7"/>
            <p:cNvSpPr>
              <a:spLocks noChangeArrowheads="1"/>
            </p:cNvSpPr>
            <p:nvPr/>
          </p:nvSpPr>
          <p:spPr bwMode="auto">
            <a:xfrm>
              <a:off x="1378" y="3298"/>
              <a:ext cx="152" cy="152"/>
            </a:xfrm>
            <a:prstGeom prst="ellipse">
              <a:avLst/>
            </a:prstGeom>
            <a:solidFill>
              <a:schemeClr val="accent2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0952" name="Rectangle 8"/>
            <p:cNvSpPr>
              <a:spLocks noChangeArrowheads="1"/>
            </p:cNvSpPr>
            <p:nvPr/>
          </p:nvSpPr>
          <p:spPr bwMode="auto">
            <a:xfrm>
              <a:off x="2168" y="1864"/>
              <a:ext cx="160" cy="160"/>
            </a:xfrm>
            <a:prstGeom prst="rect">
              <a:avLst/>
            </a:prstGeom>
            <a:solidFill>
              <a:srgbClr val="990033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0953" name="Rectangle 9"/>
            <p:cNvSpPr>
              <a:spLocks noChangeArrowheads="1"/>
            </p:cNvSpPr>
            <p:nvPr/>
          </p:nvSpPr>
          <p:spPr bwMode="auto">
            <a:xfrm>
              <a:off x="2169" y="2441"/>
              <a:ext cx="160" cy="160"/>
            </a:xfrm>
            <a:prstGeom prst="rect">
              <a:avLst/>
            </a:prstGeom>
            <a:solidFill>
              <a:srgbClr val="990033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0954" name="Rectangle 10"/>
            <p:cNvSpPr>
              <a:spLocks noChangeArrowheads="1"/>
            </p:cNvSpPr>
            <p:nvPr/>
          </p:nvSpPr>
          <p:spPr bwMode="auto">
            <a:xfrm>
              <a:off x="2170" y="3106"/>
              <a:ext cx="160" cy="160"/>
            </a:xfrm>
            <a:prstGeom prst="rect">
              <a:avLst/>
            </a:prstGeom>
            <a:solidFill>
              <a:srgbClr val="990033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770955" name="AutoShape 11"/>
            <p:cNvCxnSpPr>
              <a:cxnSpLocks noChangeShapeType="1"/>
              <a:stCxn id="2770948" idx="6"/>
              <a:endCxn id="2770952" idx="1"/>
            </p:cNvCxnSpPr>
            <p:nvPr/>
          </p:nvCxnSpPr>
          <p:spPr bwMode="auto">
            <a:xfrm>
              <a:off x="1550" y="1812"/>
              <a:ext cx="612" cy="132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70956" name="AutoShape 12"/>
            <p:cNvCxnSpPr>
              <a:cxnSpLocks noChangeShapeType="1"/>
              <a:stCxn id="2770948" idx="6"/>
              <a:endCxn id="2770953" idx="1"/>
            </p:cNvCxnSpPr>
            <p:nvPr/>
          </p:nvCxnSpPr>
          <p:spPr bwMode="auto">
            <a:xfrm>
              <a:off x="1550" y="1812"/>
              <a:ext cx="613" cy="709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70957" name="AutoShape 13"/>
            <p:cNvCxnSpPr>
              <a:cxnSpLocks noChangeShapeType="1"/>
              <a:stCxn id="2770949" idx="6"/>
              <a:endCxn id="2770952" idx="1"/>
            </p:cNvCxnSpPr>
            <p:nvPr/>
          </p:nvCxnSpPr>
          <p:spPr bwMode="auto">
            <a:xfrm flipV="1">
              <a:off x="1543" y="1944"/>
              <a:ext cx="619" cy="405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70958" name="AutoShape 14"/>
            <p:cNvCxnSpPr>
              <a:cxnSpLocks noChangeShapeType="1"/>
              <a:stCxn id="2770949" idx="6"/>
              <a:endCxn id="2770953" idx="1"/>
            </p:cNvCxnSpPr>
            <p:nvPr/>
          </p:nvCxnSpPr>
          <p:spPr bwMode="auto">
            <a:xfrm>
              <a:off x="1543" y="2349"/>
              <a:ext cx="620" cy="172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70959" name="AutoShape 15"/>
            <p:cNvCxnSpPr>
              <a:cxnSpLocks noChangeShapeType="1"/>
              <a:stCxn id="2770949" idx="6"/>
              <a:endCxn id="2770954" idx="1"/>
            </p:cNvCxnSpPr>
            <p:nvPr/>
          </p:nvCxnSpPr>
          <p:spPr bwMode="auto">
            <a:xfrm>
              <a:off x="1543" y="2349"/>
              <a:ext cx="621" cy="837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70960" name="AutoShape 16"/>
            <p:cNvCxnSpPr>
              <a:cxnSpLocks noChangeShapeType="1"/>
              <a:stCxn id="2770950" idx="6"/>
              <a:endCxn id="2770954" idx="1"/>
            </p:cNvCxnSpPr>
            <p:nvPr/>
          </p:nvCxnSpPr>
          <p:spPr bwMode="auto">
            <a:xfrm>
              <a:off x="1543" y="2837"/>
              <a:ext cx="621" cy="349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70961" name="AutoShape 17"/>
            <p:cNvCxnSpPr>
              <a:cxnSpLocks noChangeShapeType="1"/>
              <a:stCxn id="2770950" idx="6"/>
              <a:endCxn id="2770953" idx="1"/>
            </p:cNvCxnSpPr>
            <p:nvPr/>
          </p:nvCxnSpPr>
          <p:spPr bwMode="auto">
            <a:xfrm flipV="1">
              <a:off x="1543" y="2521"/>
              <a:ext cx="620" cy="316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70962" name="AutoShape 18"/>
            <p:cNvCxnSpPr>
              <a:cxnSpLocks noChangeShapeType="1"/>
              <a:stCxn id="2770951" idx="6"/>
              <a:endCxn id="2770954" idx="1"/>
            </p:cNvCxnSpPr>
            <p:nvPr/>
          </p:nvCxnSpPr>
          <p:spPr bwMode="auto">
            <a:xfrm flipV="1">
              <a:off x="1536" y="3186"/>
              <a:ext cx="628" cy="188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70963" name="AutoShape 19"/>
            <p:cNvCxnSpPr>
              <a:cxnSpLocks noChangeShapeType="1"/>
              <a:stCxn id="2770951" idx="6"/>
              <a:endCxn id="2770953" idx="1"/>
            </p:cNvCxnSpPr>
            <p:nvPr/>
          </p:nvCxnSpPr>
          <p:spPr bwMode="auto">
            <a:xfrm flipV="1">
              <a:off x="1536" y="2521"/>
              <a:ext cx="627" cy="853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770964" name="Oval 20"/>
          <p:cNvSpPr>
            <a:spLocks noChangeArrowheads="1"/>
          </p:cNvSpPr>
          <p:nvPr/>
        </p:nvSpPr>
        <p:spPr bwMode="auto">
          <a:xfrm>
            <a:off x="4294188" y="2757488"/>
            <a:ext cx="241300" cy="241300"/>
          </a:xfrm>
          <a:prstGeom prst="ellipse">
            <a:avLst/>
          </a:prstGeom>
          <a:solidFill>
            <a:schemeClr val="accent6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70965" name="Oval 21"/>
          <p:cNvSpPr>
            <a:spLocks noChangeArrowheads="1"/>
          </p:cNvSpPr>
          <p:nvPr/>
        </p:nvSpPr>
        <p:spPr bwMode="auto">
          <a:xfrm>
            <a:off x="4295775" y="3648075"/>
            <a:ext cx="241300" cy="2413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70966" name="Oval 22"/>
          <p:cNvSpPr>
            <a:spLocks noChangeArrowheads="1"/>
          </p:cNvSpPr>
          <p:nvPr/>
        </p:nvSpPr>
        <p:spPr bwMode="auto">
          <a:xfrm>
            <a:off x="4295775" y="4422775"/>
            <a:ext cx="241300" cy="241300"/>
          </a:xfrm>
          <a:prstGeom prst="ellipse">
            <a:avLst/>
          </a:prstGeom>
          <a:solidFill>
            <a:srgbClr val="91BEFF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0967" name="Oval 23"/>
          <p:cNvSpPr>
            <a:spLocks noChangeArrowheads="1"/>
          </p:cNvSpPr>
          <p:nvPr/>
        </p:nvSpPr>
        <p:spPr bwMode="auto">
          <a:xfrm>
            <a:off x="4284663" y="5275263"/>
            <a:ext cx="241300" cy="241300"/>
          </a:xfrm>
          <a:prstGeom prst="ellipse">
            <a:avLst/>
          </a:prstGeom>
          <a:solidFill>
            <a:schemeClr val="accent2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0968" name="Rectangle 24"/>
          <p:cNvSpPr>
            <a:spLocks noChangeArrowheads="1"/>
          </p:cNvSpPr>
          <p:nvPr/>
        </p:nvSpPr>
        <p:spPr bwMode="auto">
          <a:xfrm>
            <a:off x="5538788" y="2998788"/>
            <a:ext cx="254000" cy="254000"/>
          </a:xfrm>
          <a:prstGeom prst="rect">
            <a:avLst/>
          </a:prstGeom>
          <a:solidFill>
            <a:srgbClr val="FFA7C4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0969" name="Rectangle 25"/>
          <p:cNvSpPr>
            <a:spLocks noChangeArrowheads="1"/>
          </p:cNvSpPr>
          <p:nvPr/>
        </p:nvSpPr>
        <p:spPr bwMode="auto">
          <a:xfrm>
            <a:off x="5540375" y="3762375"/>
            <a:ext cx="254000" cy="254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70970" name="Rectangle 26"/>
          <p:cNvSpPr>
            <a:spLocks noChangeArrowheads="1"/>
          </p:cNvSpPr>
          <p:nvPr/>
        </p:nvSpPr>
        <p:spPr bwMode="auto">
          <a:xfrm>
            <a:off x="5580063" y="4919663"/>
            <a:ext cx="254000" cy="254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70980" name="Rectangle 36"/>
          <p:cNvSpPr>
            <a:spLocks noChangeArrowheads="1"/>
          </p:cNvSpPr>
          <p:nvPr/>
        </p:nvSpPr>
        <p:spPr bwMode="auto">
          <a:xfrm>
            <a:off x="5543550" y="2419350"/>
            <a:ext cx="254000" cy="254000"/>
          </a:xfrm>
          <a:prstGeom prst="rect">
            <a:avLst/>
          </a:prstGeom>
          <a:solidFill>
            <a:srgbClr val="990033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0982" name="Text Box 38"/>
          <p:cNvSpPr txBox="1">
            <a:spLocks noChangeArrowheads="1"/>
          </p:cNvSpPr>
          <p:nvPr/>
        </p:nvSpPr>
        <p:spPr bwMode="auto">
          <a:xfrm>
            <a:off x="2819400" y="1504950"/>
            <a:ext cx="311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/>
              <a:t>t</a:t>
            </a:r>
          </a:p>
        </p:txBody>
      </p:sp>
      <p:sp>
        <p:nvSpPr>
          <p:cNvPr id="2770983" name="Text Box 39"/>
          <p:cNvSpPr txBox="1">
            <a:spLocks noChangeArrowheads="1"/>
          </p:cNvSpPr>
          <p:nvPr/>
        </p:nvSpPr>
        <p:spPr bwMode="auto">
          <a:xfrm>
            <a:off x="4572000" y="1493838"/>
            <a:ext cx="8477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/>
              <a:t>t+1</a:t>
            </a:r>
          </a:p>
        </p:txBody>
      </p:sp>
      <p:sp>
        <p:nvSpPr>
          <p:cNvPr id="2770984" name="Text Box 40"/>
          <p:cNvSpPr txBox="1">
            <a:spLocks noChangeArrowheads="1"/>
          </p:cNvSpPr>
          <p:nvPr/>
        </p:nvSpPr>
        <p:spPr bwMode="auto">
          <a:xfrm>
            <a:off x="6846888" y="1495425"/>
            <a:ext cx="8477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/>
              <a:t>t+2</a:t>
            </a:r>
          </a:p>
        </p:txBody>
      </p:sp>
      <p:sp>
        <p:nvSpPr>
          <p:cNvPr id="2770987" name="Line 43"/>
          <p:cNvSpPr>
            <a:spLocks noChangeShapeType="1"/>
          </p:cNvSpPr>
          <p:nvPr/>
        </p:nvSpPr>
        <p:spPr bwMode="auto">
          <a:xfrm>
            <a:off x="2438400" y="5372100"/>
            <a:ext cx="18415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0989" name="Line 45"/>
          <p:cNvSpPr>
            <a:spLocks noChangeShapeType="1"/>
          </p:cNvSpPr>
          <p:nvPr/>
        </p:nvSpPr>
        <p:spPr bwMode="auto">
          <a:xfrm>
            <a:off x="2441575" y="2847975"/>
            <a:ext cx="1854200" cy="127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4546374" y="2546350"/>
            <a:ext cx="993775" cy="3317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lg" len="lg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" name="Oval 49"/>
          <p:cNvSpPr>
            <a:spLocks noChangeArrowheads="1"/>
          </p:cNvSpPr>
          <p:nvPr/>
        </p:nvSpPr>
        <p:spPr bwMode="auto">
          <a:xfrm>
            <a:off x="6403975" y="2759075"/>
            <a:ext cx="241300" cy="241300"/>
          </a:xfrm>
          <a:prstGeom prst="ellipse">
            <a:avLst/>
          </a:prstGeom>
          <a:solidFill>
            <a:srgbClr val="91BEFF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Oval 50"/>
          <p:cNvSpPr>
            <a:spLocks noChangeArrowheads="1"/>
          </p:cNvSpPr>
          <p:nvPr/>
        </p:nvSpPr>
        <p:spPr bwMode="auto">
          <a:xfrm>
            <a:off x="6405563" y="3649663"/>
            <a:ext cx="241300" cy="241300"/>
          </a:xfrm>
          <a:prstGeom prst="ellipse">
            <a:avLst/>
          </a:prstGeom>
          <a:solidFill>
            <a:srgbClr val="91BEFF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Oval 51"/>
          <p:cNvSpPr>
            <a:spLocks noChangeArrowheads="1"/>
          </p:cNvSpPr>
          <p:nvPr/>
        </p:nvSpPr>
        <p:spPr bwMode="auto">
          <a:xfrm>
            <a:off x="6405563" y="4424363"/>
            <a:ext cx="241300" cy="241300"/>
          </a:xfrm>
          <a:prstGeom prst="ellipse">
            <a:avLst/>
          </a:prstGeom>
          <a:solidFill>
            <a:srgbClr val="91BEFF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Oval 52"/>
          <p:cNvSpPr>
            <a:spLocks noChangeArrowheads="1"/>
          </p:cNvSpPr>
          <p:nvPr/>
        </p:nvSpPr>
        <p:spPr bwMode="auto">
          <a:xfrm>
            <a:off x="6394450" y="5276850"/>
            <a:ext cx="241300" cy="241300"/>
          </a:xfrm>
          <a:prstGeom prst="ellipse">
            <a:avLst/>
          </a:prstGeom>
          <a:solidFill>
            <a:schemeClr val="accent2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Rectangle 54"/>
          <p:cNvSpPr>
            <a:spLocks noChangeArrowheads="1"/>
          </p:cNvSpPr>
          <p:nvPr/>
        </p:nvSpPr>
        <p:spPr bwMode="auto">
          <a:xfrm>
            <a:off x="7650163" y="3763963"/>
            <a:ext cx="254000" cy="254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Rectangle 55"/>
          <p:cNvSpPr>
            <a:spLocks noChangeArrowheads="1"/>
          </p:cNvSpPr>
          <p:nvPr/>
        </p:nvSpPr>
        <p:spPr bwMode="auto">
          <a:xfrm>
            <a:off x="7689850" y="4921250"/>
            <a:ext cx="254000" cy="254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Rectangle 65"/>
          <p:cNvSpPr>
            <a:spLocks noChangeArrowheads="1"/>
          </p:cNvSpPr>
          <p:nvPr/>
        </p:nvSpPr>
        <p:spPr bwMode="auto">
          <a:xfrm>
            <a:off x="7653338" y="2420938"/>
            <a:ext cx="254000" cy="254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Oval 68"/>
          <p:cNvSpPr>
            <a:spLocks noChangeArrowheads="1"/>
          </p:cNvSpPr>
          <p:nvPr/>
        </p:nvSpPr>
        <p:spPr bwMode="auto">
          <a:xfrm>
            <a:off x="6394450" y="2038350"/>
            <a:ext cx="241300" cy="241300"/>
          </a:xfrm>
          <a:prstGeom prst="ellipse">
            <a:avLst/>
          </a:prstGeom>
          <a:solidFill>
            <a:schemeClr val="accent2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6" name="Straight Arrow Connector 5"/>
          <p:cNvCxnSpPr>
            <a:stCxn id="55" idx="6"/>
          </p:cNvCxnSpPr>
          <p:nvPr/>
        </p:nvCxnSpPr>
        <p:spPr bwMode="auto">
          <a:xfrm>
            <a:off x="6646863" y="3770313"/>
            <a:ext cx="1001712" cy="11906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lg" len="lg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>
            <a:stCxn id="56" idx="6"/>
          </p:cNvCxnSpPr>
          <p:nvPr/>
        </p:nvCxnSpPr>
        <p:spPr bwMode="auto">
          <a:xfrm>
            <a:off x="6646863" y="4545013"/>
            <a:ext cx="1001712" cy="5016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lg" len="lg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>
            <a:stCxn id="2770967" idx="6"/>
            <a:endCxn id="57" idx="2"/>
          </p:cNvCxnSpPr>
          <p:nvPr/>
        </p:nvCxnSpPr>
        <p:spPr bwMode="auto">
          <a:xfrm>
            <a:off x="4525963" y="5395913"/>
            <a:ext cx="1868487" cy="158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ot"/>
            <a:round/>
            <a:headEnd type="none" w="lg" len="lg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>
            <a:stCxn id="54" idx="6"/>
            <a:endCxn id="61" idx="1"/>
          </p:cNvCxnSpPr>
          <p:nvPr/>
        </p:nvCxnSpPr>
        <p:spPr bwMode="auto">
          <a:xfrm flipV="1">
            <a:off x="6645275" y="2547938"/>
            <a:ext cx="1008063" cy="33178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lg" len="lg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>
            <a:endCxn id="2770969" idx="1"/>
          </p:cNvCxnSpPr>
          <p:nvPr/>
        </p:nvCxnSpPr>
        <p:spPr bwMode="auto">
          <a:xfrm>
            <a:off x="4545013" y="3770313"/>
            <a:ext cx="995362" cy="11906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lg" len="lg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>
            <a:stCxn id="2770966" idx="6"/>
            <a:endCxn id="2770970" idx="1"/>
          </p:cNvCxnSpPr>
          <p:nvPr/>
        </p:nvCxnSpPr>
        <p:spPr bwMode="auto">
          <a:xfrm>
            <a:off x="4537075" y="4543425"/>
            <a:ext cx="1042988" cy="50323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lg" len="lg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0" name="Rectangle 36"/>
          <p:cNvSpPr>
            <a:spLocks noChangeArrowheads="1"/>
          </p:cNvSpPr>
          <p:nvPr/>
        </p:nvSpPr>
        <p:spPr bwMode="auto">
          <a:xfrm>
            <a:off x="7610475" y="1897856"/>
            <a:ext cx="254000" cy="254000"/>
          </a:xfrm>
          <a:prstGeom prst="rect">
            <a:avLst/>
          </a:prstGeom>
          <a:solidFill>
            <a:srgbClr val="990033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Rectangle 36"/>
          <p:cNvSpPr>
            <a:spLocks noChangeArrowheads="1"/>
          </p:cNvSpPr>
          <p:nvPr/>
        </p:nvSpPr>
        <p:spPr bwMode="auto">
          <a:xfrm>
            <a:off x="7689850" y="5635624"/>
            <a:ext cx="254000" cy="254000"/>
          </a:xfrm>
          <a:prstGeom prst="rect">
            <a:avLst/>
          </a:prstGeom>
          <a:solidFill>
            <a:srgbClr val="990033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Rectangle 36"/>
          <p:cNvSpPr>
            <a:spLocks noChangeArrowheads="1"/>
          </p:cNvSpPr>
          <p:nvPr/>
        </p:nvSpPr>
        <p:spPr bwMode="auto">
          <a:xfrm>
            <a:off x="7689850" y="4422775"/>
            <a:ext cx="254000" cy="254000"/>
          </a:xfrm>
          <a:prstGeom prst="rect">
            <a:avLst/>
          </a:prstGeom>
          <a:solidFill>
            <a:srgbClr val="990033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2" name="Straight Arrow Connector 21"/>
          <p:cNvCxnSpPr>
            <a:stCxn id="62" idx="6"/>
          </p:cNvCxnSpPr>
          <p:nvPr/>
        </p:nvCxnSpPr>
        <p:spPr bwMode="auto">
          <a:xfrm flipV="1">
            <a:off x="6635750" y="2024856"/>
            <a:ext cx="974725" cy="13414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lg" len="lg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>
            <a:stCxn id="57" idx="6"/>
          </p:cNvCxnSpPr>
          <p:nvPr/>
        </p:nvCxnSpPr>
        <p:spPr bwMode="auto">
          <a:xfrm flipV="1">
            <a:off x="6635750" y="4556125"/>
            <a:ext cx="1012825" cy="8413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lg" len="lg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Arrow Connector 25"/>
          <p:cNvCxnSpPr>
            <a:endCxn id="81" idx="1"/>
          </p:cNvCxnSpPr>
          <p:nvPr/>
        </p:nvCxnSpPr>
        <p:spPr bwMode="auto">
          <a:xfrm>
            <a:off x="6659563" y="5395913"/>
            <a:ext cx="1030287" cy="36671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lg" len="lg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" name="TextBox 57"/>
          <p:cNvSpPr txBox="1"/>
          <p:nvPr/>
        </p:nvSpPr>
        <p:spPr>
          <a:xfrm>
            <a:off x="1030511" y="5965375"/>
            <a:ext cx="7547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0" dirty="0">
                <a:solidFill>
                  <a:srgbClr val="FF0000"/>
                </a:solidFill>
              </a:rPr>
              <a:t>The assignment of </a:t>
            </a:r>
            <a:r>
              <a:rPr lang="en-US" b="1" dirty="0">
                <a:solidFill>
                  <a:srgbClr val="FF0000"/>
                </a:solidFill>
              </a:rPr>
              <a:t>ca</a:t>
            </a:r>
            <a:r>
              <a:rPr lang="en-US" sz="2000" b="1" i="0" dirty="0">
                <a:solidFill>
                  <a:srgbClr val="FF0000"/>
                </a:solidFill>
              </a:rPr>
              <a:t>rs to </a:t>
            </a:r>
            <a:r>
              <a:rPr lang="en-US" b="1" dirty="0">
                <a:solidFill>
                  <a:srgbClr val="FF0000"/>
                </a:solidFill>
              </a:rPr>
              <a:t>riders</a:t>
            </a:r>
            <a:r>
              <a:rPr lang="en-US" sz="2000" b="1" i="0" dirty="0">
                <a:solidFill>
                  <a:srgbClr val="FF0000"/>
                </a:solidFill>
              </a:rPr>
              <a:t> evolves over time, with new riders arriving, along with updates </a:t>
            </a:r>
            <a:r>
              <a:rPr lang="en-US" b="1" dirty="0">
                <a:solidFill>
                  <a:srgbClr val="FF0000"/>
                </a:solidFill>
              </a:rPr>
              <a:t>of cars available.</a:t>
            </a:r>
            <a:endParaRPr lang="en-US" sz="2000" b="1" i="0" dirty="0">
              <a:solidFill>
                <a:srgbClr val="FF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323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 txBox="1">
            <a:spLocks noGrp="1"/>
          </p:cNvSpPr>
          <p:nvPr/>
        </p:nvSpPr>
        <p:spPr bwMode="auto">
          <a:xfrm>
            <a:off x="6553200" y="653415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sz="1400" i="0"/>
              <a:t>Slide </a:t>
            </a:r>
            <a:fld id="{28BAB9AF-C58F-480B-8398-1E80BA965576}" type="slidenum">
              <a:rPr lang="en-US" sz="1400" i="0"/>
              <a:pPr algn="r"/>
              <a:t>17</a:t>
            </a:fld>
            <a:endParaRPr lang="en-US" sz="1400" i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520836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uncertainty</a:t>
            </a:r>
            <a:endParaRPr lang="en-US" altLang="en-US" dirty="0"/>
          </a:p>
        </p:txBody>
      </p:sp>
      <p:sp>
        <p:nvSpPr>
          <p:cNvPr id="620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0388" y="1294073"/>
            <a:ext cx="8340725" cy="808037"/>
          </a:xfrm>
        </p:spPr>
        <p:txBody>
          <a:bodyPr/>
          <a:lstStyle/>
          <a:p>
            <a:r>
              <a:rPr lang="en-US" altLang="en-US" dirty="0"/>
              <a:t>We can find one model that balances everyone’s wishes (badly):</a:t>
            </a:r>
          </a:p>
        </p:txBody>
      </p:sp>
      <p:sp>
        <p:nvSpPr>
          <p:cNvPr id="620548" name="Line 4"/>
          <p:cNvSpPr>
            <a:spLocks noChangeShapeType="1"/>
          </p:cNvSpPr>
          <p:nvPr/>
        </p:nvSpPr>
        <p:spPr bwMode="auto">
          <a:xfrm flipV="1">
            <a:off x="1314450" y="2609850"/>
            <a:ext cx="0" cy="3543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549" name="Line 5"/>
          <p:cNvSpPr>
            <a:spLocks noChangeShapeType="1"/>
          </p:cNvSpPr>
          <p:nvPr/>
        </p:nvSpPr>
        <p:spPr bwMode="auto">
          <a:xfrm>
            <a:off x="1314450" y="6134100"/>
            <a:ext cx="6667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550" name="Oval 6"/>
          <p:cNvSpPr>
            <a:spLocks noChangeArrowheads="1"/>
          </p:cNvSpPr>
          <p:nvPr/>
        </p:nvSpPr>
        <p:spPr bwMode="auto">
          <a:xfrm>
            <a:off x="2057400" y="3987800"/>
            <a:ext cx="76200" cy="762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551" name="Oval 7"/>
          <p:cNvSpPr>
            <a:spLocks noChangeArrowheads="1"/>
          </p:cNvSpPr>
          <p:nvPr/>
        </p:nvSpPr>
        <p:spPr bwMode="auto">
          <a:xfrm>
            <a:off x="2667000" y="3517900"/>
            <a:ext cx="76200" cy="762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552" name="Oval 8"/>
          <p:cNvSpPr>
            <a:spLocks noChangeArrowheads="1"/>
          </p:cNvSpPr>
          <p:nvPr/>
        </p:nvSpPr>
        <p:spPr bwMode="auto">
          <a:xfrm>
            <a:off x="3175000" y="3873500"/>
            <a:ext cx="76200" cy="762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553" name="Oval 9"/>
          <p:cNvSpPr>
            <a:spLocks noChangeArrowheads="1"/>
          </p:cNvSpPr>
          <p:nvPr/>
        </p:nvSpPr>
        <p:spPr bwMode="auto">
          <a:xfrm>
            <a:off x="3975100" y="4292600"/>
            <a:ext cx="76200" cy="762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554" name="Oval 10"/>
          <p:cNvSpPr>
            <a:spLocks noChangeArrowheads="1"/>
          </p:cNvSpPr>
          <p:nvPr/>
        </p:nvSpPr>
        <p:spPr bwMode="auto">
          <a:xfrm>
            <a:off x="4521200" y="3454400"/>
            <a:ext cx="76200" cy="762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555" name="Oval 11"/>
          <p:cNvSpPr>
            <a:spLocks noChangeArrowheads="1"/>
          </p:cNvSpPr>
          <p:nvPr/>
        </p:nvSpPr>
        <p:spPr bwMode="auto">
          <a:xfrm>
            <a:off x="5219700" y="3860800"/>
            <a:ext cx="76200" cy="762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556" name="Oval 12"/>
          <p:cNvSpPr>
            <a:spLocks noChangeArrowheads="1"/>
          </p:cNvSpPr>
          <p:nvPr/>
        </p:nvSpPr>
        <p:spPr bwMode="auto">
          <a:xfrm>
            <a:off x="6007100" y="3822700"/>
            <a:ext cx="76200" cy="762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557" name="Oval 13"/>
          <p:cNvSpPr>
            <a:spLocks noChangeArrowheads="1"/>
          </p:cNvSpPr>
          <p:nvPr/>
        </p:nvSpPr>
        <p:spPr bwMode="auto">
          <a:xfrm>
            <a:off x="6858000" y="2895600"/>
            <a:ext cx="76200" cy="762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558" name="Oval 14"/>
          <p:cNvSpPr>
            <a:spLocks noChangeArrowheads="1"/>
          </p:cNvSpPr>
          <p:nvPr/>
        </p:nvSpPr>
        <p:spPr bwMode="auto">
          <a:xfrm>
            <a:off x="7429500" y="2882900"/>
            <a:ext cx="76200" cy="762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559" name="Line 15"/>
          <p:cNvSpPr>
            <a:spLocks noChangeShapeType="1"/>
          </p:cNvSpPr>
          <p:nvPr/>
        </p:nvSpPr>
        <p:spPr bwMode="auto">
          <a:xfrm flipV="1">
            <a:off x="1543050" y="2724150"/>
            <a:ext cx="6858000" cy="1562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917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uncertainty</a:t>
            </a:r>
            <a:endParaRPr lang="en-US" altLang="en-US" dirty="0"/>
          </a:p>
        </p:txBody>
      </p:sp>
      <p:sp>
        <p:nvSpPr>
          <p:cNvPr id="621572" name="Line 4"/>
          <p:cNvSpPr>
            <a:spLocks noChangeShapeType="1"/>
          </p:cNvSpPr>
          <p:nvPr/>
        </p:nvSpPr>
        <p:spPr bwMode="auto">
          <a:xfrm flipV="1">
            <a:off x="1314450" y="2609850"/>
            <a:ext cx="0" cy="3543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573" name="Line 5"/>
          <p:cNvSpPr>
            <a:spLocks noChangeShapeType="1"/>
          </p:cNvSpPr>
          <p:nvPr/>
        </p:nvSpPr>
        <p:spPr bwMode="auto">
          <a:xfrm>
            <a:off x="1314450" y="6134100"/>
            <a:ext cx="6667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574" name="Oval 6"/>
          <p:cNvSpPr>
            <a:spLocks noChangeArrowheads="1"/>
          </p:cNvSpPr>
          <p:nvPr/>
        </p:nvSpPr>
        <p:spPr bwMode="auto">
          <a:xfrm>
            <a:off x="2057400" y="3987800"/>
            <a:ext cx="76200" cy="762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575" name="Oval 7"/>
          <p:cNvSpPr>
            <a:spLocks noChangeArrowheads="1"/>
          </p:cNvSpPr>
          <p:nvPr/>
        </p:nvSpPr>
        <p:spPr bwMode="auto">
          <a:xfrm>
            <a:off x="2667000" y="3517900"/>
            <a:ext cx="76200" cy="762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576" name="Oval 8"/>
          <p:cNvSpPr>
            <a:spLocks noChangeArrowheads="1"/>
          </p:cNvSpPr>
          <p:nvPr/>
        </p:nvSpPr>
        <p:spPr bwMode="auto">
          <a:xfrm>
            <a:off x="3175000" y="3873500"/>
            <a:ext cx="76200" cy="762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577" name="Oval 9"/>
          <p:cNvSpPr>
            <a:spLocks noChangeArrowheads="1"/>
          </p:cNvSpPr>
          <p:nvPr/>
        </p:nvSpPr>
        <p:spPr bwMode="auto">
          <a:xfrm>
            <a:off x="3975100" y="4292600"/>
            <a:ext cx="76200" cy="762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578" name="Oval 10"/>
          <p:cNvSpPr>
            <a:spLocks noChangeArrowheads="1"/>
          </p:cNvSpPr>
          <p:nvPr/>
        </p:nvSpPr>
        <p:spPr bwMode="auto">
          <a:xfrm>
            <a:off x="4521200" y="3454400"/>
            <a:ext cx="76200" cy="762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579" name="Oval 11"/>
          <p:cNvSpPr>
            <a:spLocks noChangeArrowheads="1"/>
          </p:cNvSpPr>
          <p:nvPr/>
        </p:nvSpPr>
        <p:spPr bwMode="auto">
          <a:xfrm>
            <a:off x="5219700" y="3860800"/>
            <a:ext cx="76200" cy="762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580" name="Oval 12"/>
          <p:cNvSpPr>
            <a:spLocks noChangeArrowheads="1"/>
          </p:cNvSpPr>
          <p:nvPr/>
        </p:nvSpPr>
        <p:spPr bwMode="auto">
          <a:xfrm>
            <a:off x="6007100" y="3822700"/>
            <a:ext cx="76200" cy="762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581" name="Oval 13"/>
          <p:cNvSpPr>
            <a:spLocks noChangeArrowheads="1"/>
          </p:cNvSpPr>
          <p:nvPr/>
        </p:nvSpPr>
        <p:spPr bwMode="auto">
          <a:xfrm>
            <a:off x="6858000" y="2895600"/>
            <a:ext cx="76200" cy="762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582" name="Oval 14"/>
          <p:cNvSpPr>
            <a:spLocks noChangeArrowheads="1"/>
          </p:cNvSpPr>
          <p:nvPr/>
        </p:nvSpPr>
        <p:spPr bwMode="auto">
          <a:xfrm>
            <a:off x="7429500" y="2882900"/>
            <a:ext cx="76200" cy="762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21583" name="Object 15"/>
          <p:cNvGraphicFramePr>
            <a:graphicFrameLocks noChangeAspect="1"/>
          </p:cNvGraphicFramePr>
          <p:nvPr/>
        </p:nvGraphicFramePr>
        <p:xfrm>
          <a:off x="2311400" y="2890838"/>
          <a:ext cx="60642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Clip" r:id="rId3" imgW="1761480" imgH="1584360" progId="MS_ClipArt_Gallery.2">
                  <p:embed/>
                </p:oleObj>
              </mc:Choice>
              <mc:Fallback>
                <p:oleObj name="Clip" r:id="rId3" imgW="1761480" imgH="1584360" progId="MS_ClipArt_Gallery.2">
                  <p:embed/>
                  <p:pic>
                    <p:nvPicPr>
                      <p:cNvPr id="621583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1400" y="2890838"/>
                        <a:ext cx="606425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1584" name="Object 16"/>
          <p:cNvGraphicFramePr>
            <a:graphicFrameLocks noChangeAspect="1"/>
          </p:cNvGraphicFramePr>
          <p:nvPr/>
        </p:nvGraphicFramePr>
        <p:xfrm>
          <a:off x="1701800" y="4129088"/>
          <a:ext cx="60642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Clip" r:id="rId5" imgW="1761480" imgH="1584360" progId="MS_ClipArt_Gallery.2">
                  <p:embed/>
                </p:oleObj>
              </mc:Choice>
              <mc:Fallback>
                <p:oleObj name="Clip" r:id="rId5" imgW="1761480" imgH="1584360" progId="MS_ClipArt_Gallery.2">
                  <p:embed/>
                  <p:pic>
                    <p:nvPicPr>
                      <p:cNvPr id="621584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1800" y="4129088"/>
                        <a:ext cx="606425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1585" name="Object 17"/>
          <p:cNvGraphicFramePr>
            <a:graphicFrameLocks noChangeAspect="1"/>
          </p:cNvGraphicFramePr>
          <p:nvPr/>
        </p:nvGraphicFramePr>
        <p:xfrm>
          <a:off x="2921000" y="4071938"/>
          <a:ext cx="60642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Clip" r:id="rId6" imgW="1761480" imgH="1584360" progId="MS_ClipArt_Gallery.2">
                  <p:embed/>
                </p:oleObj>
              </mc:Choice>
              <mc:Fallback>
                <p:oleObj name="Clip" r:id="rId6" imgW="1761480" imgH="1584360" progId="MS_ClipArt_Gallery.2">
                  <p:embed/>
                  <p:pic>
                    <p:nvPicPr>
                      <p:cNvPr id="621585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1000" y="4071938"/>
                        <a:ext cx="606425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1586" name="Object 18"/>
          <p:cNvGraphicFramePr>
            <a:graphicFrameLocks noChangeAspect="1"/>
          </p:cNvGraphicFramePr>
          <p:nvPr/>
        </p:nvGraphicFramePr>
        <p:xfrm>
          <a:off x="3778250" y="3652838"/>
          <a:ext cx="60642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Clip" r:id="rId7" imgW="1761480" imgH="1584360" progId="MS_ClipArt_Gallery.2">
                  <p:embed/>
                </p:oleObj>
              </mc:Choice>
              <mc:Fallback>
                <p:oleObj name="Clip" r:id="rId7" imgW="1761480" imgH="1584360" progId="MS_ClipArt_Gallery.2">
                  <p:embed/>
                  <p:pic>
                    <p:nvPicPr>
                      <p:cNvPr id="621586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8250" y="3652838"/>
                        <a:ext cx="606425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1587" name="Object 19"/>
          <p:cNvGraphicFramePr>
            <a:graphicFrameLocks noChangeAspect="1"/>
          </p:cNvGraphicFramePr>
          <p:nvPr/>
        </p:nvGraphicFramePr>
        <p:xfrm>
          <a:off x="4216400" y="2833688"/>
          <a:ext cx="60642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Clip" r:id="rId8" imgW="1761480" imgH="1584360" progId="MS_ClipArt_Gallery.2">
                  <p:embed/>
                </p:oleObj>
              </mc:Choice>
              <mc:Fallback>
                <p:oleObj name="Clip" r:id="rId8" imgW="1761480" imgH="1584360" progId="MS_ClipArt_Gallery.2">
                  <p:embed/>
                  <p:pic>
                    <p:nvPicPr>
                      <p:cNvPr id="621587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6400" y="2833688"/>
                        <a:ext cx="606425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1588" name="Object 20"/>
          <p:cNvGraphicFramePr>
            <a:graphicFrameLocks noChangeAspect="1"/>
          </p:cNvGraphicFramePr>
          <p:nvPr/>
        </p:nvGraphicFramePr>
        <p:xfrm>
          <a:off x="5035550" y="4052888"/>
          <a:ext cx="60642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Clip" r:id="rId9" imgW="1761480" imgH="1584360" progId="MS_ClipArt_Gallery.2">
                  <p:embed/>
                </p:oleObj>
              </mc:Choice>
              <mc:Fallback>
                <p:oleObj name="Clip" r:id="rId9" imgW="1761480" imgH="1584360" progId="MS_ClipArt_Gallery.2">
                  <p:embed/>
                  <p:pic>
                    <p:nvPicPr>
                      <p:cNvPr id="621588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5550" y="4052888"/>
                        <a:ext cx="606425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1589" name="Object 21"/>
          <p:cNvGraphicFramePr>
            <a:graphicFrameLocks noChangeAspect="1"/>
          </p:cNvGraphicFramePr>
          <p:nvPr/>
        </p:nvGraphicFramePr>
        <p:xfrm>
          <a:off x="5759450" y="3957638"/>
          <a:ext cx="60642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Clip" r:id="rId10" imgW="1761480" imgH="1584360" progId="MS_ClipArt_Gallery.2">
                  <p:embed/>
                </p:oleObj>
              </mc:Choice>
              <mc:Fallback>
                <p:oleObj name="Clip" r:id="rId10" imgW="1761480" imgH="1584360" progId="MS_ClipArt_Gallery.2">
                  <p:embed/>
                  <p:pic>
                    <p:nvPicPr>
                      <p:cNvPr id="621589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9450" y="3957638"/>
                        <a:ext cx="606425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1590" name="Object 22"/>
          <p:cNvGraphicFramePr>
            <a:graphicFrameLocks noChangeAspect="1"/>
          </p:cNvGraphicFramePr>
          <p:nvPr/>
        </p:nvGraphicFramePr>
        <p:xfrm>
          <a:off x="6540500" y="2281238"/>
          <a:ext cx="60642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Clip" r:id="rId11" imgW="1761480" imgH="1584360" progId="MS_ClipArt_Gallery.2">
                  <p:embed/>
                </p:oleObj>
              </mc:Choice>
              <mc:Fallback>
                <p:oleObj name="Clip" r:id="rId11" imgW="1761480" imgH="1584360" progId="MS_ClipArt_Gallery.2">
                  <p:embed/>
                  <p:pic>
                    <p:nvPicPr>
                      <p:cNvPr id="62159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0500" y="2281238"/>
                        <a:ext cx="606425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1591" name="Object 23"/>
          <p:cNvGraphicFramePr>
            <a:graphicFrameLocks noChangeAspect="1"/>
          </p:cNvGraphicFramePr>
          <p:nvPr/>
        </p:nvGraphicFramePr>
        <p:xfrm>
          <a:off x="7207250" y="2262188"/>
          <a:ext cx="60642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Clip" r:id="rId12" imgW="1761480" imgH="1584360" progId="MS_ClipArt_Gallery.2">
                  <p:embed/>
                </p:oleObj>
              </mc:Choice>
              <mc:Fallback>
                <p:oleObj name="Clip" r:id="rId12" imgW="1761480" imgH="1584360" progId="MS_ClipArt_Gallery.2">
                  <p:embed/>
                  <p:pic>
                    <p:nvPicPr>
                      <p:cNvPr id="621591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7250" y="2262188"/>
                        <a:ext cx="606425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560388" y="1294073"/>
            <a:ext cx="8340725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Tx/>
              <a:buBlip>
                <a:blip r:embed="rId13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i="0" kern="0"/>
              <a:t>Formulating a model is like fitting a line through a set of users:</a:t>
            </a:r>
            <a:endParaRPr lang="en-US" altLang="en-US" i="0" kern="0" dirty="0"/>
          </a:p>
        </p:txBody>
      </p:sp>
    </p:spTree>
    <p:extLst>
      <p:ext uri="{BB962C8B-B14F-4D97-AF65-F5344CB8AC3E}">
        <p14:creationId xmlns:p14="http://schemas.microsoft.com/office/powerpoint/2010/main" val="12441466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Week 7 – Wednesday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Uncertainty modeling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6AA0165E-294E-4057-A6C5-8F6B42A2F28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2434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uncertainty</a:t>
            </a:r>
            <a:endParaRPr lang="en-US" altLang="en-US" dirty="0"/>
          </a:p>
        </p:txBody>
      </p:sp>
      <p:sp>
        <p:nvSpPr>
          <p:cNvPr id="622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0388" y="1294073"/>
            <a:ext cx="8340725" cy="808037"/>
          </a:xfrm>
        </p:spPr>
        <p:txBody>
          <a:bodyPr/>
          <a:lstStyle/>
          <a:p>
            <a:r>
              <a:rPr lang="en-US" altLang="en-US" dirty="0"/>
              <a:t>Formulating a model is like fitting a line through a set of users:</a:t>
            </a:r>
          </a:p>
        </p:txBody>
      </p:sp>
      <p:sp>
        <p:nvSpPr>
          <p:cNvPr id="622596" name="Line 4"/>
          <p:cNvSpPr>
            <a:spLocks noChangeShapeType="1"/>
          </p:cNvSpPr>
          <p:nvPr/>
        </p:nvSpPr>
        <p:spPr bwMode="auto">
          <a:xfrm flipV="1">
            <a:off x="1314450" y="2609850"/>
            <a:ext cx="0" cy="3543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2597" name="Line 5"/>
          <p:cNvSpPr>
            <a:spLocks noChangeShapeType="1"/>
          </p:cNvSpPr>
          <p:nvPr/>
        </p:nvSpPr>
        <p:spPr bwMode="auto">
          <a:xfrm>
            <a:off x="1314450" y="6134100"/>
            <a:ext cx="6667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2598" name="Oval 6"/>
          <p:cNvSpPr>
            <a:spLocks noChangeArrowheads="1"/>
          </p:cNvSpPr>
          <p:nvPr/>
        </p:nvSpPr>
        <p:spPr bwMode="auto">
          <a:xfrm>
            <a:off x="2057400" y="3987800"/>
            <a:ext cx="76200" cy="762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2599" name="Oval 7"/>
          <p:cNvSpPr>
            <a:spLocks noChangeArrowheads="1"/>
          </p:cNvSpPr>
          <p:nvPr/>
        </p:nvSpPr>
        <p:spPr bwMode="auto">
          <a:xfrm>
            <a:off x="2667000" y="3517900"/>
            <a:ext cx="76200" cy="762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2600" name="Oval 8"/>
          <p:cNvSpPr>
            <a:spLocks noChangeArrowheads="1"/>
          </p:cNvSpPr>
          <p:nvPr/>
        </p:nvSpPr>
        <p:spPr bwMode="auto">
          <a:xfrm>
            <a:off x="3175000" y="3873500"/>
            <a:ext cx="76200" cy="762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2601" name="Oval 9"/>
          <p:cNvSpPr>
            <a:spLocks noChangeArrowheads="1"/>
          </p:cNvSpPr>
          <p:nvPr/>
        </p:nvSpPr>
        <p:spPr bwMode="auto">
          <a:xfrm>
            <a:off x="3975100" y="4292600"/>
            <a:ext cx="76200" cy="762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2602" name="Oval 10"/>
          <p:cNvSpPr>
            <a:spLocks noChangeArrowheads="1"/>
          </p:cNvSpPr>
          <p:nvPr/>
        </p:nvSpPr>
        <p:spPr bwMode="auto">
          <a:xfrm>
            <a:off x="4521200" y="3454400"/>
            <a:ext cx="76200" cy="762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2603" name="Oval 11"/>
          <p:cNvSpPr>
            <a:spLocks noChangeArrowheads="1"/>
          </p:cNvSpPr>
          <p:nvPr/>
        </p:nvSpPr>
        <p:spPr bwMode="auto">
          <a:xfrm>
            <a:off x="5219700" y="3860800"/>
            <a:ext cx="76200" cy="762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2604" name="Oval 12"/>
          <p:cNvSpPr>
            <a:spLocks noChangeArrowheads="1"/>
          </p:cNvSpPr>
          <p:nvPr/>
        </p:nvSpPr>
        <p:spPr bwMode="auto">
          <a:xfrm>
            <a:off x="6007100" y="3822700"/>
            <a:ext cx="76200" cy="762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2605" name="Oval 13"/>
          <p:cNvSpPr>
            <a:spLocks noChangeArrowheads="1"/>
          </p:cNvSpPr>
          <p:nvPr/>
        </p:nvSpPr>
        <p:spPr bwMode="auto">
          <a:xfrm>
            <a:off x="6858000" y="2895600"/>
            <a:ext cx="76200" cy="762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2606" name="Oval 14"/>
          <p:cNvSpPr>
            <a:spLocks noChangeArrowheads="1"/>
          </p:cNvSpPr>
          <p:nvPr/>
        </p:nvSpPr>
        <p:spPr bwMode="auto">
          <a:xfrm>
            <a:off x="7429500" y="2882900"/>
            <a:ext cx="76200" cy="762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22607" name="Object 15"/>
          <p:cNvGraphicFramePr>
            <a:graphicFrameLocks noChangeAspect="1"/>
          </p:cNvGraphicFramePr>
          <p:nvPr/>
        </p:nvGraphicFramePr>
        <p:xfrm>
          <a:off x="2311400" y="2890838"/>
          <a:ext cx="60642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Clip" r:id="rId3" imgW="1761480" imgH="1584360" progId="MS_ClipArt_Gallery.2">
                  <p:embed/>
                </p:oleObj>
              </mc:Choice>
              <mc:Fallback>
                <p:oleObj name="Clip" r:id="rId3" imgW="1761480" imgH="1584360" progId="MS_ClipArt_Gallery.2">
                  <p:embed/>
                  <p:pic>
                    <p:nvPicPr>
                      <p:cNvPr id="622607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1400" y="2890838"/>
                        <a:ext cx="606425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2608" name="Object 16"/>
          <p:cNvGraphicFramePr>
            <a:graphicFrameLocks noChangeAspect="1"/>
          </p:cNvGraphicFramePr>
          <p:nvPr/>
        </p:nvGraphicFramePr>
        <p:xfrm>
          <a:off x="1701800" y="4129088"/>
          <a:ext cx="60642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Clip" r:id="rId5" imgW="1761480" imgH="1584360" progId="MS_ClipArt_Gallery.2">
                  <p:embed/>
                </p:oleObj>
              </mc:Choice>
              <mc:Fallback>
                <p:oleObj name="Clip" r:id="rId5" imgW="1761480" imgH="1584360" progId="MS_ClipArt_Gallery.2">
                  <p:embed/>
                  <p:pic>
                    <p:nvPicPr>
                      <p:cNvPr id="622608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1800" y="4129088"/>
                        <a:ext cx="606425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2609" name="Object 17"/>
          <p:cNvGraphicFramePr>
            <a:graphicFrameLocks noChangeAspect="1"/>
          </p:cNvGraphicFramePr>
          <p:nvPr/>
        </p:nvGraphicFramePr>
        <p:xfrm>
          <a:off x="2921000" y="4071938"/>
          <a:ext cx="60642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Clip" r:id="rId6" imgW="1761480" imgH="1584360" progId="MS_ClipArt_Gallery.2">
                  <p:embed/>
                </p:oleObj>
              </mc:Choice>
              <mc:Fallback>
                <p:oleObj name="Clip" r:id="rId6" imgW="1761480" imgH="1584360" progId="MS_ClipArt_Gallery.2">
                  <p:embed/>
                  <p:pic>
                    <p:nvPicPr>
                      <p:cNvPr id="622609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1000" y="4071938"/>
                        <a:ext cx="606425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2610" name="Object 18"/>
          <p:cNvGraphicFramePr>
            <a:graphicFrameLocks noChangeAspect="1"/>
          </p:cNvGraphicFramePr>
          <p:nvPr/>
        </p:nvGraphicFramePr>
        <p:xfrm>
          <a:off x="3778250" y="3652838"/>
          <a:ext cx="60642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Clip" r:id="rId7" imgW="1761480" imgH="1584360" progId="MS_ClipArt_Gallery.2">
                  <p:embed/>
                </p:oleObj>
              </mc:Choice>
              <mc:Fallback>
                <p:oleObj name="Clip" r:id="rId7" imgW="1761480" imgH="1584360" progId="MS_ClipArt_Gallery.2">
                  <p:embed/>
                  <p:pic>
                    <p:nvPicPr>
                      <p:cNvPr id="62261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8250" y="3652838"/>
                        <a:ext cx="606425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2611" name="Object 19"/>
          <p:cNvGraphicFramePr>
            <a:graphicFrameLocks noChangeAspect="1"/>
          </p:cNvGraphicFramePr>
          <p:nvPr/>
        </p:nvGraphicFramePr>
        <p:xfrm>
          <a:off x="4216400" y="2833688"/>
          <a:ext cx="60642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Clip" r:id="rId8" imgW="1761480" imgH="1584360" progId="MS_ClipArt_Gallery.2">
                  <p:embed/>
                </p:oleObj>
              </mc:Choice>
              <mc:Fallback>
                <p:oleObj name="Clip" r:id="rId8" imgW="1761480" imgH="1584360" progId="MS_ClipArt_Gallery.2">
                  <p:embed/>
                  <p:pic>
                    <p:nvPicPr>
                      <p:cNvPr id="622611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6400" y="2833688"/>
                        <a:ext cx="606425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2612" name="Object 20"/>
          <p:cNvGraphicFramePr>
            <a:graphicFrameLocks noChangeAspect="1"/>
          </p:cNvGraphicFramePr>
          <p:nvPr/>
        </p:nvGraphicFramePr>
        <p:xfrm>
          <a:off x="5035550" y="4052888"/>
          <a:ext cx="60642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Clip" r:id="rId9" imgW="1761480" imgH="1584360" progId="MS_ClipArt_Gallery.2">
                  <p:embed/>
                </p:oleObj>
              </mc:Choice>
              <mc:Fallback>
                <p:oleObj name="Clip" r:id="rId9" imgW="1761480" imgH="1584360" progId="MS_ClipArt_Gallery.2">
                  <p:embed/>
                  <p:pic>
                    <p:nvPicPr>
                      <p:cNvPr id="622612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5550" y="4052888"/>
                        <a:ext cx="606425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2613" name="Object 21"/>
          <p:cNvGraphicFramePr>
            <a:graphicFrameLocks noChangeAspect="1"/>
          </p:cNvGraphicFramePr>
          <p:nvPr/>
        </p:nvGraphicFramePr>
        <p:xfrm>
          <a:off x="5759450" y="3957638"/>
          <a:ext cx="60642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Clip" r:id="rId10" imgW="1761480" imgH="1584360" progId="MS_ClipArt_Gallery.2">
                  <p:embed/>
                </p:oleObj>
              </mc:Choice>
              <mc:Fallback>
                <p:oleObj name="Clip" r:id="rId10" imgW="1761480" imgH="1584360" progId="MS_ClipArt_Gallery.2">
                  <p:embed/>
                  <p:pic>
                    <p:nvPicPr>
                      <p:cNvPr id="622613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9450" y="3957638"/>
                        <a:ext cx="606425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2614" name="Object 22"/>
          <p:cNvGraphicFramePr>
            <a:graphicFrameLocks noChangeAspect="1"/>
          </p:cNvGraphicFramePr>
          <p:nvPr/>
        </p:nvGraphicFramePr>
        <p:xfrm>
          <a:off x="6540500" y="2281238"/>
          <a:ext cx="60642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Clip" r:id="rId11" imgW="1761480" imgH="1584360" progId="MS_ClipArt_Gallery.2">
                  <p:embed/>
                </p:oleObj>
              </mc:Choice>
              <mc:Fallback>
                <p:oleObj name="Clip" r:id="rId11" imgW="1761480" imgH="1584360" progId="MS_ClipArt_Gallery.2">
                  <p:embed/>
                  <p:pic>
                    <p:nvPicPr>
                      <p:cNvPr id="622614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0500" y="2281238"/>
                        <a:ext cx="606425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2615" name="Object 23"/>
          <p:cNvGraphicFramePr>
            <a:graphicFrameLocks noChangeAspect="1"/>
          </p:cNvGraphicFramePr>
          <p:nvPr/>
        </p:nvGraphicFramePr>
        <p:xfrm>
          <a:off x="7207250" y="2262188"/>
          <a:ext cx="60642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Clip" r:id="rId12" imgW="1761480" imgH="1584360" progId="MS_ClipArt_Gallery.2">
                  <p:embed/>
                </p:oleObj>
              </mc:Choice>
              <mc:Fallback>
                <p:oleObj name="Clip" r:id="rId12" imgW="1761480" imgH="1584360" progId="MS_ClipArt_Gallery.2">
                  <p:embed/>
                  <p:pic>
                    <p:nvPicPr>
                      <p:cNvPr id="622615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7250" y="2262188"/>
                        <a:ext cx="606425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2616" name="Line 24"/>
          <p:cNvSpPr>
            <a:spLocks noChangeShapeType="1"/>
          </p:cNvSpPr>
          <p:nvPr/>
        </p:nvSpPr>
        <p:spPr bwMode="auto">
          <a:xfrm flipV="1">
            <a:off x="1543050" y="2724150"/>
            <a:ext cx="6858000" cy="1562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1065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uncertainty</a:t>
            </a:r>
            <a:endParaRPr lang="en-US" altLang="en-US" dirty="0"/>
          </a:p>
        </p:txBody>
      </p:sp>
      <p:sp>
        <p:nvSpPr>
          <p:cNvPr id="623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0388" y="1294073"/>
            <a:ext cx="8340725" cy="808037"/>
          </a:xfrm>
        </p:spPr>
        <p:txBody>
          <a:bodyPr/>
          <a:lstStyle/>
          <a:p>
            <a:r>
              <a:rPr lang="en-US" altLang="en-US"/>
              <a:t>Should we customize the model (somewhat) for each user?</a:t>
            </a:r>
          </a:p>
        </p:txBody>
      </p:sp>
      <p:sp>
        <p:nvSpPr>
          <p:cNvPr id="623620" name="Line 4"/>
          <p:cNvSpPr>
            <a:spLocks noChangeShapeType="1"/>
          </p:cNvSpPr>
          <p:nvPr/>
        </p:nvSpPr>
        <p:spPr bwMode="auto">
          <a:xfrm flipV="1">
            <a:off x="1314450" y="2609850"/>
            <a:ext cx="0" cy="3543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3621" name="Line 5"/>
          <p:cNvSpPr>
            <a:spLocks noChangeShapeType="1"/>
          </p:cNvSpPr>
          <p:nvPr/>
        </p:nvSpPr>
        <p:spPr bwMode="auto">
          <a:xfrm>
            <a:off x="1314450" y="6134100"/>
            <a:ext cx="6667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3622" name="Oval 6"/>
          <p:cNvSpPr>
            <a:spLocks noChangeArrowheads="1"/>
          </p:cNvSpPr>
          <p:nvPr/>
        </p:nvSpPr>
        <p:spPr bwMode="auto">
          <a:xfrm>
            <a:off x="2057400" y="3987800"/>
            <a:ext cx="76200" cy="762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3623" name="Oval 7"/>
          <p:cNvSpPr>
            <a:spLocks noChangeArrowheads="1"/>
          </p:cNvSpPr>
          <p:nvPr/>
        </p:nvSpPr>
        <p:spPr bwMode="auto">
          <a:xfrm>
            <a:off x="2667000" y="3517900"/>
            <a:ext cx="76200" cy="762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3624" name="Oval 8"/>
          <p:cNvSpPr>
            <a:spLocks noChangeArrowheads="1"/>
          </p:cNvSpPr>
          <p:nvPr/>
        </p:nvSpPr>
        <p:spPr bwMode="auto">
          <a:xfrm>
            <a:off x="3175000" y="3873500"/>
            <a:ext cx="76200" cy="762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3625" name="Oval 9"/>
          <p:cNvSpPr>
            <a:spLocks noChangeArrowheads="1"/>
          </p:cNvSpPr>
          <p:nvPr/>
        </p:nvSpPr>
        <p:spPr bwMode="auto">
          <a:xfrm>
            <a:off x="3975100" y="4292600"/>
            <a:ext cx="76200" cy="762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3626" name="Oval 10"/>
          <p:cNvSpPr>
            <a:spLocks noChangeArrowheads="1"/>
          </p:cNvSpPr>
          <p:nvPr/>
        </p:nvSpPr>
        <p:spPr bwMode="auto">
          <a:xfrm>
            <a:off x="4521200" y="3454400"/>
            <a:ext cx="76200" cy="762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3627" name="Oval 11"/>
          <p:cNvSpPr>
            <a:spLocks noChangeArrowheads="1"/>
          </p:cNvSpPr>
          <p:nvPr/>
        </p:nvSpPr>
        <p:spPr bwMode="auto">
          <a:xfrm>
            <a:off x="5219700" y="3860800"/>
            <a:ext cx="76200" cy="762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3628" name="Oval 12"/>
          <p:cNvSpPr>
            <a:spLocks noChangeArrowheads="1"/>
          </p:cNvSpPr>
          <p:nvPr/>
        </p:nvSpPr>
        <p:spPr bwMode="auto">
          <a:xfrm>
            <a:off x="6007100" y="3822700"/>
            <a:ext cx="76200" cy="762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3629" name="Oval 13"/>
          <p:cNvSpPr>
            <a:spLocks noChangeArrowheads="1"/>
          </p:cNvSpPr>
          <p:nvPr/>
        </p:nvSpPr>
        <p:spPr bwMode="auto">
          <a:xfrm>
            <a:off x="6858000" y="2895600"/>
            <a:ext cx="76200" cy="762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3630" name="Oval 14"/>
          <p:cNvSpPr>
            <a:spLocks noChangeArrowheads="1"/>
          </p:cNvSpPr>
          <p:nvPr/>
        </p:nvSpPr>
        <p:spPr bwMode="auto">
          <a:xfrm>
            <a:off x="7429500" y="2882900"/>
            <a:ext cx="76200" cy="762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23631" name="Object 15"/>
          <p:cNvGraphicFramePr>
            <a:graphicFrameLocks noChangeAspect="1"/>
          </p:cNvGraphicFramePr>
          <p:nvPr/>
        </p:nvGraphicFramePr>
        <p:xfrm>
          <a:off x="2311400" y="2890838"/>
          <a:ext cx="60642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Clip" r:id="rId3" imgW="1761480" imgH="1584360" progId="MS_ClipArt_Gallery.2">
                  <p:embed/>
                </p:oleObj>
              </mc:Choice>
              <mc:Fallback>
                <p:oleObj name="Clip" r:id="rId3" imgW="1761480" imgH="1584360" progId="MS_ClipArt_Gallery.2">
                  <p:embed/>
                  <p:pic>
                    <p:nvPicPr>
                      <p:cNvPr id="623631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1400" y="2890838"/>
                        <a:ext cx="606425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3632" name="Object 16"/>
          <p:cNvGraphicFramePr>
            <a:graphicFrameLocks noChangeAspect="1"/>
          </p:cNvGraphicFramePr>
          <p:nvPr/>
        </p:nvGraphicFramePr>
        <p:xfrm>
          <a:off x="1701800" y="4129088"/>
          <a:ext cx="60642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Clip" r:id="rId5" imgW="1761480" imgH="1584360" progId="MS_ClipArt_Gallery.2">
                  <p:embed/>
                </p:oleObj>
              </mc:Choice>
              <mc:Fallback>
                <p:oleObj name="Clip" r:id="rId5" imgW="1761480" imgH="1584360" progId="MS_ClipArt_Gallery.2">
                  <p:embed/>
                  <p:pic>
                    <p:nvPicPr>
                      <p:cNvPr id="623632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1800" y="4129088"/>
                        <a:ext cx="606425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3633" name="Object 17"/>
          <p:cNvGraphicFramePr>
            <a:graphicFrameLocks noChangeAspect="1"/>
          </p:cNvGraphicFramePr>
          <p:nvPr/>
        </p:nvGraphicFramePr>
        <p:xfrm>
          <a:off x="2921000" y="4071938"/>
          <a:ext cx="60642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Clip" r:id="rId6" imgW="1761480" imgH="1584360" progId="MS_ClipArt_Gallery.2">
                  <p:embed/>
                </p:oleObj>
              </mc:Choice>
              <mc:Fallback>
                <p:oleObj name="Clip" r:id="rId6" imgW="1761480" imgH="1584360" progId="MS_ClipArt_Gallery.2">
                  <p:embed/>
                  <p:pic>
                    <p:nvPicPr>
                      <p:cNvPr id="623633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1000" y="4071938"/>
                        <a:ext cx="606425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3634" name="Object 18"/>
          <p:cNvGraphicFramePr>
            <a:graphicFrameLocks noChangeAspect="1"/>
          </p:cNvGraphicFramePr>
          <p:nvPr/>
        </p:nvGraphicFramePr>
        <p:xfrm>
          <a:off x="3778250" y="3652838"/>
          <a:ext cx="60642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Clip" r:id="rId7" imgW="1761480" imgH="1584360" progId="MS_ClipArt_Gallery.2">
                  <p:embed/>
                </p:oleObj>
              </mc:Choice>
              <mc:Fallback>
                <p:oleObj name="Clip" r:id="rId7" imgW="1761480" imgH="1584360" progId="MS_ClipArt_Gallery.2">
                  <p:embed/>
                  <p:pic>
                    <p:nvPicPr>
                      <p:cNvPr id="623634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8250" y="3652838"/>
                        <a:ext cx="606425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3635" name="Object 19"/>
          <p:cNvGraphicFramePr>
            <a:graphicFrameLocks noChangeAspect="1"/>
          </p:cNvGraphicFramePr>
          <p:nvPr/>
        </p:nvGraphicFramePr>
        <p:xfrm>
          <a:off x="4216400" y="2833688"/>
          <a:ext cx="60642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Clip" r:id="rId8" imgW="1761480" imgH="1584360" progId="MS_ClipArt_Gallery.2">
                  <p:embed/>
                </p:oleObj>
              </mc:Choice>
              <mc:Fallback>
                <p:oleObj name="Clip" r:id="rId8" imgW="1761480" imgH="1584360" progId="MS_ClipArt_Gallery.2">
                  <p:embed/>
                  <p:pic>
                    <p:nvPicPr>
                      <p:cNvPr id="623635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6400" y="2833688"/>
                        <a:ext cx="606425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3636" name="Object 20"/>
          <p:cNvGraphicFramePr>
            <a:graphicFrameLocks noChangeAspect="1"/>
          </p:cNvGraphicFramePr>
          <p:nvPr/>
        </p:nvGraphicFramePr>
        <p:xfrm>
          <a:off x="5035550" y="4052888"/>
          <a:ext cx="60642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Clip" r:id="rId9" imgW="1761480" imgH="1584360" progId="MS_ClipArt_Gallery.2">
                  <p:embed/>
                </p:oleObj>
              </mc:Choice>
              <mc:Fallback>
                <p:oleObj name="Clip" r:id="rId9" imgW="1761480" imgH="1584360" progId="MS_ClipArt_Gallery.2">
                  <p:embed/>
                  <p:pic>
                    <p:nvPicPr>
                      <p:cNvPr id="623636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5550" y="4052888"/>
                        <a:ext cx="606425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3637" name="Object 21"/>
          <p:cNvGraphicFramePr>
            <a:graphicFrameLocks noChangeAspect="1"/>
          </p:cNvGraphicFramePr>
          <p:nvPr/>
        </p:nvGraphicFramePr>
        <p:xfrm>
          <a:off x="5759450" y="3957638"/>
          <a:ext cx="60642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Clip" r:id="rId10" imgW="1761480" imgH="1584360" progId="MS_ClipArt_Gallery.2">
                  <p:embed/>
                </p:oleObj>
              </mc:Choice>
              <mc:Fallback>
                <p:oleObj name="Clip" r:id="rId10" imgW="1761480" imgH="1584360" progId="MS_ClipArt_Gallery.2">
                  <p:embed/>
                  <p:pic>
                    <p:nvPicPr>
                      <p:cNvPr id="623637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9450" y="3957638"/>
                        <a:ext cx="606425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3638" name="Object 22"/>
          <p:cNvGraphicFramePr>
            <a:graphicFrameLocks noChangeAspect="1"/>
          </p:cNvGraphicFramePr>
          <p:nvPr/>
        </p:nvGraphicFramePr>
        <p:xfrm>
          <a:off x="6540500" y="2281238"/>
          <a:ext cx="60642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Clip" r:id="rId11" imgW="1761480" imgH="1584360" progId="MS_ClipArt_Gallery.2">
                  <p:embed/>
                </p:oleObj>
              </mc:Choice>
              <mc:Fallback>
                <p:oleObj name="Clip" r:id="rId11" imgW="1761480" imgH="1584360" progId="MS_ClipArt_Gallery.2">
                  <p:embed/>
                  <p:pic>
                    <p:nvPicPr>
                      <p:cNvPr id="623638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0500" y="2281238"/>
                        <a:ext cx="606425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3639" name="Object 23"/>
          <p:cNvGraphicFramePr>
            <a:graphicFrameLocks noChangeAspect="1"/>
          </p:cNvGraphicFramePr>
          <p:nvPr/>
        </p:nvGraphicFramePr>
        <p:xfrm>
          <a:off x="7207250" y="2262188"/>
          <a:ext cx="60642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Clip" r:id="rId12" imgW="1761480" imgH="1584360" progId="MS_ClipArt_Gallery.2">
                  <p:embed/>
                </p:oleObj>
              </mc:Choice>
              <mc:Fallback>
                <p:oleObj name="Clip" r:id="rId12" imgW="1761480" imgH="1584360" progId="MS_ClipArt_Gallery.2">
                  <p:embed/>
                  <p:pic>
                    <p:nvPicPr>
                      <p:cNvPr id="623639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7250" y="2262188"/>
                        <a:ext cx="606425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3640" name="Freeform 24"/>
          <p:cNvSpPr>
            <a:spLocks/>
          </p:cNvSpPr>
          <p:nvPr/>
        </p:nvSpPr>
        <p:spPr bwMode="auto">
          <a:xfrm>
            <a:off x="2095500" y="3048000"/>
            <a:ext cx="5410200" cy="1200150"/>
          </a:xfrm>
          <a:custGeom>
            <a:avLst/>
            <a:gdLst>
              <a:gd name="T0" fmla="*/ 0 w 3408"/>
              <a:gd name="T1" fmla="*/ 756 h 756"/>
              <a:gd name="T2" fmla="*/ 384 w 3408"/>
              <a:gd name="T3" fmla="*/ 420 h 756"/>
              <a:gd name="T4" fmla="*/ 696 w 3408"/>
              <a:gd name="T5" fmla="*/ 492 h 756"/>
              <a:gd name="T6" fmla="*/ 1188 w 3408"/>
              <a:gd name="T7" fmla="*/ 564 h 756"/>
              <a:gd name="T8" fmla="*/ 1536 w 3408"/>
              <a:gd name="T9" fmla="*/ 348 h 756"/>
              <a:gd name="T10" fmla="*/ 2004 w 3408"/>
              <a:gd name="T11" fmla="*/ 396 h 756"/>
              <a:gd name="T12" fmla="*/ 2484 w 3408"/>
              <a:gd name="T13" fmla="*/ 324 h 756"/>
              <a:gd name="T14" fmla="*/ 3036 w 3408"/>
              <a:gd name="T15" fmla="*/ 0 h 756"/>
              <a:gd name="T16" fmla="*/ 3408 w 3408"/>
              <a:gd name="T17" fmla="*/ 60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408" h="756">
                <a:moveTo>
                  <a:pt x="0" y="756"/>
                </a:moveTo>
                <a:lnTo>
                  <a:pt x="384" y="420"/>
                </a:lnTo>
                <a:lnTo>
                  <a:pt x="696" y="492"/>
                </a:lnTo>
                <a:lnTo>
                  <a:pt x="1188" y="564"/>
                </a:lnTo>
                <a:lnTo>
                  <a:pt x="1536" y="348"/>
                </a:lnTo>
                <a:lnTo>
                  <a:pt x="2004" y="396"/>
                </a:lnTo>
                <a:lnTo>
                  <a:pt x="2484" y="324"/>
                </a:lnTo>
                <a:lnTo>
                  <a:pt x="3036" y="0"/>
                </a:lnTo>
                <a:lnTo>
                  <a:pt x="3408" y="60"/>
                </a:ln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38970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Modeling uncertainty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6AA0165E-294E-4057-A6C5-8F6B42A2F28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80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uncertainty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two information processes that drive the system:</a:t>
            </a:r>
          </a:p>
          <a:p>
            <a:pPr lvl="1"/>
            <a:r>
              <a:rPr lang="en-US" dirty="0"/>
              <a:t>Decisions    – This is the </a:t>
            </a:r>
            <a:r>
              <a:rPr lang="en-US" i="1" dirty="0"/>
              <a:t>endogenously</a:t>
            </a:r>
            <a:r>
              <a:rPr lang="en-US" dirty="0"/>
              <a:t> controllable information process.</a:t>
            </a:r>
          </a:p>
          <a:p>
            <a:pPr lvl="1"/>
            <a:r>
              <a:rPr lang="en-US" dirty="0"/>
              <a:t>Exogenous information - This comes from the initial state      , and the exogenous information process      .  </a:t>
            </a:r>
          </a:p>
          <a:p>
            <a:r>
              <a:rPr lang="en-US" dirty="0"/>
              <a:t>To figure out how to make good decisions, you need:</a:t>
            </a:r>
          </a:p>
          <a:p>
            <a:pPr lvl="1"/>
            <a:r>
              <a:rPr lang="en-US" dirty="0"/>
              <a:t>The system model</a:t>
            </a:r>
          </a:p>
          <a:p>
            <a:pPr lvl="1"/>
            <a:r>
              <a:rPr lang="en-US" dirty="0"/>
              <a:t>The initial state      and the exogenous information process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W.B. Powell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ACC9D09E-98F1-4209-8256-AA475935512D}" type="slidenum">
              <a:rPr lang="en-US" smtClean="0"/>
              <a:pPr/>
              <a:t>23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3848099" y="4627562"/>
          <a:ext cx="2685045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Equation" r:id="rId3" imgW="1320480" imgH="241200" progId="Equation.DSMT4">
                  <p:embed/>
                </p:oleObj>
              </mc:Choice>
              <mc:Fallback>
                <p:oleObj name="Equation" r:id="rId3" imgW="1320480" imgH="2412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48099" y="4627562"/>
                        <a:ext cx="2685045" cy="490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2730500" y="2081213"/>
          <a:ext cx="3429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Equation" r:id="rId5" imgW="152280" imgH="228600" progId="Equation.DSMT4">
                  <p:embed/>
                </p:oleObj>
              </mc:Choice>
              <mc:Fallback>
                <p:oleObj name="Equation" r:id="rId5" imgW="152280" imgH="2286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30500" y="2081213"/>
                        <a:ext cx="342900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2184400" y="3300412"/>
          <a:ext cx="342900" cy="440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Equation" r:id="rId7" imgW="177480" imgH="228600" progId="Equation.DSMT4">
                  <p:embed/>
                </p:oleObj>
              </mc:Choice>
              <mc:Fallback>
                <p:oleObj name="Equation" r:id="rId7" imgW="177480" imgH="2286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84400" y="3300412"/>
                        <a:ext cx="342900" cy="4408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7569200" y="3313113"/>
          <a:ext cx="36830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Equation" r:id="rId9" imgW="190440" imgH="228600" progId="Equation.DSMT4">
                  <p:embed/>
                </p:oleObj>
              </mc:Choice>
              <mc:Fallback>
                <p:oleObj name="Equation" r:id="rId9" imgW="190440" imgH="22860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9200" y="3313113"/>
                        <a:ext cx="368300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3467100" y="5129213"/>
          <a:ext cx="34290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Equation" r:id="rId11" imgW="177480" imgH="228600" progId="Equation.DSMT4">
                  <p:embed/>
                </p:oleObj>
              </mc:Choice>
              <mc:Fallback>
                <p:oleObj name="Equation" r:id="rId11" imgW="177480" imgH="22860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7100" y="5129213"/>
                        <a:ext cx="342900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2514600" y="5484813"/>
          <a:ext cx="36830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Equation" r:id="rId13" imgW="190440" imgH="228600" progId="Equation.DSMT4">
                  <p:embed/>
                </p:oleObj>
              </mc:Choice>
              <mc:Fallback>
                <p:oleObj name="Equation" r:id="rId13" imgW="190440" imgH="22860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5484813"/>
                        <a:ext cx="368300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708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uncertainty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initial state     .  This contains:</a:t>
            </a:r>
          </a:p>
          <a:p>
            <a:pPr lvl="1"/>
            <a:r>
              <a:rPr lang="en-US" dirty="0"/>
              <a:t>All deterministic parameters needed by the system.  This is static data, so it is not modeled as part of the dynamic state      .</a:t>
            </a:r>
          </a:p>
          <a:p>
            <a:pPr lvl="1"/>
            <a:r>
              <a:rPr lang="en-US" dirty="0"/>
              <a:t>“State of knowledge” – probabilistic information about uncertain parameters.  This information is always represented as a probability distribution of some form:</a:t>
            </a:r>
          </a:p>
          <a:p>
            <a:pPr lvl="2"/>
            <a:r>
              <a:rPr lang="en-US" dirty="0"/>
              <a:t>Normally distributed uncertain parameters – This might be:</a:t>
            </a:r>
          </a:p>
          <a:p>
            <a:pPr lvl="3"/>
            <a:r>
              <a:rPr lang="en-US" dirty="0"/>
              <a:t>Estimated age of a power transformer</a:t>
            </a:r>
          </a:p>
          <a:p>
            <a:pPr lvl="3"/>
            <a:r>
              <a:rPr lang="en-US" dirty="0"/>
              <a:t>Estimated growth rate of a stock</a:t>
            </a:r>
          </a:p>
          <a:p>
            <a:pPr lvl="3"/>
            <a:r>
              <a:rPr lang="en-US" dirty="0"/>
              <a:t>The blood sugar of a patient</a:t>
            </a:r>
          </a:p>
          <a:p>
            <a:pPr lvl="2"/>
            <a:r>
              <a:rPr lang="en-US" dirty="0"/>
              <a:t>Discrete distributions – Examples include</a:t>
            </a:r>
          </a:p>
          <a:p>
            <a:pPr lvl="3"/>
            <a:r>
              <a:rPr lang="en-US" dirty="0"/>
              <a:t>Whether a patient has an infection</a:t>
            </a:r>
          </a:p>
          <a:p>
            <a:pPr lvl="3"/>
            <a:r>
              <a:rPr lang="en-US" dirty="0"/>
              <a:t>Probabilities of a discretized distribution of demand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W.B. Powell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ACC9D09E-98F1-4209-8256-AA475935512D}" type="slidenum">
              <a:rPr lang="en-US" smtClean="0"/>
              <a:pPr/>
              <a:t>24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3390900" y="1170341"/>
          <a:ext cx="419100" cy="539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Equation" r:id="rId3" imgW="177646" imgH="228402" progId="Equation.DSMT4">
                  <p:embed/>
                </p:oleObj>
              </mc:Choice>
              <mc:Fallback>
                <p:oleObj name="Equation" r:id="rId3" imgW="177646" imgH="228402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0900" y="1170341"/>
                        <a:ext cx="419100" cy="5393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3316288" y="2363788"/>
          <a:ext cx="39052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Equation" r:id="rId5" imgW="164880" imgH="228600" progId="Equation.DSMT4">
                  <p:embed/>
                </p:oleObj>
              </mc:Choice>
              <mc:Fallback>
                <p:oleObj name="Equation" r:id="rId5" imgW="164880" imgH="2286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6288" y="2363788"/>
                        <a:ext cx="390525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5129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uncertainty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exogenous information process       which might include:</a:t>
            </a:r>
          </a:p>
          <a:p>
            <a:pPr lvl="1"/>
            <a:r>
              <a:rPr lang="en-US" dirty="0"/>
              <a:t>Passive information – This is information that arrives regardless of any actions we may take. Examples:</a:t>
            </a:r>
          </a:p>
          <a:p>
            <a:pPr lvl="2"/>
            <a:r>
              <a:rPr lang="en-US" dirty="0"/>
              <a:t>Purely exogenous – Information that is not influenced by the state of the system or any actions we take.  Examples:</a:t>
            </a:r>
          </a:p>
          <a:p>
            <a:pPr lvl="3"/>
            <a:r>
              <a:rPr lang="en-US" dirty="0"/>
              <a:t>Rainfall, traffic </a:t>
            </a:r>
          </a:p>
          <a:p>
            <a:pPr lvl="3"/>
            <a:r>
              <a:rPr lang="en-US" dirty="0"/>
              <a:t>Traffic congestion</a:t>
            </a:r>
          </a:p>
          <a:p>
            <a:pPr lvl="3"/>
            <a:r>
              <a:rPr lang="en-US" dirty="0"/>
              <a:t>Stock prices (if we are a small player)</a:t>
            </a:r>
          </a:p>
          <a:p>
            <a:pPr lvl="2"/>
            <a:r>
              <a:rPr lang="en-US" dirty="0"/>
              <a:t>Exogenous distributions are influenced by states and/or actions.</a:t>
            </a:r>
          </a:p>
          <a:p>
            <a:pPr lvl="1"/>
            <a:r>
              <a:rPr lang="en-US" dirty="0"/>
              <a:t>Active information – This is information we choose to collect</a:t>
            </a:r>
          </a:p>
          <a:p>
            <a:pPr lvl="2"/>
            <a:r>
              <a:rPr lang="en-US" dirty="0"/>
              <a:t>Running a laboratory experiment</a:t>
            </a:r>
          </a:p>
          <a:p>
            <a:pPr lvl="2"/>
            <a:r>
              <a:rPr lang="en-US" dirty="0"/>
              <a:t>Purchasing a report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W.B. Powell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ACC9D09E-98F1-4209-8256-AA475935512D}" type="slidenum">
              <a:rPr lang="en-US" smtClean="0"/>
              <a:pPr/>
              <a:t>25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6286500" y="1217723"/>
          <a:ext cx="431800" cy="517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Equation" r:id="rId3" imgW="190440" imgH="228600" progId="Equation.DSMT4">
                  <p:embed/>
                </p:oleObj>
              </mc:Choice>
              <mc:Fallback>
                <p:oleObj name="Equation" r:id="rId3" imgW="190440" imgH="2286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0" y="1217723"/>
                        <a:ext cx="431800" cy="5174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0486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uncertainty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Bayesian vs. </a:t>
            </a:r>
            <a:r>
              <a:rPr lang="en-US" dirty="0" err="1"/>
              <a:t>frequentist</a:t>
            </a:r>
            <a:r>
              <a:rPr lang="en-US" dirty="0"/>
              <a:t> uncertainty</a:t>
            </a:r>
          </a:p>
          <a:p>
            <a:pPr lvl="1"/>
            <a:r>
              <a:rPr lang="en-US" dirty="0"/>
              <a:t>Bayesian uncertainty is captured by a distribution of belief derived from prior information:</a:t>
            </a:r>
          </a:p>
          <a:p>
            <a:pPr lvl="2"/>
            <a:r>
              <a:rPr lang="en-US" dirty="0"/>
              <a:t>Expert judgment</a:t>
            </a:r>
          </a:p>
          <a:p>
            <a:pPr lvl="2"/>
            <a:r>
              <a:rPr lang="en-US" dirty="0"/>
              <a:t>Information collected from different settings</a:t>
            </a:r>
          </a:p>
          <a:p>
            <a:pPr lvl="2"/>
            <a:r>
              <a:rPr lang="en-US" dirty="0"/>
              <a:t>Past experience</a:t>
            </a:r>
          </a:p>
          <a:p>
            <a:pPr lvl="2"/>
            <a:r>
              <a:rPr lang="en-US" dirty="0"/>
              <a:t>Bayesian uncertainty is always communicated through </a:t>
            </a:r>
          </a:p>
          <a:p>
            <a:pPr lvl="1"/>
            <a:r>
              <a:rPr lang="en-US" dirty="0" err="1"/>
              <a:t>Frequentist</a:t>
            </a:r>
            <a:r>
              <a:rPr lang="en-US" dirty="0"/>
              <a:t> uncertainty</a:t>
            </a:r>
          </a:p>
          <a:p>
            <a:pPr lvl="2"/>
            <a:r>
              <a:rPr lang="en-US" dirty="0"/>
              <a:t>This is uncertainty derived from statistical analysis of the variability inherent in the exogenous information 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W.B. Powell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ACC9D09E-98F1-4209-8256-AA475935512D}" type="slidenum">
              <a:rPr lang="en-US" smtClean="0"/>
              <a:pPr/>
              <a:t>26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7448550" y="3258502"/>
          <a:ext cx="381000" cy="48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Equation" r:id="rId3" imgW="177480" imgH="228600" progId="Equation.DSMT4">
                  <p:embed/>
                </p:oleObj>
              </mc:Choice>
              <mc:Fallback>
                <p:oleObj name="Equation" r:id="rId3" imgW="177480" imgH="2286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48550" y="3258502"/>
                        <a:ext cx="381000" cy="48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6891020" y="4325938"/>
          <a:ext cx="407988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Equation" r:id="rId5" imgW="190440" imgH="228600" progId="Equation.DSMT4">
                  <p:embed/>
                </p:oleObj>
              </mc:Choice>
              <mc:Fallback>
                <p:oleObj name="Equation" r:id="rId5" imgW="190440" imgH="2286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1020" y="4325938"/>
                        <a:ext cx="407988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3783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Modeling uncertainty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Examples of stochastic processes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6AA0165E-294E-4057-A6C5-8F6B42A2F28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310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 in the U.S.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551"/>
            <a:ext cx="9110668" cy="613575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17661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/>
              <a:t>Energy from wind</a:t>
            </a:r>
          </a:p>
        </p:txBody>
      </p:sp>
      <p:sp>
        <p:nvSpPr>
          <p:cNvPr id="56326" name="Rectangle 5"/>
          <p:cNvSpPr>
            <a:spLocks noChangeArrowheads="1"/>
          </p:cNvSpPr>
          <p:nvPr/>
        </p:nvSpPr>
        <p:spPr bwMode="auto">
          <a:xfrm>
            <a:off x="4000500" y="1738075"/>
            <a:ext cx="10033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723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6" y="1763475"/>
            <a:ext cx="8467107" cy="3877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9" name="Line 11"/>
          <p:cNvSpPr>
            <a:spLocks noChangeShapeType="1"/>
          </p:cNvSpPr>
          <p:nvPr/>
        </p:nvSpPr>
        <p:spPr bwMode="auto">
          <a:xfrm>
            <a:off x="674675" y="2119075"/>
            <a:ext cx="79076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0" name="Text Box 12"/>
          <p:cNvSpPr txBox="1">
            <a:spLocks noChangeArrowheads="1"/>
          </p:cNvSpPr>
          <p:nvPr/>
        </p:nvSpPr>
        <p:spPr bwMode="auto">
          <a:xfrm>
            <a:off x="4271176" y="1890475"/>
            <a:ext cx="93662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400" i="0" dirty="0"/>
              <a:t>1 year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685800" y="1143000"/>
            <a:ext cx="7772400" cy="4953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q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i="0" kern="0" dirty="0"/>
              <a:t>Wind power from all PJM wind farms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3144" y="5562624"/>
            <a:ext cx="7872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 dirty="0"/>
              <a:t>Jan     Feb     March    April    May    June    July    Aug    Sept      Oct    Nov     Dec </a:t>
            </a:r>
          </a:p>
        </p:txBody>
      </p:sp>
    </p:spTree>
    <p:extLst>
      <p:ext uri="{BB962C8B-B14F-4D97-AF65-F5344CB8AC3E}">
        <p14:creationId xmlns:p14="http://schemas.microsoft.com/office/powerpoint/2010/main" val="3210103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Modeling uncertainty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Types of uncertainty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6AA0165E-294E-4057-A6C5-8F6B42A2F28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438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/>
              <a:t>Energy from wind</a:t>
            </a:r>
          </a:p>
        </p:txBody>
      </p:sp>
      <p:sp>
        <p:nvSpPr>
          <p:cNvPr id="56331" name="Rectangle 14"/>
          <p:cNvSpPr>
            <a:spLocks noChangeArrowheads="1"/>
          </p:cNvSpPr>
          <p:nvPr/>
        </p:nvSpPr>
        <p:spPr bwMode="auto">
          <a:xfrm>
            <a:off x="3530600" y="1206500"/>
            <a:ext cx="1511300" cy="165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2" y="1727200"/>
            <a:ext cx="8706709" cy="3758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Rectangle 5"/>
          <p:cNvSpPr>
            <a:spLocks noChangeArrowheads="1"/>
          </p:cNvSpPr>
          <p:nvPr/>
        </p:nvSpPr>
        <p:spPr bwMode="auto">
          <a:xfrm>
            <a:off x="4000500" y="1785575"/>
            <a:ext cx="10033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56327" name="Group 6"/>
          <p:cNvGrpSpPr>
            <a:grpSpLocks/>
          </p:cNvGrpSpPr>
          <p:nvPr/>
        </p:nvGrpSpPr>
        <p:grpSpPr bwMode="auto">
          <a:xfrm>
            <a:off x="532599" y="1877650"/>
            <a:ext cx="8278891" cy="457200"/>
            <a:chOff x="1032" y="3202"/>
            <a:chExt cx="4152" cy="288"/>
          </a:xfrm>
        </p:grpSpPr>
        <p:sp>
          <p:nvSpPr>
            <p:cNvPr id="56332" name="Line 7"/>
            <p:cNvSpPr>
              <a:spLocks noChangeShapeType="1"/>
            </p:cNvSpPr>
            <p:nvPr/>
          </p:nvSpPr>
          <p:spPr bwMode="auto">
            <a:xfrm>
              <a:off x="1032" y="3360"/>
              <a:ext cx="415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3" name="Text Box 8"/>
            <p:cNvSpPr txBox="1">
              <a:spLocks noChangeArrowheads="1"/>
            </p:cNvSpPr>
            <p:nvPr/>
          </p:nvSpPr>
          <p:spPr bwMode="auto">
            <a:xfrm>
              <a:off x="2623" y="3202"/>
              <a:ext cx="708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med" len="lg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2400" i="0"/>
                <a:t>30 days</a:t>
              </a:r>
            </a:p>
          </p:txBody>
        </p:sp>
      </p:grpSp>
      <p:sp>
        <p:nvSpPr>
          <p:cNvPr id="16" name="Content Placeholder 2"/>
          <p:cNvSpPr txBox="1">
            <a:spLocks/>
          </p:cNvSpPr>
          <p:nvPr/>
        </p:nvSpPr>
        <p:spPr>
          <a:xfrm>
            <a:off x="685800" y="1143000"/>
            <a:ext cx="7772400" cy="4953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q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i="0" kern="0" dirty="0"/>
              <a:t>Wind from all PJM wind farms</a:t>
            </a:r>
          </a:p>
        </p:txBody>
      </p:sp>
    </p:spTree>
    <p:extLst>
      <p:ext uri="{BB962C8B-B14F-4D97-AF65-F5344CB8AC3E}">
        <p14:creationId xmlns:p14="http://schemas.microsoft.com/office/powerpoint/2010/main" val="11441018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 energy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Princeton solar array</a:t>
            </a:r>
          </a:p>
        </p:txBody>
      </p:sp>
      <p:pic>
        <p:nvPicPr>
          <p:cNvPr id="70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8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58457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Energy from solar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Solar output over entire year (all farms)</a:t>
            </a:r>
          </a:p>
        </p:txBody>
      </p:sp>
      <p:pic>
        <p:nvPicPr>
          <p:cNvPr id="69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4629"/>
            <a:ext cx="9144000" cy="483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4394" y="6346374"/>
            <a:ext cx="8276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 dirty="0"/>
              <a:t>Sept    Oct     Nov     Dec     Jan      Feb     March     April     May     June     July    Aug   </a:t>
            </a:r>
          </a:p>
        </p:txBody>
      </p:sp>
    </p:spTree>
    <p:extLst>
      <p:ext uri="{BB962C8B-B14F-4D97-AF65-F5344CB8AC3E}">
        <p14:creationId xmlns:p14="http://schemas.microsoft.com/office/powerpoint/2010/main" val="5444367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Energy from solar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Solar from a single solar farm</a:t>
            </a:r>
          </a:p>
        </p:txBody>
      </p:sp>
      <p:pic>
        <p:nvPicPr>
          <p:cNvPr id="70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5657"/>
            <a:ext cx="9144000" cy="546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89421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6130" name="Picture 2" descr="http://www.dreamofbrazil.com/wp-content/uploads/rainfall-map-of-braz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" y="1156620"/>
            <a:ext cx="4816544" cy="465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17900" y="183665"/>
            <a:ext cx="11881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i="0" dirty="0"/>
              <a:t>Brazil</a:t>
            </a:r>
          </a:p>
        </p:txBody>
      </p:sp>
      <p:pic>
        <p:nvPicPr>
          <p:cNvPr id="81613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3"/>
          <a:stretch/>
        </p:blipFill>
        <p:spPr bwMode="auto">
          <a:xfrm>
            <a:off x="4799923" y="35180"/>
            <a:ext cx="4350728" cy="3279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613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71"/>
          <a:stretch/>
        </p:blipFill>
        <p:spPr bwMode="auto">
          <a:xfrm>
            <a:off x="4813225" y="4079639"/>
            <a:ext cx="4306166" cy="262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14"/>
          <a:stretch/>
        </p:blipFill>
        <p:spPr bwMode="auto">
          <a:xfrm>
            <a:off x="4857379" y="3369877"/>
            <a:ext cx="4306166" cy="72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6978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Rainfall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Rainfall over 3 years in Brazil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AutoShape 4" descr="data:image/jpeg;base64,/9j/4AAQSkZJRgABAQAAAQABAAD/2wCEAAkGBxQTEhUUEhQWFRQWGBgWGBgYFxwXGBwZFhwXFxcYGBoYHCggGBwlHBcXITEhJSkrLy4uFx8zODMsNygtLisBCgoKDg0OGxAQGiwlICQwLCwsNDQ0LCwsLC80NCwsLCwsLCwsLCwsLSwsLywsLCwsLCwsLCwsLCwsLCwsLCwsLP/AABEIAL0BCgMBIgACEQEDEQH/xAAcAAACAgMBAQAAAAAAAAAAAAAFBgMEAAIHAQj/xABEEAACAQIEAwUFBgQEBQMFAAABAhEAAwQSITEFQVEGEyJhcTKBkaGxFCNCwdHwB1Ji4TOCkvEVJFNyojRDshYlY8LT/8QAGgEAAgMBAQAAAAAAAAAAAAAAAwQAAgUBBv/EAC4RAAICAQQBAgUEAgMBAAAAAAECABEDBBIhMUEiURMycYGRBWGx8KHhUtHxI//aAAwDAQACEQMRAD8A4hWVvYUFlB2JA+NG+I9lb1sZli4vIjQ/A0RcbMLUSjOqmiYBrK9ZSDBEHodDXlUlplZWVlSSZWVlZUnZlZWVlSSZWVlZUknorCIrayoJgkAdTWhqTkysrKypOzKysrKkkysrKypJJ7Q0qQJUmEtSo9TU/c0yi8RdnoysErYJVkWq2FujBIM5JCtupFt1MtutwlGCQZySBVrYCpslZlq4WULyGK8IqUrXhSu7ZA0iisit8tZFV2y1yJhWkVMwrWKqRLgwMDXcuzeE7/DK6atAzIdmBE6E7GPcfLeuG127+FLlrCBYLZRoTExynlS2kat0LqBdTW32csYgtb7lHXYo33dy23MI41XrlPhOmoFc17W9m/sjkDOBPs3BDCfMaMPMaedd7xHC1vDPbY2cRbMC4B4lO5S6h0dDM5T1BB2NJ/by/cZBbxtkI50Vx4rNznNtj7J55G1HnvRmVcpo1zBBmQWPE4lWVZ4hZyXGA23HoarVnMCDRjgNixMrK9rK5OzKysr2pJPIrytorWpJMr2K2K6VsgqTlyKsqR1rSKk7PKyvSKwCpJPKysrKk7GDhGGmyD/U35fpVz7JV/snhM2FU/13B8Mv96KHA+VaunQFAZnZr3mLX2WthhaYDga1OCpoIIA7oDGFrb7NRk4Q1DiAqCXYKPMx8OtWpRK+qDhha1bDVLc4rb5Zm9BH1itBxUHZG+VV34/ed2NIWw9RFKtHiKHcMPdP0r0FW2IPlz+FQbT0Zwhh3KZStDbq6bdaMldKSB5RZK1y1Zdajy0MrDBou113+FF4qlo9ZH/kR+lcirrX8PgVw9hv6h8C4rP0Ytj9I3qOh9Z2DiOA76LlphbxAEK8SrDfu7o/Em/mskg6mV/iPEUvWbuHv2wl5B47LwwI5Oh2uJ0Ye+KO4XGAQG0kkA8p6T1NUe1PALeNVMxKXLc93dX20J+q7yPOur6W5lTyJ899psAgZisgrMazp011pap+7V8Lu2LmS8JJmHA8Deh6+W/lSJdtlSR51XVqN25fM7pidu0zWsryKcex3B/u2xDhhOZEmMpGxI5yGEUDHjLttEO7bRcX24LfEyhBBggkA1TvWmQwwKnzH7mumYlQzknnRHhHCrdwXe8RXQWmbKwkSBIInY0y2lHgwK5STzOQCtKbePdlQltr1loUCWtkHQDcqefoaUppV0KmjDg3JW2ra3UOapCYFUnJ7c/e361pFeM8715NSWE9etasWbWaABJOgijeF4eiaRmuQTJ9ldOQ57713aaucuDOHcFvXj4FgfzMco+ep91MXDP4d3ronvrK6kCSxmPRaiw6vBDEgkyPTYE01cEEIsEB00BOrBWImOhIHyrO1OfInymP4MCOOYc7M9jb1nDLbJRyGc+EmCCdIzAdKmvcOZDDKVO2o6dOtWuDY92YOA4P+GAWhYmc+WY5bnXlzput4zdbiIbOUak5mLkmVKZYiIMzJJ2oen/Xs2E7cigj8H+/aD1H6evamIJw3lWj4YRJ0A1NOGP7PSpexvv3RPLorHn5HTXcVyrtlxZi5sAMip7cgqzNvBB1yj516PS/qWDUpuxnn28/395lZMDoaIlDjvaMAlLA23uEf/EfmfhzpXu3GYkklieZ1rW/eEk71WbGaQPj+goWTOWPcKmIDuWO4nck1p9mTqKLYLs1ijhnxOlu0oJE+00dBEj3xQ6+zIgJaSxcagbIVAjTzb4UouoxOaBvx94z8MryRI+6ZfZYit7OMhh3okDmND+h+VXeG4N76+G0w3hh7DEDNGvONd+VVWsmYIjlr5UZMnPpPX96lXwgiyO4et3FZQyNmXbzB6GtrlsgwaVgWttmTTqP1p54CUxVuNuU7lG/MeXMecVqYNTv4Pczc2mK9QQ6VHlq5irBRmRhDKYI/fLnUGSmSLi11FAV2TsgmXDWR5Wyfea42a7hwG/91YUDSUg+WSTPxrL0I5aaGpPUeuF3VZSrDMjEqwO3M/WqWK4icI6rfJNh2C27x/Cx0Fq8eR/lfY7HXVqmDxWVZH/U/wD2ijlxEuoyXAHRhlZTtB/e9EyJRuURuIndtGBUzBBrkeORTcgqJOkjT48jT92qw1zBFbLFrmGc/c3Nyn/43PUf7dAgY/256Gi5CCgglveZVw7Wmkd2J8y35NXQrWHFvB2FClJXMVMyC4LMNdRqTpXOJRXIltT0EANrPuBrqvaEZUQTMBRPUxE+80LTnk3ViFyDiCW5n0o7wh8tq4eZCr8SJ+QNArW591HsIkIOmYn/AEgfrRjzOKIUGH/5Y3AoJzqokTtq31FU+HYC2SVNu2FJDBcoHMseWupn30xY2z3WGw6Eb+NvVtfoQPdXmG4A2Is3crZX3TpMbHp60HcKsww7ivxfsJhbqki2LbmdVAXUneNj8K57xLsJi0JFtReUfiUqD71YyD6SPOu0YWyRaVHksigMTqcygTJPn9a9s2CYIMTz9d58qGUVoSfOeN4dds/4tt0nbMpAPodj7qq19H47BqwKlZQwGDKCCNdCDII56ilrAfw4wL3813vQCf8ABVh3ZLGPaADKg6A+8DSgPgIFidD3wYgdluC3boy2kLXHEkjZE0Ik8iRr6R50/YTsa6AAqM4ALSRMctOm4rqdjCWrdsW7CW7eUgAZMyDbNKoQZInUx18q94ioCh7hyrIGktJJgaDz5/SufEoUBLhebM5FiuDQ/iJPSBAnzMR86sYThzF/a0XdchAM7eI6Np099O3FuGhHLQTmgHxHJptCEwp11gCepoQuEQuyqzB1AJUhgkNtBIynbkTHlSOfGGjuJ6lbh9xVuEBmLEDwkQqxpvHMnmTMaVdsXEV2UNLg52GbbNoDH4dtKitZgzBiDtlEQy6QdZ115xU2Hz5oZIEe1Mj3D03naRvWLn0vlY8uT3l3BcSQX9CTdZVUjMYCgmCRMLqd+fnUvansphseNcpv24mHylhv3dwrqqnkeW+okEb9qsrcbKB3ixmMa+LUS0a7cpiKG8P7UlsSyogXWHcgAkqNNtXIHy50vjR8Db17A/v2lMmIZIR4T2M4YR/6RJDAMr5mZW0DI0sdRv5hZmGFF7XZTBZRkwtgeyZW2oMmTCnTLop5nl1qhjGC22vWfGRPfCSxdfxEdHUSBpsSIPhgdZ7Ya7+IGDoTBbwzAljJZgk5UIBMCRXodFqRqMe4d9GZuXF8Nqh/GcItXbbWVIthvCttfGNRIOYDwnc6ztXNLvYMWrqLiA0W80I0DPmYtOntLqNunrTde7TLc9o7cgzTIELaCpdLGJBbQx5ihnE+IZwLNzu2ZCoH3794jAeL2wNuYO41AETRX0ykFV9JPkcczuPMVIY8geDNLuPsWoRnRSNAkgaDoPSqfG+BriLbMghxqMpBmORjnvFDOA8MtfabilIFxjnZiRlMiYggFZYaj+Yb6U5HhQtAPYz3CCfZlhEkFSw3Ejn5cxXmspOizAIx3D8H/X1m2MqanHTjg/4+/vONY3DkGDy0nb67elR8C4icNfDT4G0b06+46/Gmv+IGCy3VuBCnea5TvOzfOD/mNI2LFeqw5xkRcq+ef+x+eJhZsdEqfH9/3Og9oPvCjrqWi3uN9ln4x7q2HZ/reSf+1j+VL9riQOHTNMwPipgn5VQbF3iZBvEHWcw189q2vjUBUyPhgk3ANdd7EYrvLFg6eBGBnqvh+i1yTuzAMaGnbsRjitpk85Ho39waQ0J/+hHuIzqvkv2M6bhb/wB0JAMmTO2pn3Uaw2I8UTqRMeX5/wBxSob8Iig9P38qLWFzJBJBEFWHtKw5j47bESK0HSKq0L8TtJdttbuAMrDUH9/MbVxztNwI23hfEmuv4x002YfOujvxKSbd2Fujp7Lj+dPLy5GkvtXe0OoNUGP0m5GfkERExGDYXUOTPtpyOU+yZ2kRoda6n2hKSC3hXYQJM65RA+nQGuVWuJOj+0SgMlSZXTyp+7Q4v7xNZhA3+Zjp6+z86W05X1ERjJdAGEsNgrbf4d4M2kqVKHp4STDfGfKr+Gtktbt7Fmj/AFED8qUlxTkTBUqZDDcQDB66TvtTz2UxIxjqxBN+0VzAbETOaOmp+FGY0JVDcYO2twDIBz0HoN6I8FxAtYdnPTQdTyFLvaq+GxOQ/gAHvbU/KKsY1yAiHYCY8z191C22gEKDzBt+9ev4qySwtqZW7rAMAkSDpBMDymjNwFOXOPd+/rVJgGKrlJZpgAa6AnatOy/H3xzXrRXxWAAh2ZgDB8J/liD5xVW4l1Mt3LpLRrtuCRIGp2/e9SvbXLOsaxy1GmnUTp03rYaaHcaRz15e81e+yZQiMwAc+MROUkaZehmAfImubqnWW5X4BxHLKP3aRzHhZiSdTOh/elFreIuS2UEBWg5xo0/iQgx8PeKWeI4R1bLBkHcjSBrqDvMaRRTg3EnuKVaJXSV1DDlqdj1B+c0PLjHzCWRvBm3H3K2+8CNd1AyqAx1MTlMDTc8/Wg2YqdNviR8dKtrxBs7hPEpOV99COcbyB8RVDEFEIN1gMzBVDkCWOwAmCem5pXIhEaxmSLetu7os95bykypAOYGPERDaSNCYiNKq27pAdS7PmYsAYJWdgsAQAdp670RRIaCPQnmPQf2rzE4ZUOYc59xPOB6fLzpZ0BjCtF8XbjEqyFSOvPzEbih+Nw62g14e0Pa13j6EfrTLi8WEso10rmWAzAQDOkwdhP50FxCoUPdhYcltNiTuffSr6cX+0YXIag7stx+cy2k7tSSc2wzNzjc0F7U4Q2SNm8JZYGjL/wC4mXUKImNNJAG9CsQlyyzIWKSZBB5TpE+ke6mniNnvsCW9p0hxpOg9on0GvqoomDCcWW16PcXzEPj57EWbHEGyjIzbACNOuXdQiyJQwrEgiatNxfwQGGUKcqZe+VRGpYnUeEMkgxoJilnDPErsASOWgOo1JKjUcwfWiNm8SF1uRmEZSpEkjbLPUiOe1afiZtwpwnG21vIbhNvDASx8TZgniVk0JMkKfKnQ/wASsGtk9yt58qSRl1Gm7F2EnqRNc74dwu5iVUFiAoImNDKkRI0RiVIytGo560W+wRbW2EWSusGU2IJBkgiZGh1pLUfpWLWvvyE8D7Q6alsShRXf7wd2j7VJjRohQqGaTGpJXQAT0POlS8aasRw1bSFzbkQwBjQkRMctNPjSrfvlt/rTKadcGNUXgTj5myMxMIYIjuRz9of6jFX+8jQbDTbpVDDrCIPQn/5UQVmjTatjT8L+Jk5u/wAwbibIAAHQjb0on2SYlTtA3184EDnvyqriFkeQYitOz7QxWQCG0JMDY8/8tLIdmYGEb1YiJ0PB3gWE/h/2o/gsWNV99JnDcRA8z+xRXD4gyWnoPhWoRcTVqh3ieD79Cs5HXVH3IO/vU7EVzrjl2540dYup7ajXT+df5k8+XOui4TGCJOtB+1PDxiF8LZLqkMjDQ6agGOWtLurUahwV8zkDb0WwPE2SCDqNJPiPl7U7Vvi+H5iZUWrwMZTCpcJmMnJW029k+R0NQYJlILAgNOh0MqcrAjkQRWWqsjcRwkER74b/ABBvKINqwxiMxSW+M9PrVbgHaN7GKF3YHQgADwkiQBEelLOGt65fh+/3uaNYLDC4Mp0YezPUfh+VOAEi4vfNTrzcLz3BiS4uWnIuFvKJGnoAKrX7pv3fuxMmB+p6Vp/DXGricK+EuEI9rVSdyhJ+MHT0IojwhVW40MCFJAYbEDmPKqBux7RjsXDvD+HJZQ/iuEQzc/RegpH4hYa1i1xFo5bqsCYMLcXmrdCRp5jzpi4nx1bY3knYDc+4UjcS4PjMWHMi2h1yTLvl2QkaJPXXltvVVUiyZCQeJ0iyts5cRbDZCM3i3B5+8UDxV8yzMdGPw6SPOh3YziLf+je4y22TwZuTAkwSddpB81rbGWfEVZgQDoAYBjqenkK4FINGXVrFwzZU3MPqzM9rSZzMUOoLA8xtm2Oh5kAC94JcFxEY5dAU9o75lg6ONSTrIPpW+Ex1tL9u9mVCPAxJCyjaFC3KCQynYMBMBiRNx3DFbjL3kINRuGJ3Hi2HLUTXV8rOHu5ZxPElKhkM5hmECN+p60Kw/ERc8F2CyNK6TPQga6g/lXnD27xGGdWA2YZQcxkkMiwQ06zGsgyao3LSq4LnyJkjTnqI8veKFkUbY1j5jEmJJGn4eu8c/wBfdVdsOAjIpIzFmgEsQzGZ3011rzDG4Lv4e6y+efPOvlly1LdYosIpfxhYECASATtrA199IMY2qiVQgAVLgJzkrzaNCfEeWg+NUMZhWGZbZGYERmkiNOn9NGrpbvCuUDQGSY67DcnSaCcSV0uE5tCNRoBppImfLnQt1w6qDxFftzw1Ctu4d1bL7m1HwI/8qr8C4iwJtx4YABkEEEaiPlVnjri7ZuwwJUEzvBTU/Sl/gujjM516R8quOpRkIbgQngOzttXF65dZVVz7IbOGtsQDIB301kQTzr3tBxjI1m3Y8feMZuXFRrqw1sAJcVFZQCprTGYcJeIF64klYOQ3R4hqXhgVEjcA70A4ndIuWuahWdd+bEE6gHdSPdT4AK2O5kt6WIjQOMYbD3WR11f2ioGYw7q2Y5f8SDIY9BRzBYcMO5tSFtgg7EiDsDOu+nqPOuY4kHvUYwxKq256nQnrIPxp7tYxhiL64RluZFt+14bRDhSwOzBgdAxaNdQKKj0ZU8y5ju0mJthrEW0Q2riISDOZ1ykwQYjTWfrXMTw9lYBojeQZBApwxfEluF1u6P7Kh08OXQzbuaqDM6ssaaMKp4ZrNwZHuQygZSy6OvIE5oQgcyf73Kox5gyzDqDLSSRJETzIA8tT5/vWrDvBI6VDxeyEPdhlaYAKsGBBO4K6EStaZqaxuASBFXTjmSYu2RnH+b9/ChuG0uMOqz8IP60cxq6jzkfnQLDGLqTzOQ+jeE/Imks/pIh8PNiNdpmTR1KtpIOh1E7emtFLFzQRtSxhsQxPjJJXTUydOVE8Nia08WSxcz8i0ajHh8TWuK4hFDcJd8YHLn9P1rTjWHdbbXUBa2PajUr/ANw6edEZgBci2eBBPH8Qje2AwmYPLaSCNRVCzxRGXI4uNAPdkkFlOkS+hZNPZKk7QRFCcViC58qt8Du2kvIb0m3Piy7xFY75t+SxNFMe1KML27GZQy6kfuPhR7BYT2WGzAEe79/Wr3ZThaukrBBG/LT60y8I4DGe22hQh1/7Xkj/AMg6+gFOB1XuCGMmBuC4lsJi7dzXun9sdUbwsPOBJHoKfO0VqzhQGtusOdE3OvMdB60J4vwEvYMDW2QZjkxAPzg+k0bwXCExOFQXSFvWh3ZY6yF9nN18Ma+tLMwBDXx0YyoNVEx78tpufjTVwa8lq3LsI8zFJfGQbblA9slfxKwcfLn5VBw/C2y4e/fN0D/2ykIfXxQfhRmO4cCDHBhbi+MtHEK2HfxBgxZRKrGpztsuoHnqdKJdpr1tlt3gjIlxZOVoVjzGgkRrpNCuJ8T7xFXIqC1IAXQG028eYJPuPlVrgFy5fwl7Doyk2zItvlIZTMxm0BkfPehspCgnxLq3qqCU43ag20CmTBCiSZ0AMaz570zYS7au4W2zp9o7gm2VZTn8M5VIaJYKQCpJGkjekx+IvZOTuXQgwQEgaDy+vOjvZnFoxur4le4gbIVKlimgZCdAwUwRzgb61XudJkOIxIF9XOGuYcHQaLBB8IDqCMu8gj+XnGknaXCaAwDziqWKvMT4cWl2DHdOig8/Cdd5j0jlyO8UtpdtWbjgq6rttBIgyPeRVX4EPgsmhIuD8QZ7YzaFfLcaj2judNY2mtkx7I7KkeIzLT7/AF0ApavXkdLls625KkTHQ6R5/WrR4gpAjlOvLWOfOsjKTNrHguHrmJLEjPqwiRpHp9edL/HcYiC2gcsQMs+00AbseewrSxbCoi5iwXYnxExO5PPU0E41jJyllCnXTQwPd7qGnJjCYOZVxmMADjqGERprQfhMMykqZG39qjxeI31k0Q7OYV3uLlOgPi0mR+VMASjqCf8AyT8WRnvZAGBNtdiQdCTOhgjWvMD2b++ttd7y6CR7DBdjsfC3Km5eGhmxJ/FbtoojcSGb8x8K5xwjjdzvQlxsyOQvkpOxHoSKMrZFIvqZ2fHpzweGP4+8t8fw7vjG7tHa2hS0pKGBlgZW0GUzIjSh9y59oxhDumFFxgGcKQiwo5A82Uc9zvTZj8yOqhQ2IglnZnzkScswwmAI8xHSqmG4LiWt3VRASzMzNBzd4PEJM+HcGPOnShZb+8zDw22GOM8LVbdlGuIC1u5eD92wV+6CznBzFQBs6sOem1Jf2YDvMwa2VJke0J0Gh0Ma1awnZ2xe7xReK3ly+2PCzR94BlnTMYU9F13o3wi9fts6XUDWbjMdQBKknZmUiY6qdq6iluWEG5HQMULoB19oKEQSImTJG+2jc+dOdrg1ogH/AIXbMgbYy5//AEoHx/D2jcRbFspmYypbMJEag5QNidIokOFD+Qf6f7UMJRIIlmawKg/GarPvpbxywTHWfjTFYOa2D1Wl7F7+6PhRdVyAYDB3C1viFsDRYZmzlySZDAELl2EEnXer9lg4zD670t4S2XyKAWOogCSY15eRFHMNcGnIDlH5UTTZGIo9SmoQA35h3AXY9oD99KJWcRlOZDGkHoes9RQNLg61YtXxsdK0AeInFzjHDAGhYV98oEK/9VsfhPVPh0oQ9uB9adcW4cakBgDlaJykgjMPOhXClYs1vE28yoM5u6aIJ3J3BjfedINZubTqG48x7HmJH0jz/Be/3itZGptmepAeSAOmx1rpt7BrbuI7MBBNthMmLhGXXrmC/wCo1yexxQ2TafDWxbQKbeZDIZHKkQYg+JV11/FTdjMfcvWGmEOXcmFDDVWJ6ggfCqvhYVzCpkEdl4hbByxowyknfXT06Ur8K4p9oxF3CYkkh1ImYGe2T7MaRGf4UqHtCWCsCddfSdfzPwoff4ubWMs4kfhZGPWJhwB5rm/1Vb4OwfWT4lwx2k7K3cPJRe9t8mQSR6qNZ9KT7TXCTlgxuDIPwIrpPavDYy3N3D4i+9k6wjtmXnsu4pJPaEsf+YZrw2zOS/kRLaj0rqknsyrgAyvg8RfYBlCaa+0ZBHLb3RR3sjxG0b1sMrffA22AbqIBH9WdQRA+JNa8Pw2EdWNkBHYa5WYA/wCQkqD6CgmIw1zDOHUM1u3cDK3QkqQHj2TIgEwCZiibQRK2Qb8Q5xs3bGY2LiYi2ToAStwf9ykDbqJ91VeAcYJxNoX0e34iqtBIlgUgk/hbNHqFPKrXbdrZuyQ1i+4zK4M2bqn8ZWJDaiYnfXkaXsK+ItOpuql23IJa2085PhIlTpILACQKWBMO0Ye0uHLEl8OMRHs3LU96sbrdWAdNddRUzX1GFTKzuvsjMIbUkQ3WJifKqnaK6i3mzm7YzsVW/bh0cDdHtsYLgCJDTA2PKa7jrqJaFwW3R08FxSQHGuV9QMpj2gwBBmofaFwMA1kxcXAvnuONdDoBJ0nQef60xYHhIKqzAzGbKYJ2GnSeVLP/ANUPbz28is+YnXdVMCMogcpknnWW+219CZCQI3Q5Y8oYE1nZtPkYzYT9SwKoAuNHEZW0jZcn4mDQcoA2MHlPKlTi1os0zJA5fvyoie1T3AM1tMzLmGV9Y65WHn1oYcYvPMD5rI+IkUPHp3TsR3Dr9OwosPvx/MEXcNtI1PI09dh8GI9gRA8UzJ1kRyjTWlO6wdp3HKAf0ovw7jPdWWS0Lq3Ru4KlV56qxPI76GmhjYjqL59VhF0w/n+Ix9jcfa+04vOwVLjFRJ/klFj1A+dIPabsowxEYfVHOpzTkP4i0xprPuojYurbtwtoAATmzFmPnouvoKKcHGZjd1JjMIlTtMAsfCfhRkxO3BFTL1GbAx3KSYM4+L7cQuYhLYKWggyFyhICZeRBUzJ1jar/AArtBZxOe1iM6MrDKyFmWAIAk7ayCSOmtDOD8SXE28l2yHua924OXKSZ8QAkL5gEDnTBw/sd9mdWIGsSADpPIHZgeQBPKYBotBQGBuIlixMqcW7JXLLriVgC5lmySGZUACKwgklYA3HPc1NxLHFrj94zm3aWNGJM6KPaMDemfjuKNmwGBVQ1xE5sTEuQT/l5VzrjnaC7fQq5BVWOUBcuu3LejYV3DdXEBlbaa8yn2vw6BLFy0z/eZiA0T4YOaQdPaA91QW+IYmB/zDbDp+lR9qbITEJbV82S2inQiD0iTrEetWu4jQtqNDpzHuruPGGZpXLkKAVK/Ark246GKEcTWHI8/rV3g7ZXuJ0J+RqLjiCVI5gg+ooGQ7sI/aETjIYOw99kkqSCOY89D+VT2eIEQDtVQDWrJwnhUgqcwmAdRH83SlkZx8sOwU9wn9rYCQD7tfpVS7xS56UQwShRq0+gP7/2plwN3CFfvCGI5FCs/AfnT212HzVFBtB6ESVx9zrVgcSuBCphkb2lMwRoeRBGwp0xVnBlfu0kkc1igVzhiSXcSoGi7xymP1moMOSuzOl8YPUocH47bsf4a3YmShuK1tvUG3I9Rr50eudo3uqAzGByoNdsAMptgiRtppqRyHQVSvNluMNtdvXWuruxjmQkP1DFvGaEeZ/X6E1mMxWZV8jz86Erc8R/f70Ne3L3hrrva/ScAozs3BO0GJODsXrAS4UthLlplEk25UsCNZMT76DcX7X4XEg58Mtm/t3g112OdcoLR0OtCuw3FXWxcS2FLq4YToSpHsjWBqp/tVzGphce05MmJHhOuUkjlcWJMcj86GByCIY2RAq9kcS83sNet3xMkKQj+kbD0kVtwzjOIw91lxCvAWCrAiQ0DUHwuDtqDVLEYLFYK5nZXRZ0e2SRHTMNfcabOF8dTEhUxQW6sqVcDxqwIIDAbg9KsBB+faacexjPhkcItyyVVrlrTPaMQGttGbLuPKdoJgHwuxZaGsYloI0R4JUjaOTj+nQ9J2JPj9g2VsoXFu4C4s3QfAQWZhbfTYqQfIzHOgmIW1cYpfT7Jif+oom0/myjcH+ZffVDwYWGOP4lrV85XFlnQM1q+AcNf8InLMrm5QwnbUTS1gsQmIuki2Akpkth3yISRmyAtosliFkgTpRjj3GWuWcNYulTdVlVjpcBADeJDsR7B94pe4jg/s93JbLQbasx5km4yk6beyK5XNzjHiR4aG8UEfzZl1b08qr4nDl0aAQttC/lptPLU6V7cuG2yZtUyiCCDyEiOu+lHe03ErBDWgRHdjNlJjQ5ktTsSkjkBNTIw21KY1N3E/CcQdBCuQOm4+elX7XE3OVdDroNpPLY/lWuH4bbvCLThcv4nBETstwqCJJ0B+vIRdtMrFXUqymCrCCCNwQdjSyuVjBUGOQxeUFbqFZBHhbQg+0siCPQT5TUGOxAV5JVZWNdJHQgnWOp/M0M4TxEErbu6gwMx1IHQ9aKdoOHWbaWnGgult3LGUIBkHWNR8abVrG4V94Ag/KZQXjDLcUzNvbovygGKcjc79h9kVralPHDljMEGEC++RPupF7SNdDJbuEd2gPdZQAuUxMeegkU7fwgRg4IZhBOxYQOeqkD41QZyrEES3wrAIMo9nuEvYxBtmSARB1B11GkTI8tdDtqQ8dt8YbVvCgEpN1m56hFymQSf+oPjSj2u4s9vjGIKNKqUTqpyokgjYiaHcS4xev3ZuPoiwABCrm1OUDaRl+Aq+DDuYN4lcuXapXzLvFuMXbyzcueESwUgBZ22AGsTr50vrdE2iQx+8BaATK5gTl6mBW15HYNCMyyACCNJE6iZph7JYTLdV76EJatNpoSGYQJHoT8acf/AIqOIsgN7mi+6i9jGcnwm5EwSQJABA1mOlGL3CbzMWJUySZOWddddaKdleHYW4brX3K3XVu7WJljJnWBCgrpuSavjhdjoPg1TGpWxI9NyZzS4+TFMf5jPx1qbjVkd3PMEH8qg40IuK370NXcWue0Y5ikq4df3h7+VotTWAxtXlb2UBIBMTzideVIiOyxhsYw86I2OKKdwRQnCMJ12o0ly0RGUz7qbwM58xXMq3yJfs40FfDBj4/7Vds4id9qD/Zp/wANQvmTmPu2A+FYth1bNmO0NA0PSRyp5XfyIoUXwYdv29AQqvHqrActVIn3g7UucfWCtzXxaa7yNffzqwOKgErOo3/OoOI4rvEI949RQszIyHaYTGGVhYlC1e69CPiKKYbhV24shcqk6M0gEnpVezct2VVsue6RILewvSBz/e1eW8fduvnd2heY2H9KqNJI/vS6kD0tzDnnkQ/2QxZs3HV0E5DAYkQwIjboCT0q7x7GWsSAyKbWITTOpiY/C439DJjkSKVr3ECbgYgCTt7jz+FV8TiWLZlMMNJ6jeD1qFwBXcgsx84J24uWPusahuWts8AsB/UNnHmNfWr3Fezdm8oxPDbio24UH7tuq/0+nLypI4XxEXPBc+B3B6qfyq0lq9hWz2G0bUgHwOPyaiqLFjkf5lS1GmhnH4g38Mto2+7Kkh7TmfEuhC7ZRpIjrvQZMYxT7PeDXbU+Eme9tHqCNSPP3GK9x/E80XSxnSZOpEwJ8x/aoeL4xBesMCPYMiN5Ma9NNaE/zcmXU+004ndgWrio2RWCqzjLMSdOZneakGJN1rlxyFHdlQOQEzE6cydaM9t7aHBYbLGdnBABE5VSCTqdNVHvoF3YtZ0ZZBAHiG8QTp60VB6jcHkPHEC47wXNDIIB11H99K2a4DqujGZE6Gf78jXnFDLzpsBp5aVXtnSli3rIhQPSDLGEF850thsmYM6jReYBM6bExUPE7VzOWcEZjMnX5ij3Z3F92AzKWthhn3Oh0g8uWx6UULi/dYZMtoyQZ6geGOcazyqyYA44MhykRKwdrMYpu4XjC1wWXyuPwyoJEdCSKoY7hX2XElG9lltkaGQbiB1ERyJj061W7IrmxSzB1nUFhJPQamqKxx9SxG4x7/izwmzh7GCFrN96blw5jOiqo0HIeLlQn+H3aG1YH3ltmgQCCsSeuYSo32Puoz/HHEjvMFanVMOzEcx3hUajlOT5Vz/haeBo1MGANToDsOdXwrvb1SuVig4hvCY/vr12/cgNcdrjDkMxmB6be6qttm7+62QkMeQza6CNNtfpVDh94Q4zAeu9N/CAGti4sjN4h111rRxkFVrxE2U7mHvN+H8Eu9zbu3LbItwk5SCCIOVSQdRIEisx9/KjqpEbzG5AIWfIGKt4jHuRBYkka69I0+X5UJvYS7dLraQuyDOwEaKpEnXzAooBC20qzC6WWrvCh3SO4VrRuCeeUKTDMOQOWJ86uf8ABr51VsFlPsyWmOU+PeKQU4zdVjk9rZtOmh9P3Nef8SvdU+J/WkzqcZ94UYmE247blAeh+te4S/NofCt8aM1tvT6UN4fc0IoLGsn1EugvH9DKN4Qx9TWqmCD01qfGjxT1qvSJ4MdXkSe2qH8WXyYSPiv6VdsqVI+oOnqORoZGk/vSP1qfC3SNN1PLoeo6H60TGwBlHWxGOxdq0HBoJaulYnUcj1q2t6tRMvEznxUZV4hg8pOWPFrtr+9ao2bVwzCkganyG2vlRm5DDXlVG3fZHkcj8juPSKWy4xdjiMYnNUZEsOsExB+Wugqx3y5cqiAKG3WykxzOnvqNLsUD4teIY47lu63yrS9ezGdAfl6en0qa3eEagH1rW7YDrmQQw3HI+lQ4yflM4DXc8s3gSDz5/v6Gj1nFuqhZlTEE9Dy8j9flSoHIM86ufbmZDbAmddPLU+7nXcWYLd9+JzJiJquoT4xhCylkY5FlmU7ZjAlepMmehB60JvMCR5Afl+lFsExe0EefvPDmHkwU84JAj/VQhxDQJHL8qmUXTjzInHpPiXnukJb9+/u0rVMTJYyTJJbMZPvnmOtY+HPdprOraDkDl3+FVrVwZ5OgJOv0rrsQRf7SKAQZFduSx86yzRG5hQYnnsR+9RVG7bKtBoTKQblgwPEK8OaUKmYJE+6um9jcFZZ8NKDMG1Jls22WRtpXNuD2gRBIDTtPWun/AMP8P9/bJ1A2339NhReQCZBRi5/GhB9su3PxG8i+5bUD6CkXhWLZLitbOVidwYOvLpTL/FDjNrEYi53bZovvOnJJQEHmNKUsKDKwK61bwB7CVA9JP1lvtFxK5fxNy5dbM5yifIKIAjQAeVE+ziQVMgb/ABOlb4zs53sG0QtyNQdmjT3Gt8NwDEWygugKgObQyTv+ZpnFjbHlJI+kC7B8YoxiPCrbAm5bUvvMDXyJrTNEAQBtA5AAxHTavLF8qI3XlNQXbm5O5n8qfC8xZn4m4MkKokkgAdZgfnXQsJg14bgndxNy4rG4w8lJCT0Go9aWuzPDLlu4l25ZJNy0Xw+o1IMMSGIg5SCJ5MD6X+3WJPcXFuMRnQNkkZRm0BXTTURS+Vt52jqXxrtFmcb4jxNrhcgBRcZnIHViWP1oZrRTG2QoAA1qlkrKyowbmP42FWIWRtPl+VDMMcrkVfXc+tUL+lz3ijZfB9jB4x2JtxG3sao0Txo0oZS+YU5hsR9M3Gq+hn3Hf6Ct8OaiBqa2Z16R86oJZuoQteJY57ivFvddxv8AvrWlp4r3FIIzDQnf9ac3GrEWrmjJbjxtsdv31quxqLvSRHKvRVDluXC1IsUuxqvVy6JU1ToGQc3DIeJLablW9u4QdDUAraaqCZCsnxQB8Q35j86ucHsE2r9xGAe2EAGmquSGiekfOhkVYwt0ojkH2oU/NqtutrnKpahzCYfJgnusSXW5byzBCqGB08yfyoCbupPnNMVu7/8AbL8iSXtCegDE/pSsBV8hqgPa5RObJhcYgG3A3E/OhzL4R615Zbf4VtdPsioz7hzIq7TxCOCfVVGv8w3/AMw6VNicOdCK1wV3INBqdzzNEF8Q286axgFaizmmuC7Vg78wdfyps4Rjrme2FZlyqJ1iTqSZGp8ppXV/vnHKB9BTPwS398B/Rm+Ux86NhANyrk2IhW9W9xo/wSzmyzyzH6fpRfiHArLAEKEJ5rp8tjS9YDK7Wg+k5Jj+bQ/uaCmM4XG7mEZhkXiNXZ+9nKkAlW8QI5dZo5xzFTH9IH+1UcFgRYHdodU0zdY1JI8zyqvjrxZyDsP2TWggJAJi7kKCBNLlzc+4dNp/Oj3Yjs99puG5dH/L2dXJ2Zh4snoAQW8oHOgGGt946JMZ3CTvGZssxziug9pMV9ns/ZLAyWrYIPV41JY+ZMnzn3cyk8IvZ/iUQCyzeIsdte0/eX0vglEsXFFuOjHI5I5yp28qEduMdnwzeLN4lIO2kxty0NRK/eNbVgCtyQQRI1HP3kfDlQDtHiixW2fZGsSeQ03JoWVQiED2oQmJizC/eLj3yY30rf7SalxmFCwRzFUyKyGLKauaICkX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19923" y="1916451"/>
            <a:ext cx="8723997" cy="4692620"/>
            <a:chOff x="144313" y="1916451"/>
            <a:chExt cx="8723997" cy="4692620"/>
          </a:xfrm>
        </p:grpSpPr>
        <p:pic>
          <p:nvPicPr>
            <p:cNvPr id="5" name="Picture 4" descr="Foz-201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13" y="1916451"/>
              <a:ext cx="2929543" cy="4692620"/>
            </a:xfrm>
            <a:prstGeom prst="rect">
              <a:avLst/>
            </a:prstGeom>
          </p:spPr>
        </p:pic>
        <p:pic>
          <p:nvPicPr>
            <p:cNvPr id="6" name="Picture 5" descr="Foz-201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1538" y="1941852"/>
              <a:ext cx="2915113" cy="4648200"/>
            </a:xfrm>
            <a:prstGeom prst="rect">
              <a:avLst/>
            </a:prstGeom>
          </p:spPr>
        </p:pic>
        <p:pic>
          <p:nvPicPr>
            <p:cNvPr id="7" name="Picture 6" descr="Foz-2013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8994" y="1935625"/>
              <a:ext cx="2949316" cy="464820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436914" y="6502196"/>
            <a:ext cx="6466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 dirty="0"/>
              <a:t>2011                                           2012                                          2013</a:t>
            </a:r>
          </a:p>
        </p:txBody>
      </p:sp>
    </p:spTree>
    <p:extLst>
      <p:ext uri="{BB962C8B-B14F-4D97-AF65-F5344CB8AC3E}">
        <p14:creationId xmlns:p14="http://schemas.microsoft.com/office/powerpoint/2010/main" val="16101201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1143000"/>
            <a:ext cx="4432465" cy="4953000"/>
          </a:xfrm>
        </p:spPr>
        <p:txBody>
          <a:bodyPr/>
          <a:lstStyle/>
          <a:p>
            <a:r>
              <a:rPr lang="en-US" dirty="0"/>
              <a:t>It is important to separate:</a:t>
            </a:r>
          </a:p>
          <a:p>
            <a:pPr lvl="1"/>
            <a:r>
              <a:rPr lang="en-US" dirty="0"/>
              <a:t>Predictable variability</a:t>
            </a:r>
          </a:p>
          <a:p>
            <a:pPr lvl="2"/>
            <a:r>
              <a:rPr lang="en-US" dirty="0"/>
              <a:t>Diurnal cycles</a:t>
            </a:r>
          </a:p>
          <a:p>
            <a:pPr lvl="2"/>
            <a:r>
              <a:rPr lang="en-US" dirty="0"/>
              <a:t>Large weather patterns</a:t>
            </a:r>
          </a:p>
          <a:p>
            <a:pPr lvl="2"/>
            <a:r>
              <a:rPr lang="en-US" dirty="0"/>
              <a:t>Major human events (Super bowl)</a:t>
            </a:r>
          </a:p>
          <a:p>
            <a:pPr marL="457200" lvl="1" indent="0">
              <a:buNone/>
            </a:pPr>
            <a:r>
              <a:rPr lang="en-US" dirty="0"/>
              <a:t>	</a:t>
            </a:r>
          </a:p>
          <a:p>
            <a:pPr marL="457200" lvl="1" indent="0">
              <a:buNone/>
            </a:pPr>
            <a:r>
              <a:rPr lang="en-US" dirty="0"/>
              <a:t>	</a:t>
            </a:r>
          </a:p>
          <a:p>
            <a:pPr lvl="1"/>
            <a:r>
              <a:rPr lang="en-US" dirty="0"/>
              <a:t>Stochastic uncertainty </a:t>
            </a:r>
          </a:p>
          <a:p>
            <a:pPr lvl="2"/>
            <a:r>
              <a:rPr lang="en-US" dirty="0"/>
              <a:t>Temperature deviations from forecast</a:t>
            </a:r>
          </a:p>
          <a:p>
            <a:pPr lvl="2"/>
            <a:r>
              <a:rPr lang="en-US" dirty="0"/>
              <a:t>Late/early arrival of a storm</a:t>
            </a:r>
          </a:p>
          <a:p>
            <a:pPr lvl="2"/>
            <a:r>
              <a:rPr lang="en-US" dirty="0"/>
              <a:t>Generator failures</a:t>
            </a:r>
          </a:p>
          <a:p>
            <a:pPr lvl="2"/>
            <a:r>
              <a:rPr lang="en-US" dirty="0"/>
              <a:t>Wind shifts</a:t>
            </a:r>
          </a:p>
          <a:p>
            <a:pPr lvl="2"/>
            <a:endParaRPr lang="en-US" dirty="0"/>
          </a:p>
        </p:txBody>
      </p:sp>
      <p:pic>
        <p:nvPicPr>
          <p:cNvPr id="771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100" y="1633792"/>
            <a:ext cx="4100127" cy="2380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14539" y="1638792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 dirty="0">
                <a:solidFill>
                  <a:srgbClr val="0033CC"/>
                </a:solidFill>
              </a:rPr>
              <a:t>PJM load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82983" y="3228106"/>
            <a:ext cx="165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 dirty="0">
                <a:solidFill>
                  <a:srgbClr val="C00000"/>
                </a:solidFill>
              </a:rPr>
              <a:t>Aggregate solar</a:t>
            </a:r>
          </a:p>
        </p:txBody>
      </p:sp>
      <p:pic>
        <p:nvPicPr>
          <p:cNvPr id="777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100" y="4241800"/>
            <a:ext cx="3960576" cy="2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7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100" y="4157413"/>
            <a:ext cx="4095027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7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100" y="4241800"/>
            <a:ext cx="4100127" cy="244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37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77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77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Locational marginal prices on the grid</a:t>
            </a:r>
          </a:p>
        </p:txBody>
      </p:sp>
      <p:pic>
        <p:nvPicPr>
          <p:cNvPr id="787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" y="12020"/>
            <a:ext cx="9144000" cy="682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081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Locational marginal prices on the grid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635760"/>
            <a:ext cx="8892184" cy="478434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5792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6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69" y="1460665"/>
            <a:ext cx="8442775" cy="528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Locational marginal prices on the grid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87532" y="4868918"/>
            <a:ext cx="7773580" cy="400110"/>
            <a:chOff x="1187532" y="6139543"/>
            <a:chExt cx="7773580" cy="400110"/>
          </a:xfrm>
        </p:grpSpPr>
        <p:cxnSp>
          <p:nvCxnSpPr>
            <p:cNvPr id="5" name="Straight Connector 4"/>
            <p:cNvCxnSpPr/>
            <p:nvPr/>
          </p:nvCxnSpPr>
          <p:spPr bwMode="auto">
            <a:xfrm>
              <a:off x="1187532" y="6511636"/>
              <a:ext cx="777358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" name="TextBox 5"/>
            <p:cNvSpPr txBox="1"/>
            <p:nvPr/>
          </p:nvSpPr>
          <p:spPr>
            <a:xfrm>
              <a:off x="7317157" y="6139543"/>
              <a:ext cx="13227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0" dirty="0"/>
                <a:t>$22/</a:t>
              </a:r>
              <a:r>
                <a:rPr lang="en-US" sz="2000" i="0" dirty="0" err="1"/>
                <a:t>MWhr</a:t>
              </a:r>
              <a:endParaRPr lang="en-US" sz="2000" i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597982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uncertainty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7104" y="1213340"/>
            <a:ext cx="7772400" cy="4953000"/>
          </a:xfrm>
        </p:spPr>
        <p:txBody>
          <a:bodyPr/>
          <a:lstStyle/>
          <a:p>
            <a:r>
              <a:rPr lang="en-US" sz="2400" dirty="0"/>
              <a:t>Observational uncertainty</a:t>
            </a:r>
          </a:p>
          <a:p>
            <a:r>
              <a:rPr lang="en-US" sz="2400" dirty="0"/>
              <a:t>Prognostic uncertainty (forecasting)</a:t>
            </a:r>
          </a:p>
          <a:p>
            <a:r>
              <a:rPr lang="en-US" sz="2400" dirty="0"/>
              <a:t>Experimental noise/variability</a:t>
            </a:r>
          </a:p>
          <a:p>
            <a:r>
              <a:rPr lang="en-US" sz="2400" dirty="0"/>
              <a:t>Transitional uncertainty</a:t>
            </a:r>
          </a:p>
          <a:p>
            <a:r>
              <a:rPr lang="en-US" sz="2400" dirty="0"/>
              <a:t>Inferential uncertainty</a:t>
            </a:r>
          </a:p>
          <a:p>
            <a:r>
              <a:rPr lang="en-US" sz="2400" dirty="0"/>
              <a:t>Model uncertainty</a:t>
            </a:r>
          </a:p>
          <a:p>
            <a:r>
              <a:rPr lang="en-US" sz="2400" dirty="0"/>
              <a:t>Systemic exogenous uncertainty</a:t>
            </a:r>
          </a:p>
          <a:p>
            <a:r>
              <a:rPr lang="en-US" sz="2400" dirty="0"/>
              <a:t>Control/implementation uncertainty</a:t>
            </a:r>
          </a:p>
          <a:p>
            <a:r>
              <a:rPr lang="en-US" sz="2400" dirty="0"/>
              <a:t>Algorithmic noise</a:t>
            </a:r>
          </a:p>
          <a:p>
            <a:r>
              <a:rPr lang="en-US" sz="2400" dirty="0"/>
              <a:t>Goal uncertainty</a:t>
            </a:r>
          </a:p>
          <a:p>
            <a:pPr lvl="3"/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13677" y="5653674"/>
            <a:ext cx="7758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/>
              <a:t>Modeling uncertainty in the context of stochastic optimization is a relatively untapped area of research.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6515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Time series modeling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6AA0165E-294E-4057-A6C5-8F6B42A2F28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344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3000"/>
            <a:ext cx="7482561" cy="425196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8739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1143000"/>
            <a:ext cx="6761291" cy="42418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3594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3000"/>
            <a:ext cx="6997628" cy="360172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632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Mean reverting models</a:t>
                </a:r>
              </a:p>
              <a:p>
                <a:pPr lvl="1"/>
                <a:r>
                  <a:rPr lang="en-US" dirty="0"/>
                  <a:t>Basic mean reverting model (Ornstein-</a:t>
                </a:r>
                <a:r>
                  <a:rPr lang="en-US" dirty="0" err="1"/>
                  <a:t>Uhlenbeck</a:t>
                </a:r>
                <a:r>
                  <a:rPr lang="en-US" dirty="0"/>
                  <a:t> process)</a:t>
                </a:r>
              </a:p>
              <a:p>
                <a:pPr lvl="3"/>
                <a:endParaRPr lang="en-US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lvl="3"/>
                <a:endParaRPr lang="en-US" dirty="0"/>
              </a:p>
              <a:p>
                <a:pPr lvl="1"/>
                <a:r>
                  <a:rPr lang="en-US" dirty="0"/>
                  <a:t>where </a:t>
                </a:r>
              </a:p>
              <a:p>
                <a:pPr lvl="3"/>
                <a:endParaRPr lang="en-US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 is the rate of mean reversion.  Note that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dirty="0"/>
                  <a:t> will trend lower (and vice versa).  This is what is meant by “mean reversion”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355" r="-1098" b="-4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7270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Mean reverting with jump diffusion</a:t>
                </a:r>
              </a:p>
              <a:p>
                <a:pPr marL="457200" lvl="1" indent="0">
                  <a:buNone/>
                </a:pPr>
                <a:endParaRPr lang="en-US" sz="160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  <a:p>
                <a:pPr lvl="2"/>
                <a:endParaRPr lang="en-US" dirty="0"/>
              </a:p>
              <a:p>
                <a:pPr lvl="1"/>
                <a:r>
                  <a:rPr lang="en-US" dirty="0"/>
                  <a:t>where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To estimate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, pass through data 2-3 times, discarding data that is more than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sub>
                    </m:sSub>
                  </m:oMath>
                </a14:m>
                <a:r>
                  <a:rPr lang="en-US" dirty="0"/>
                  <a:t> from the mean.  Then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is the fraction of data we have discarded. </a:t>
                </a:r>
              </a:p>
              <a:p>
                <a:pPr lvl="1"/>
                <a:r>
                  <a:rPr lang="en-US" dirty="0"/>
                  <a:t>Fit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so that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variance of the discarded data.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1355" r="-1961" b="-12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997711" y="3122930"/>
          <a:ext cx="2178050" cy="1651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Equation" r:id="rId4" imgW="1269720" imgH="965160" progId="Equation.DSMT4">
                  <p:embed/>
                </p:oleObj>
              </mc:Choice>
              <mc:Fallback>
                <p:oleObj name="Equation" r:id="rId4" imgW="1269720" imgH="96516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97711" y="3122930"/>
                        <a:ext cx="2178050" cy="16511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11578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1143000"/>
            <a:ext cx="6814937" cy="456692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0247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1143000"/>
            <a:ext cx="6823401" cy="277876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8063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  <p:pic>
        <p:nvPicPr>
          <p:cNvPr id="6" name="Picture 5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79" y="1897016"/>
            <a:ext cx="8794242" cy="41989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4708634"/>
            <a:ext cx="3355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>
                <a:hlinkClick r:id="rId2" action="ppaction://hlinkfile"/>
              </a:rPr>
              <a:t>(Click to bring up spreadsheet)</a:t>
            </a:r>
            <a:endParaRPr lang="en-US" sz="2000" i="0" dirty="0"/>
          </a:p>
        </p:txBody>
      </p:sp>
    </p:spTree>
    <p:extLst>
      <p:ext uri="{BB962C8B-B14F-4D97-AF65-F5344CB8AC3E}">
        <p14:creationId xmlns:p14="http://schemas.microsoft.com/office/powerpoint/2010/main" val="31096371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NORTA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Normal to anything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6AA0165E-294E-4057-A6C5-8F6B42A2F28C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6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uncertainty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Types of uncertainty </a:t>
            </a:r>
          </a:p>
          <a:p>
            <a:pPr lvl="1"/>
            <a:r>
              <a:rPr lang="en-US" dirty="0"/>
              <a:t>Observational uncertainty – Errors in our observations of the state of the system:</a:t>
            </a:r>
          </a:p>
          <a:p>
            <a:pPr lvl="2"/>
            <a:r>
              <a:rPr lang="en-US" dirty="0"/>
              <a:t>What is the CO2 content of the atmosphere?</a:t>
            </a:r>
          </a:p>
          <a:p>
            <a:pPr lvl="2"/>
            <a:r>
              <a:rPr lang="en-US" dirty="0"/>
              <a:t>What is inventory of oil in the U.S.?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Prognostic uncertainty – Uncertainty in the forecast of a future event.</a:t>
            </a:r>
          </a:p>
          <a:p>
            <a:pPr lvl="2"/>
            <a:r>
              <a:rPr lang="en-US" dirty="0"/>
              <a:t>Forecasting demands</a:t>
            </a:r>
          </a:p>
          <a:p>
            <a:pPr lvl="2"/>
            <a:r>
              <a:rPr lang="en-US" dirty="0"/>
              <a:t>Forecasting the weather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W.B. Powell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ACC9D09E-98F1-4209-8256-AA475935512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952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Modeling wind forecasting errors</a:t>
            </a:r>
            <a:endParaRPr lang="en-US" altLang="en-US" dirty="0"/>
          </a:p>
        </p:txBody>
      </p:sp>
      <p:sp>
        <p:nvSpPr>
          <p:cNvPr id="56326" name="Rectangle 5"/>
          <p:cNvSpPr>
            <a:spLocks noChangeArrowheads="1"/>
          </p:cNvSpPr>
          <p:nvPr/>
        </p:nvSpPr>
        <p:spPr bwMode="auto">
          <a:xfrm>
            <a:off x="4000500" y="1738075"/>
            <a:ext cx="10033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723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6" y="1763475"/>
            <a:ext cx="8467107" cy="3877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9" name="Line 11"/>
          <p:cNvSpPr>
            <a:spLocks noChangeShapeType="1"/>
          </p:cNvSpPr>
          <p:nvPr/>
        </p:nvSpPr>
        <p:spPr bwMode="auto">
          <a:xfrm>
            <a:off x="674675" y="2119075"/>
            <a:ext cx="79076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0" name="Text Box 12"/>
          <p:cNvSpPr txBox="1">
            <a:spLocks noChangeArrowheads="1"/>
          </p:cNvSpPr>
          <p:nvPr/>
        </p:nvSpPr>
        <p:spPr bwMode="auto">
          <a:xfrm>
            <a:off x="4271176" y="1890475"/>
            <a:ext cx="93662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400" i="0" dirty="0"/>
              <a:t>1 year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685800" y="1143000"/>
            <a:ext cx="7772400" cy="4953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q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i="0" kern="0" dirty="0"/>
              <a:t>Wind power from all PJM wind farms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3144" y="5562624"/>
            <a:ext cx="7872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 dirty="0"/>
              <a:t>Jan     Feb     March    April    May    June    July    Aug    Sept      Oct    Nov     Dec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2017 Warren B. Powell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CA1BF554-DF22-475E-92F9-B7E92000597D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6042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wind forecasting errors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80" y="3267212"/>
            <a:ext cx="3090456" cy="2500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268" y="3261905"/>
            <a:ext cx="3368664" cy="250557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2618434" y="3908480"/>
            <a:ext cx="0" cy="1463040"/>
          </a:xfrm>
          <a:prstGeom prst="line">
            <a:avLst/>
          </a:prstGeom>
          <a:ln w="2222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28424" y="3902872"/>
            <a:ext cx="6297347" cy="5608"/>
          </a:xfrm>
          <a:prstGeom prst="line">
            <a:avLst/>
          </a:prstGeom>
          <a:ln w="2222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7125771" y="3908481"/>
            <a:ext cx="0" cy="1525329"/>
          </a:xfrm>
          <a:prstGeom prst="line">
            <a:avLst/>
          </a:prstGeom>
          <a:ln w="2222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transformation</a:t>
            </a:r>
          </a:p>
          <a:p>
            <a:pPr lvl="1"/>
            <a:r>
              <a:rPr lang="en-US" dirty="0"/>
              <a:t>Observed errors are transformed to normally distributed errors using </a:t>
            </a:r>
            <a:r>
              <a:rPr lang="en-US" dirty="0" err="1"/>
              <a:t>quantile</a:t>
            </a:r>
            <a:r>
              <a:rPr lang="en-US" dirty="0"/>
              <a:t> mapping: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4049" y="3123200"/>
            <a:ext cx="26853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/>
              <a:t>Historical cumulative </a:t>
            </a:r>
            <a:r>
              <a:rPr lang="en-US" i="0" dirty="0" err="1"/>
              <a:t>distn</a:t>
            </a:r>
            <a:endParaRPr lang="en-US" i="0" dirty="0"/>
          </a:p>
        </p:txBody>
      </p:sp>
      <p:sp>
        <p:nvSpPr>
          <p:cNvPr id="11" name="TextBox 10"/>
          <p:cNvSpPr txBox="1"/>
          <p:nvPr/>
        </p:nvSpPr>
        <p:spPr>
          <a:xfrm>
            <a:off x="992699" y="5472475"/>
            <a:ext cx="23647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/>
              <a:t>Observed forecast error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35824" y="3121225"/>
            <a:ext cx="2223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/>
              <a:t>Standard normal </a:t>
            </a:r>
            <a:r>
              <a:rPr lang="en-US" i="0" dirty="0" err="1"/>
              <a:t>distn</a:t>
            </a:r>
            <a:endParaRPr lang="en-US" i="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2618434" y="3908481"/>
            <a:ext cx="0" cy="1463039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816549" y="3901776"/>
            <a:ext cx="1795180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91882" y="3394350"/>
            <a:ext cx="4732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/>
              <a:t>1.0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6157" y="5233000"/>
            <a:ext cx="4732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/>
              <a:t>0.0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838324" y="3911676"/>
            <a:ext cx="6287447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7125771" y="3911676"/>
            <a:ext cx="0" cy="1463039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4819282" y="3392375"/>
            <a:ext cx="4732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/>
              <a:t>1.0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93557" y="5231025"/>
            <a:ext cx="4732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/>
              <a:t>0.0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86409" y="5449932"/>
            <a:ext cx="26404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/>
              <a:t>Standard normal deviate Z</a:t>
            </a:r>
          </a:p>
        </p:txBody>
      </p:sp>
    </p:spTree>
    <p:extLst>
      <p:ext uri="{BB962C8B-B14F-4D97-AF65-F5344CB8AC3E}">
        <p14:creationId xmlns:p14="http://schemas.microsoft.com/office/powerpoint/2010/main" val="46632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Talk through problem set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7694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116" y="1608477"/>
            <a:ext cx="4833293" cy="460313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51872" y="3204001"/>
            <a:ext cx="2028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Error distribution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685800" y="1143000"/>
            <a:ext cx="7772400" cy="4953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Tx/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i="0" kern="0" dirty="0"/>
              <a:t>Modeling errors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02277" y="3500463"/>
            <a:ext cx="10695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>
                <a:solidFill>
                  <a:srgbClr val="0033CC"/>
                </a:solidFill>
              </a:rPr>
              <a:t>Observed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34896" y="2419171"/>
            <a:ext cx="11208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>
                <a:solidFill>
                  <a:srgbClr val="F2B800"/>
                </a:solidFill>
              </a:rPr>
              <a:t>Simulated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85800" y="304800"/>
            <a:ext cx="77724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i="0" kern="0"/>
              <a:t>Simulating onshore wind</a:t>
            </a:r>
            <a:endParaRPr lang="en-US" i="0" kern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CA1BF554-DF22-475E-92F9-B7E92000597D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782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Modeling uncertainty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Probability distributions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6AA0165E-294E-4057-A6C5-8F6B42A2F28C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879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uncertainty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Types of distributions</a:t>
            </a:r>
          </a:p>
          <a:p>
            <a:pPr lvl="1"/>
            <a:r>
              <a:rPr lang="en-US" dirty="0"/>
              <a:t>Probability distributions come in different forms:</a:t>
            </a:r>
          </a:p>
          <a:p>
            <a:pPr lvl="2"/>
            <a:r>
              <a:rPr lang="en-US" dirty="0"/>
              <a:t>Classical “thin tailed” distributions – </a:t>
            </a:r>
          </a:p>
          <a:p>
            <a:pPr lvl="3"/>
            <a:r>
              <a:rPr lang="en-US" dirty="0"/>
              <a:t>Exponential family</a:t>
            </a:r>
          </a:p>
          <a:p>
            <a:pPr lvl="4"/>
            <a:r>
              <a:rPr lang="en-US" dirty="0"/>
              <a:t>Normal, exponential, gamma</a:t>
            </a:r>
          </a:p>
          <a:p>
            <a:pPr lvl="4"/>
            <a:r>
              <a:rPr lang="en-US" dirty="0"/>
              <a:t>Uniform</a:t>
            </a:r>
          </a:p>
          <a:p>
            <a:pPr lvl="3"/>
            <a:r>
              <a:rPr lang="en-US" dirty="0"/>
              <a:t>Discrete variants</a:t>
            </a:r>
          </a:p>
          <a:p>
            <a:pPr lvl="2"/>
            <a:r>
              <a:rPr lang="en-US" dirty="0"/>
              <a:t>Heavy-tailed distributions</a:t>
            </a:r>
          </a:p>
          <a:p>
            <a:pPr lvl="3"/>
            <a:r>
              <a:rPr lang="en-US" dirty="0"/>
              <a:t>Cauchy distribution (may have infinite variance)</a:t>
            </a:r>
          </a:p>
          <a:p>
            <a:pPr lvl="3"/>
            <a:r>
              <a:rPr lang="en-US" dirty="0"/>
              <a:t>“Jump diffusion” – Sum of low-variance normally distributed error, plus a high-variance error that occurs with low probability</a:t>
            </a:r>
          </a:p>
          <a:p>
            <a:pPr lvl="2"/>
            <a:r>
              <a:rPr lang="en-US" dirty="0"/>
              <a:t>Spikes</a:t>
            </a:r>
          </a:p>
          <a:p>
            <a:pPr lvl="2"/>
            <a:r>
              <a:rPr lang="en-US" dirty="0"/>
              <a:t>Bursts</a:t>
            </a:r>
          </a:p>
          <a:p>
            <a:pPr lvl="2"/>
            <a:r>
              <a:rPr lang="en-US" dirty="0"/>
              <a:t>Rare events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W.B. Powell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ACC9D09E-98F1-4209-8256-AA475935512D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0677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Capturing distributions</a:t>
            </a:r>
          </a:p>
          <a:p>
            <a:pPr lvl="1"/>
            <a:r>
              <a:rPr lang="en-US" dirty="0"/>
              <a:t>Data driven </a:t>
            </a:r>
          </a:p>
          <a:p>
            <a:pPr lvl="2"/>
            <a:r>
              <a:rPr lang="en-US" dirty="0"/>
              <a:t>Just use observations rather than a mathematical model</a:t>
            </a:r>
          </a:p>
          <a:p>
            <a:pPr lvl="2"/>
            <a:r>
              <a:rPr lang="en-US" dirty="0"/>
              <a:t>Implies on-line process</a:t>
            </a:r>
          </a:p>
          <a:p>
            <a:pPr lvl="1"/>
            <a:r>
              <a:rPr lang="en-US" dirty="0"/>
              <a:t>Parametric models</a:t>
            </a:r>
          </a:p>
          <a:p>
            <a:pPr lvl="2"/>
            <a:r>
              <a:rPr lang="en-US" dirty="0"/>
              <a:t>Exponential family – Fitting parameters</a:t>
            </a:r>
          </a:p>
          <a:p>
            <a:pPr lvl="2"/>
            <a:r>
              <a:rPr lang="en-US" dirty="0"/>
              <a:t>Capturing uncertainty in parameters</a:t>
            </a:r>
          </a:p>
          <a:p>
            <a:pPr lvl="1"/>
            <a:r>
              <a:rPr lang="en-US" dirty="0"/>
              <a:t>Sampled representations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Ranges (“robust optimization”)</a:t>
            </a:r>
          </a:p>
          <a:p>
            <a:pPr lvl="2"/>
            <a:r>
              <a:rPr lang="en-US" dirty="0"/>
              <a:t>95% confidence ranges for random variables</a:t>
            </a:r>
          </a:p>
          <a:p>
            <a:pPr lvl="2"/>
            <a:r>
              <a:rPr lang="en-US" dirty="0"/>
              <a:t>How to handle simultaneous distributions for multiple random variables?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301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driven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4207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Parametric models – known parameters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222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Parametric distribution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Uncertain parameters – fitting Poisson to actual data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6AA0165E-294E-4057-A6C5-8F6B42A2F28C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26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uncertainty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194300"/>
          </a:xfrm>
        </p:spPr>
        <p:txBody>
          <a:bodyPr/>
          <a:lstStyle/>
          <a:p>
            <a:r>
              <a:rPr lang="en-US" dirty="0"/>
              <a:t>Types of uncertainty</a:t>
            </a:r>
          </a:p>
          <a:p>
            <a:pPr lvl="1"/>
            <a:r>
              <a:rPr lang="en-US" dirty="0"/>
              <a:t>Experimental noise – This is the variability that arises when running repeated experiments (either in a lab or in the field)</a:t>
            </a:r>
          </a:p>
          <a:p>
            <a:pPr lvl="2"/>
            <a:r>
              <a:rPr lang="en-US" dirty="0"/>
              <a:t>Testing the impact of a new flu drug.</a:t>
            </a:r>
          </a:p>
          <a:p>
            <a:pPr lvl="2"/>
            <a:r>
              <a:rPr lang="en-US" dirty="0"/>
              <a:t>Testing the effect of a new material on battery lifetimes</a:t>
            </a:r>
          </a:p>
          <a:p>
            <a:pPr lvl="1"/>
            <a:r>
              <a:rPr lang="en-US" dirty="0"/>
              <a:t>Transitional uncertainty – We have a model of how a (presumably) deterministic system evolves, but there is still noise: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Modeling the location of an aircraft moving at a certain speed from a known location.</a:t>
            </a:r>
          </a:p>
          <a:p>
            <a:pPr lvl="2"/>
            <a:r>
              <a:rPr lang="en-US" dirty="0"/>
              <a:t>Predicting the time of arrival of a car at a downstream node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W.B. Powell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ACC9D09E-98F1-4209-8256-AA475935512D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2717800" y="4553903"/>
          <a:ext cx="2709863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3" imgW="1333440" imgH="241200" progId="Equation.DSMT4">
                  <p:embed/>
                </p:oleObj>
              </mc:Choice>
              <mc:Fallback>
                <p:oleObj name="Equation" r:id="rId3" imgW="1333440" imgH="2412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7800" y="4553903"/>
                        <a:ext cx="2709863" cy="490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88900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Booking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Error distributions:</a:t>
            </a:r>
          </a:p>
          <a:p>
            <a:pPr lvl="1"/>
            <a:r>
              <a:rPr lang="en-US" dirty="0"/>
              <a:t>Ways of estimating the error distribution:</a:t>
            </a:r>
          </a:p>
          <a:p>
            <a:pPr lvl="2"/>
            <a:r>
              <a:rPr lang="en-US" dirty="0"/>
              <a:t>Relative to the forecast (presumably made before any bookings have been made, but we can define a forecast at any time up to the stay date).</a:t>
            </a:r>
          </a:p>
          <a:p>
            <a:pPr lvl="2"/>
            <a:r>
              <a:rPr lang="en-US" dirty="0"/>
              <a:t>Relative to a base average (which loses the benefit of seasonal adjustments (this would be the worst case).</a:t>
            </a:r>
          </a:p>
          <a:p>
            <a:pPr lvl="1"/>
            <a:r>
              <a:rPr lang="en-US" dirty="0"/>
              <a:t>Best case, with a perfect forecast, is that we should observe an error distribution that follows a Poisson.</a:t>
            </a:r>
          </a:p>
          <a:p>
            <a:pPr lvl="2"/>
            <a:r>
              <a:rPr lang="en-US" dirty="0"/>
              <a:t>This assumes we can perfectly predict the </a:t>
            </a:r>
            <a:r>
              <a:rPr lang="en-US" i="1" dirty="0"/>
              <a:t>booking rate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Of course, we cannot perfectly predict the booking rate, so the observed error distribution will show a variance higher than that predicted by a Poisson.</a:t>
            </a:r>
          </a:p>
          <a:p>
            <a:pPr lvl="2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2016 W. B. Powell</a:t>
            </a:r>
            <a:endParaRPr lang="en-US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Slide </a:t>
            </a:r>
            <a:fld id="{E73AA38D-38E1-49E4-BE12-1C722112959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9243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Booking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Error distributions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2016 W. B. Powell</a:t>
            </a:r>
            <a:endParaRPr lang="en-US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6" t="6842" r="8341" b="7613"/>
          <a:stretch/>
        </p:blipFill>
        <p:spPr>
          <a:xfrm>
            <a:off x="873781" y="1676010"/>
            <a:ext cx="7396439" cy="5181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74865" y="1491344"/>
            <a:ext cx="13942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Marginal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74865" y="4266032"/>
            <a:ext cx="13942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Cumulative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13844" y="1491344"/>
            <a:ext cx="1394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Poisson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38400" y="2813284"/>
            <a:ext cx="3392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D01FF"/>
                </a:solidFill>
              </a:rPr>
              <a:t>Accounting for calendar effects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98514" y="2609028"/>
            <a:ext cx="1394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Average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7308115" y="1676010"/>
            <a:ext cx="962105" cy="506358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Slide </a:t>
            </a:r>
            <a:fld id="{E73AA38D-38E1-49E4-BE12-1C722112959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6028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Booking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Fixing the variability</a:t>
            </a:r>
          </a:p>
          <a:p>
            <a:pPr lvl="1"/>
            <a:r>
              <a:rPr lang="en-US" dirty="0"/>
              <a:t>We need a booking model that produces the same degree of variability as we observe in real data.</a:t>
            </a:r>
          </a:p>
          <a:p>
            <a:pPr lvl="1"/>
            <a:r>
              <a:rPr lang="en-US" dirty="0"/>
              <a:t>Assuming a Poisson distribution does not introduce enough variability (but we still have to assume Poisson arrivals for our Bayesian updating formula).</a:t>
            </a:r>
          </a:p>
          <a:p>
            <a:pPr lvl="1"/>
            <a:r>
              <a:rPr lang="en-US" dirty="0"/>
              <a:t>We are going to introduce additional variability by randomizing the arrival rate    .</a:t>
            </a:r>
          </a:p>
          <a:p>
            <a:pPr lvl="1"/>
            <a:r>
              <a:rPr lang="en-US" dirty="0"/>
              <a:t>You will work this out on your problem set!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2016 W. B. Powell</a:t>
            </a:r>
            <a:endParaRPr lang="en-US">
              <a:solidFill>
                <a:srgbClr val="000000"/>
              </a:solidFill>
              <a:cs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4967224" y="4047173"/>
          <a:ext cx="287528" cy="431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Equation" r:id="rId3" imgW="152280" imgH="228600" progId="Equation.DSMT4">
                  <p:embed/>
                </p:oleObj>
              </mc:Choice>
              <mc:Fallback>
                <p:oleObj name="Equation" r:id="rId3" imgW="152280" imgH="2286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67224" y="4047173"/>
                        <a:ext cx="287528" cy="4312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Slide </a:t>
            </a:r>
            <a:fld id="{E73AA38D-38E1-49E4-BE12-1C722112959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6778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Booking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Actual error compared to Poisson error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2016 W. B. Powell</a:t>
            </a:r>
            <a:endParaRPr lang="en-US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22254" y="1776032"/>
            <a:ext cx="7499492" cy="5043089"/>
            <a:chOff x="972241" y="828564"/>
            <a:chExt cx="10776539" cy="609179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26" t="3988" r="7798" b="7287"/>
            <a:stretch/>
          </p:blipFill>
          <p:spPr>
            <a:xfrm>
              <a:off x="972241" y="828564"/>
              <a:ext cx="10776539" cy="609179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049" t="8178" r="9973" b="88526"/>
            <a:stretch/>
          </p:blipFill>
          <p:spPr>
            <a:xfrm>
              <a:off x="10400658" y="828564"/>
              <a:ext cx="1309384" cy="56116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0868397" y="4077925"/>
              <a:ext cx="646386" cy="521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 rot="16200000">
            <a:off x="-159425" y="2473167"/>
            <a:ext cx="13942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Marginal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-159425" y="5215675"/>
            <a:ext cx="13942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Cumulative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42304" y="3157728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Actual errors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45768" y="2240592"/>
            <a:ext cx="2563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Poisson-distributed errors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21532" y="5377937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Actual errors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34646" y="4915477"/>
            <a:ext cx="2563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Poisson-distributed errors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7278624" y="1682496"/>
            <a:ext cx="1179576" cy="558096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141956" y="1682496"/>
            <a:ext cx="1179576" cy="372584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984708" y="4391581"/>
            <a:ext cx="1179576" cy="372584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Slide </a:t>
            </a:r>
            <a:fld id="{E73AA38D-38E1-49E4-BE12-1C722112959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3073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Booking process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Fix using uniformly distributed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412" t="-12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2016 W. B. Powell</a:t>
            </a:r>
            <a:endParaRPr lang="en-US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9" t="4935" r="8666" b="7616"/>
          <a:stretch/>
        </p:blipFill>
        <p:spPr>
          <a:xfrm>
            <a:off x="269458" y="2170176"/>
            <a:ext cx="4317689" cy="32459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9" t="5581" r="9042" b="7736"/>
          <a:stretch/>
        </p:blipFill>
        <p:spPr>
          <a:xfrm>
            <a:off x="4614201" y="2255521"/>
            <a:ext cx="4178829" cy="311385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86435" y="4236050"/>
            <a:ext cx="799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Uniform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15794" y="2606116"/>
            <a:ext cx="799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66FF66"/>
                </a:solidFill>
              </a:rPr>
              <a:t>Poisson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15794" y="3190933"/>
            <a:ext cx="799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Actuals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21291" y="3793137"/>
            <a:ext cx="799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Actuals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81678" y="4276096"/>
            <a:ext cx="799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Uniform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80833" y="2760004"/>
            <a:ext cx="799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66FF66"/>
                </a:solidFill>
              </a:rPr>
              <a:t>Poisson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Slide </a:t>
            </a:r>
            <a:fld id="{E73AA38D-38E1-49E4-BE12-1C722112959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6544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Booking process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Fix using beta-distributed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412" t="-12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2016 W. B. Powell</a:t>
            </a:r>
            <a:endParaRPr lang="en-US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" t="5252" r="7919" b="7583"/>
          <a:stretch/>
        </p:blipFill>
        <p:spPr>
          <a:xfrm>
            <a:off x="793663" y="1592619"/>
            <a:ext cx="3672539" cy="52464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4" t="5040" r="8119" b="6734"/>
          <a:stretch/>
        </p:blipFill>
        <p:spPr>
          <a:xfrm>
            <a:off x="4734948" y="1592619"/>
            <a:ext cx="3610369" cy="52546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70" t="7205" r="9431" b="85993"/>
          <a:stretch/>
        </p:blipFill>
        <p:spPr>
          <a:xfrm>
            <a:off x="2555139" y="1580426"/>
            <a:ext cx="1911063" cy="11140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70" t="7205" r="9431" b="85993"/>
          <a:stretch/>
        </p:blipFill>
        <p:spPr>
          <a:xfrm>
            <a:off x="6547137" y="1464602"/>
            <a:ext cx="1911063" cy="11140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70" t="7205" r="9431" b="85993"/>
          <a:stretch/>
        </p:blipFill>
        <p:spPr>
          <a:xfrm>
            <a:off x="7123730" y="4608576"/>
            <a:ext cx="1694133" cy="9875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70" t="7205" r="9431" b="85993"/>
          <a:stretch/>
        </p:blipFill>
        <p:spPr>
          <a:xfrm>
            <a:off x="3040815" y="4620767"/>
            <a:ext cx="1694133" cy="987551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Slide </a:t>
            </a:r>
            <a:fld id="{E73AA38D-38E1-49E4-BE12-1C722112959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3507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Sampled distributions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6AA0165E-294E-4057-A6C5-8F6B42A2F28C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145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Sampled distributions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6017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Ranges</a:t>
                </a:r>
              </a:p>
              <a:p>
                <a:pPr lvl="1"/>
                <a:r>
                  <a:rPr lang="en-US" dirty="0"/>
                  <a:t>Example:</a:t>
                </a:r>
              </a:p>
              <a:p>
                <a:pPr lvl="2"/>
                <a:r>
                  <a:rPr lang="en-US" dirty="0"/>
                  <a:t>Design a building (where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are design parameters) to withstand the worst wind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 captures wind speed and direction).</a:t>
                </a:r>
              </a:p>
              <a:p>
                <a:pPr lvl="1"/>
                <a:r>
                  <a:rPr lang="en-US" dirty="0"/>
                  <a:t>Robust optimization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/>
                  <a:t>We construct the 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dirty="0"/>
                  <a:t> to capture reasonable ranges of what w might be.</a:t>
                </a:r>
              </a:p>
              <a:p>
                <a:pPr lvl="2"/>
                <a:r>
                  <a:rPr lang="en-US" dirty="0"/>
                  <a:t>Boxes</a:t>
                </a:r>
              </a:p>
              <a:p>
                <a:pPr lvl="3"/>
                <a:endParaRPr lang="en-US" sz="1400" dirty="0"/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lvl="3"/>
                <a:endParaRPr lang="en-US" sz="1400" dirty="0"/>
              </a:p>
              <a:p>
                <a:pPr lvl="2"/>
                <a:r>
                  <a:rPr lang="en-US" dirty="0"/>
                  <a:t>Ellipse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355" r="-1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3646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Gaussian process regression (GPR)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6AA0165E-294E-4057-A6C5-8F6B42A2F28C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50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uncertainty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Types of  uncertainty</a:t>
            </a:r>
          </a:p>
          <a:p>
            <a:pPr lvl="1"/>
            <a:r>
              <a:rPr lang="en-US" dirty="0"/>
              <a:t>Inferential uncertainty</a:t>
            </a:r>
          </a:p>
          <a:p>
            <a:pPr lvl="2"/>
            <a:r>
              <a:rPr lang="en-US" dirty="0"/>
              <a:t>Uncertainty in parameters estimated from observational data</a:t>
            </a:r>
          </a:p>
          <a:p>
            <a:pPr lvl="2"/>
            <a:r>
              <a:rPr lang="en-US" dirty="0"/>
              <a:t>Sometimes known as </a:t>
            </a:r>
            <a:r>
              <a:rPr lang="en-US" i="1" dirty="0"/>
              <a:t>diagnostic uncertainty</a:t>
            </a:r>
            <a:r>
              <a:rPr lang="en-US" dirty="0"/>
              <a:t> which might arise in the context of estimating a condition such as disease or the reason for a malfunction (in an engine).  Such an assessment would an inference based on indirect observations.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/>
              <a:t>Model uncertainty – This is uncertainty about the model itself, which comes in two forms:</a:t>
            </a:r>
          </a:p>
          <a:p>
            <a:pPr lvl="2"/>
            <a:r>
              <a:rPr lang="en-US" dirty="0"/>
              <a:t>Uncertainty about the structure of the model:</a:t>
            </a:r>
          </a:p>
          <a:p>
            <a:pPr lvl="3"/>
            <a:r>
              <a:rPr lang="en-US" dirty="0"/>
              <a:t>Linear approximation of a nonlinear model</a:t>
            </a:r>
          </a:p>
          <a:p>
            <a:pPr lvl="3"/>
            <a:r>
              <a:rPr lang="en-US" dirty="0"/>
              <a:t>Different sets of equations describing the climate</a:t>
            </a:r>
          </a:p>
          <a:p>
            <a:pPr lvl="2"/>
            <a:r>
              <a:rPr lang="en-US" dirty="0"/>
              <a:t>Parameters characterizing the model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W.B. Powell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ACC9D09E-98F1-4209-8256-AA475935512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8848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process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Cholesky</a:t>
            </a:r>
            <a:r>
              <a:rPr lang="en-US" dirty="0"/>
              <a:t> decomposition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280" y="1823196"/>
            <a:ext cx="5582260" cy="469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144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process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Cholesky</a:t>
            </a:r>
            <a:r>
              <a:rPr lang="en-US" dirty="0"/>
              <a:t> decomposition</a:t>
            </a:r>
          </a:p>
          <a:p>
            <a:pPr lvl="1"/>
            <a:r>
              <a:rPr lang="en-US" dirty="0"/>
              <a:t>Useful for simulating smooth surfaces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2194937"/>
            <a:ext cx="7851210" cy="4368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858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C8CD1EB-4F1A-40A0-B3EB-0744E1FA897C}" type="slidenum">
              <a:rPr lang="en-US" sz="1400" smtClean="0"/>
              <a:pPr/>
              <a:t>72</a:t>
            </a:fld>
            <a:endParaRPr lang="en-US" sz="1400"/>
          </a:p>
        </p:txBody>
      </p:sp>
      <p:sp>
        <p:nvSpPr>
          <p:cNvPr id="261124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/>
              <a:t>Gaussian process regression</a:t>
            </a:r>
          </a:p>
        </p:txBody>
      </p:sp>
      <p:pic>
        <p:nvPicPr>
          <p:cNvPr id="2611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3338"/>
            <a:ext cx="9144000" cy="253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6" name="Rectangle 4"/>
          <p:cNvSpPr>
            <a:spLocks noChangeArrowheads="1"/>
          </p:cNvSpPr>
          <p:nvPr/>
        </p:nvSpPr>
        <p:spPr bwMode="auto">
          <a:xfrm>
            <a:off x="685800" y="1143000"/>
            <a:ext cx="7772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r>
              <a:rPr lang="en-US" sz="2000" i="0" dirty="0"/>
              <a:t>After five measurements:</a:t>
            </a:r>
          </a:p>
        </p:txBody>
      </p:sp>
      <p:sp>
        <p:nvSpPr>
          <p:cNvPr id="261127" name="Rectangle 6"/>
          <p:cNvSpPr>
            <a:spLocks noChangeArrowheads="1"/>
          </p:cNvSpPr>
          <p:nvPr/>
        </p:nvSpPr>
        <p:spPr bwMode="auto">
          <a:xfrm>
            <a:off x="685800" y="1733550"/>
            <a:ext cx="3814763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sz="2000"/>
              <a:t>Estimated concentration</a:t>
            </a:r>
          </a:p>
        </p:txBody>
      </p:sp>
      <p:sp>
        <p:nvSpPr>
          <p:cNvPr id="261128" name="Rectangle 7"/>
          <p:cNvSpPr>
            <a:spLocks noChangeArrowheads="1"/>
          </p:cNvSpPr>
          <p:nvPr/>
        </p:nvSpPr>
        <p:spPr bwMode="auto">
          <a:xfrm>
            <a:off x="4643438" y="1733550"/>
            <a:ext cx="3814762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sz="2000"/>
              <a:t>Knowledge gradient</a:t>
            </a:r>
          </a:p>
        </p:txBody>
      </p:sp>
      <p:sp>
        <p:nvSpPr>
          <p:cNvPr id="6538247" name="Line 7"/>
          <p:cNvSpPr>
            <a:spLocks noChangeShapeType="1"/>
          </p:cNvSpPr>
          <p:nvPr/>
        </p:nvSpPr>
        <p:spPr bwMode="auto">
          <a:xfrm>
            <a:off x="2933700" y="3248025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0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538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3824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78D7F54-AB57-4FAD-A087-0DE30A0B1045}" type="slidenum">
              <a:rPr lang="en-US" sz="1400" smtClean="0"/>
              <a:pPr/>
              <a:t>73</a:t>
            </a:fld>
            <a:endParaRPr lang="en-US" sz="1400"/>
          </a:p>
        </p:txBody>
      </p:sp>
      <p:sp>
        <p:nvSpPr>
          <p:cNvPr id="262148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/>
              <a:t>Gaussian process regression</a:t>
            </a:r>
          </a:p>
        </p:txBody>
      </p:sp>
      <p:pic>
        <p:nvPicPr>
          <p:cNvPr id="2621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4925"/>
            <a:ext cx="9144000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150" name="Rectangle 4"/>
          <p:cNvSpPr>
            <a:spLocks noChangeArrowheads="1"/>
          </p:cNvSpPr>
          <p:nvPr/>
        </p:nvSpPr>
        <p:spPr bwMode="auto">
          <a:xfrm>
            <a:off x="685800" y="1143000"/>
            <a:ext cx="7772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r>
              <a:rPr lang="en-US" sz="2000" i="0"/>
              <a:t>After six samples</a:t>
            </a:r>
          </a:p>
        </p:txBody>
      </p:sp>
      <p:sp>
        <p:nvSpPr>
          <p:cNvPr id="262151" name="Rectangle 6"/>
          <p:cNvSpPr>
            <a:spLocks noChangeArrowheads="1"/>
          </p:cNvSpPr>
          <p:nvPr/>
        </p:nvSpPr>
        <p:spPr bwMode="auto">
          <a:xfrm>
            <a:off x="685800" y="1733550"/>
            <a:ext cx="3814763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sz="2000"/>
              <a:t>Estimated concentration</a:t>
            </a:r>
          </a:p>
        </p:txBody>
      </p:sp>
      <p:sp>
        <p:nvSpPr>
          <p:cNvPr id="262152" name="Rectangle 7"/>
          <p:cNvSpPr>
            <a:spLocks noChangeArrowheads="1"/>
          </p:cNvSpPr>
          <p:nvPr/>
        </p:nvSpPr>
        <p:spPr bwMode="auto">
          <a:xfrm>
            <a:off x="4643438" y="1733550"/>
            <a:ext cx="3814762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sz="2000"/>
              <a:t>Knowledge gradient</a:t>
            </a:r>
          </a:p>
        </p:txBody>
      </p:sp>
    </p:spTree>
    <p:extLst>
      <p:ext uri="{BB962C8B-B14F-4D97-AF65-F5344CB8AC3E}">
        <p14:creationId xmlns:p14="http://schemas.microsoft.com/office/powerpoint/2010/main" val="24739649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F1DC7C5-DBB7-419B-BC78-9F55667668E7}" type="slidenum">
              <a:rPr lang="en-US" sz="1400" smtClean="0"/>
              <a:pPr/>
              <a:t>74</a:t>
            </a:fld>
            <a:endParaRPr lang="en-US" sz="1400"/>
          </a:p>
        </p:txBody>
      </p:sp>
      <p:sp>
        <p:nvSpPr>
          <p:cNvPr id="263172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/>
              <a:t>Gaussian process regression</a:t>
            </a:r>
          </a:p>
        </p:txBody>
      </p:sp>
      <p:pic>
        <p:nvPicPr>
          <p:cNvPr id="26317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8100"/>
            <a:ext cx="914400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4" name="Rectangle 4"/>
          <p:cNvSpPr>
            <a:spLocks noChangeArrowheads="1"/>
          </p:cNvSpPr>
          <p:nvPr/>
        </p:nvSpPr>
        <p:spPr bwMode="auto">
          <a:xfrm>
            <a:off x="685800" y="1143000"/>
            <a:ext cx="7772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r>
              <a:rPr lang="en-US" sz="2000" i="0" dirty="0"/>
              <a:t>After seven samples</a:t>
            </a:r>
          </a:p>
        </p:txBody>
      </p:sp>
      <p:sp>
        <p:nvSpPr>
          <p:cNvPr id="263175" name="Rectangle 6"/>
          <p:cNvSpPr>
            <a:spLocks noChangeArrowheads="1"/>
          </p:cNvSpPr>
          <p:nvPr/>
        </p:nvSpPr>
        <p:spPr bwMode="auto">
          <a:xfrm>
            <a:off x="685800" y="1733550"/>
            <a:ext cx="3814763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sz="2000" dirty="0"/>
              <a:t>Estimated concentration</a:t>
            </a:r>
          </a:p>
        </p:txBody>
      </p:sp>
      <p:sp>
        <p:nvSpPr>
          <p:cNvPr id="263176" name="Rectangle 7"/>
          <p:cNvSpPr>
            <a:spLocks noChangeArrowheads="1"/>
          </p:cNvSpPr>
          <p:nvPr/>
        </p:nvSpPr>
        <p:spPr bwMode="auto">
          <a:xfrm>
            <a:off x="4643438" y="1733550"/>
            <a:ext cx="3814762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sz="2000"/>
              <a:t>Knowledge gradient</a:t>
            </a:r>
          </a:p>
        </p:txBody>
      </p:sp>
    </p:spTree>
    <p:extLst>
      <p:ext uri="{BB962C8B-B14F-4D97-AF65-F5344CB8AC3E}">
        <p14:creationId xmlns:p14="http://schemas.microsoft.com/office/powerpoint/2010/main" val="4167992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Hidden semi-Markov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Crossing times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6AA0165E-294E-4057-A6C5-8F6B42A2F28C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1072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26592"/>
          </a:xfrm>
        </p:spPr>
        <p:txBody>
          <a:bodyPr/>
          <a:lstStyle/>
          <a:p>
            <a:r>
              <a:rPr lang="en-US" dirty="0"/>
              <a:t>Modeling wind forecasting errors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041714"/>
            <a:ext cx="8319224" cy="5179385"/>
          </a:xfrm>
        </p:spPr>
        <p:txBody>
          <a:bodyPr>
            <a:normAutofit/>
          </a:bodyPr>
          <a:lstStyle/>
          <a:p>
            <a:r>
              <a:rPr lang="en-US" sz="2400" kern="0" dirty="0"/>
              <a:t>Cumulative histogram of the # of consecutive time intervals the observed/simulated time series is </a:t>
            </a:r>
            <a:r>
              <a:rPr lang="en-US" sz="2400" kern="0" dirty="0">
                <a:solidFill>
                  <a:srgbClr val="FF0000"/>
                </a:solidFill>
              </a:rPr>
              <a:t>above</a:t>
            </a:r>
            <a:r>
              <a:rPr lang="en-US" sz="2400" kern="0" dirty="0"/>
              <a:t> the forecasted one (chosen farm only):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1" y="2275814"/>
            <a:ext cx="9101515" cy="43696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35"/>
          <a:stretch/>
        </p:blipFill>
        <p:spPr>
          <a:xfrm>
            <a:off x="1295400" y="3476356"/>
            <a:ext cx="6184900" cy="19685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" name="Straight Connector 6"/>
          <p:cNvCxnSpPr/>
          <p:nvPr/>
        </p:nvCxnSpPr>
        <p:spPr bwMode="auto">
          <a:xfrm>
            <a:off x="3403600" y="3810000"/>
            <a:ext cx="0" cy="9652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3581400" y="3797300"/>
            <a:ext cx="0" cy="12192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3035300" y="3975100"/>
            <a:ext cx="368300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3594100" y="3975100"/>
            <a:ext cx="368300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3937000" y="3797300"/>
            <a:ext cx="28823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/>
              <a:t>Time actual is above forecast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8500" y="269240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 dirty="0">
                <a:solidFill>
                  <a:srgbClr val="0033CC"/>
                </a:solidFill>
              </a:rPr>
              <a:t>Observed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73300" y="2959100"/>
            <a:ext cx="11208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>
                <a:solidFill>
                  <a:srgbClr val="B42B00"/>
                </a:solidFill>
              </a:rPr>
              <a:t>Simulated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88" y="4407932"/>
            <a:ext cx="1014412" cy="35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977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26592"/>
          </a:xfrm>
        </p:spPr>
        <p:txBody>
          <a:bodyPr/>
          <a:lstStyle/>
          <a:p>
            <a:r>
              <a:rPr lang="en-US" dirty="0"/>
              <a:t>Modeling wind forecasting errors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041714"/>
            <a:ext cx="8319224" cy="5179385"/>
          </a:xfrm>
        </p:spPr>
        <p:txBody>
          <a:bodyPr>
            <a:normAutofit/>
          </a:bodyPr>
          <a:lstStyle/>
          <a:p>
            <a:r>
              <a:rPr lang="en-US" sz="2400" kern="0" dirty="0"/>
              <a:t>Cumulative histogram of the # of consecutive time intervals the observed/simulated time series is </a:t>
            </a:r>
            <a:r>
              <a:rPr lang="en-US" sz="2400" kern="0" dirty="0">
                <a:solidFill>
                  <a:srgbClr val="FF0000"/>
                </a:solidFill>
              </a:rPr>
              <a:t>below</a:t>
            </a:r>
            <a:r>
              <a:rPr lang="en-US" sz="2400" kern="0" dirty="0"/>
              <a:t> the forecasted one (chosen farm only):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8" y="2281402"/>
            <a:ext cx="9085762" cy="4358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35"/>
          <a:stretch/>
        </p:blipFill>
        <p:spPr>
          <a:xfrm>
            <a:off x="1295400" y="3527156"/>
            <a:ext cx="6184900" cy="19685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" name="Straight Connector 6"/>
          <p:cNvCxnSpPr/>
          <p:nvPr/>
        </p:nvCxnSpPr>
        <p:spPr bwMode="auto">
          <a:xfrm>
            <a:off x="3187700" y="3860800"/>
            <a:ext cx="0" cy="9652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3416300" y="3848100"/>
            <a:ext cx="0" cy="12192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2819400" y="4025900"/>
            <a:ext cx="368300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3429000" y="4025900"/>
            <a:ext cx="368300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3771900" y="3848100"/>
            <a:ext cx="28952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/>
              <a:t>Time actual is below forecast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15026" y="304800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 dirty="0">
                <a:solidFill>
                  <a:srgbClr val="0033CC"/>
                </a:solidFill>
              </a:rPr>
              <a:t>Observed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2600" y="2781300"/>
            <a:ext cx="11208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>
                <a:solidFill>
                  <a:srgbClr val="B42B00"/>
                </a:solidFill>
              </a:rPr>
              <a:t>Simulated</a:t>
            </a:r>
          </a:p>
        </p:txBody>
      </p:sp>
      <p:pic>
        <p:nvPicPr>
          <p:cNvPr id="8673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25" y="4603750"/>
            <a:ext cx="971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1250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wind forecasting errors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  <a:p>
            <a:pPr lvl="1"/>
            <a:r>
              <a:rPr lang="en-US" dirty="0"/>
              <a:t>We would like to replicate:</a:t>
            </a:r>
          </a:p>
          <a:p>
            <a:pPr lvl="2"/>
            <a:r>
              <a:rPr lang="en-US" dirty="0"/>
              <a:t>Error distribution</a:t>
            </a:r>
          </a:p>
          <a:p>
            <a:pPr lvl="2"/>
            <a:r>
              <a:rPr lang="en-US" dirty="0" err="1"/>
              <a:t>Upcrossing</a:t>
            </a:r>
            <a:r>
              <a:rPr lang="en-US" dirty="0"/>
              <a:t> distribution</a:t>
            </a:r>
          </a:p>
          <a:p>
            <a:pPr lvl="2"/>
            <a:r>
              <a:rPr lang="en-US" dirty="0" err="1"/>
              <a:t>Downcrossing</a:t>
            </a:r>
            <a:r>
              <a:rPr lang="en-US" dirty="0"/>
              <a:t> distribution</a:t>
            </a:r>
          </a:p>
          <a:p>
            <a:pPr lvl="1"/>
            <a:r>
              <a:rPr lang="en-US" dirty="0"/>
              <a:t>We would like to replicate performance at two levels:</a:t>
            </a:r>
          </a:p>
          <a:p>
            <a:pPr lvl="2"/>
            <a:r>
              <a:rPr lang="en-US" dirty="0"/>
              <a:t>Each wind farm</a:t>
            </a:r>
          </a:p>
          <a:p>
            <a:pPr lvl="2"/>
            <a:r>
              <a:rPr lang="en-US" dirty="0"/>
              <a:t>All wind farms when aggregated together </a:t>
            </a:r>
          </a:p>
          <a:p>
            <a:r>
              <a:rPr lang="en-US" dirty="0"/>
              <a:t>What has </a:t>
            </a:r>
            <a:r>
              <a:rPr lang="en-US" i="1" dirty="0"/>
              <a:t>not</a:t>
            </a:r>
            <a:r>
              <a:rPr lang="en-US" dirty="0"/>
              <a:t> worked:</a:t>
            </a:r>
          </a:p>
          <a:p>
            <a:pPr lvl="1"/>
            <a:r>
              <a:rPr lang="en-US" dirty="0"/>
              <a:t>ARMA, ARIMA, GARCH, even when using </a:t>
            </a:r>
            <a:r>
              <a:rPr lang="en-US" dirty="0" err="1"/>
              <a:t>quantile</a:t>
            </a:r>
            <a:r>
              <a:rPr lang="en-US" dirty="0"/>
              <a:t> transformation to handle non-normality of wind errors</a:t>
            </a:r>
          </a:p>
          <a:p>
            <a:pPr lvl="2"/>
            <a:r>
              <a:rPr lang="en-US" dirty="0"/>
              <a:t>Times series models struggle to capture the longer-term behavior</a:t>
            </a:r>
          </a:p>
        </p:txBody>
      </p:sp>
    </p:spTree>
    <p:extLst>
      <p:ext uri="{BB962C8B-B14F-4D97-AF65-F5344CB8AC3E}">
        <p14:creationId xmlns:p14="http://schemas.microsoft.com/office/powerpoint/2010/main" val="219029904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44" y="1142555"/>
            <a:ext cx="5565356" cy="571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91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uncertainty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Types of uncertainty</a:t>
            </a:r>
          </a:p>
          <a:p>
            <a:pPr lvl="1"/>
            <a:r>
              <a:rPr lang="en-US" dirty="0"/>
              <a:t>Systemic exogenous uncertainty - Errors in the model of exogenous information that occur on long time scales:</a:t>
            </a:r>
          </a:p>
          <a:p>
            <a:pPr lvl="2"/>
            <a:r>
              <a:rPr lang="en-US" dirty="0"/>
              <a:t>Modeling the effect of long-term drops in oil consumption due to conservation</a:t>
            </a:r>
          </a:p>
          <a:p>
            <a:pPr lvl="2"/>
            <a:r>
              <a:rPr lang="en-US" dirty="0"/>
              <a:t>Modeling the effect of increased cloud cover due to climate change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W.B. Powell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ACC9D09E-98F1-4209-8256-AA475935512D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2120900" y="4189412"/>
          <a:ext cx="24130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3" imgW="1015920" imgH="228600" progId="Equation.DSMT4">
                  <p:embed/>
                </p:oleObj>
              </mc:Choice>
              <mc:Fallback>
                <p:oleObj name="Equation" r:id="rId3" imgW="1015920" imgH="2286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0900" y="4189412"/>
                        <a:ext cx="2413000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933699" y="5918199"/>
            <a:ext cx="313900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Base signal (forecasted)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55999" y="5410199"/>
            <a:ext cx="283282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High frequency noise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14799" y="4889499"/>
            <a:ext cx="448071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Low frequency noise (“scenarios”)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3035300" y="4686300"/>
            <a:ext cx="0" cy="12318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3678289" y="4681521"/>
            <a:ext cx="0" cy="7286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4278411" y="4691031"/>
            <a:ext cx="0" cy="1984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10017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Hidden semi-Markov model (HSMM)</a:t>
            </a:r>
          </a:p>
          <a:p>
            <a:pPr lvl="1"/>
            <a:r>
              <a:rPr lang="en-US" dirty="0"/>
              <a:t>We use a hybrid Markov chain model with two stage variables:</a:t>
            </a:r>
          </a:p>
          <a:p>
            <a:pPr lvl="2"/>
            <a:r>
              <a:rPr lang="en-US" dirty="0"/>
              <a:t>The crossing state     :</a:t>
            </a:r>
          </a:p>
          <a:p>
            <a:pPr lvl="3"/>
            <a:endParaRPr lang="en-US" dirty="0"/>
          </a:p>
          <a:p>
            <a:pPr lvl="3"/>
            <a:endParaRPr lang="en-US" dirty="0"/>
          </a:p>
          <a:p>
            <a:pPr lvl="3"/>
            <a:endParaRPr lang="en-US" dirty="0"/>
          </a:p>
          <a:p>
            <a:pPr marL="1139825" lvl="2" indent="0">
              <a:buNone/>
            </a:pPr>
            <a:r>
              <a:rPr lang="en-US" dirty="0"/>
              <a:t>A/B means above or below</a:t>
            </a:r>
          </a:p>
          <a:p>
            <a:pPr marL="1139825" lvl="2" indent="0">
              <a:buNone/>
            </a:pPr>
            <a:r>
              <a:rPr lang="en-US" dirty="0"/>
              <a:t>S/M/L means a short, medium or long crossing distribution</a:t>
            </a:r>
          </a:p>
          <a:p>
            <a:pPr marL="914400" lvl="2" indent="0">
              <a:buNone/>
            </a:pPr>
            <a:r>
              <a:rPr lang="en-US" dirty="0"/>
              <a:t>   </a:t>
            </a:r>
          </a:p>
          <a:p>
            <a:pPr marL="914400" lvl="2" indent="0">
              <a:buNone/>
            </a:pPr>
            <a:endParaRPr lang="en-US" dirty="0"/>
          </a:p>
          <a:p>
            <a:pPr lvl="2"/>
            <a:r>
              <a:rPr lang="en-US" dirty="0"/>
              <a:t>The wind speed      given the crossing state: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793838" y="2782888"/>
          <a:ext cx="7227887" cy="779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Equation" r:id="rId3" imgW="4241520" imgH="457200" progId="Equation.DSMT4">
                  <p:embed/>
                </p:oleObj>
              </mc:Choice>
              <mc:Fallback>
                <p:oleObj name="Equation" r:id="rId3" imgW="4241520" imgH="4572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3838" y="2782888"/>
                        <a:ext cx="7227887" cy="779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879600" y="4233210"/>
          <a:ext cx="4796621" cy="42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Equation" r:id="rId5" imgW="2743200" imgH="241200" progId="Equation.DSMT4">
                  <p:embed/>
                </p:oleObj>
              </mc:Choice>
              <mc:Fallback>
                <p:oleObj name="Equation" r:id="rId5" imgW="2743200" imgH="2412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79600" y="4233210"/>
                        <a:ext cx="4796621" cy="421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3772024" y="2382672"/>
          <a:ext cx="346075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Equation" r:id="rId7" imgW="203040" imgH="241200" progId="Equation.DSMT4">
                  <p:embed/>
                </p:oleObj>
              </mc:Choice>
              <mc:Fallback>
                <p:oleObj name="Equation" r:id="rId7" imgW="203040" imgH="2412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2024" y="2382672"/>
                        <a:ext cx="346075" cy="411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3571585" y="4857078"/>
          <a:ext cx="311645" cy="373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" name="Equation" r:id="rId9" imgW="190440" imgH="228600" progId="Equation.DSMT4">
                  <p:embed/>
                </p:oleObj>
              </mc:Choice>
              <mc:Fallback>
                <p:oleObj name="Equation" r:id="rId9" imgW="190440" imgH="2286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571585" y="4857078"/>
                        <a:ext cx="311645" cy="373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1785375" y="5151500"/>
          <a:ext cx="5573713" cy="128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8" name="Equation" r:id="rId11" imgW="3187440" imgH="736560" progId="Equation.DSMT4">
                  <p:embed/>
                </p:oleObj>
              </mc:Choice>
              <mc:Fallback>
                <p:oleObj name="Equation" r:id="rId11" imgW="3187440" imgH="73656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375" y="5151500"/>
                        <a:ext cx="5573713" cy="1289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5728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Numerical example</a:t>
            </a:r>
          </a:p>
          <a:p>
            <a:pPr lvl="1"/>
            <a:r>
              <a:rPr lang="en-US" sz="2000" dirty="0"/>
              <a:t>Imagine sequence of A/B (above/below) intervals (which alternate), combined with S/M/L (short/medium/long):</a:t>
            </a:r>
          </a:p>
          <a:p>
            <a:pPr marL="457200" lvl="1" indent="0">
              <a:buNone/>
            </a:pPr>
            <a:r>
              <a:rPr lang="en-US" sz="2000" dirty="0"/>
              <a:t>(A,S), (B,M), (A,S), (B,L), (A,L), (B,S), (A,M), (B,M), (A,S) …</a:t>
            </a:r>
          </a:p>
          <a:p>
            <a:pPr lvl="1"/>
            <a:r>
              <a:rPr lang="en-US" sz="2000" dirty="0"/>
              <a:t>Now set up matrix and count how many times each transition happens: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Now normalize rows so they sum to 1.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2667000" y="3444875"/>
          <a:ext cx="2044700" cy="218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Equation" r:id="rId3" imgW="1282680" imgH="1371600" progId="Equation.DSMT4">
                  <p:embed/>
                </p:oleObj>
              </mc:Choice>
              <mc:Fallback>
                <p:oleObj name="Equation" r:id="rId3" imgW="1282680" imgH="13716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67000" y="3444875"/>
                        <a:ext cx="2044700" cy="218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52538" y="3474059"/>
            <a:ext cx="57259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i="0" dirty="0"/>
              <a:t>(A,S)</a:t>
            </a:r>
          </a:p>
          <a:p>
            <a:pPr algn="l"/>
            <a:endParaRPr lang="en-US" sz="1200" i="0" dirty="0"/>
          </a:p>
          <a:p>
            <a:pPr algn="l"/>
            <a:r>
              <a:rPr lang="en-US" sz="1200" i="0" dirty="0"/>
              <a:t>(A,M)</a:t>
            </a:r>
          </a:p>
          <a:p>
            <a:pPr algn="l"/>
            <a:endParaRPr lang="en-US" sz="1200" i="0" dirty="0"/>
          </a:p>
          <a:p>
            <a:pPr algn="l"/>
            <a:r>
              <a:rPr lang="en-US" sz="1200" i="0" dirty="0"/>
              <a:t>(A,L)</a:t>
            </a:r>
          </a:p>
          <a:p>
            <a:pPr algn="l"/>
            <a:endParaRPr lang="en-US" sz="1200" i="0" dirty="0"/>
          </a:p>
          <a:p>
            <a:pPr algn="l"/>
            <a:r>
              <a:rPr lang="en-US" sz="1200" i="0" dirty="0"/>
              <a:t>(B,S)</a:t>
            </a:r>
          </a:p>
          <a:p>
            <a:pPr algn="l"/>
            <a:endParaRPr lang="en-US" sz="1200" i="0" dirty="0"/>
          </a:p>
          <a:p>
            <a:pPr algn="l"/>
            <a:r>
              <a:rPr lang="en-US" sz="1200" i="0" dirty="0"/>
              <a:t>(B,M)</a:t>
            </a:r>
          </a:p>
          <a:p>
            <a:pPr algn="l"/>
            <a:endParaRPr lang="en-US" sz="1200" i="0" dirty="0"/>
          </a:p>
          <a:p>
            <a:pPr algn="l"/>
            <a:r>
              <a:rPr lang="en-US" sz="1200" i="0" dirty="0"/>
              <a:t>(B,L)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45415" y="3188142"/>
            <a:ext cx="23022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i="0" dirty="0"/>
              <a:t>(A,S) (A,M) (A,L) (B,S) (B,M) (B,L)</a:t>
            </a:r>
          </a:p>
        </p:txBody>
      </p:sp>
    </p:spTree>
    <p:extLst>
      <p:ext uri="{BB962C8B-B14F-4D97-AF65-F5344CB8AC3E}">
        <p14:creationId xmlns:p14="http://schemas.microsoft.com/office/powerpoint/2010/main" val="411449904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Notes:</a:t>
                </a:r>
              </a:p>
              <a:p>
                <a:pPr lvl="1"/>
                <a:r>
                  <a:rPr lang="en-US" sz="2000" dirty="0"/>
                  <a:t>After computing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|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, next need to get conditional distribution of </a:t>
                </a:r>
                <a:r>
                  <a:rPr lang="en-US" sz="2000" i="1" dirty="0"/>
                  <a:t>change</a:t>
                </a:r>
                <a:r>
                  <a:rPr lang="en-US" sz="2000" dirty="0"/>
                  <a:t> in wind given the aggregated wind speed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p>
                    </m:sSubSup>
                  </m:oMath>
                </a14:m>
                <a:r>
                  <a:rPr lang="en-US" sz="2000" dirty="0"/>
                  <a:t>.</a:t>
                </a:r>
              </a:p>
              <a:p>
                <a:pPr lvl="2"/>
                <a:r>
                  <a:rPr lang="en-US" dirty="0"/>
                  <a:t>For each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pair, get the change in wind speed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, and then compute the distribution conditioned 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p>
                    </m:sSubSup>
                  </m:oMath>
                </a14:m>
                <a:r>
                  <a:rPr lang="en-US" dirty="0"/>
                  <a:t>.</a:t>
                </a:r>
              </a:p>
              <a:p>
                <a:pPr lvl="2"/>
                <a:r>
                  <a:rPr lang="en-US" dirty="0"/>
                  <a:t>This gives us </a:t>
                </a:r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  <a:p>
                <a:pPr lvl="2"/>
                <a:r>
                  <a:rPr lang="en-US" dirty="0"/>
                  <a:t>We can now simulate the process moving forward in time.  Not that we are simulating whether an interval is S/M/L, but we would not know this in advance.  This is why it is a </a:t>
                </a:r>
                <a:r>
                  <a:rPr lang="en-US" i="1" dirty="0"/>
                  <a:t>hidden state.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1355" r="-1490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2067477" y="4149551"/>
          <a:ext cx="5573713" cy="128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Equation" r:id="rId4" imgW="3187440" imgH="736560" progId="Equation.DSMT4">
                  <p:embed/>
                </p:oleObj>
              </mc:Choice>
              <mc:Fallback>
                <p:oleObj name="Equation" r:id="rId4" imgW="3187440" imgH="73656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7477" y="4149551"/>
                        <a:ext cx="5573713" cy="1289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17363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Simulating onshore wind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Conditional cumulative distribution of wind error</a:t>
            </a:r>
          </a:p>
          <a:p>
            <a:pPr lvl="1"/>
            <a:r>
              <a:rPr lang="en-US" dirty="0"/>
              <a:t>Conditioned on the aggregated wind state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315" y="2200291"/>
            <a:ext cx="6326505" cy="4457897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6700368" y="1690441"/>
          <a:ext cx="422275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Equation" r:id="rId4" imgW="241200" imgH="241200" progId="Equation.DSMT4">
                  <p:embed/>
                </p:oleObj>
              </mc:Choice>
              <mc:Fallback>
                <p:oleObj name="Equation" r:id="rId4" imgW="241200" imgH="2412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0368" y="1690441"/>
                        <a:ext cx="422275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4969550" y="4215375"/>
          <a:ext cx="226695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name="Equation" r:id="rId6" imgW="1295280" imgH="241200" progId="Equation.DSMT4">
                  <p:embed/>
                </p:oleObj>
              </mc:Choice>
              <mc:Fallback>
                <p:oleObj name="Equation" r:id="rId6" imgW="1295280" imgH="2412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9550" y="4215375"/>
                        <a:ext cx="2266950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 bwMode="auto">
          <a:xfrm flipH="1">
            <a:off x="3645718" y="4417627"/>
            <a:ext cx="1282535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Arc 8"/>
          <p:cNvSpPr/>
          <p:nvPr/>
        </p:nvSpPr>
        <p:spPr bwMode="auto">
          <a:xfrm rot="10800000">
            <a:off x="2351322" y="3871381"/>
            <a:ext cx="4061352" cy="1686296"/>
          </a:xfrm>
          <a:prstGeom prst="arc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496291" y="6044546"/>
            <a:ext cx="59362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/>
              <a:t>-1.0                 -0.5                   0.0                 0.5                   1.0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96343" y="6301938"/>
            <a:ext cx="223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 dirty="0"/>
              <a:t>Change in wind speed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1242" y="4150504"/>
            <a:ext cx="23326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/>
              <a:t>Cumulative probability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95464" y="4096983"/>
            <a:ext cx="1319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/>
              <a:t>Decreasing </a:t>
            </a:r>
          </a:p>
          <a:p>
            <a:r>
              <a:rPr lang="en-US" i="0" dirty="0"/>
              <a:t>wind speeds</a:t>
            </a:r>
          </a:p>
        </p:txBody>
      </p:sp>
    </p:spTree>
    <p:extLst>
      <p:ext uri="{BB962C8B-B14F-4D97-AF65-F5344CB8AC3E}">
        <p14:creationId xmlns:p14="http://schemas.microsoft.com/office/powerpoint/2010/main" val="20747982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117" y="1608477"/>
            <a:ext cx="2866610" cy="27301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221" y="4137775"/>
            <a:ext cx="2880965" cy="27437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852" y="4142563"/>
            <a:ext cx="2875938" cy="273898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56165" y="2419171"/>
            <a:ext cx="2028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Error distribution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685800" y="1143000"/>
            <a:ext cx="7772400" cy="4953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Tx/>
              <a:buBlip>
                <a:blip r:embed="rId5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i="0" kern="0" dirty="0"/>
              <a:t>Error distribution and crossing times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93891" y="2446324"/>
            <a:ext cx="10695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>
                <a:solidFill>
                  <a:srgbClr val="0033CC"/>
                </a:solidFill>
              </a:rPr>
              <a:t>Observed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26287" y="2073045"/>
            <a:ext cx="11208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>
                <a:solidFill>
                  <a:srgbClr val="F2B800"/>
                </a:solidFill>
              </a:rPr>
              <a:t>Simulated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56763" y="4960234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 dirty="0">
                <a:solidFill>
                  <a:srgbClr val="0033CC"/>
                </a:solidFill>
              </a:rPr>
              <a:t>Observed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15922" y="5726668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 dirty="0">
                <a:solidFill>
                  <a:srgbClr val="F2B800"/>
                </a:solidFill>
              </a:rPr>
              <a:t>Simulated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57992" y="4877109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 dirty="0">
                <a:solidFill>
                  <a:srgbClr val="0033CC"/>
                </a:solidFill>
              </a:rPr>
              <a:t>Observed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47271" y="5608239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 dirty="0">
                <a:solidFill>
                  <a:srgbClr val="F2B800"/>
                </a:solidFill>
              </a:rPr>
              <a:t>Simulated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70271" y="4138586"/>
            <a:ext cx="23583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 err="1"/>
              <a:t>Upcrossing</a:t>
            </a:r>
            <a:r>
              <a:rPr lang="en-US" i="0" dirty="0"/>
              <a:t> distribution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57671" y="4136611"/>
            <a:ext cx="26404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 err="1"/>
              <a:t>Downcrossing</a:t>
            </a:r>
            <a:r>
              <a:rPr lang="en-US" i="0" dirty="0"/>
              <a:t> distribution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85800" y="304800"/>
            <a:ext cx="77724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i="0" dirty="0"/>
              <a:t>Modeling wind forecasting errors</a:t>
            </a:r>
            <a:endParaRPr lang="en-US" i="0" kern="0" dirty="0"/>
          </a:p>
        </p:txBody>
      </p:sp>
    </p:spTree>
    <p:extLst>
      <p:ext uri="{BB962C8B-B14F-4D97-AF65-F5344CB8AC3E}">
        <p14:creationId xmlns:p14="http://schemas.microsoft.com/office/powerpoint/2010/main" val="2122214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uncertainty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Types of uncertainty </a:t>
            </a:r>
          </a:p>
          <a:p>
            <a:pPr lvl="1"/>
            <a:r>
              <a:rPr lang="en-US" dirty="0"/>
              <a:t>Control uncertainty</a:t>
            </a:r>
          </a:p>
          <a:p>
            <a:pPr lvl="2"/>
            <a:r>
              <a:rPr lang="en-US" dirty="0"/>
              <a:t>You ask for      but you get </a:t>
            </a:r>
          </a:p>
          <a:p>
            <a:pPr lvl="2"/>
            <a:r>
              <a:rPr lang="en-US" dirty="0"/>
              <a:t>Wiley sets a wholesale price of $80, but Amazon sells at some random price above that (limits Wiley’s ability to set prices).</a:t>
            </a:r>
          </a:p>
          <a:p>
            <a:pPr lvl="2"/>
            <a:r>
              <a:rPr lang="en-US" dirty="0"/>
              <a:t>You order 10 items, but only get 8 due to a </a:t>
            </a:r>
            <a:r>
              <a:rPr lang="en-US" dirty="0" err="1"/>
              <a:t>stockout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You try to drive at 70 mph, but there is variability due to your inability to hold a speed perfectly, along with the effect of traffic.</a:t>
            </a:r>
          </a:p>
          <a:p>
            <a:pPr lvl="2"/>
            <a:r>
              <a:rPr lang="en-US" dirty="0" err="1"/>
              <a:t>Uber</a:t>
            </a:r>
            <a:r>
              <a:rPr lang="en-US" dirty="0"/>
              <a:t> would like 50 drivers on duty, but can only influence their behavior through surge pricing.</a:t>
            </a:r>
          </a:p>
          <a:p>
            <a:pPr lvl="1"/>
            <a:r>
              <a:rPr lang="en-US" dirty="0"/>
              <a:t>Algorithmic uncertainty</a:t>
            </a:r>
          </a:p>
          <a:p>
            <a:pPr lvl="2"/>
            <a:r>
              <a:rPr lang="en-US" dirty="0"/>
              <a:t>Run the same algorithm twice, and you may get different answers (depends on the algorithm and the nature of the compute environment).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W.B. Powell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ACC9D09E-98F1-4209-8256-AA475935512D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3163570" y="2012632"/>
          <a:ext cx="288290" cy="432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3" imgW="152280" imgH="228600" progId="Equation.DSMT4">
                  <p:embed/>
                </p:oleObj>
              </mc:Choice>
              <mc:Fallback>
                <p:oleObj name="Equation" r:id="rId3" imgW="152280" imgH="2286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63570" y="2012632"/>
                        <a:ext cx="288290" cy="4324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711700" y="2005013"/>
          <a:ext cx="76676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5" imgW="406080" imgH="228600" progId="Equation.DSMT4">
                  <p:embed/>
                </p:oleObj>
              </mc:Choice>
              <mc:Fallback>
                <p:oleObj name="Equation" r:id="rId5" imgW="406080" imgH="2286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1700" y="2005013"/>
                        <a:ext cx="766763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119062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905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472050</TotalTime>
  <Words>2989</Words>
  <Application>Microsoft Office PowerPoint</Application>
  <PresentationFormat>On-screen Show (4:3)</PresentationFormat>
  <Paragraphs>551</Paragraphs>
  <Slides>84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84</vt:i4>
      </vt:variant>
    </vt:vector>
  </HeadingPairs>
  <TitlesOfParts>
    <vt:vector size="91" baseType="lpstr">
      <vt:lpstr>Arial</vt:lpstr>
      <vt:lpstr>Cambria Math</vt:lpstr>
      <vt:lpstr>Times New Roman</vt:lpstr>
      <vt:lpstr>Wingdings</vt:lpstr>
      <vt:lpstr>Default Design</vt:lpstr>
      <vt:lpstr>Equation</vt:lpstr>
      <vt:lpstr>Clip</vt:lpstr>
      <vt:lpstr>PowerPoint Presentation</vt:lpstr>
      <vt:lpstr>Week 7 – Wednesday</vt:lpstr>
      <vt:lpstr>Modeling uncertainty</vt:lpstr>
      <vt:lpstr>Modeling uncertainty</vt:lpstr>
      <vt:lpstr>Modeling uncertainty</vt:lpstr>
      <vt:lpstr>Modeling uncertainty</vt:lpstr>
      <vt:lpstr>Modeling uncertainty</vt:lpstr>
      <vt:lpstr>Modeling uncertainty</vt:lpstr>
      <vt:lpstr>Modeling uncertainty</vt:lpstr>
      <vt:lpstr>Modeling uncertainty</vt:lpstr>
      <vt:lpstr>PowerPoint Presentation</vt:lpstr>
      <vt:lpstr>Goal uncertainty</vt:lpstr>
      <vt:lpstr>Goal uncertainty</vt:lpstr>
      <vt:lpstr>Goal uncertainty</vt:lpstr>
      <vt:lpstr>Goal uncertainty</vt:lpstr>
      <vt:lpstr>Goal uncertainty</vt:lpstr>
      <vt:lpstr>PowerPoint Presentation</vt:lpstr>
      <vt:lpstr>Goal uncertainty</vt:lpstr>
      <vt:lpstr>Goal uncertainty</vt:lpstr>
      <vt:lpstr>Goal uncertainty</vt:lpstr>
      <vt:lpstr>Goal uncertainty</vt:lpstr>
      <vt:lpstr>Modeling uncertainty</vt:lpstr>
      <vt:lpstr>Modeling uncertainty</vt:lpstr>
      <vt:lpstr>Modeling uncertainty</vt:lpstr>
      <vt:lpstr>Modeling uncertainty</vt:lpstr>
      <vt:lpstr>Modeling uncertainty</vt:lpstr>
      <vt:lpstr>Modeling uncertainty</vt:lpstr>
      <vt:lpstr>Wind in the U.S.</vt:lpstr>
      <vt:lpstr>Energy from wind</vt:lpstr>
      <vt:lpstr>Energy from wind</vt:lpstr>
      <vt:lpstr>Solar energy</vt:lpstr>
      <vt:lpstr>Energy from solar</vt:lpstr>
      <vt:lpstr>Energy from solar</vt:lpstr>
      <vt:lpstr>PowerPoint Presentation</vt:lpstr>
      <vt:lpstr>Rainfall</vt:lpstr>
      <vt:lpstr>Uncertainty</vt:lpstr>
      <vt:lpstr>Locational marginal prices on the grid</vt:lpstr>
      <vt:lpstr>Locational marginal prices on the grid</vt:lpstr>
      <vt:lpstr>Locational marginal prices on the grid</vt:lpstr>
      <vt:lpstr>Time series modeling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NORTA</vt:lpstr>
      <vt:lpstr>Modeling wind forecasting errors</vt:lpstr>
      <vt:lpstr>Modeling wind forecasting errors</vt:lpstr>
      <vt:lpstr>PowerPoint Presentation</vt:lpstr>
      <vt:lpstr>PowerPoint Presentation</vt:lpstr>
      <vt:lpstr>Modeling uncertainty</vt:lpstr>
      <vt:lpstr>Modeling uncertainty</vt:lpstr>
      <vt:lpstr>PowerPoint Presentation</vt:lpstr>
      <vt:lpstr>PowerPoint Presentation</vt:lpstr>
      <vt:lpstr>PowerPoint Presentation</vt:lpstr>
      <vt:lpstr>Parametric distribution</vt:lpstr>
      <vt:lpstr>Booking process</vt:lpstr>
      <vt:lpstr>Booking process</vt:lpstr>
      <vt:lpstr>Booking process</vt:lpstr>
      <vt:lpstr>Booking process</vt:lpstr>
      <vt:lpstr>Booking process</vt:lpstr>
      <vt:lpstr>Booking process</vt:lpstr>
      <vt:lpstr>Sampled distributions</vt:lpstr>
      <vt:lpstr>PowerPoint Presentation</vt:lpstr>
      <vt:lpstr>PowerPoint Presentation</vt:lpstr>
      <vt:lpstr>Gaussian process regression (GPR)</vt:lpstr>
      <vt:lpstr>Gaussian process regression</vt:lpstr>
      <vt:lpstr>Gaussian process regression</vt:lpstr>
      <vt:lpstr>Gaussian process regression</vt:lpstr>
      <vt:lpstr>Gaussian process regression</vt:lpstr>
      <vt:lpstr>Gaussian process regression</vt:lpstr>
      <vt:lpstr>Hidden semi-Markov</vt:lpstr>
      <vt:lpstr>Modeling wind forecasting errors</vt:lpstr>
      <vt:lpstr>Modeling wind forecasting errors</vt:lpstr>
      <vt:lpstr>Modeling wind forecasting errors</vt:lpstr>
      <vt:lpstr>PowerPoint Presentation</vt:lpstr>
      <vt:lpstr>PowerPoint Presentation</vt:lpstr>
      <vt:lpstr>PowerPoint Presentation</vt:lpstr>
      <vt:lpstr>PowerPoint Presentation</vt:lpstr>
      <vt:lpstr>Simulating onshore wind</vt:lpstr>
      <vt:lpstr>PowerPoint Presentation</vt:lpstr>
    </vt:vector>
  </TitlesOfParts>
  <Company>Princeton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</dc:title>
  <dc:creator>Civil Engineering and Operations Research</dc:creator>
  <cp:lastModifiedBy>Warren B. Powell</cp:lastModifiedBy>
  <cp:revision>2017</cp:revision>
  <cp:lastPrinted>2018-04-09T18:54:05Z</cp:lastPrinted>
  <dcterms:created xsi:type="dcterms:W3CDTF">1998-07-09T00:32:24Z</dcterms:created>
  <dcterms:modified xsi:type="dcterms:W3CDTF">2020-03-28T14:48:52Z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2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3</vt:i4>
  </property>
  <property fmtid="{D5CDD505-2E9C-101B-9397-08002B2CF9AE}" pid="6" name="ScreenUsage">
    <vt:i4>2</vt:i4>
  </property>
  <property fmtid="{D5CDD505-2E9C-101B-9397-08002B2CF9AE}" pid="7" name="MailAddress">
    <vt:lpwstr/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C:\My documents\Web pages\orf411_99\ORF411_Lectures</vt:lpwstr>
  </property>
</Properties>
</file>