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407" r:id="rId2"/>
    <p:sldId id="6713" r:id="rId3"/>
    <p:sldId id="6541" r:id="rId4"/>
    <p:sldId id="6542" r:id="rId5"/>
    <p:sldId id="6543" r:id="rId6"/>
    <p:sldId id="6544" r:id="rId7"/>
    <p:sldId id="6633" r:id="rId8"/>
    <p:sldId id="6546" r:id="rId9"/>
    <p:sldId id="6632" r:id="rId10"/>
    <p:sldId id="6708" r:id="rId11"/>
    <p:sldId id="6666" r:id="rId12"/>
    <p:sldId id="6667" r:id="rId13"/>
    <p:sldId id="6711" r:id="rId14"/>
    <p:sldId id="6712" r:id="rId15"/>
    <p:sldId id="6710" r:id="rId16"/>
    <p:sldId id="6654" r:id="rId17"/>
    <p:sldId id="6653" r:id="rId18"/>
    <p:sldId id="6655" r:id="rId19"/>
    <p:sldId id="6656" r:id="rId20"/>
    <p:sldId id="6657" r:id="rId21"/>
    <p:sldId id="6658" r:id="rId22"/>
    <p:sldId id="6659" r:id="rId23"/>
    <p:sldId id="6660" r:id="rId24"/>
    <p:sldId id="6661" r:id="rId25"/>
    <p:sldId id="6662" r:id="rId26"/>
    <p:sldId id="6663" r:id="rId27"/>
    <p:sldId id="6664" r:id="rId28"/>
    <p:sldId id="6665" r:id="rId29"/>
    <p:sldId id="6709" r:id="rId30"/>
    <p:sldId id="6547" r:id="rId31"/>
    <p:sldId id="6548" r:id="rId32"/>
    <p:sldId id="6549" r:id="rId33"/>
    <p:sldId id="6652" r:id="rId34"/>
    <p:sldId id="6550" r:id="rId35"/>
    <p:sldId id="6551" r:id="rId36"/>
    <p:sldId id="6552" r:id="rId37"/>
    <p:sldId id="6553" r:id="rId38"/>
    <p:sldId id="6555" r:id="rId39"/>
    <p:sldId id="6556" r:id="rId40"/>
    <p:sldId id="6557" r:id="rId41"/>
    <p:sldId id="6558" r:id="rId42"/>
    <p:sldId id="6559" r:id="rId43"/>
    <p:sldId id="6560" r:id="rId44"/>
    <p:sldId id="6561" r:id="rId45"/>
    <p:sldId id="6562" r:id="rId46"/>
    <p:sldId id="6563" r:id="rId47"/>
    <p:sldId id="6564" r:id="rId48"/>
    <p:sldId id="6565" r:id="rId49"/>
    <p:sldId id="6568" r:id="rId50"/>
    <p:sldId id="6570" r:id="rId51"/>
    <p:sldId id="6671" r:id="rId52"/>
    <p:sldId id="6672" r:id="rId53"/>
    <p:sldId id="6668" r:id="rId54"/>
    <p:sldId id="6715" r:id="rId55"/>
    <p:sldId id="6669" r:id="rId56"/>
    <p:sldId id="6777" r:id="rId57"/>
    <p:sldId id="6778" r:id="rId58"/>
    <p:sldId id="6779" r:id="rId59"/>
    <p:sldId id="6780" r:id="rId60"/>
    <p:sldId id="6781" r:id="rId61"/>
    <p:sldId id="6782" r:id="rId62"/>
    <p:sldId id="6783" r:id="rId63"/>
    <p:sldId id="6784" r:id="rId64"/>
    <p:sldId id="6572" r:id="rId65"/>
    <p:sldId id="6573" r:id="rId66"/>
    <p:sldId id="6574" r:id="rId67"/>
    <p:sldId id="6575" r:id="rId68"/>
    <p:sldId id="6635" r:id="rId69"/>
    <p:sldId id="6636" r:id="rId70"/>
    <p:sldId id="6637" r:id="rId71"/>
    <p:sldId id="6638" r:id="rId72"/>
    <p:sldId id="6576" r:id="rId73"/>
    <p:sldId id="6634" r:id="rId74"/>
    <p:sldId id="6511" r:id="rId75"/>
    <p:sldId id="6512" r:id="rId76"/>
    <p:sldId id="6516" r:id="rId77"/>
    <p:sldId id="6517" r:id="rId78"/>
    <p:sldId id="6519" r:id="rId79"/>
    <p:sldId id="6513" r:id="rId80"/>
    <p:sldId id="6514" r:id="rId8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BCFD0A-44C4-4A0A-AADC-5D86030452A7}">
          <p14:sldIdLst>
            <p14:sldId id="407"/>
            <p14:sldId id="6713"/>
            <p14:sldId id="6541"/>
            <p14:sldId id="6542"/>
            <p14:sldId id="6543"/>
            <p14:sldId id="6544"/>
            <p14:sldId id="6633"/>
            <p14:sldId id="6546"/>
            <p14:sldId id="6632"/>
            <p14:sldId id="6708"/>
            <p14:sldId id="6666"/>
            <p14:sldId id="6667"/>
            <p14:sldId id="6711"/>
            <p14:sldId id="6712"/>
            <p14:sldId id="6710"/>
            <p14:sldId id="6654"/>
            <p14:sldId id="6653"/>
            <p14:sldId id="6655"/>
            <p14:sldId id="6656"/>
            <p14:sldId id="6657"/>
            <p14:sldId id="6658"/>
            <p14:sldId id="6659"/>
            <p14:sldId id="6660"/>
            <p14:sldId id="6661"/>
            <p14:sldId id="6662"/>
            <p14:sldId id="6663"/>
            <p14:sldId id="6664"/>
            <p14:sldId id="6665"/>
            <p14:sldId id="6709"/>
            <p14:sldId id="6547"/>
            <p14:sldId id="6548"/>
            <p14:sldId id="6549"/>
            <p14:sldId id="6652"/>
            <p14:sldId id="6550"/>
            <p14:sldId id="6551"/>
            <p14:sldId id="6552"/>
            <p14:sldId id="6553"/>
            <p14:sldId id="6555"/>
            <p14:sldId id="6556"/>
            <p14:sldId id="6557"/>
            <p14:sldId id="6558"/>
            <p14:sldId id="6559"/>
            <p14:sldId id="6560"/>
            <p14:sldId id="6561"/>
            <p14:sldId id="6562"/>
            <p14:sldId id="6563"/>
            <p14:sldId id="6564"/>
            <p14:sldId id="6565"/>
            <p14:sldId id="6568"/>
            <p14:sldId id="6570"/>
            <p14:sldId id="6671"/>
            <p14:sldId id="6672"/>
            <p14:sldId id="6668"/>
            <p14:sldId id="6715"/>
            <p14:sldId id="6669"/>
            <p14:sldId id="6777"/>
            <p14:sldId id="6778"/>
            <p14:sldId id="6779"/>
            <p14:sldId id="6780"/>
            <p14:sldId id="6781"/>
            <p14:sldId id="6782"/>
            <p14:sldId id="6783"/>
            <p14:sldId id="6784"/>
            <p14:sldId id="6572"/>
            <p14:sldId id="6573"/>
            <p14:sldId id="6574"/>
            <p14:sldId id="6575"/>
            <p14:sldId id="6635"/>
            <p14:sldId id="6636"/>
            <p14:sldId id="6637"/>
            <p14:sldId id="6638"/>
            <p14:sldId id="6576"/>
            <p14:sldId id="6634"/>
            <p14:sldId id="6511"/>
            <p14:sldId id="6512"/>
            <p14:sldId id="6516"/>
            <p14:sldId id="6517"/>
            <p14:sldId id="6519"/>
            <p14:sldId id="6513"/>
            <p14:sldId id="65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DDDDDD"/>
    <a:srgbClr val="EAEAEA"/>
    <a:srgbClr val="00CC00"/>
    <a:srgbClr val="33CC33"/>
    <a:srgbClr val="666699"/>
    <a:srgbClr val="996633"/>
    <a:srgbClr val="CC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503" autoAdjust="0"/>
    <p:restoredTop sz="95332" autoAdjust="0"/>
  </p:normalViewPr>
  <p:slideViewPr>
    <p:cSldViewPr snapToGrid="0">
      <p:cViewPr varScale="1">
        <p:scale>
          <a:sx n="51" d="100"/>
          <a:sy n="51" d="100"/>
        </p:scale>
        <p:origin x="1290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2"/>
    </p:cViewPr>
  </p:sorterViewPr>
  <p:notesViewPr>
    <p:cSldViewPr snapToGrid="0">
      <p:cViewPr varScale="1">
        <p:scale>
          <a:sx n="67" d="100"/>
          <a:sy n="67" d="100"/>
        </p:scale>
        <p:origin x="-1284" y="-90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379" y="0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55076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379" y="8855076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6A58309-D1B0-46E0-A631-EC6506EA4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4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" y="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>
            <a:lvl1pPr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379" y="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>
            <a:lvl1pPr algn="r"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643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" y="883285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b" anchorCtr="0" compatLnSpc="1">
            <a:prstTxWarp prst="textNoShape">
              <a:avLst/>
            </a:prstTxWarp>
          </a:bodyPr>
          <a:lstStyle>
            <a:lvl1pPr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379" y="883285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b" anchorCtr="0" compatLnSpc="1">
            <a:prstTxWarp prst="textNoShape">
              <a:avLst/>
            </a:prstTxWarp>
          </a:bodyPr>
          <a:lstStyle>
            <a:lvl1pPr algn="r" defTabSz="936484">
              <a:defRPr sz="1300"/>
            </a:lvl1pPr>
          </a:lstStyle>
          <a:p>
            <a:pPr>
              <a:defRPr/>
            </a:pPr>
            <a:fld id="{BAFA802B-FC56-480F-BD85-8E983C469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5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908" indent="-287657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627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87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112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3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631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8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2133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BCAAA3-AB45-4D6C-B0AA-BF75E0647B32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619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4103937" y="9109336"/>
            <a:ext cx="3182576" cy="50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100898" tIns="50448" rIns="100898" bIns="50448" anchor="b"/>
          <a:lstStyle>
            <a:lvl1pPr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E6A6C3E-DB90-4876-8072-42C24B0D566E}" type="slidenum">
              <a:rPr lang="en-US" sz="1400" i="0"/>
              <a:pPr algn="r"/>
              <a:t>20</a:t>
            </a:fld>
            <a:endParaRPr lang="en-US" sz="1400" i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r>
              <a:rPr lang="en-US"/>
              <a:t>This slide is animated to show how we are graphically depicting the hourly dispatch problem.  Transition to next slide.</a:t>
            </a:r>
          </a:p>
        </p:txBody>
      </p:sp>
    </p:spTree>
    <p:extLst>
      <p:ext uri="{BB962C8B-B14F-4D97-AF65-F5344CB8AC3E}">
        <p14:creationId xmlns:p14="http://schemas.microsoft.com/office/powerpoint/2010/main" val="2915811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4103937" y="9109336"/>
            <a:ext cx="3182576" cy="50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100898" tIns="50448" rIns="100898" bIns="50448" anchor="b"/>
          <a:lstStyle>
            <a:lvl1pPr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E6A6C3E-DB90-4876-8072-42C24B0D566E}" type="slidenum">
              <a:rPr lang="en-US" sz="1400" i="0"/>
              <a:pPr algn="r"/>
              <a:t>21</a:t>
            </a:fld>
            <a:endParaRPr lang="en-US" sz="1400" i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r>
              <a:rPr lang="en-US"/>
              <a:t>This slide is animated to show how we are graphically depicting the hourly dispatch problem.  Transition to next slide.</a:t>
            </a:r>
          </a:p>
        </p:txBody>
      </p:sp>
    </p:spTree>
    <p:extLst>
      <p:ext uri="{BB962C8B-B14F-4D97-AF65-F5344CB8AC3E}">
        <p14:creationId xmlns:p14="http://schemas.microsoft.com/office/powerpoint/2010/main" val="2689042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4103937" y="9109336"/>
            <a:ext cx="3182576" cy="50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100898" tIns="50448" rIns="100898" bIns="50448" anchor="b"/>
          <a:lstStyle>
            <a:lvl1pPr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1E495751-2B3D-4123-8AE2-79695640C0AD}" type="slidenum">
              <a:rPr lang="en-US" sz="1400" i="0"/>
              <a:pPr algn="r"/>
              <a:t>22</a:t>
            </a:fld>
            <a:endParaRPr lang="en-US" sz="1400" i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r>
              <a:rPr lang="en-US"/>
              <a:t>This slide and next illustrate how we solve this for every hour, in sequence, so we also properly handle storage.</a:t>
            </a:r>
          </a:p>
        </p:txBody>
      </p:sp>
    </p:spTree>
    <p:extLst>
      <p:ext uri="{BB962C8B-B14F-4D97-AF65-F5344CB8AC3E}">
        <p14:creationId xmlns:p14="http://schemas.microsoft.com/office/powerpoint/2010/main" val="2757449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4103937" y="9109336"/>
            <a:ext cx="3182576" cy="50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100898" tIns="50448" rIns="100898" bIns="50448" anchor="b"/>
          <a:lstStyle>
            <a:lvl1pPr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1E495751-2B3D-4123-8AE2-79695640C0AD}" type="slidenum">
              <a:rPr lang="en-US" sz="1400" i="0"/>
              <a:pPr algn="r"/>
              <a:t>23</a:t>
            </a:fld>
            <a:endParaRPr lang="en-US" sz="1400" i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r>
              <a:rPr lang="en-US"/>
              <a:t>This slide and next illustrate how we solve this for every hour, in sequence, so we also properly handle storage.</a:t>
            </a:r>
          </a:p>
        </p:txBody>
      </p:sp>
    </p:spTree>
    <p:extLst>
      <p:ext uri="{BB962C8B-B14F-4D97-AF65-F5344CB8AC3E}">
        <p14:creationId xmlns:p14="http://schemas.microsoft.com/office/powerpoint/2010/main" val="3591733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4103937" y="9109336"/>
            <a:ext cx="3182576" cy="50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100898" tIns="50448" rIns="100898" bIns="50448" anchor="b"/>
          <a:lstStyle>
            <a:lvl1pPr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1E495751-2B3D-4123-8AE2-79695640C0AD}" type="slidenum">
              <a:rPr lang="en-US" sz="1400" i="0"/>
              <a:pPr algn="r"/>
              <a:t>24</a:t>
            </a:fld>
            <a:endParaRPr lang="en-US" sz="1400" i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r>
              <a:rPr lang="en-US"/>
              <a:t>This slide and next illustrate how we solve this for every hour, in sequence, so we also properly handle storage.</a:t>
            </a:r>
          </a:p>
        </p:txBody>
      </p:sp>
    </p:spTree>
    <p:extLst>
      <p:ext uri="{BB962C8B-B14F-4D97-AF65-F5344CB8AC3E}">
        <p14:creationId xmlns:p14="http://schemas.microsoft.com/office/powerpoint/2010/main" val="1227119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6574B-267C-4863-908E-7B087447B043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41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431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86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30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32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 txBox="1">
            <a:spLocks noGrp="1" noChangeArrowheads="1"/>
          </p:cNvSpPr>
          <p:nvPr/>
        </p:nvSpPr>
        <p:spPr bwMode="auto">
          <a:xfrm>
            <a:off x="4105275" y="9109075"/>
            <a:ext cx="31813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100895" tIns="50447" rIns="100895" bIns="50447" anchor="b"/>
          <a:lstStyle>
            <a:lvl1pPr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077FB081-0392-432D-AF53-F38DCF92A70C}" type="slidenum">
              <a:rPr lang="en-US" sz="1400" i="0"/>
              <a:pPr algn="r"/>
              <a:t>31</a:t>
            </a:fld>
            <a:endParaRPr lang="en-US" sz="1400" i="0"/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64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 txBox="1">
            <a:spLocks noGrp="1" noChangeArrowheads="1"/>
          </p:cNvSpPr>
          <p:nvPr/>
        </p:nvSpPr>
        <p:spPr bwMode="auto">
          <a:xfrm>
            <a:off x="4105275" y="9109075"/>
            <a:ext cx="31813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100895" tIns="50447" rIns="100895" bIns="50447" anchor="b"/>
          <a:lstStyle>
            <a:lvl1pPr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34B1E8C-BA7A-45B4-BA08-C16F99684E5F}" type="slidenum">
              <a:rPr lang="en-US" sz="1400" i="0"/>
              <a:pPr algn="r"/>
              <a:t>35</a:t>
            </a:fld>
            <a:endParaRPr lang="en-US" sz="1400" i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9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44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37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16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F073E-431B-4A0E-8313-74C7C123651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40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74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74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50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80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46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80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64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346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B4F2A-095C-4C46-9AD2-69A2C34A43EE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290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B4F2A-095C-4C46-9AD2-69A2C34A43EE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048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B4F2A-095C-4C46-9AD2-69A2C34A43EE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868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74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579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A802B-FC56-480F-BD85-8E983C4696EE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4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1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6574B-267C-4863-908E-7B087447B04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41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956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6574B-267C-4863-908E-7B087447B04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41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374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6574B-267C-4863-908E-7B087447B04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41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732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6574B-267C-4863-908E-7B087447B04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41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373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4103937" y="9109336"/>
            <a:ext cx="3182576" cy="50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100898" tIns="50448" rIns="100898" bIns="50448" anchor="b"/>
          <a:lstStyle>
            <a:lvl1pPr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E6A6C3E-DB90-4876-8072-42C24B0D566E}" type="slidenum">
              <a:rPr lang="en-US" sz="1400" i="0"/>
              <a:pPr algn="r"/>
              <a:t>19</a:t>
            </a:fld>
            <a:endParaRPr lang="en-US" sz="1400" i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r>
              <a:rPr lang="en-US"/>
              <a:t>This slide is animated to show how we are graphically depicting the hourly dispatch problem.  Transition to next slide.</a:t>
            </a:r>
          </a:p>
        </p:txBody>
      </p:sp>
    </p:spTree>
    <p:extLst>
      <p:ext uri="{BB962C8B-B14F-4D97-AF65-F5344CB8AC3E}">
        <p14:creationId xmlns:p14="http://schemas.microsoft.com/office/powerpoint/2010/main" val="132533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371B-0A8B-48EE-B0B9-9A5278808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8DD5D-1BCE-462D-B743-79333EBAB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BCBA-9DCF-45E7-96C3-C16EC100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4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8FD04-59A8-4BA2-BC9A-C72897BFB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0F0A5-88A2-400D-91DB-1B6C9355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0D03-DE9E-4EEB-B32F-D95DB17C2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0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6A3F-1911-48B4-9053-E3F3E4A77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7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AAAAD-662A-478B-9213-FED7BD0BD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FDB9-CF0A-420A-AF2D-F4DF67B82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3C0C6-2BFE-49DE-AAA7-5EB9207CD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1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130D4-F6C9-40D2-B7E4-116D1D94E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2D715-E131-4A8B-A303-485C5266A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7A4E76-480E-48DB-A143-935C7E118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914400"/>
            <a:ext cx="5791200" cy="152400"/>
          </a:xfrm>
          <a:prstGeom prst="rect">
            <a:avLst/>
          </a:prstGeom>
          <a:gradFill rotWithShape="0">
            <a:gsLst>
              <a:gs pos="0">
                <a:srgbClr val="2910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3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7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00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8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8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8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25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8.wmf"/><Relationship Id="rId4" Type="http://schemas.openxmlformats.org/officeDocument/2006/relationships/image" Target="../media/image51.png"/><Relationship Id="rId9" Type="http://schemas.openxmlformats.org/officeDocument/2006/relationships/oleObject" Target="../embeddings/oleObject2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8.wmf"/><Relationship Id="rId4" Type="http://schemas.openxmlformats.org/officeDocument/2006/relationships/image" Target="../media/image52.png"/><Relationship Id="rId9" Type="http://schemas.openxmlformats.org/officeDocument/2006/relationships/oleObject" Target="../embeddings/oleObject3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57.wmf"/><Relationship Id="rId3" Type="http://schemas.openxmlformats.org/officeDocument/2006/relationships/image" Target="../media/image60.png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56.wmf"/><Relationship Id="rId5" Type="http://schemas.openxmlformats.org/officeDocument/2006/relationships/image" Target="../media/image54.wm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6.bin"/><Relationship Id="rId9" Type="http://schemas.microsoft.com/office/2007/relationships/hdphoto" Target="../media/hdphoto1.wdp"/><Relationship Id="rId14" Type="http://schemas.openxmlformats.org/officeDocument/2006/relationships/oleObject" Target="../embeddings/oleObject40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67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0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9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88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9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37.png"/><Relationship Id="rId4" Type="http://schemas.openxmlformats.org/officeDocument/2006/relationships/image" Target="../media/image4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1870.png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93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94.wmf"/><Relationship Id="rId4" Type="http://schemas.openxmlformats.org/officeDocument/2006/relationships/oleObject" Target="../embeddings/oleObject53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0.png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96.wmf"/><Relationship Id="rId4" Type="http://schemas.openxmlformats.org/officeDocument/2006/relationships/oleObject" Target="../embeddings/oleObject55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1870.png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93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24950" cy="683895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.</a:t>
            </a:r>
          </a:p>
        </p:txBody>
      </p:sp>
      <p:sp>
        <p:nvSpPr>
          <p:cNvPr id="3077" name="AutoShape 3"/>
          <p:cNvSpPr>
            <a:spLocks noChangeArrowheads="1"/>
          </p:cNvSpPr>
          <p:nvPr/>
        </p:nvSpPr>
        <p:spPr bwMode="auto">
          <a:xfrm>
            <a:off x="250825" y="504825"/>
            <a:ext cx="8623300" cy="3200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72B00"/>
              </a:gs>
              <a:gs pos="50000">
                <a:srgbClr val="EF9100"/>
              </a:gs>
              <a:gs pos="100000">
                <a:srgbClr val="472B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88000"/>
              </a:lnSpc>
            </a:pPr>
            <a:r>
              <a:rPr lang="en-US" sz="2800" b="1" dirty="0">
                <a:solidFill>
                  <a:schemeClr val="bg1"/>
                </a:solidFill>
              </a:rPr>
              <a:t>Sequential decision analytics and modeling</a:t>
            </a:r>
          </a:p>
          <a:p>
            <a:pPr algn="ctr">
              <a:lnSpc>
                <a:spcPct val="88000"/>
              </a:lnSpc>
            </a:pPr>
            <a:r>
              <a:rPr lang="en-US" sz="2000" b="1" dirty="0">
                <a:solidFill>
                  <a:schemeClr val="bg1"/>
                </a:solidFill>
              </a:rPr>
              <a:t>ORF 411</a:t>
            </a:r>
          </a:p>
          <a:p>
            <a:pPr algn="ctr">
              <a:lnSpc>
                <a:spcPct val="88000"/>
              </a:lnSpc>
            </a:pPr>
            <a:r>
              <a:rPr lang="en-US" sz="2000" b="1" dirty="0">
                <a:solidFill>
                  <a:schemeClr val="bg1"/>
                </a:solidFill>
              </a:rPr>
              <a:t>Fall, 2018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3790950" y="4248150"/>
            <a:ext cx="4826000" cy="2146300"/>
          </a:xfrm>
          <a:prstGeom prst="rect">
            <a:avLst/>
          </a:prstGeom>
          <a:gradFill rotWithShape="0">
            <a:gsLst>
              <a:gs pos="0">
                <a:srgbClr val="EF9100"/>
              </a:gs>
              <a:gs pos="5000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/>
          <a:p>
            <a:pPr algn="ctr">
              <a:lnSpc>
                <a:spcPct val="92000"/>
              </a:lnSpc>
            </a:pPr>
            <a:r>
              <a:rPr lang="en-US" b="1" dirty="0">
                <a:solidFill>
                  <a:schemeClr val="bg1"/>
                </a:solidFill>
              </a:rPr>
              <a:t>Warren Powell</a:t>
            </a:r>
          </a:p>
          <a:p>
            <a:pPr algn="ctr">
              <a:lnSpc>
                <a:spcPct val="92000"/>
              </a:lnSpc>
            </a:pPr>
            <a:r>
              <a:rPr lang="en-US" b="1" dirty="0">
                <a:solidFill>
                  <a:schemeClr val="bg1"/>
                </a:solidFill>
              </a:rPr>
              <a:t>Princeton University</a:t>
            </a:r>
          </a:p>
          <a:p>
            <a:pPr algn="ctr">
              <a:lnSpc>
                <a:spcPct val="92000"/>
              </a:lnSpc>
            </a:pPr>
            <a:r>
              <a:rPr lang="en-US" sz="2000" b="1" dirty="0">
                <a:solidFill>
                  <a:schemeClr val="bg1"/>
                </a:solidFill>
              </a:rPr>
              <a:t>http://www.castlelab.princeton.edu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079" name="Picture 5" descr="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910013"/>
            <a:ext cx="2784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6553200"/>
            <a:ext cx="362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/>
              <a:t>© 2017 Warren B. Powell, Princeton University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Designing policies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VFA-forward ADP exploiting convexity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Exploiting concavity</a:t>
            </a:r>
          </a:p>
          <a:p>
            <a:pPr lvl="1"/>
            <a:r>
              <a:rPr lang="en-US" sz="2000" dirty="0"/>
              <a:t>For a single storage device, we can optimize the decision to store/charge/discharge by fixing the VFA, simulating forward in time, and then asking what we would do with a marginal increment of energy in storage.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8901"/>
            <a:ext cx="9066180" cy="288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4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dirty="0"/>
              <a:t>Exploiting concavity</a:t>
            </a:r>
            <a:endParaRPr lang="en-US" altLang="en-US" dirty="0"/>
          </a:p>
        </p:txBody>
      </p:sp>
      <p:sp>
        <p:nvSpPr>
          <p:cNvPr id="211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29613" cy="6365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Derivatives are used to estimate a piecewise linear approximation, where we maintain concavity at each step.</a:t>
            </a:r>
          </a:p>
        </p:txBody>
      </p:sp>
      <p:sp>
        <p:nvSpPr>
          <p:cNvPr id="2112516" name="Rectangle 4"/>
          <p:cNvSpPr>
            <a:spLocks noChangeArrowheads="1"/>
          </p:cNvSpPr>
          <p:nvPr/>
        </p:nvSpPr>
        <p:spPr bwMode="auto">
          <a:xfrm>
            <a:off x="1263650" y="2571750"/>
            <a:ext cx="7150100" cy="370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2517" name="Line 5"/>
          <p:cNvSpPr>
            <a:spLocks noChangeShapeType="1"/>
          </p:cNvSpPr>
          <p:nvPr/>
        </p:nvSpPr>
        <p:spPr bwMode="auto">
          <a:xfrm>
            <a:off x="2222500" y="5702300"/>
            <a:ext cx="5651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2518" name="Line 6"/>
          <p:cNvSpPr>
            <a:spLocks noChangeShapeType="1"/>
          </p:cNvSpPr>
          <p:nvPr/>
        </p:nvSpPr>
        <p:spPr bwMode="auto">
          <a:xfrm flipV="1">
            <a:off x="2209800" y="3200400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12521" name="Object 9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1362075" y="3200400"/>
          <a:ext cx="8477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406080" imgH="241200" progId="Equation.DSMT4">
                  <p:embed/>
                </p:oleObj>
              </mc:Choice>
              <mc:Fallback>
                <p:oleObj name="Equation" r:id="rId4" imgW="406080" imgH="241200" progId="Equation.DSMT4">
                  <p:embed/>
                  <p:pic>
                    <p:nvPicPr>
                      <p:cNvPr id="2112521" name="Object 9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3200400"/>
                        <a:ext cx="8477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2522" name="Object 10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4491038" y="5783263"/>
          <a:ext cx="2857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2112522" name="Object 10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5783263"/>
                        <a:ext cx="2857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1"/>
          <p:cNvSpPr/>
          <p:nvPr/>
        </p:nvSpPr>
        <p:spPr>
          <a:xfrm>
            <a:off x="2215166" y="3790478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683042" y="3200400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160306" y="3196384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637570" y="3204400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102802" y="3200384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568034" y="3196368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045298" y="3204384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522562" y="3200368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99826" y="3196352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6477090" y="3204368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42322" y="3200352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7419586" y="3196336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Freeform 16"/>
          <p:cNvSpPr/>
          <p:nvPr/>
        </p:nvSpPr>
        <p:spPr>
          <a:xfrm>
            <a:off x="2189747" y="3838074"/>
            <a:ext cx="5245769" cy="1913021"/>
          </a:xfrm>
          <a:custGeom>
            <a:avLst/>
            <a:gdLst>
              <a:gd name="connsiteX0" fmla="*/ 0 w 5245769"/>
              <a:gd name="connsiteY0" fmla="*/ 1913021 h 1913021"/>
              <a:gd name="connsiteX1" fmla="*/ 974558 w 5245769"/>
              <a:gd name="connsiteY1" fmla="*/ 794084 h 1913021"/>
              <a:gd name="connsiteX2" fmla="*/ 1900990 w 5245769"/>
              <a:gd name="connsiteY2" fmla="*/ 204537 h 1913021"/>
              <a:gd name="connsiteX3" fmla="*/ 2394285 w 5245769"/>
              <a:gd name="connsiteY3" fmla="*/ 12031 h 1913021"/>
              <a:gd name="connsiteX4" fmla="*/ 2863516 w 5245769"/>
              <a:gd name="connsiteY4" fmla="*/ 0 h 1913021"/>
              <a:gd name="connsiteX5" fmla="*/ 3332748 w 5245769"/>
              <a:gd name="connsiteY5" fmla="*/ 36094 h 1913021"/>
              <a:gd name="connsiteX6" fmla="*/ 3826042 w 5245769"/>
              <a:gd name="connsiteY6" fmla="*/ 144379 h 1913021"/>
              <a:gd name="connsiteX7" fmla="*/ 5245769 w 5245769"/>
              <a:gd name="connsiteY7" fmla="*/ 601579 h 191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5769" h="1913021">
                <a:moveTo>
                  <a:pt x="0" y="1913021"/>
                </a:moveTo>
                <a:lnTo>
                  <a:pt x="974558" y="794084"/>
                </a:lnTo>
                <a:lnTo>
                  <a:pt x="1900990" y="204537"/>
                </a:lnTo>
                <a:lnTo>
                  <a:pt x="2394285" y="12031"/>
                </a:lnTo>
                <a:lnTo>
                  <a:pt x="2863516" y="0"/>
                </a:lnTo>
                <a:lnTo>
                  <a:pt x="3332748" y="36094"/>
                </a:lnTo>
                <a:lnTo>
                  <a:pt x="3826042" y="144379"/>
                </a:lnTo>
                <a:lnTo>
                  <a:pt x="5245769" y="601579"/>
                </a:lnTo>
              </a:path>
            </a:pathLst>
          </a:custGeom>
          <a:noFill/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A06CF37-E5D2-4CB6-8D54-F788F163A3E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690299" y="3910604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3176191" y="4633159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640567" y="5086775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094184" y="5432819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590829" y="5703553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5076716" y="5823679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562605" y="5976079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037737" y="6117721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523626" y="6194815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977239" y="6250393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3372" y="3515640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>
                <a:solidFill>
                  <a:srgbClr val="0033CC"/>
                </a:solidFill>
              </a:rPr>
              <a:t>Function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11213" y="4840626"/>
            <a:ext cx="8675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0" dirty="0">
                <a:solidFill>
                  <a:srgbClr val="0033CC"/>
                </a:solidFill>
              </a:rPr>
              <a:t>Slopes</a:t>
            </a:r>
          </a:p>
        </p:txBody>
      </p:sp>
    </p:spTree>
    <p:extLst>
      <p:ext uri="{BB962C8B-B14F-4D97-AF65-F5344CB8AC3E}">
        <p14:creationId xmlns:p14="http://schemas.microsoft.com/office/powerpoint/2010/main" val="17260142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dirty="0"/>
              <a:t>Exploiting concavity</a:t>
            </a:r>
            <a:endParaRPr lang="en-US" altLang="en-US" dirty="0"/>
          </a:p>
        </p:txBody>
      </p:sp>
      <p:sp>
        <p:nvSpPr>
          <p:cNvPr id="211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29613" cy="6365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Maintaining monotonicity in the slopes</a:t>
            </a:r>
          </a:p>
        </p:txBody>
      </p:sp>
      <p:sp>
        <p:nvSpPr>
          <p:cNvPr id="2112516" name="Rectangle 4"/>
          <p:cNvSpPr>
            <a:spLocks noChangeArrowheads="1"/>
          </p:cNvSpPr>
          <p:nvPr/>
        </p:nvSpPr>
        <p:spPr bwMode="auto">
          <a:xfrm>
            <a:off x="1263650" y="2571750"/>
            <a:ext cx="7150100" cy="370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2517" name="Line 5"/>
          <p:cNvSpPr>
            <a:spLocks noChangeShapeType="1"/>
          </p:cNvSpPr>
          <p:nvPr/>
        </p:nvSpPr>
        <p:spPr bwMode="auto">
          <a:xfrm>
            <a:off x="2222500" y="5702300"/>
            <a:ext cx="5651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2518" name="Line 6"/>
          <p:cNvSpPr>
            <a:spLocks noChangeShapeType="1"/>
          </p:cNvSpPr>
          <p:nvPr/>
        </p:nvSpPr>
        <p:spPr bwMode="auto">
          <a:xfrm flipV="1">
            <a:off x="2209800" y="3200400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12521" name="Object 9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1362075" y="3200400"/>
          <a:ext cx="8477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406080" imgH="241200" progId="Equation.DSMT4">
                  <p:embed/>
                </p:oleObj>
              </mc:Choice>
              <mc:Fallback>
                <p:oleObj name="Equation" r:id="rId4" imgW="406080" imgH="241200" progId="Equation.DSMT4">
                  <p:embed/>
                  <p:pic>
                    <p:nvPicPr>
                      <p:cNvPr id="2112521" name="Object 9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3200400"/>
                        <a:ext cx="8477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2522" name="Object 10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4491038" y="5783263"/>
          <a:ext cx="2857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2112522" name="Object 10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5783263"/>
                        <a:ext cx="2857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1"/>
          <p:cNvSpPr/>
          <p:nvPr/>
        </p:nvSpPr>
        <p:spPr>
          <a:xfrm>
            <a:off x="2215166" y="3790478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683042" y="3200400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160306" y="3196384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637570" y="3204400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102802" y="3200384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568034" y="3196368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045298" y="3204384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522562" y="3200368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99826" y="3196352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6477090" y="3204368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42322" y="3200352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7419586" y="3196336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A06CF37-E5D2-4CB6-8D54-F788F163A3E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690299" y="3910604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3176191" y="4633159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640567" y="5086775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094184" y="5432819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590829" y="5703553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5076716" y="5823679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562605" y="5976079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037737" y="6117721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523626" y="6194815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977239" y="6250393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11213" y="4840626"/>
            <a:ext cx="8675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0" dirty="0">
                <a:solidFill>
                  <a:srgbClr val="0033CC"/>
                </a:solidFill>
              </a:rPr>
              <a:t>Slopes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57602" y="3334874"/>
                <a:ext cx="4315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000" i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2" y="3334874"/>
                <a:ext cx="43152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4177551" y="3357862"/>
            <a:ext cx="1685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Sampled slope</a:t>
            </a:r>
          </a:p>
        </p:txBody>
      </p:sp>
      <p:sp>
        <p:nvSpPr>
          <p:cNvPr id="46" name="Freeform 45"/>
          <p:cNvSpPr/>
          <p:nvPr/>
        </p:nvSpPr>
        <p:spPr>
          <a:xfrm>
            <a:off x="3631602" y="4314017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79340" y="4058907"/>
            <a:ext cx="196880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Updated estimate</a:t>
            </a:r>
          </a:p>
        </p:txBody>
      </p:sp>
    </p:spTree>
    <p:extLst>
      <p:ext uri="{BB962C8B-B14F-4D97-AF65-F5344CB8AC3E}">
        <p14:creationId xmlns:p14="http://schemas.microsoft.com/office/powerpoint/2010/main" val="415583231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dirty="0"/>
              <a:t>Exploiting concavity</a:t>
            </a:r>
            <a:endParaRPr lang="en-US" altLang="en-US" dirty="0"/>
          </a:p>
        </p:txBody>
      </p:sp>
      <p:sp>
        <p:nvSpPr>
          <p:cNvPr id="211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29613" cy="6365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Maintaining monotonicity in the slopes.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there is a </a:t>
            </a:r>
            <a:r>
              <a:rPr lang="en-US" altLang="en-US" sz="2000" dirty="0" err="1"/>
              <a:t>montonicity</a:t>
            </a:r>
            <a:r>
              <a:rPr lang="en-US" altLang="en-US" sz="2000" dirty="0"/>
              <a:t> violation, keep smoothing the observation to the left (or right as necessary) until monotonicity is restored.</a:t>
            </a:r>
          </a:p>
        </p:txBody>
      </p:sp>
      <p:sp>
        <p:nvSpPr>
          <p:cNvPr id="2112516" name="Rectangle 4"/>
          <p:cNvSpPr>
            <a:spLocks noChangeArrowheads="1"/>
          </p:cNvSpPr>
          <p:nvPr/>
        </p:nvSpPr>
        <p:spPr bwMode="auto">
          <a:xfrm>
            <a:off x="1263650" y="2571750"/>
            <a:ext cx="7150100" cy="370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2517" name="Line 5"/>
          <p:cNvSpPr>
            <a:spLocks noChangeShapeType="1"/>
          </p:cNvSpPr>
          <p:nvPr/>
        </p:nvSpPr>
        <p:spPr bwMode="auto">
          <a:xfrm>
            <a:off x="2222500" y="5702300"/>
            <a:ext cx="5651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2518" name="Line 6"/>
          <p:cNvSpPr>
            <a:spLocks noChangeShapeType="1"/>
          </p:cNvSpPr>
          <p:nvPr/>
        </p:nvSpPr>
        <p:spPr bwMode="auto">
          <a:xfrm flipV="1">
            <a:off x="2209800" y="3200400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12521" name="Object 9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1362075" y="3200400"/>
          <a:ext cx="8477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406080" imgH="241200" progId="Equation.DSMT4">
                  <p:embed/>
                </p:oleObj>
              </mc:Choice>
              <mc:Fallback>
                <p:oleObj name="Equation" r:id="rId4" imgW="406080" imgH="241200" progId="Equation.DSMT4">
                  <p:embed/>
                  <p:pic>
                    <p:nvPicPr>
                      <p:cNvPr id="2112521" name="Object 9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3200400"/>
                        <a:ext cx="8477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2522" name="Object 10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4491038" y="5783263"/>
          <a:ext cx="2857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2112522" name="Object 10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5783263"/>
                        <a:ext cx="2857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1"/>
          <p:cNvSpPr/>
          <p:nvPr/>
        </p:nvSpPr>
        <p:spPr>
          <a:xfrm>
            <a:off x="2215166" y="3790478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683042" y="3200400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160306" y="3196384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637570" y="3204400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102802" y="3200384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568034" y="3196368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045298" y="3204384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522562" y="3200368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99826" y="3196352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6477090" y="3204368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42322" y="3200352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7419586" y="3196336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A06CF37-E5D2-4CB6-8D54-F788F163A3E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690299" y="3910604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3176191" y="4633159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640567" y="5086775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094184" y="5432819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590829" y="5703553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5076716" y="5823679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562605" y="5976079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037737" y="6117721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523626" y="6194815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977239" y="6250393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11213" y="4840626"/>
            <a:ext cx="8675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0" dirty="0">
                <a:solidFill>
                  <a:srgbClr val="0033CC"/>
                </a:solidFill>
              </a:rPr>
              <a:t>Slopes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57602" y="3334874"/>
                <a:ext cx="4315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000" i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2" y="3334874"/>
                <a:ext cx="43152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4177551" y="3357862"/>
            <a:ext cx="1685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Sampled slope</a:t>
            </a:r>
          </a:p>
        </p:txBody>
      </p:sp>
      <p:sp>
        <p:nvSpPr>
          <p:cNvPr id="46" name="Freeform 45"/>
          <p:cNvSpPr/>
          <p:nvPr/>
        </p:nvSpPr>
        <p:spPr>
          <a:xfrm>
            <a:off x="3631602" y="4314017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  <a:prstDash val="sysDash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79340" y="4058907"/>
            <a:ext cx="196880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Updated estimate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3431690" y="3560782"/>
            <a:ext cx="365760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164537" y="3347425"/>
                <a:ext cx="4315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000" i="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537" y="3347425"/>
                <a:ext cx="43152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reeform 48"/>
          <p:cNvSpPr/>
          <p:nvPr/>
        </p:nvSpPr>
        <p:spPr>
          <a:xfrm>
            <a:off x="3167224" y="4075547"/>
            <a:ext cx="471898" cy="77922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  <a:prstDash val="sysDash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7315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dirty="0"/>
              <a:t>Exploiting concavity</a:t>
            </a:r>
            <a:endParaRPr lang="en-US" altLang="en-US" dirty="0"/>
          </a:p>
        </p:txBody>
      </p:sp>
      <p:sp>
        <p:nvSpPr>
          <p:cNvPr id="211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29613" cy="6365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Derivatives are used to estimate a piecewise linear approximation, where we maintain concavity at each step.</a:t>
            </a:r>
          </a:p>
        </p:txBody>
      </p:sp>
      <p:sp>
        <p:nvSpPr>
          <p:cNvPr id="2112516" name="Rectangle 4"/>
          <p:cNvSpPr>
            <a:spLocks noChangeArrowheads="1"/>
          </p:cNvSpPr>
          <p:nvPr/>
        </p:nvSpPr>
        <p:spPr bwMode="auto">
          <a:xfrm>
            <a:off x="1263650" y="2571750"/>
            <a:ext cx="7150100" cy="370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2517" name="Line 5"/>
          <p:cNvSpPr>
            <a:spLocks noChangeShapeType="1"/>
          </p:cNvSpPr>
          <p:nvPr/>
        </p:nvSpPr>
        <p:spPr bwMode="auto">
          <a:xfrm>
            <a:off x="2222500" y="5702300"/>
            <a:ext cx="5651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2518" name="Line 6"/>
          <p:cNvSpPr>
            <a:spLocks noChangeShapeType="1"/>
          </p:cNvSpPr>
          <p:nvPr/>
        </p:nvSpPr>
        <p:spPr bwMode="auto">
          <a:xfrm flipV="1">
            <a:off x="2209800" y="3200400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12521" name="Object 9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1362075" y="3200400"/>
          <a:ext cx="8477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406080" imgH="241200" progId="Equation.DSMT4">
                  <p:embed/>
                </p:oleObj>
              </mc:Choice>
              <mc:Fallback>
                <p:oleObj name="Equation" r:id="rId4" imgW="406080" imgH="241200" progId="Equation.DSMT4">
                  <p:embed/>
                  <p:pic>
                    <p:nvPicPr>
                      <p:cNvPr id="2112521" name="Object 9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3200400"/>
                        <a:ext cx="8477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2522" name="Object 10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4491038" y="5783263"/>
          <a:ext cx="2857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2112522" name="Object 10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5783263"/>
                        <a:ext cx="2857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1"/>
          <p:cNvSpPr/>
          <p:nvPr/>
        </p:nvSpPr>
        <p:spPr>
          <a:xfrm>
            <a:off x="2215166" y="5705341"/>
            <a:ext cx="5486400" cy="0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683042" y="3200400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160306" y="3196384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637570" y="3204400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102802" y="3200384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568034" y="3196368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045298" y="3204384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522562" y="3200368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99826" y="3196352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6477090" y="3204368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42322" y="3200352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7419586" y="3196336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/>
        </p:nvSpPr>
        <p:spPr>
          <a:xfrm>
            <a:off x="2213811" y="4547937"/>
            <a:ext cx="5462336" cy="1155031"/>
          </a:xfrm>
          <a:custGeom>
            <a:avLst/>
            <a:gdLst>
              <a:gd name="connsiteX0" fmla="*/ 0 w 5462336"/>
              <a:gd name="connsiteY0" fmla="*/ 1155031 h 1155031"/>
              <a:gd name="connsiteX1" fmla="*/ 2370221 w 5462336"/>
              <a:gd name="connsiteY1" fmla="*/ 0 h 1155031"/>
              <a:gd name="connsiteX2" fmla="*/ 5462336 w 5462336"/>
              <a:gd name="connsiteY2" fmla="*/ 0 h 115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2336" h="1155031">
                <a:moveTo>
                  <a:pt x="0" y="1155031"/>
                </a:moveTo>
                <a:lnTo>
                  <a:pt x="2370221" y="0"/>
                </a:lnTo>
                <a:lnTo>
                  <a:pt x="5462336" y="0"/>
                </a:lnTo>
              </a:path>
            </a:pathLst>
          </a:custGeom>
          <a:noFill/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189747" y="4199021"/>
            <a:ext cx="5257800" cy="1503947"/>
          </a:xfrm>
          <a:custGeom>
            <a:avLst/>
            <a:gdLst>
              <a:gd name="connsiteX0" fmla="*/ 0 w 5257800"/>
              <a:gd name="connsiteY0" fmla="*/ 1503947 h 1503947"/>
              <a:gd name="connsiteX1" fmla="*/ 2406316 w 5257800"/>
              <a:gd name="connsiteY1" fmla="*/ 336884 h 1503947"/>
              <a:gd name="connsiteX2" fmla="*/ 3838074 w 5257800"/>
              <a:gd name="connsiteY2" fmla="*/ 0 h 1503947"/>
              <a:gd name="connsiteX3" fmla="*/ 5257800 w 5257800"/>
              <a:gd name="connsiteY3" fmla="*/ 324853 h 150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7800" h="1503947">
                <a:moveTo>
                  <a:pt x="0" y="1503947"/>
                </a:moveTo>
                <a:lnTo>
                  <a:pt x="2406316" y="336884"/>
                </a:lnTo>
                <a:lnTo>
                  <a:pt x="3838074" y="0"/>
                </a:lnTo>
                <a:lnTo>
                  <a:pt x="5257800" y="324853"/>
                </a:lnTo>
              </a:path>
            </a:pathLst>
          </a:custGeom>
          <a:noFill/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189747" y="3886200"/>
            <a:ext cx="5257800" cy="1840832"/>
          </a:xfrm>
          <a:custGeom>
            <a:avLst/>
            <a:gdLst>
              <a:gd name="connsiteX0" fmla="*/ 0 w 5257800"/>
              <a:gd name="connsiteY0" fmla="*/ 1840832 h 1840832"/>
              <a:gd name="connsiteX1" fmla="*/ 998621 w 5257800"/>
              <a:gd name="connsiteY1" fmla="*/ 745958 h 1840832"/>
              <a:gd name="connsiteX2" fmla="*/ 2394285 w 5257800"/>
              <a:gd name="connsiteY2" fmla="*/ 132347 h 1840832"/>
              <a:gd name="connsiteX3" fmla="*/ 3826042 w 5257800"/>
              <a:gd name="connsiteY3" fmla="*/ 0 h 1840832"/>
              <a:gd name="connsiteX4" fmla="*/ 5257800 w 5257800"/>
              <a:gd name="connsiteY4" fmla="*/ 324853 h 184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800" h="1840832">
                <a:moveTo>
                  <a:pt x="0" y="1840832"/>
                </a:moveTo>
                <a:lnTo>
                  <a:pt x="998621" y="745958"/>
                </a:lnTo>
                <a:lnTo>
                  <a:pt x="2394285" y="132347"/>
                </a:lnTo>
                <a:lnTo>
                  <a:pt x="3826042" y="0"/>
                </a:lnTo>
                <a:lnTo>
                  <a:pt x="5257800" y="324853"/>
                </a:lnTo>
              </a:path>
            </a:pathLst>
          </a:custGeom>
          <a:noFill/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201779" y="3741821"/>
            <a:ext cx="5233737" cy="1973179"/>
          </a:xfrm>
          <a:custGeom>
            <a:avLst/>
            <a:gdLst>
              <a:gd name="connsiteX0" fmla="*/ 0 w 5233737"/>
              <a:gd name="connsiteY0" fmla="*/ 1973179 h 1973179"/>
              <a:gd name="connsiteX1" fmla="*/ 986589 w 5233737"/>
              <a:gd name="connsiteY1" fmla="*/ 914400 h 1973179"/>
              <a:gd name="connsiteX2" fmla="*/ 1913021 w 5233737"/>
              <a:gd name="connsiteY2" fmla="*/ 312821 h 1973179"/>
              <a:gd name="connsiteX3" fmla="*/ 2358189 w 5233737"/>
              <a:gd name="connsiteY3" fmla="*/ 132347 h 1973179"/>
              <a:gd name="connsiteX4" fmla="*/ 3826042 w 5233737"/>
              <a:gd name="connsiteY4" fmla="*/ 0 h 1973179"/>
              <a:gd name="connsiteX5" fmla="*/ 5233737 w 5233737"/>
              <a:gd name="connsiteY5" fmla="*/ 324853 h 197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3737" h="1973179">
                <a:moveTo>
                  <a:pt x="0" y="1973179"/>
                </a:moveTo>
                <a:lnTo>
                  <a:pt x="986589" y="914400"/>
                </a:lnTo>
                <a:lnTo>
                  <a:pt x="1913021" y="312821"/>
                </a:lnTo>
                <a:lnTo>
                  <a:pt x="2358189" y="132347"/>
                </a:lnTo>
                <a:lnTo>
                  <a:pt x="3826042" y="0"/>
                </a:lnTo>
                <a:lnTo>
                  <a:pt x="5233737" y="324853"/>
                </a:lnTo>
              </a:path>
            </a:pathLst>
          </a:custGeom>
          <a:noFill/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189747" y="3814011"/>
            <a:ext cx="5233737" cy="1913021"/>
          </a:xfrm>
          <a:custGeom>
            <a:avLst/>
            <a:gdLst>
              <a:gd name="connsiteX0" fmla="*/ 0 w 5233737"/>
              <a:gd name="connsiteY0" fmla="*/ 1913021 h 1913021"/>
              <a:gd name="connsiteX1" fmla="*/ 974558 w 5233737"/>
              <a:gd name="connsiteY1" fmla="*/ 830178 h 1913021"/>
              <a:gd name="connsiteX2" fmla="*/ 1900990 w 5233737"/>
              <a:gd name="connsiteY2" fmla="*/ 252663 h 1913021"/>
              <a:gd name="connsiteX3" fmla="*/ 2394285 w 5233737"/>
              <a:gd name="connsiteY3" fmla="*/ 36094 h 1913021"/>
              <a:gd name="connsiteX4" fmla="*/ 2875548 w 5233737"/>
              <a:gd name="connsiteY4" fmla="*/ 12031 h 1913021"/>
              <a:gd name="connsiteX5" fmla="*/ 3838074 w 5233737"/>
              <a:gd name="connsiteY5" fmla="*/ 0 h 1913021"/>
              <a:gd name="connsiteX6" fmla="*/ 5233737 w 5233737"/>
              <a:gd name="connsiteY6" fmla="*/ 312821 h 191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3737" h="1913021">
                <a:moveTo>
                  <a:pt x="0" y="1913021"/>
                </a:moveTo>
                <a:lnTo>
                  <a:pt x="974558" y="830178"/>
                </a:lnTo>
                <a:lnTo>
                  <a:pt x="1900990" y="252663"/>
                </a:lnTo>
                <a:lnTo>
                  <a:pt x="2394285" y="36094"/>
                </a:lnTo>
                <a:lnTo>
                  <a:pt x="2875548" y="12031"/>
                </a:lnTo>
                <a:lnTo>
                  <a:pt x="3838074" y="0"/>
                </a:lnTo>
                <a:lnTo>
                  <a:pt x="5233737" y="312821"/>
                </a:lnTo>
              </a:path>
            </a:pathLst>
          </a:custGeom>
          <a:noFill/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189747" y="3838074"/>
            <a:ext cx="5245769" cy="1913021"/>
          </a:xfrm>
          <a:custGeom>
            <a:avLst/>
            <a:gdLst>
              <a:gd name="connsiteX0" fmla="*/ 0 w 5245769"/>
              <a:gd name="connsiteY0" fmla="*/ 1913021 h 1913021"/>
              <a:gd name="connsiteX1" fmla="*/ 974558 w 5245769"/>
              <a:gd name="connsiteY1" fmla="*/ 794084 h 1913021"/>
              <a:gd name="connsiteX2" fmla="*/ 1900990 w 5245769"/>
              <a:gd name="connsiteY2" fmla="*/ 204537 h 1913021"/>
              <a:gd name="connsiteX3" fmla="*/ 2394285 w 5245769"/>
              <a:gd name="connsiteY3" fmla="*/ 12031 h 1913021"/>
              <a:gd name="connsiteX4" fmla="*/ 2863516 w 5245769"/>
              <a:gd name="connsiteY4" fmla="*/ 0 h 1913021"/>
              <a:gd name="connsiteX5" fmla="*/ 3332748 w 5245769"/>
              <a:gd name="connsiteY5" fmla="*/ 36094 h 1913021"/>
              <a:gd name="connsiteX6" fmla="*/ 3826042 w 5245769"/>
              <a:gd name="connsiteY6" fmla="*/ 144379 h 1913021"/>
              <a:gd name="connsiteX7" fmla="*/ 5245769 w 5245769"/>
              <a:gd name="connsiteY7" fmla="*/ 601579 h 191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5769" h="1913021">
                <a:moveTo>
                  <a:pt x="0" y="1913021"/>
                </a:moveTo>
                <a:lnTo>
                  <a:pt x="974558" y="794084"/>
                </a:lnTo>
                <a:lnTo>
                  <a:pt x="1900990" y="204537"/>
                </a:lnTo>
                <a:lnTo>
                  <a:pt x="2394285" y="12031"/>
                </a:lnTo>
                <a:lnTo>
                  <a:pt x="2863516" y="0"/>
                </a:lnTo>
                <a:lnTo>
                  <a:pt x="3332748" y="36094"/>
                </a:lnTo>
                <a:lnTo>
                  <a:pt x="3826042" y="144379"/>
                </a:lnTo>
                <a:lnTo>
                  <a:pt x="5245769" y="601579"/>
                </a:lnTo>
              </a:path>
            </a:pathLst>
          </a:custGeom>
          <a:noFill/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A06CF37-E5D2-4CB6-8D54-F788F163A3E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8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 ADP exploiting concavity</a:t>
            </a:r>
          </a:p>
          <a:p>
            <a:pPr lvl="1"/>
            <a:r>
              <a:rPr lang="en-US" dirty="0"/>
              <a:t>If our only state variable is energy in the battery, we can exploit this when computing the value function approximation.</a:t>
            </a:r>
          </a:p>
          <a:p>
            <a:pPr lvl="1"/>
            <a:r>
              <a:rPr lang="en-US" dirty="0"/>
              <a:t>Results are consistently near optimal: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71" y="3383045"/>
            <a:ext cx="8489416" cy="27129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63047" y="3501957"/>
            <a:ext cx="671208" cy="259404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5224" y="6177063"/>
            <a:ext cx="1584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>
                <a:solidFill>
                  <a:srgbClr val="FF0000"/>
                </a:solidFill>
              </a:rPr>
              <a:t>250 iterations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132964" y="3508442"/>
            <a:ext cx="671208" cy="259404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5141" y="6183548"/>
            <a:ext cx="1712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>
                <a:solidFill>
                  <a:srgbClr val="FF0000"/>
                </a:solidFill>
              </a:rPr>
              <a:t>1500 iterations</a:t>
            </a:r>
          </a:p>
        </p:txBody>
      </p:sp>
    </p:spTree>
    <p:extLst>
      <p:ext uri="{BB962C8B-B14F-4D97-AF65-F5344CB8AC3E}">
        <p14:creationId xmlns:p14="http://schemas.microsoft.com/office/powerpoint/2010/main" val="1907498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Benchmarking of ADP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Backward ADP is first four lines:</a:t>
            </a:r>
          </a:p>
          <a:p>
            <a:pPr lvl="2"/>
            <a:r>
              <a:rPr lang="en-US" dirty="0"/>
              <a:t>Lookup = lookup table approximation for VFA</a:t>
            </a:r>
          </a:p>
          <a:p>
            <a:pPr lvl="2"/>
            <a:r>
              <a:rPr lang="en-US" dirty="0"/>
              <a:t>Linear = linear model</a:t>
            </a:r>
          </a:p>
          <a:p>
            <a:pPr lvl="2"/>
            <a:r>
              <a:rPr lang="en-US" dirty="0"/>
              <a:t>.01 or .10 refers to the discretization</a:t>
            </a:r>
          </a:p>
          <a:p>
            <a:pPr lvl="2"/>
            <a:r>
              <a:rPr lang="en-US" dirty="0"/>
              <a:t>Backward MDP (which produced optimal policy) took over 10 hours to compute.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4788"/>
            <a:ext cx="9135029" cy="3008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277" y="2752925"/>
            <a:ext cx="9046723" cy="85603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40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Slides that follow illustrate exploiting concavity on a network of storage devices for the grid.</a:t>
            </a:r>
          </a:p>
          <a:p>
            <a:r>
              <a:rPr lang="en-US" dirty="0"/>
              <a:t>We will revisit this method later in the course to show that we can use this method to solve high-dimensional problems.</a:t>
            </a:r>
          </a:p>
          <a:p>
            <a:r>
              <a:rPr lang="en-US" dirty="0"/>
              <a:t>For now, we are just showing off.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62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5"/>
          <p:cNvSpPr txBox="1">
            <a:spLocks noGrp="1"/>
          </p:cNvSpPr>
          <p:nvPr/>
        </p:nvSpPr>
        <p:spPr bwMode="auto">
          <a:xfrm>
            <a:off x="6553200" y="65341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i="0"/>
              <a:t>Slide </a:t>
            </a:r>
            <a:fld id="{73179F04-1448-491D-BBAA-E6AB10CCC1B6}" type="slidenum">
              <a:rPr lang="en-US" sz="1400" i="0"/>
              <a:pPr algn="r"/>
              <a:t>19</a:t>
            </a:fld>
            <a:endParaRPr lang="en-US" sz="1400" i="0"/>
          </a:p>
        </p:txBody>
      </p:sp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601788"/>
            <a:ext cx="709613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/>
              <a:t>Grid level storage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75529" y="1232511"/>
            <a:ext cx="8731555" cy="4740824"/>
            <a:chOff x="405997" y="1783191"/>
            <a:chExt cx="8731555" cy="4740824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7483670" y="2332894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6912756" y="3488289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6865864" y="4684957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5924623" y="5785461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4270741" y="4731972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5097682" y="3769336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4662414" y="2549770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2879579" y="3167247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2363763" y="1963617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405997" y="1783191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1035343" y="3013869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2181591" y="4275870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342900" y="330200"/>
            <a:ext cx="84582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i="0" kern="0" dirty="0"/>
              <a:t>Imagine 25 large storage devices spread around the PJM grid: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2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Week 6 – Monday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Energy storage III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82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5"/>
          <p:cNvSpPr txBox="1">
            <a:spLocks noGrp="1"/>
          </p:cNvSpPr>
          <p:nvPr/>
        </p:nvSpPr>
        <p:spPr bwMode="auto">
          <a:xfrm>
            <a:off x="6553200" y="65341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i="0"/>
              <a:t>Slide </a:t>
            </a:r>
            <a:fld id="{73179F04-1448-491D-BBAA-E6AB10CCC1B6}" type="slidenum">
              <a:rPr lang="en-US" sz="1400" i="0"/>
              <a:pPr algn="r"/>
              <a:t>20</a:t>
            </a:fld>
            <a:endParaRPr lang="en-US" sz="1400" i="0"/>
          </a:p>
        </p:txBody>
      </p:sp>
      <p:sp>
        <p:nvSpPr>
          <p:cNvPr id="7475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/>
              <a:t>Grid level storage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75529" y="1232511"/>
            <a:ext cx="8731555" cy="4740824"/>
            <a:chOff x="405997" y="1783191"/>
            <a:chExt cx="8731555" cy="4740824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7483670" y="2332894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6912756" y="3488289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6865864" y="4684957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5924623" y="5785461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4270741" y="4731972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5097682" y="3769336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4662414" y="2549770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2879579" y="3167247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2363763" y="1963617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405997" y="1783191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1035343" y="3013869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2181591" y="4275870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342900" y="330200"/>
            <a:ext cx="84582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i="0" kern="0" dirty="0"/>
              <a:t>Imagine 25 large storage devices spread around the PJM grid: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1622" y="1100281"/>
            <a:ext cx="8001980" cy="4733602"/>
            <a:chOff x="631622" y="1100281"/>
            <a:chExt cx="8001980" cy="4733602"/>
          </a:xfrm>
        </p:grpSpPr>
        <p:grpSp>
          <p:nvGrpSpPr>
            <p:cNvPr id="21" name="Group 20"/>
            <p:cNvGrpSpPr/>
            <p:nvPr/>
          </p:nvGrpSpPr>
          <p:grpSpPr>
            <a:xfrm>
              <a:off x="1318122" y="2399178"/>
              <a:ext cx="911878" cy="692902"/>
              <a:chOff x="1975701" y="4584032"/>
              <a:chExt cx="1008131" cy="692902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975701" y="4584032"/>
                <a:ext cx="1008131" cy="692902"/>
                <a:chOff x="1676900" y="2090703"/>
                <a:chExt cx="6349500" cy="2366001"/>
              </a:xfrm>
            </p:grpSpPr>
            <p:sp>
              <p:nvSpPr>
                <p:cNvPr id="24" name="Line 5"/>
                <p:cNvSpPr>
                  <a:spLocks noChangeShapeType="1"/>
                </p:cNvSpPr>
                <p:nvPr/>
              </p:nvSpPr>
              <p:spPr bwMode="auto">
                <a:xfrm>
                  <a:off x="1676901" y="4456704"/>
                  <a:ext cx="6349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5" name="Straight Arrow Connector 24"/>
                <p:cNvCxnSpPr>
                  <a:stCxn id="24" idx="0"/>
                </p:cNvCxnSpPr>
                <p:nvPr/>
              </p:nvCxnSpPr>
              <p:spPr bwMode="auto">
                <a:xfrm flipV="1">
                  <a:off x="1676900" y="2090703"/>
                  <a:ext cx="0" cy="2366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23" name="Freeform 22"/>
              <p:cNvSpPr/>
              <p:nvPr/>
            </p:nvSpPr>
            <p:spPr>
              <a:xfrm>
                <a:off x="1985210" y="4824664"/>
                <a:ext cx="902369" cy="445168"/>
              </a:xfrm>
              <a:custGeom>
                <a:avLst/>
                <a:gdLst>
                  <a:gd name="connsiteX0" fmla="*/ 0 w 902369"/>
                  <a:gd name="connsiteY0" fmla="*/ 445168 h 445168"/>
                  <a:gd name="connsiteX1" fmla="*/ 96253 w 902369"/>
                  <a:gd name="connsiteY1" fmla="*/ 156410 h 445168"/>
                  <a:gd name="connsiteX2" fmla="*/ 300790 w 902369"/>
                  <a:gd name="connsiteY2" fmla="*/ 0 h 445168"/>
                  <a:gd name="connsiteX3" fmla="*/ 601579 w 902369"/>
                  <a:gd name="connsiteY3" fmla="*/ 0 h 445168"/>
                  <a:gd name="connsiteX4" fmla="*/ 902369 w 902369"/>
                  <a:gd name="connsiteY4" fmla="*/ 144379 h 44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369" h="445168">
                    <a:moveTo>
                      <a:pt x="0" y="445168"/>
                    </a:moveTo>
                    <a:lnTo>
                      <a:pt x="96253" y="156410"/>
                    </a:lnTo>
                    <a:lnTo>
                      <a:pt x="300790" y="0"/>
                    </a:lnTo>
                    <a:lnTo>
                      <a:pt x="601579" y="0"/>
                    </a:lnTo>
                    <a:lnTo>
                      <a:pt x="902369" y="14437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31622" y="1100281"/>
              <a:ext cx="911878" cy="692902"/>
              <a:chOff x="1975701" y="4584032"/>
              <a:chExt cx="1008131" cy="6929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975701" y="4584032"/>
                <a:ext cx="1008131" cy="692902"/>
                <a:chOff x="1676900" y="2090703"/>
                <a:chExt cx="6349500" cy="2366001"/>
              </a:xfrm>
            </p:grpSpPr>
            <p:sp>
              <p:nvSpPr>
                <p:cNvPr id="29" name="Line 5"/>
                <p:cNvSpPr>
                  <a:spLocks noChangeShapeType="1"/>
                </p:cNvSpPr>
                <p:nvPr/>
              </p:nvSpPr>
              <p:spPr bwMode="auto">
                <a:xfrm>
                  <a:off x="1676901" y="4456704"/>
                  <a:ext cx="6349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0" name="Straight Arrow Connector 29"/>
                <p:cNvCxnSpPr>
                  <a:stCxn id="29" idx="0"/>
                </p:cNvCxnSpPr>
                <p:nvPr/>
              </p:nvCxnSpPr>
              <p:spPr bwMode="auto">
                <a:xfrm flipV="1">
                  <a:off x="1676900" y="2090703"/>
                  <a:ext cx="0" cy="2366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28" name="Freeform 27"/>
              <p:cNvSpPr/>
              <p:nvPr/>
            </p:nvSpPr>
            <p:spPr>
              <a:xfrm>
                <a:off x="1985210" y="4824664"/>
                <a:ext cx="902369" cy="445168"/>
              </a:xfrm>
              <a:custGeom>
                <a:avLst/>
                <a:gdLst>
                  <a:gd name="connsiteX0" fmla="*/ 0 w 902369"/>
                  <a:gd name="connsiteY0" fmla="*/ 445168 h 445168"/>
                  <a:gd name="connsiteX1" fmla="*/ 96253 w 902369"/>
                  <a:gd name="connsiteY1" fmla="*/ 156410 h 445168"/>
                  <a:gd name="connsiteX2" fmla="*/ 300790 w 902369"/>
                  <a:gd name="connsiteY2" fmla="*/ 0 h 445168"/>
                  <a:gd name="connsiteX3" fmla="*/ 601579 w 902369"/>
                  <a:gd name="connsiteY3" fmla="*/ 0 h 445168"/>
                  <a:gd name="connsiteX4" fmla="*/ 902369 w 902369"/>
                  <a:gd name="connsiteY4" fmla="*/ 144379 h 44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369" h="445168">
                    <a:moveTo>
                      <a:pt x="0" y="445168"/>
                    </a:moveTo>
                    <a:lnTo>
                      <a:pt x="96253" y="156410"/>
                    </a:lnTo>
                    <a:lnTo>
                      <a:pt x="300790" y="0"/>
                    </a:lnTo>
                    <a:lnTo>
                      <a:pt x="601579" y="0"/>
                    </a:lnTo>
                    <a:lnTo>
                      <a:pt x="902369" y="14437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512156" y="1261070"/>
              <a:ext cx="911878" cy="692902"/>
              <a:chOff x="1975701" y="4584032"/>
              <a:chExt cx="1008131" cy="692902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1975701" y="4584032"/>
                <a:ext cx="1008131" cy="692902"/>
                <a:chOff x="1676900" y="2090703"/>
                <a:chExt cx="6349500" cy="2366001"/>
              </a:xfrm>
            </p:grpSpPr>
            <p:sp>
              <p:nvSpPr>
                <p:cNvPr id="34" name="Line 5"/>
                <p:cNvSpPr>
                  <a:spLocks noChangeShapeType="1"/>
                </p:cNvSpPr>
                <p:nvPr/>
              </p:nvSpPr>
              <p:spPr bwMode="auto">
                <a:xfrm>
                  <a:off x="1676901" y="4456704"/>
                  <a:ext cx="6349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5" name="Straight Arrow Connector 34"/>
                <p:cNvCxnSpPr>
                  <a:stCxn id="34" idx="0"/>
                </p:cNvCxnSpPr>
                <p:nvPr/>
              </p:nvCxnSpPr>
              <p:spPr bwMode="auto">
                <a:xfrm flipV="1">
                  <a:off x="1676900" y="2090703"/>
                  <a:ext cx="0" cy="2366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33" name="Freeform 32"/>
              <p:cNvSpPr/>
              <p:nvPr/>
            </p:nvSpPr>
            <p:spPr>
              <a:xfrm>
                <a:off x="1985210" y="4824664"/>
                <a:ext cx="902369" cy="445168"/>
              </a:xfrm>
              <a:custGeom>
                <a:avLst/>
                <a:gdLst>
                  <a:gd name="connsiteX0" fmla="*/ 0 w 902369"/>
                  <a:gd name="connsiteY0" fmla="*/ 445168 h 445168"/>
                  <a:gd name="connsiteX1" fmla="*/ 96253 w 902369"/>
                  <a:gd name="connsiteY1" fmla="*/ 156410 h 445168"/>
                  <a:gd name="connsiteX2" fmla="*/ 300790 w 902369"/>
                  <a:gd name="connsiteY2" fmla="*/ 0 h 445168"/>
                  <a:gd name="connsiteX3" fmla="*/ 601579 w 902369"/>
                  <a:gd name="connsiteY3" fmla="*/ 0 h 445168"/>
                  <a:gd name="connsiteX4" fmla="*/ 902369 w 902369"/>
                  <a:gd name="connsiteY4" fmla="*/ 144379 h 44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369" h="445168">
                    <a:moveTo>
                      <a:pt x="0" y="445168"/>
                    </a:moveTo>
                    <a:lnTo>
                      <a:pt x="96253" y="156410"/>
                    </a:lnTo>
                    <a:lnTo>
                      <a:pt x="300790" y="0"/>
                    </a:lnTo>
                    <a:lnTo>
                      <a:pt x="601579" y="0"/>
                    </a:lnTo>
                    <a:lnTo>
                      <a:pt x="902369" y="14437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092395" y="2478873"/>
              <a:ext cx="911878" cy="692902"/>
              <a:chOff x="1975701" y="4584032"/>
              <a:chExt cx="1008131" cy="692902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975701" y="4584032"/>
                <a:ext cx="1008131" cy="692902"/>
                <a:chOff x="1676900" y="2090703"/>
                <a:chExt cx="6349500" cy="2366001"/>
              </a:xfrm>
            </p:grpSpPr>
            <p:sp>
              <p:nvSpPr>
                <p:cNvPr id="39" name="Line 5"/>
                <p:cNvSpPr>
                  <a:spLocks noChangeShapeType="1"/>
                </p:cNvSpPr>
                <p:nvPr/>
              </p:nvSpPr>
              <p:spPr bwMode="auto">
                <a:xfrm>
                  <a:off x="1676901" y="4456704"/>
                  <a:ext cx="6349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0" name="Straight Arrow Connector 39"/>
                <p:cNvCxnSpPr>
                  <a:stCxn id="39" idx="0"/>
                </p:cNvCxnSpPr>
                <p:nvPr/>
              </p:nvCxnSpPr>
              <p:spPr bwMode="auto">
                <a:xfrm flipV="1">
                  <a:off x="1676900" y="2090703"/>
                  <a:ext cx="0" cy="2366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38" name="Freeform 37"/>
              <p:cNvSpPr/>
              <p:nvPr/>
            </p:nvSpPr>
            <p:spPr>
              <a:xfrm>
                <a:off x="1985210" y="4824664"/>
                <a:ext cx="902369" cy="445168"/>
              </a:xfrm>
              <a:custGeom>
                <a:avLst/>
                <a:gdLst>
                  <a:gd name="connsiteX0" fmla="*/ 0 w 902369"/>
                  <a:gd name="connsiteY0" fmla="*/ 445168 h 445168"/>
                  <a:gd name="connsiteX1" fmla="*/ 96253 w 902369"/>
                  <a:gd name="connsiteY1" fmla="*/ 156410 h 445168"/>
                  <a:gd name="connsiteX2" fmla="*/ 300790 w 902369"/>
                  <a:gd name="connsiteY2" fmla="*/ 0 h 445168"/>
                  <a:gd name="connsiteX3" fmla="*/ 601579 w 902369"/>
                  <a:gd name="connsiteY3" fmla="*/ 0 h 445168"/>
                  <a:gd name="connsiteX4" fmla="*/ 902369 w 902369"/>
                  <a:gd name="connsiteY4" fmla="*/ 144379 h 44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369" h="445168">
                    <a:moveTo>
                      <a:pt x="0" y="445168"/>
                    </a:moveTo>
                    <a:lnTo>
                      <a:pt x="96253" y="156410"/>
                    </a:lnTo>
                    <a:lnTo>
                      <a:pt x="300790" y="0"/>
                    </a:lnTo>
                    <a:lnTo>
                      <a:pt x="601579" y="0"/>
                    </a:lnTo>
                    <a:lnTo>
                      <a:pt x="902369" y="14437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439451" y="3596008"/>
              <a:ext cx="911878" cy="692902"/>
              <a:chOff x="1975701" y="4584032"/>
              <a:chExt cx="1008131" cy="69290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1975701" y="4584032"/>
                <a:ext cx="1008131" cy="692902"/>
                <a:chOff x="1676900" y="2090703"/>
                <a:chExt cx="6349500" cy="2366001"/>
              </a:xfrm>
            </p:grpSpPr>
            <p:sp>
              <p:nvSpPr>
                <p:cNvPr id="44" name="Line 5"/>
                <p:cNvSpPr>
                  <a:spLocks noChangeShapeType="1"/>
                </p:cNvSpPr>
                <p:nvPr/>
              </p:nvSpPr>
              <p:spPr bwMode="auto">
                <a:xfrm>
                  <a:off x="1676901" y="4456704"/>
                  <a:ext cx="6349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" name="Straight Arrow Connector 44"/>
                <p:cNvCxnSpPr>
                  <a:stCxn id="44" idx="0"/>
                </p:cNvCxnSpPr>
                <p:nvPr/>
              </p:nvCxnSpPr>
              <p:spPr bwMode="auto">
                <a:xfrm flipV="1">
                  <a:off x="1676900" y="2090703"/>
                  <a:ext cx="0" cy="2366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43" name="Freeform 42"/>
              <p:cNvSpPr/>
              <p:nvPr/>
            </p:nvSpPr>
            <p:spPr>
              <a:xfrm>
                <a:off x="1985210" y="4824664"/>
                <a:ext cx="902369" cy="445168"/>
              </a:xfrm>
              <a:custGeom>
                <a:avLst/>
                <a:gdLst>
                  <a:gd name="connsiteX0" fmla="*/ 0 w 902369"/>
                  <a:gd name="connsiteY0" fmla="*/ 445168 h 445168"/>
                  <a:gd name="connsiteX1" fmla="*/ 96253 w 902369"/>
                  <a:gd name="connsiteY1" fmla="*/ 156410 h 445168"/>
                  <a:gd name="connsiteX2" fmla="*/ 300790 w 902369"/>
                  <a:gd name="connsiteY2" fmla="*/ 0 h 445168"/>
                  <a:gd name="connsiteX3" fmla="*/ 601579 w 902369"/>
                  <a:gd name="connsiteY3" fmla="*/ 0 h 445168"/>
                  <a:gd name="connsiteX4" fmla="*/ 902369 w 902369"/>
                  <a:gd name="connsiteY4" fmla="*/ 144379 h 44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369" h="445168">
                    <a:moveTo>
                      <a:pt x="0" y="445168"/>
                    </a:moveTo>
                    <a:lnTo>
                      <a:pt x="96253" y="156410"/>
                    </a:lnTo>
                    <a:lnTo>
                      <a:pt x="300790" y="0"/>
                    </a:lnTo>
                    <a:lnTo>
                      <a:pt x="601579" y="0"/>
                    </a:lnTo>
                    <a:lnTo>
                      <a:pt x="902369" y="14437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521321" y="4151080"/>
              <a:ext cx="911878" cy="692902"/>
              <a:chOff x="1975701" y="4584032"/>
              <a:chExt cx="1008131" cy="692902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975701" y="4584032"/>
                <a:ext cx="1008131" cy="692902"/>
                <a:chOff x="1676900" y="2090703"/>
                <a:chExt cx="6349500" cy="2366001"/>
              </a:xfrm>
            </p:grpSpPr>
            <p:sp>
              <p:nvSpPr>
                <p:cNvPr id="61" name="Line 5"/>
                <p:cNvSpPr>
                  <a:spLocks noChangeShapeType="1"/>
                </p:cNvSpPr>
                <p:nvPr/>
              </p:nvSpPr>
              <p:spPr bwMode="auto">
                <a:xfrm>
                  <a:off x="1676901" y="4456704"/>
                  <a:ext cx="6349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62" name="Straight Arrow Connector 61"/>
                <p:cNvCxnSpPr>
                  <a:stCxn id="61" idx="0"/>
                </p:cNvCxnSpPr>
                <p:nvPr/>
              </p:nvCxnSpPr>
              <p:spPr bwMode="auto">
                <a:xfrm flipV="1">
                  <a:off x="1676900" y="2090703"/>
                  <a:ext cx="0" cy="2366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60" name="Freeform 59"/>
              <p:cNvSpPr/>
              <p:nvPr/>
            </p:nvSpPr>
            <p:spPr>
              <a:xfrm>
                <a:off x="1985210" y="4824664"/>
                <a:ext cx="902369" cy="445168"/>
              </a:xfrm>
              <a:custGeom>
                <a:avLst/>
                <a:gdLst>
                  <a:gd name="connsiteX0" fmla="*/ 0 w 902369"/>
                  <a:gd name="connsiteY0" fmla="*/ 445168 h 445168"/>
                  <a:gd name="connsiteX1" fmla="*/ 96253 w 902369"/>
                  <a:gd name="connsiteY1" fmla="*/ 156410 h 445168"/>
                  <a:gd name="connsiteX2" fmla="*/ 300790 w 902369"/>
                  <a:gd name="connsiteY2" fmla="*/ 0 h 445168"/>
                  <a:gd name="connsiteX3" fmla="*/ 601579 w 902369"/>
                  <a:gd name="connsiteY3" fmla="*/ 0 h 445168"/>
                  <a:gd name="connsiteX4" fmla="*/ 902369 w 902369"/>
                  <a:gd name="connsiteY4" fmla="*/ 144379 h 44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369" h="445168">
                    <a:moveTo>
                      <a:pt x="0" y="445168"/>
                    </a:moveTo>
                    <a:lnTo>
                      <a:pt x="96253" y="156410"/>
                    </a:lnTo>
                    <a:lnTo>
                      <a:pt x="300790" y="0"/>
                    </a:lnTo>
                    <a:lnTo>
                      <a:pt x="601579" y="0"/>
                    </a:lnTo>
                    <a:lnTo>
                      <a:pt x="902369" y="14437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235784" y="3078686"/>
              <a:ext cx="911878" cy="692902"/>
              <a:chOff x="1975701" y="4584032"/>
              <a:chExt cx="1008131" cy="692902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1975701" y="4584032"/>
                <a:ext cx="1008131" cy="692902"/>
                <a:chOff x="1676900" y="2090703"/>
                <a:chExt cx="6349500" cy="2366001"/>
              </a:xfrm>
            </p:grpSpPr>
            <p:sp>
              <p:nvSpPr>
                <p:cNvPr id="66" name="Line 5"/>
                <p:cNvSpPr>
                  <a:spLocks noChangeShapeType="1"/>
                </p:cNvSpPr>
                <p:nvPr/>
              </p:nvSpPr>
              <p:spPr bwMode="auto">
                <a:xfrm>
                  <a:off x="1676901" y="4456704"/>
                  <a:ext cx="6349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67" name="Straight Arrow Connector 66"/>
                <p:cNvCxnSpPr>
                  <a:stCxn id="66" idx="0"/>
                </p:cNvCxnSpPr>
                <p:nvPr/>
              </p:nvCxnSpPr>
              <p:spPr bwMode="auto">
                <a:xfrm flipV="1">
                  <a:off x="1676900" y="2090703"/>
                  <a:ext cx="0" cy="2366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65" name="Freeform 64"/>
              <p:cNvSpPr/>
              <p:nvPr/>
            </p:nvSpPr>
            <p:spPr>
              <a:xfrm>
                <a:off x="1985210" y="4824664"/>
                <a:ext cx="902369" cy="445168"/>
              </a:xfrm>
              <a:custGeom>
                <a:avLst/>
                <a:gdLst>
                  <a:gd name="connsiteX0" fmla="*/ 0 w 902369"/>
                  <a:gd name="connsiteY0" fmla="*/ 445168 h 445168"/>
                  <a:gd name="connsiteX1" fmla="*/ 96253 w 902369"/>
                  <a:gd name="connsiteY1" fmla="*/ 156410 h 445168"/>
                  <a:gd name="connsiteX2" fmla="*/ 300790 w 902369"/>
                  <a:gd name="connsiteY2" fmla="*/ 0 h 445168"/>
                  <a:gd name="connsiteX3" fmla="*/ 601579 w 902369"/>
                  <a:gd name="connsiteY3" fmla="*/ 0 h 445168"/>
                  <a:gd name="connsiteX4" fmla="*/ 902369 w 902369"/>
                  <a:gd name="connsiteY4" fmla="*/ 144379 h 44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369" h="445168">
                    <a:moveTo>
                      <a:pt x="0" y="445168"/>
                    </a:moveTo>
                    <a:lnTo>
                      <a:pt x="96253" y="156410"/>
                    </a:lnTo>
                    <a:lnTo>
                      <a:pt x="300790" y="0"/>
                    </a:lnTo>
                    <a:lnTo>
                      <a:pt x="601579" y="0"/>
                    </a:lnTo>
                    <a:lnTo>
                      <a:pt x="902369" y="14437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4910011" y="1897235"/>
              <a:ext cx="911878" cy="692902"/>
              <a:chOff x="1975701" y="4584032"/>
              <a:chExt cx="1008131" cy="692902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975701" y="4584032"/>
                <a:ext cx="1008131" cy="692902"/>
                <a:chOff x="1676900" y="2090703"/>
                <a:chExt cx="6349500" cy="2366001"/>
              </a:xfrm>
            </p:grpSpPr>
            <p:sp>
              <p:nvSpPr>
                <p:cNvPr id="71" name="Line 5"/>
                <p:cNvSpPr>
                  <a:spLocks noChangeShapeType="1"/>
                </p:cNvSpPr>
                <p:nvPr/>
              </p:nvSpPr>
              <p:spPr bwMode="auto">
                <a:xfrm>
                  <a:off x="1676901" y="4456704"/>
                  <a:ext cx="6349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72" name="Straight Arrow Connector 71"/>
                <p:cNvCxnSpPr>
                  <a:stCxn id="71" idx="0"/>
                </p:cNvCxnSpPr>
                <p:nvPr/>
              </p:nvCxnSpPr>
              <p:spPr bwMode="auto">
                <a:xfrm flipV="1">
                  <a:off x="1676900" y="2090703"/>
                  <a:ext cx="0" cy="2366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70" name="Freeform 69"/>
              <p:cNvSpPr/>
              <p:nvPr/>
            </p:nvSpPr>
            <p:spPr>
              <a:xfrm>
                <a:off x="1985210" y="4824664"/>
                <a:ext cx="902369" cy="445168"/>
              </a:xfrm>
              <a:custGeom>
                <a:avLst/>
                <a:gdLst>
                  <a:gd name="connsiteX0" fmla="*/ 0 w 902369"/>
                  <a:gd name="connsiteY0" fmla="*/ 445168 h 445168"/>
                  <a:gd name="connsiteX1" fmla="*/ 96253 w 902369"/>
                  <a:gd name="connsiteY1" fmla="*/ 156410 h 445168"/>
                  <a:gd name="connsiteX2" fmla="*/ 300790 w 902369"/>
                  <a:gd name="connsiteY2" fmla="*/ 0 h 445168"/>
                  <a:gd name="connsiteX3" fmla="*/ 601579 w 902369"/>
                  <a:gd name="connsiteY3" fmla="*/ 0 h 445168"/>
                  <a:gd name="connsiteX4" fmla="*/ 902369 w 902369"/>
                  <a:gd name="connsiteY4" fmla="*/ 144379 h 44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369" h="445168">
                    <a:moveTo>
                      <a:pt x="0" y="445168"/>
                    </a:moveTo>
                    <a:lnTo>
                      <a:pt x="96253" y="156410"/>
                    </a:lnTo>
                    <a:lnTo>
                      <a:pt x="300790" y="0"/>
                    </a:lnTo>
                    <a:lnTo>
                      <a:pt x="601579" y="0"/>
                    </a:lnTo>
                    <a:lnTo>
                      <a:pt x="902369" y="14437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7721724" y="1697297"/>
              <a:ext cx="911878" cy="692902"/>
              <a:chOff x="1975701" y="4584032"/>
              <a:chExt cx="1008131" cy="692902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1975701" y="4584032"/>
                <a:ext cx="1008131" cy="692902"/>
                <a:chOff x="1676900" y="2090703"/>
                <a:chExt cx="6349500" cy="2366001"/>
              </a:xfrm>
            </p:grpSpPr>
            <p:sp>
              <p:nvSpPr>
                <p:cNvPr id="76" name="Line 5"/>
                <p:cNvSpPr>
                  <a:spLocks noChangeShapeType="1"/>
                </p:cNvSpPr>
                <p:nvPr/>
              </p:nvSpPr>
              <p:spPr bwMode="auto">
                <a:xfrm>
                  <a:off x="1676901" y="4456704"/>
                  <a:ext cx="6349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77" name="Straight Arrow Connector 76"/>
                <p:cNvCxnSpPr>
                  <a:stCxn id="76" idx="0"/>
                </p:cNvCxnSpPr>
                <p:nvPr/>
              </p:nvCxnSpPr>
              <p:spPr bwMode="auto">
                <a:xfrm flipV="1">
                  <a:off x="1676900" y="2090703"/>
                  <a:ext cx="0" cy="2366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75" name="Freeform 74"/>
              <p:cNvSpPr/>
              <p:nvPr/>
            </p:nvSpPr>
            <p:spPr>
              <a:xfrm>
                <a:off x="1985210" y="4824664"/>
                <a:ext cx="902369" cy="445168"/>
              </a:xfrm>
              <a:custGeom>
                <a:avLst/>
                <a:gdLst>
                  <a:gd name="connsiteX0" fmla="*/ 0 w 902369"/>
                  <a:gd name="connsiteY0" fmla="*/ 445168 h 445168"/>
                  <a:gd name="connsiteX1" fmla="*/ 96253 w 902369"/>
                  <a:gd name="connsiteY1" fmla="*/ 156410 h 445168"/>
                  <a:gd name="connsiteX2" fmla="*/ 300790 w 902369"/>
                  <a:gd name="connsiteY2" fmla="*/ 0 h 445168"/>
                  <a:gd name="connsiteX3" fmla="*/ 601579 w 902369"/>
                  <a:gd name="connsiteY3" fmla="*/ 0 h 445168"/>
                  <a:gd name="connsiteX4" fmla="*/ 902369 w 902369"/>
                  <a:gd name="connsiteY4" fmla="*/ 144379 h 44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369" h="445168">
                    <a:moveTo>
                      <a:pt x="0" y="445168"/>
                    </a:moveTo>
                    <a:lnTo>
                      <a:pt x="96253" y="156410"/>
                    </a:lnTo>
                    <a:lnTo>
                      <a:pt x="300790" y="0"/>
                    </a:lnTo>
                    <a:lnTo>
                      <a:pt x="601579" y="0"/>
                    </a:lnTo>
                    <a:lnTo>
                      <a:pt x="902369" y="14437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7194615" y="2881544"/>
              <a:ext cx="911878" cy="692902"/>
              <a:chOff x="1975701" y="4584032"/>
              <a:chExt cx="1008131" cy="692902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1975701" y="4584032"/>
                <a:ext cx="1008131" cy="692902"/>
                <a:chOff x="1676900" y="2090703"/>
                <a:chExt cx="6349500" cy="2366001"/>
              </a:xfrm>
            </p:grpSpPr>
            <p:sp>
              <p:nvSpPr>
                <p:cNvPr id="81" name="Line 5"/>
                <p:cNvSpPr>
                  <a:spLocks noChangeShapeType="1"/>
                </p:cNvSpPr>
                <p:nvPr/>
              </p:nvSpPr>
              <p:spPr bwMode="auto">
                <a:xfrm>
                  <a:off x="1676901" y="4456704"/>
                  <a:ext cx="6349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82" name="Straight Arrow Connector 81"/>
                <p:cNvCxnSpPr>
                  <a:stCxn id="81" idx="0"/>
                </p:cNvCxnSpPr>
                <p:nvPr/>
              </p:nvCxnSpPr>
              <p:spPr bwMode="auto">
                <a:xfrm flipV="1">
                  <a:off x="1676900" y="2090703"/>
                  <a:ext cx="0" cy="2366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80" name="Freeform 79"/>
              <p:cNvSpPr/>
              <p:nvPr/>
            </p:nvSpPr>
            <p:spPr>
              <a:xfrm>
                <a:off x="1985210" y="4824664"/>
                <a:ext cx="902369" cy="445168"/>
              </a:xfrm>
              <a:custGeom>
                <a:avLst/>
                <a:gdLst>
                  <a:gd name="connsiteX0" fmla="*/ 0 w 902369"/>
                  <a:gd name="connsiteY0" fmla="*/ 445168 h 445168"/>
                  <a:gd name="connsiteX1" fmla="*/ 96253 w 902369"/>
                  <a:gd name="connsiteY1" fmla="*/ 156410 h 445168"/>
                  <a:gd name="connsiteX2" fmla="*/ 300790 w 902369"/>
                  <a:gd name="connsiteY2" fmla="*/ 0 h 445168"/>
                  <a:gd name="connsiteX3" fmla="*/ 601579 w 902369"/>
                  <a:gd name="connsiteY3" fmla="*/ 0 h 445168"/>
                  <a:gd name="connsiteX4" fmla="*/ 902369 w 902369"/>
                  <a:gd name="connsiteY4" fmla="*/ 144379 h 44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369" h="445168">
                    <a:moveTo>
                      <a:pt x="0" y="445168"/>
                    </a:moveTo>
                    <a:lnTo>
                      <a:pt x="96253" y="156410"/>
                    </a:lnTo>
                    <a:lnTo>
                      <a:pt x="300790" y="0"/>
                    </a:lnTo>
                    <a:lnTo>
                      <a:pt x="601579" y="0"/>
                    </a:lnTo>
                    <a:lnTo>
                      <a:pt x="902369" y="14437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7112123" y="4082569"/>
              <a:ext cx="911878" cy="692902"/>
              <a:chOff x="1975701" y="4584032"/>
              <a:chExt cx="1008131" cy="692902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1975701" y="4584032"/>
                <a:ext cx="1008131" cy="692902"/>
                <a:chOff x="1676900" y="2090703"/>
                <a:chExt cx="6349500" cy="2366001"/>
              </a:xfrm>
            </p:grpSpPr>
            <p:sp>
              <p:nvSpPr>
                <p:cNvPr id="86" name="Line 5"/>
                <p:cNvSpPr>
                  <a:spLocks noChangeShapeType="1"/>
                </p:cNvSpPr>
                <p:nvPr/>
              </p:nvSpPr>
              <p:spPr bwMode="auto">
                <a:xfrm>
                  <a:off x="1676901" y="4456704"/>
                  <a:ext cx="6349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87" name="Straight Arrow Connector 86"/>
                <p:cNvCxnSpPr>
                  <a:stCxn id="86" idx="0"/>
                </p:cNvCxnSpPr>
                <p:nvPr/>
              </p:nvCxnSpPr>
              <p:spPr bwMode="auto">
                <a:xfrm flipV="1">
                  <a:off x="1676900" y="2090703"/>
                  <a:ext cx="0" cy="2366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85" name="Freeform 84"/>
              <p:cNvSpPr/>
              <p:nvPr/>
            </p:nvSpPr>
            <p:spPr>
              <a:xfrm>
                <a:off x="1985210" y="4824664"/>
                <a:ext cx="902369" cy="445168"/>
              </a:xfrm>
              <a:custGeom>
                <a:avLst/>
                <a:gdLst>
                  <a:gd name="connsiteX0" fmla="*/ 0 w 902369"/>
                  <a:gd name="connsiteY0" fmla="*/ 445168 h 445168"/>
                  <a:gd name="connsiteX1" fmla="*/ 96253 w 902369"/>
                  <a:gd name="connsiteY1" fmla="*/ 156410 h 445168"/>
                  <a:gd name="connsiteX2" fmla="*/ 300790 w 902369"/>
                  <a:gd name="connsiteY2" fmla="*/ 0 h 445168"/>
                  <a:gd name="connsiteX3" fmla="*/ 601579 w 902369"/>
                  <a:gd name="connsiteY3" fmla="*/ 0 h 445168"/>
                  <a:gd name="connsiteX4" fmla="*/ 902369 w 902369"/>
                  <a:gd name="connsiteY4" fmla="*/ 144379 h 44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369" h="445168">
                    <a:moveTo>
                      <a:pt x="0" y="445168"/>
                    </a:moveTo>
                    <a:lnTo>
                      <a:pt x="96253" y="156410"/>
                    </a:lnTo>
                    <a:lnTo>
                      <a:pt x="300790" y="0"/>
                    </a:lnTo>
                    <a:lnTo>
                      <a:pt x="601579" y="0"/>
                    </a:lnTo>
                    <a:lnTo>
                      <a:pt x="902369" y="14437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6115230" y="5140981"/>
              <a:ext cx="911878" cy="692902"/>
              <a:chOff x="1975701" y="4584032"/>
              <a:chExt cx="1008131" cy="692902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1975701" y="4584032"/>
                <a:ext cx="1008131" cy="692902"/>
                <a:chOff x="1676900" y="2090703"/>
                <a:chExt cx="6349500" cy="2366001"/>
              </a:xfrm>
            </p:grpSpPr>
            <p:sp>
              <p:nvSpPr>
                <p:cNvPr id="91" name="Line 5"/>
                <p:cNvSpPr>
                  <a:spLocks noChangeShapeType="1"/>
                </p:cNvSpPr>
                <p:nvPr/>
              </p:nvSpPr>
              <p:spPr bwMode="auto">
                <a:xfrm>
                  <a:off x="1676901" y="4456704"/>
                  <a:ext cx="6349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92" name="Straight Arrow Connector 91"/>
                <p:cNvCxnSpPr>
                  <a:stCxn id="91" idx="0"/>
                </p:cNvCxnSpPr>
                <p:nvPr/>
              </p:nvCxnSpPr>
              <p:spPr bwMode="auto">
                <a:xfrm flipV="1">
                  <a:off x="1676900" y="2090703"/>
                  <a:ext cx="0" cy="2366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90" name="Freeform 89"/>
              <p:cNvSpPr/>
              <p:nvPr/>
            </p:nvSpPr>
            <p:spPr>
              <a:xfrm>
                <a:off x="1985210" y="4824664"/>
                <a:ext cx="902369" cy="445168"/>
              </a:xfrm>
              <a:custGeom>
                <a:avLst/>
                <a:gdLst>
                  <a:gd name="connsiteX0" fmla="*/ 0 w 902369"/>
                  <a:gd name="connsiteY0" fmla="*/ 445168 h 445168"/>
                  <a:gd name="connsiteX1" fmla="*/ 96253 w 902369"/>
                  <a:gd name="connsiteY1" fmla="*/ 156410 h 445168"/>
                  <a:gd name="connsiteX2" fmla="*/ 300790 w 902369"/>
                  <a:gd name="connsiteY2" fmla="*/ 0 h 445168"/>
                  <a:gd name="connsiteX3" fmla="*/ 601579 w 902369"/>
                  <a:gd name="connsiteY3" fmla="*/ 0 h 445168"/>
                  <a:gd name="connsiteX4" fmla="*/ 902369 w 902369"/>
                  <a:gd name="connsiteY4" fmla="*/ 144379 h 44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369" h="445168">
                    <a:moveTo>
                      <a:pt x="0" y="445168"/>
                    </a:moveTo>
                    <a:lnTo>
                      <a:pt x="96253" y="156410"/>
                    </a:lnTo>
                    <a:lnTo>
                      <a:pt x="300790" y="0"/>
                    </a:lnTo>
                    <a:lnTo>
                      <a:pt x="601579" y="0"/>
                    </a:lnTo>
                    <a:lnTo>
                      <a:pt x="902369" y="14437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5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5"/>
          <p:cNvSpPr txBox="1">
            <a:spLocks noGrp="1"/>
          </p:cNvSpPr>
          <p:nvPr/>
        </p:nvSpPr>
        <p:spPr bwMode="auto">
          <a:xfrm>
            <a:off x="6553200" y="65341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i="0"/>
              <a:t>Slide </a:t>
            </a:r>
            <a:fld id="{73179F04-1448-491D-BBAA-E6AB10CCC1B6}" type="slidenum">
              <a:rPr lang="en-US" sz="1400" i="0"/>
              <a:pPr algn="r"/>
              <a:t>21</a:t>
            </a:fld>
            <a:endParaRPr lang="en-US" sz="1400" i="0"/>
          </a:p>
        </p:txBody>
      </p:sp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601788"/>
            <a:ext cx="709613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/>
              <a:t>Value function approximations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24176" y="1854460"/>
            <a:ext cx="675070" cy="4560799"/>
            <a:chOff x="1824176" y="1854460"/>
            <a:chExt cx="675070" cy="4560799"/>
          </a:xfrm>
        </p:grpSpPr>
        <p:grpSp>
          <p:nvGrpSpPr>
            <p:cNvPr id="23" name="Group 22"/>
            <p:cNvGrpSpPr/>
            <p:nvPr/>
          </p:nvGrpSpPr>
          <p:grpSpPr>
            <a:xfrm>
              <a:off x="1889641" y="5952043"/>
              <a:ext cx="609605" cy="463216"/>
              <a:chOff x="1975701" y="4584032"/>
              <a:chExt cx="1008131" cy="692902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975701" y="4584032"/>
                <a:ext cx="1008131" cy="692902"/>
                <a:chOff x="1676900" y="2090703"/>
                <a:chExt cx="6349500" cy="2366001"/>
              </a:xfrm>
            </p:grpSpPr>
            <p:sp>
              <p:nvSpPr>
                <p:cNvPr id="26" name="Line 5"/>
                <p:cNvSpPr>
                  <a:spLocks noChangeShapeType="1"/>
                </p:cNvSpPr>
                <p:nvPr/>
              </p:nvSpPr>
              <p:spPr bwMode="auto">
                <a:xfrm>
                  <a:off x="1676901" y="4456704"/>
                  <a:ext cx="6349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7" name="Straight Arrow Connector 26"/>
                <p:cNvCxnSpPr>
                  <a:stCxn id="26" idx="0"/>
                </p:cNvCxnSpPr>
                <p:nvPr/>
              </p:nvCxnSpPr>
              <p:spPr bwMode="auto">
                <a:xfrm flipV="1">
                  <a:off x="1676900" y="2090703"/>
                  <a:ext cx="0" cy="2366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25" name="Freeform 24"/>
              <p:cNvSpPr/>
              <p:nvPr/>
            </p:nvSpPr>
            <p:spPr>
              <a:xfrm>
                <a:off x="1985210" y="4824664"/>
                <a:ext cx="902369" cy="445168"/>
              </a:xfrm>
              <a:custGeom>
                <a:avLst/>
                <a:gdLst>
                  <a:gd name="connsiteX0" fmla="*/ 0 w 902369"/>
                  <a:gd name="connsiteY0" fmla="*/ 445168 h 445168"/>
                  <a:gd name="connsiteX1" fmla="*/ 96253 w 902369"/>
                  <a:gd name="connsiteY1" fmla="*/ 156410 h 445168"/>
                  <a:gd name="connsiteX2" fmla="*/ 300790 w 902369"/>
                  <a:gd name="connsiteY2" fmla="*/ 0 h 445168"/>
                  <a:gd name="connsiteX3" fmla="*/ 601579 w 902369"/>
                  <a:gd name="connsiteY3" fmla="*/ 0 h 445168"/>
                  <a:gd name="connsiteX4" fmla="*/ 902369 w 902369"/>
                  <a:gd name="connsiteY4" fmla="*/ 144379 h 44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369" h="445168">
                    <a:moveTo>
                      <a:pt x="0" y="445168"/>
                    </a:moveTo>
                    <a:lnTo>
                      <a:pt x="96253" y="156410"/>
                    </a:lnTo>
                    <a:lnTo>
                      <a:pt x="300790" y="0"/>
                    </a:lnTo>
                    <a:lnTo>
                      <a:pt x="601579" y="0"/>
                    </a:lnTo>
                    <a:lnTo>
                      <a:pt x="902369" y="14437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880609" y="5212810"/>
              <a:ext cx="609605" cy="463216"/>
              <a:chOff x="1975701" y="4584032"/>
              <a:chExt cx="1008131" cy="692902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975701" y="4584032"/>
                <a:ext cx="1008131" cy="692902"/>
                <a:chOff x="1676900" y="2090703"/>
                <a:chExt cx="6349500" cy="2366001"/>
              </a:xfrm>
            </p:grpSpPr>
            <p:sp>
              <p:nvSpPr>
                <p:cNvPr id="31" name="Line 5"/>
                <p:cNvSpPr>
                  <a:spLocks noChangeShapeType="1"/>
                </p:cNvSpPr>
                <p:nvPr/>
              </p:nvSpPr>
              <p:spPr bwMode="auto">
                <a:xfrm>
                  <a:off x="1676901" y="4456704"/>
                  <a:ext cx="6349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2" name="Straight Arrow Connector 31"/>
                <p:cNvCxnSpPr>
                  <a:stCxn id="31" idx="0"/>
                </p:cNvCxnSpPr>
                <p:nvPr/>
              </p:nvCxnSpPr>
              <p:spPr bwMode="auto">
                <a:xfrm flipV="1">
                  <a:off x="1676900" y="2090703"/>
                  <a:ext cx="0" cy="2366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30" name="Freeform 29"/>
              <p:cNvSpPr/>
              <p:nvPr/>
            </p:nvSpPr>
            <p:spPr>
              <a:xfrm>
                <a:off x="1985210" y="4824664"/>
                <a:ext cx="902369" cy="445168"/>
              </a:xfrm>
              <a:custGeom>
                <a:avLst/>
                <a:gdLst>
                  <a:gd name="connsiteX0" fmla="*/ 0 w 902369"/>
                  <a:gd name="connsiteY0" fmla="*/ 445168 h 445168"/>
                  <a:gd name="connsiteX1" fmla="*/ 96253 w 902369"/>
                  <a:gd name="connsiteY1" fmla="*/ 156410 h 445168"/>
                  <a:gd name="connsiteX2" fmla="*/ 300790 w 902369"/>
                  <a:gd name="connsiteY2" fmla="*/ 0 h 445168"/>
                  <a:gd name="connsiteX3" fmla="*/ 601579 w 902369"/>
                  <a:gd name="connsiteY3" fmla="*/ 0 h 445168"/>
                  <a:gd name="connsiteX4" fmla="*/ 902369 w 902369"/>
                  <a:gd name="connsiteY4" fmla="*/ 144379 h 44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369" h="445168">
                    <a:moveTo>
                      <a:pt x="0" y="445168"/>
                    </a:moveTo>
                    <a:lnTo>
                      <a:pt x="96253" y="156410"/>
                    </a:lnTo>
                    <a:lnTo>
                      <a:pt x="300790" y="0"/>
                    </a:lnTo>
                    <a:lnTo>
                      <a:pt x="601579" y="0"/>
                    </a:lnTo>
                    <a:lnTo>
                      <a:pt x="902369" y="14437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872008" y="4356564"/>
              <a:ext cx="609605" cy="463216"/>
              <a:chOff x="1975701" y="4584032"/>
              <a:chExt cx="1008131" cy="69290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975701" y="4584032"/>
                <a:ext cx="1008131" cy="692902"/>
                <a:chOff x="1676900" y="2090703"/>
                <a:chExt cx="6349500" cy="2366001"/>
              </a:xfrm>
            </p:grpSpPr>
            <p:sp>
              <p:nvSpPr>
                <p:cNvPr id="36" name="Line 5"/>
                <p:cNvSpPr>
                  <a:spLocks noChangeShapeType="1"/>
                </p:cNvSpPr>
                <p:nvPr/>
              </p:nvSpPr>
              <p:spPr bwMode="auto">
                <a:xfrm>
                  <a:off x="1676901" y="4456704"/>
                  <a:ext cx="6349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7" name="Straight Arrow Connector 36"/>
                <p:cNvCxnSpPr>
                  <a:stCxn id="36" idx="0"/>
                </p:cNvCxnSpPr>
                <p:nvPr/>
              </p:nvCxnSpPr>
              <p:spPr bwMode="auto">
                <a:xfrm flipV="1">
                  <a:off x="1676900" y="2090703"/>
                  <a:ext cx="0" cy="2366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35" name="Freeform 34"/>
              <p:cNvSpPr/>
              <p:nvPr/>
            </p:nvSpPr>
            <p:spPr>
              <a:xfrm>
                <a:off x="1985210" y="4824664"/>
                <a:ext cx="902369" cy="445168"/>
              </a:xfrm>
              <a:custGeom>
                <a:avLst/>
                <a:gdLst>
                  <a:gd name="connsiteX0" fmla="*/ 0 w 902369"/>
                  <a:gd name="connsiteY0" fmla="*/ 445168 h 445168"/>
                  <a:gd name="connsiteX1" fmla="*/ 96253 w 902369"/>
                  <a:gd name="connsiteY1" fmla="*/ 156410 h 445168"/>
                  <a:gd name="connsiteX2" fmla="*/ 300790 w 902369"/>
                  <a:gd name="connsiteY2" fmla="*/ 0 h 445168"/>
                  <a:gd name="connsiteX3" fmla="*/ 601579 w 902369"/>
                  <a:gd name="connsiteY3" fmla="*/ 0 h 445168"/>
                  <a:gd name="connsiteX4" fmla="*/ 902369 w 902369"/>
                  <a:gd name="connsiteY4" fmla="*/ 144379 h 44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369" h="445168">
                    <a:moveTo>
                      <a:pt x="0" y="445168"/>
                    </a:moveTo>
                    <a:lnTo>
                      <a:pt x="96253" y="156410"/>
                    </a:lnTo>
                    <a:lnTo>
                      <a:pt x="300790" y="0"/>
                    </a:lnTo>
                    <a:lnTo>
                      <a:pt x="601579" y="0"/>
                    </a:lnTo>
                    <a:lnTo>
                      <a:pt x="902369" y="14437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824176" y="1854460"/>
              <a:ext cx="609605" cy="463216"/>
              <a:chOff x="1975701" y="4584032"/>
              <a:chExt cx="1008131" cy="692902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975701" y="4584032"/>
                <a:ext cx="1008131" cy="692902"/>
                <a:chOff x="1676900" y="2090703"/>
                <a:chExt cx="6349500" cy="2366001"/>
              </a:xfrm>
            </p:grpSpPr>
            <p:sp>
              <p:nvSpPr>
                <p:cNvPr id="41" name="Line 5"/>
                <p:cNvSpPr>
                  <a:spLocks noChangeShapeType="1"/>
                </p:cNvSpPr>
                <p:nvPr/>
              </p:nvSpPr>
              <p:spPr bwMode="auto">
                <a:xfrm>
                  <a:off x="1676901" y="4456704"/>
                  <a:ext cx="6349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2" name="Straight Arrow Connector 41"/>
                <p:cNvCxnSpPr>
                  <a:stCxn id="41" idx="0"/>
                </p:cNvCxnSpPr>
                <p:nvPr/>
              </p:nvCxnSpPr>
              <p:spPr bwMode="auto">
                <a:xfrm flipV="1">
                  <a:off x="1676900" y="2090703"/>
                  <a:ext cx="0" cy="2366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40" name="Freeform 39"/>
              <p:cNvSpPr/>
              <p:nvPr/>
            </p:nvSpPr>
            <p:spPr>
              <a:xfrm>
                <a:off x="1985210" y="4824664"/>
                <a:ext cx="902369" cy="445168"/>
              </a:xfrm>
              <a:custGeom>
                <a:avLst/>
                <a:gdLst>
                  <a:gd name="connsiteX0" fmla="*/ 0 w 902369"/>
                  <a:gd name="connsiteY0" fmla="*/ 445168 h 445168"/>
                  <a:gd name="connsiteX1" fmla="*/ 96253 w 902369"/>
                  <a:gd name="connsiteY1" fmla="*/ 156410 h 445168"/>
                  <a:gd name="connsiteX2" fmla="*/ 300790 w 902369"/>
                  <a:gd name="connsiteY2" fmla="*/ 0 h 445168"/>
                  <a:gd name="connsiteX3" fmla="*/ 601579 w 902369"/>
                  <a:gd name="connsiteY3" fmla="*/ 0 h 445168"/>
                  <a:gd name="connsiteX4" fmla="*/ 902369 w 902369"/>
                  <a:gd name="connsiteY4" fmla="*/ 144379 h 44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369" h="445168">
                    <a:moveTo>
                      <a:pt x="0" y="445168"/>
                    </a:moveTo>
                    <a:lnTo>
                      <a:pt x="96253" y="156410"/>
                    </a:lnTo>
                    <a:lnTo>
                      <a:pt x="300790" y="0"/>
                    </a:lnTo>
                    <a:lnTo>
                      <a:pt x="601579" y="0"/>
                    </a:lnTo>
                    <a:lnTo>
                      <a:pt x="902369" y="14437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863407" y="2781763"/>
              <a:ext cx="609605" cy="463216"/>
              <a:chOff x="1975701" y="4584032"/>
              <a:chExt cx="1008131" cy="692902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975701" y="4584032"/>
                <a:ext cx="1008131" cy="692902"/>
                <a:chOff x="1676900" y="2090703"/>
                <a:chExt cx="6349500" cy="2366001"/>
              </a:xfrm>
            </p:grpSpPr>
            <p:sp>
              <p:nvSpPr>
                <p:cNvPr id="46" name="Line 5"/>
                <p:cNvSpPr>
                  <a:spLocks noChangeShapeType="1"/>
                </p:cNvSpPr>
                <p:nvPr/>
              </p:nvSpPr>
              <p:spPr bwMode="auto">
                <a:xfrm>
                  <a:off x="1676901" y="4456704"/>
                  <a:ext cx="6349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7" name="Straight Arrow Connector 46"/>
                <p:cNvCxnSpPr>
                  <a:stCxn id="46" idx="0"/>
                </p:cNvCxnSpPr>
                <p:nvPr/>
              </p:nvCxnSpPr>
              <p:spPr bwMode="auto">
                <a:xfrm flipV="1">
                  <a:off x="1676900" y="2090703"/>
                  <a:ext cx="0" cy="2366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45" name="Freeform 44"/>
              <p:cNvSpPr/>
              <p:nvPr/>
            </p:nvSpPr>
            <p:spPr>
              <a:xfrm>
                <a:off x="1985210" y="4824664"/>
                <a:ext cx="902369" cy="445168"/>
              </a:xfrm>
              <a:custGeom>
                <a:avLst/>
                <a:gdLst>
                  <a:gd name="connsiteX0" fmla="*/ 0 w 902369"/>
                  <a:gd name="connsiteY0" fmla="*/ 445168 h 445168"/>
                  <a:gd name="connsiteX1" fmla="*/ 96253 w 902369"/>
                  <a:gd name="connsiteY1" fmla="*/ 156410 h 445168"/>
                  <a:gd name="connsiteX2" fmla="*/ 300790 w 902369"/>
                  <a:gd name="connsiteY2" fmla="*/ 0 h 445168"/>
                  <a:gd name="connsiteX3" fmla="*/ 601579 w 902369"/>
                  <a:gd name="connsiteY3" fmla="*/ 0 h 445168"/>
                  <a:gd name="connsiteX4" fmla="*/ 902369 w 902369"/>
                  <a:gd name="connsiteY4" fmla="*/ 144379 h 44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369" h="445168">
                    <a:moveTo>
                      <a:pt x="0" y="445168"/>
                    </a:moveTo>
                    <a:lnTo>
                      <a:pt x="96253" y="156410"/>
                    </a:lnTo>
                    <a:lnTo>
                      <a:pt x="300790" y="0"/>
                    </a:lnTo>
                    <a:lnTo>
                      <a:pt x="601579" y="0"/>
                    </a:lnTo>
                    <a:lnTo>
                      <a:pt x="902369" y="14437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55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/>
          <p:cNvSpPr txBox="1">
            <a:spLocks noGrp="1"/>
          </p:cNvSpPr>
          <p:nvPr/>
        </p:nvSpPr>
        <p:spPr bwMode="auto">
          <a:xfrm>
            <a:off x="6553200" y="65341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i="0"/>
              <a:t>Slide </a:t>
            </a:r>
            <a:fld id="{8F4EE4E5-EFEB-4A91-BD89-ABD4C1EDAC7B}" type="slidenum">
              <a:rPr lang="en-US" sz="1400" i="0"/>
              <a:pPr algn="r"/>
              <a:t>22</a:t>
            </a:fld>
            <a:endParaRPr lang="en-US" sz="1400" i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/>
              <a:t>Value function approximations</a:t>
            </a:r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601788"/>
            <a:ext cx="709613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42147" y="1079500"/>
            <a:ext cx="954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0" dirty="0"/>
              <a:t>Monday</a:t>
            </a:r>
          </a:p>
        </p:txBody>
      </p:sp>
      <p:graphicFrame>
        <p:nvGraphicFramePr>
          <p:cNvPr id="3994637" name="Object 13"/>
          <p:cNvGraphicFramePr>
            <a:graphicFrameLocks noChangeAspect="1"/>
          </p:cNvGraphicFramePr>
          <p:nvPr>
            <p:extLst/>
          </p:nvPr>
        </p:nvGraphicFramePr>
        <p:xfrm>
          <a:off x="7833697" y="3638717"/>
          <a:ext cx="81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5" imgW="177480" imgH="88560" progId="Equation.DSMT4">
                  <p:embed/>
                </p:oleObj>
              </mc:Choice>
              <mc:Fallback>
                <p:oleObj name="Equation" r:id="rId5" imgW="177480" imgH="88560" progId="Equation.DSMT4">
                  <p:embed/>
                  <p:pic>
                    <p:nvPicPr>
                      <p:cNvPr id="39946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3697" y="3638717"/>
                        <a:ext cx="812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123171" y="1333500"/>
            <a:ext cx="6934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0" dirty="0"/>
              <a:t>Time</a:t>
            </a:r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974566" y="1347788"/>
            <a:ext cx="4924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0" dirty="0"/>
              <a:t>:05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824176" y="1854460"/>
            <a:ext cx="675070" cy="4560799"/>
            <a:chOff x="1824176" y="1854460"/>
            <a:chExt cx="675070" cy="4560799"/>
          </a:xfrm>
        </p:grpSpPr>
        <p:grpSp>
          <p:nvGrpSpPr>
            <p:cNvPr id="58" name="Group 57"/>
            <p:cNvGrpSpPr/>
            <p:nvPr/>
          </p:nvGrpSpPr>
          <p:grpSpPr>
            <a:xfrm>
              <a:off x="1889641" y="5952043"/>
              <a:ext cx="609605" cy="463216"/>
              <a:chOff x="1975701" y="4584032"/>
              <a:chExt cx="1008131" cy="692902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1975701" y="4584032"/>
                <a:ext cx="1008131" cy="692902"/>
                <a:chOff x="1676900" y="2090703"/>
                <a:chExt cx="6349500" cy="2366001"/>
              </a:xfrm>
            </p:grpSpPr>
            <p:sp>
              <p:nvSpPr>
                <p:cNvPr id="81" name="Line 5"/>
                <p:cNvSpPr>
                  <a:spLocks noChangeShapeType="1"/>
                </p:cNvSpPr>
                <p:nvPr/>
              </p:nvSpPr>
              <p:spPr bwMode="auto">
                <a:xfrm>
                  <a:off x="1676901" y="4456704"/>
                  <a:ext cx="6349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82" name="Straight Arrow Connector 81"/>
                <p:cNvCxnSpPr>
                  <a:stCxn id="81" idx="0"/>
                </p:cNvCxnSpPr>
                <p:nvPr/>
              </p:nvCxnSpPr>
              <p:spPr bwMode="auto">
                <a:xfrm flipV="1">
                  <a:off x="1676900" y="2090703"/>
                  <a:ext cx="0" cy="2366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80" name="Freeform 79"/>
              <p:cNvSpPr/>
              <p:nvPr/>
            </p:nvSpPr>
            <p:spPr>
              <a:xfrm>
                <a:off x="1985210" y="4824664"/>
                <a:ext cx="902369" cy="445168"/>
              </a:xfrm>
              <a:custGeom>
                <a:avLst/>
                <a:gdLst>
                  <a:gd name="connsiteX0" fmla="*/ 0 w 902369"/>
                  <a:gd name="connsiteY0" fmla="*/ 445168 h 445168"/>
                  <a:gd name="connsiteX1" fmla="*/ 96253 w 902369"/>
                  <a:gd name="connsiteY1" fmla="*/ 156410 h 445168"/>
                  <a:gd name="connsiteX2" fmla="*/ 300790 w 902369"/>
                  <a:gd name="connsiteY2" fmla="*/ 0 h 445168"/>
                  <a:gd name="connsiteX3" fmla="*/ 601579 w 902369"/>
                  <a:gd name="connsiteY3" fmla="*/ 0 h 445168"/>
                  <a:gd name="connsiteX4" fmla="*/ 902369 w 902369"/>
                  <a:gd name="connsiteY4" fmla="*/ 144379 h 44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369" h="445168">
                    <a:moveTo>
                      <a:pt x="0" y="445168"/>
                    </a:moveTo>
                    <a:lnTo>
                      <a:pt x="96253" y="156410"/>
                    </a:lnTo>
                    <a:lnTo>
                      <a:pt x="300790" y="0"/>
                    </a:lnTo>
                    <a:lnTo>
                      <a:pt x="601579" y="0"/>
                    </a:lnTo>
                    <a:lnTo>
                      <a:pt x="902369" y="14437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880609" y="5212810"/>
              <a:ext cx="609605" cy="463216"/>
              <a:chOff x="1975701" y="4584032"/>
              <a:chExt cx="1008131" cy="692902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1975701" y="4584032"/>
                <a:ext cx="1008131" cy="692902"/>
                <a:chOff x="1676900" y="2090703"/>
                <a:chExt cx="6349500" cy="2366001"/>
              </a:xfrm>
            </p:grpSpPr>
            <p:sp>
              <p:nvSpPr>
                <p:cNvPr id="77" name="Line 5"/>
                <p:cNvSpPr>
                  <a:spLocks noChangeShapeType="1"/>
                </p:cNvSpPr>
                <p:nvPr/>
              </p:nvSpPr>
              <p:spPr bwMode="auto">
                <a:xfrm>
                  <a:off x="1676901" y="4456704"/>
                  <a:ext cx="6349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78" name="Straight Arrow Connector 77"/>
                <p:cNvCxnSpPr>
                  <a:stCxn id="77" idx="0"/>
                </p:cNvCxnSpPr>
                <p:nvPr/>
              </p:nvCxnSpPr>
              <p:spPr bwMode="auto">
                <a:xfrm flipV="1">
                  <a:off x="1676900" y="2090703"/>
                  <a:ext cx="0" cy="2366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76" name="Freeform 75"/>
              <p:cNvSpPr/>
              <p:nvPr/>
            </p:nvSpPr>
            <p:spPr>
              <a:xfrm>
                <a:off x="1985210" y="4824664"/>
                <a:ext cx="902369" cy="445168"/>
              </a:xfrm>
              <a:custGeom>
                <a:avLst/>
                <a:gdLst>
                  <a:gd name="connsiteX0" fmla="*/ 0 w 902369"/>
                  <a:gd name="connsiteY0" fmla="*/ 445168 h 445168"/>
                  <a:gd name="connsiteX1" fmla="*/ 96253 w 902369"/>
                  <a:gd name="connsiteY1" fmla="*/ 156410 h 445168"/>
                  <a:gd name="connsiteX2" fmla="*/ 300790 w 902369"/>
                  <a:gd name="connsiteY2" fmla="*/ 0 h 445168"/>
                  <a:gd name="connsiteX3" fmla="*/ 601579 w 902369"/>
                  <a:gd name="connsiteY3" fmla="*/ 0 h 445168"/>
                  <a:gd name="connsiteX4" fmla="*/ 902369 w 902369"/>
                  <a:gd name="connsiteY4" fmla="*/ 144379 h 44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369" h="445168">
                    <a:moveTo>
                      <a:pt x="0" y="445168"/>
                    </a:moveTo>
                    <a:lnTo>
                      <a:pt x="96253" y="156410"/>
                    </a:lnTo>
                    <a:lnTo>
                      <a:pt x="300790" y="0"/>
                    </a:lnTo>
                    <a:lnTo>
                      <a:pt x="601579" y="0"/>
                    </a:lnTo>
                    <a:lnTo>
                      <a:pt x="902369" y="14437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872008" y="4356564"/>
              <a:ext cx="609605" cy="463216"/>
              <a:chOff x="1975701" y="4584032"/>
              <a:chExt cx="1008131" cy="692902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1975701" y="4584032"/>
                <a:ext cx="1008131" cy="692902"/>
                <a:chOff x="1676900" y="2090703"/>
                <a:chExt cx="6349500" cy="2366001"/>
              </a:xfrm>
            </p:grpSpPr>
            <p:sp>
              <p:nvSpPr>
                <p:cNvPr id="73" name="Line 5"/>
                <p:cNvSpPr>
                  <a:spLocks noChangeShapeType="1"/>
                </p:cNvSpPr>
                <p:nvPr/>
              </p:nvSpPr>
              <p:spPr bwMode="auto">
                <a:xfrm>
                  <a:off x="1676901" y="4456704"/>
                  <a:ext cx="6349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74" name="Straight Arrow Connector 73"/>
                <p:cNvCxnSpPr>
                  <a:stCxn id="73" idx="0"/>
                </p:cNvCxnSpPr>
                <p:nvPr/>
              </p:nvCxnSpPr>
              <p:spPr bwMode="auto">
                <a:xfrm flipV="1">
                  <a:off x="1676900" y="2090703"/>
                  <a:ext cx="0" cy="2366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72" name="Freeform 71"/>
              <p:cNvSpPr/>
              <p:nvPr/>
            </p:nvSpPr>
            <p:spPr>
              <a:xfrm>
                <a:off x="1985210" y="4824664"/>
                <a:ext cx="902369" cy="445168"/>
              </a:xfrm>
              <a:custGeom>
                <a:avLst/>
                <a:gdLst>
                  <a:gd name="connsiteX0" fmla="*/ 0 w 902369"/>
                  <a:gd name="connsiteY0" fmla="*/ 445168 h 445168"/>
                  <a:gd name="connsiteX1" fmla="*/ 96253 w 902369"/>
                  <a:gd name="connsiteY1" fmla="*/ 156410 h 445168"/>
                  <a:gd name="connsiteX2" fmla="*/ 300790 w 902369"/>
                  <a:gd name="connsiteY2" fmla="*/ 0 h 445168"/>
                  <a:gd name="connsiteX3" fmla="*/ 601579 w 902369"/>
                  <a:gd name="connsiteY3" fmla="*/ 0 h 445168"/>
                  <a:gd name="connsiteX4" fmla="*/ 902369 w 902369"/>
                  <a:gd name="connsiteY4" fmla="*/ 144379 h 44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369" h="445168">
                    <a:moveTo>
                      <a:pt x="0" y="445168"/>
                    </a:moveTo>
                    <a:lnTo>
                      <a:pt x="96253" y="156410"/>
                    </a:lnTo>
                    <a:lnTo>
                      <a:pt x="300790" y="0"/>
                    </a:lnTo>
                    <a:lnTo>
                      <a:pt x="601579" y="0"/>
                    </a:lnTo>
                    <a:lnTo>
                      <a:pt x="902369" y="14437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824176" y="1854460"/>
              <a:ext cx="609605" cy="463216"/>
              <a:chOff x="1975701" y="4584032"/>
              <a:chExt cx="1008131" cy="692902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1975701" y="4584032"/>
                <a:ext cx="1008131" cy="692902"/>
                <a:chOff x="1676900" y="2090703"/>
                <a:chExt cx="6349500" cy="2366001"/>
              </a:xfrm>
            </p:grpSpPr>
            <p:sp>
              <p:nvSpPr>
                <p:cNvPr id="69" name="Line 5"/>
                <p:cNvSpPr>
                  <a:spLocks noChangeShapeType="1"/>
                </p:cNvSpPr>
                <p:nvPr/>
              </p:nvSpPr>
              <p:spPr bwMode="auto">
                <a:xfrm>
                  <a:off x="1676901" y="4456704"/>
                  <a:ext cx="6349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70" name="Straight Arrow Connector 69"/>
                <p:cNvCxnSpPr>
                  <a:stCxn id="69" idx="0"/>
                </p:cNvCxnSpPr>
                <p:nvPr/>
              </p:nvCxnSpPr>
              <p:spPr bwMode="auto">
                <a:xfrm flipV="1">
                  <a:off x="1676900" y="2090703"/>
                  <a:ext cx="0" cy="2366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68" name="Freeform 67"/>
              <p:cNvSpPr/>
              <p:nvPr/>
            </p:nvSpPr>
            <p:spPr>
              <a:xfrm>
                <a:off x="1985210" y="4824664"/>
                <a:ext cx="902369" cy="445168"/>
              </a:xfrm>
              <a:custGeom>
                <a:avLst/>
                <a:gdLst>
                  <a:gd name="connsiteX0" fmla="*/ 0 w 902369"/>
                  <a:gd name="connsiteY0" fmla="*/ 445168 h 445168"/>
                  <a:gd name="connsiteX1" fmla="*/ 96253 w 902369"/>
                  <a:gd name="connsiteY1" fmla="*/ 156410 h 445168"/>
                  <a:gd name="connsiteX2" fmla="*/ 300790 w 902369"/>
                  <a:gd name="connsiteY2" fmla="*/ 0 h 445168"/>
                  <a:gd name="connsiteX3" fmla="*/ 601579 w 902369"/>
                  <a:gd name="connsiteY3" fmla="*/ 0 h 445168"/>
                  <a:gd name="connsiteX4" fmla="*/ 902369 w 902369"/>
                  <a:gd name="connsiteY4" fmla="*/ 144379 h 44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369" h="445168">
                    <a:moveTo>
                      <a:pt x="0" y="445168"/>
                    </a:moveTo>
                    <a:lnTo>
                      <a:pt x="96253" y="156410"/>
                    </a:lnTo>
                    <a:lnTo>
                      <a:pt x="300790" y="0"/>
                    </a:lnTo>
                    <a:lnTo>
                      <a:pt x="601579" y="0"/>
                    </a:lnTo>
                    <a:lnTo>
                      <a:pt x="902369" y="14437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863407" y="2781763"/>
              <a:ext cx="609605" cy="463216"/>
              <a:chOff x="1975701" y="4584032"/>
              <a:chExt cx="1008131" cy="692902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1975701" y="4584032"/>
                <a:ext cx="1008131" cy="692902"/>
                <a:chOff x="1676900" y="2090703"/>
                <a:chExt cx="6349500" cy="2366001"/>
              </a:xfrm>
            </p:grpSpPr>
            <p:sp>
              <p:nvSpPr>
                <p:cNvPr id="65" name="Line 5"/>
                <p:cNvSpPr>
                  <a:spLocks noChangeShapeType="1"/>
                </p:cNvSpPr>
                <p:nvPr/>
              </p:nvSpPr>
              <p:spPr bwMode="auto">
                <a:xfrm>
                  <a:off x="1676901" y="4456704"/>
                  <a:ext cx="6349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66" name="Straight Arrow Connector 65"/>
                <p:cNvCxnSpPr>
                  <a:stCxn id="65" idx="0"/>
                </p:cNvCxnSpPr>
                <p:nvPr/>
              </p:nvCxnSpPr>
              <p:spPr bwMode="auto">
                <a:xfrm flipV="1">
                  <a:off x="1676900" y="2090703"/>
                  <a:ext cx="0" cy="2366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64" name="Freeform 63"/>
              <p:cNvSpPr/>
              <p:nvPr/>
            </p:nvSpPr>
            <p:spPr>
              <a:xfrm>
                <a:off x="1985210" y="4824664"/>
                <a:ext cx="902369" cy="445168"/>
              </a:xfrm>
              <a:custGeom>
                <a:avLst/>
                <a:gdLst>
                  <a:gd name="connsiteX0" fmla="*/ 0 w 902369"/>
                  <a:gd name="connsiteY0" fmla="*/ 445168 h 445168"/>
                  <a:gd name="connsiteX1" fmla="*/ 96253 w 902369"/>
                  <a:gd name="connsiteY1" fmla="*/ 156410 h 445168"/>
                  <a:gd name="connsiteX2" fmla="*/ 300790 w 902369"/>
                  <a:gd name="connsiteY2" fmla="*/ 0 h 445168"/>
                  <a:gd name="connsiteX3" fmla="*/ 601579 w 902369"/>
                  <a:gd name="connsiteY3" fmla="*/ 0 h 445168"/>
                  <a:gd name="connsiteX4" fmla="*/ 902369 w 902369"/>
                  <a:gd name="connsiteY4" fmla="*/ 144379 h 44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369" h="445168">
                    <a:moveTo>
                      <a:pt x="0" y="445168"/>
                    </a:moveTo>
                    <a:lnTo>
                      <a:pt x="96253" y="156410"/>
                    </a:lnTo>
                    <a:lnTo>
                      <a:pt x="300790" y="0"/>
                    </a:lnTo>
                    <a:lnTo>
                      <a:pt x="601579" y="0"/>
                    </a:lnTo>
                    <a:lnTo>
                      <a:pt x="902369" y="14437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21391" y="1336675"/>
            <a:ext cx="1537999" cy="5340350"/>
            <a:chOff x="2521391" y="1336675"/>
            <a:chExt cx="1537999" cy="5340350"/>
          </a:xfrm>
        </p:grpSpPr>
        <p:grpSp>
          <p:nvGrpSpPr>
            <p:cNvPr id="2" name="Group 25"/>
            <p:cNvGrpSpPr>
              <a:grpSpLocks/>
            </p:cNvGrpSpPr>
            <p:nvPr/>
          </p:nvGrpSpPr>
          <p:grpSpPr bwMode="auto">
            <a:xfrm>
              <a:off x="2521391" y="1336675"/>
              <a:ext cx="709612" cy="5340350"/>
              <a:chOff x="1179" y="842"/>
              <a:chExt cx="447" cy="3364"/>
            </a:xfrm>
          </p:grpSpPr>
          <p:pic>
            <p:nvPicPr>
              <p:cNvPr id="8220" name="Picture 8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9" y="1010"/>
                <a:ext cx="447" cy="3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21" name="Text Box 16"/>
              <p:cNvSpPr txBox="1">
                <a:spLocks noChangeArrowheads="1"/>
              </p:cNvSpPr>
              <p:nvPr/>
            </p:nvSpPr>
            <p:spPr bwMode="auto">
              <a:xfrm>
                <a:off x="1239" y="842"/>
                <a:ext cx="31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 i="0" dirty="0"/>
                  <a:t>:10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3384320" y="1862476"/>
              <a:ext cx="675070" cy="4560799"/>
              <a:chOff x="1824176" y="1854460"/>
              <a:chExt cx="675070" cy="4560799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1889641" y="5952043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07" name="Group 106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09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10" name="Straight Arrow Connector 109"/>
                  <p:cNvCxnSpPr>
                    <a:stCxn id="109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08" name="Freeform 107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1880609" y="5212810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05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06" name="Straight Arrow Connector 105"/>
                  <p:cNvCxnSpPr>
                    <a:stCxn id="105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04" name="Freeform 103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1872008" y="4356564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99" name="Group 98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01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02" name="Straight Arrow Connector 101"/>
                  <p:cNvCxnSpPr>
                    <a:stCxn id="101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00" name="Freeform 99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1824176" y="1854460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95" name="Group 94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97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98" name="Straight Arrow Connector 97"/>
                  <p:cNvCxnSpPr>
                    <a:stCxn id="97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96" name="Freeform 95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1863407" y="2781763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93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94" name="Straight Arrow Connector 93"/>
                  <p:cNvCxnSpPr>
                    <a:stCxn id="93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92" name="Freeform 91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1" name="Group 10"/>
          <p:cNvGrpSpPr/>
          <p:nvPr/>
        </p:nvGrpSpPr>
        <p:grpSpPr>
          <a:xfrm>
            <a:off x="4230381" y="1338263"/>
            <a:ext cx="1560594" cy="5340350"/>
            <a:chOff x="4230381" y="1338263"/>
            <a:chExt cx="1560594" cy="5340350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4230381" y="1338263"/>
              <a:ext cx="709613" cy="5340350"/>
              <a:chOff x="1796" y="843"/>
              <a:chExt cx="447" cy="3364"/>
            </a:xfrm>
          </p:grpSpPr>
          <p:pic>
            <p:nvPicPr>
              <p:cNvPr id="8218" name="Picture 9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011"/>
                <a:ext cx="447" cy="3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9" name="Text Box 17"/>
              <p:cNvSpPr txBox="1">
                <a:spLocks noChangeArrowheads="1"/>
              </p:cNvSpPr>
              <p:nvPr/>
            </p:nvSpPr>
            <p:spPr bwMode="auto">
              <a:xfrm>
                <a:off x="1864" y="843"/>
                <a:ext cx="31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 i="0" dirty="0"/>
                  <a:t>:15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5115905" y="1858460"/>
              <a:ext cx="675070" cy="4560799"/>
              <a:chOff x="1824176" y="1854460"/>
              <a:chExt cx="675070" cy="4560799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1889641" y="5952043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34" name="Group 133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36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37" name="Straight Arrow Connector 136"/>
                  <p:cNvCxnSpPr>
                    <a:stCxn id="136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35" name="Freeform 134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1880609" y="5212810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30" name="Group 129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32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33" name="Straight Arrow Connector 132"/>
                  <p:cNvCxnSpPr>
                    <a:stCxn id="132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31" name="Freeform 130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>
                <a:off x="1872008" y="4356564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26" name="Group 125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28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29" name="Straight Arrow Connector 128"/>
                  <p:cNvCxnSpPr>
                    <a:stCxn id="128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27" name="Freeform 126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1824176" y="1854460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24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25" name="Straight Arrow Connector 124"/>
                  <p:cNvCxnSpPr>
                    <a:stCxn id="124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23" name="Freeform 122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1863407" y="2781763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20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21" name="Straight Arrow Connector 120"/>
                  <p:cNvCxnSpPr>
                    <a:stCxn id="120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19" name="Freeform 118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2" name="Group 11"/>
          <p:cNvGrpSpPr/>
          <p:nvPr/>
        </p:nvGrpSpPr>
        <p:grpSpPr>
          <a:xfrm>
            <a:off x="5989913" y="1339850"/>
            <a:ext cx="1565750" cy="5327650"/>
            <a:chOff x="5989913" y="1339850"/>
            <a:chExt cx="1565750" cy="5327650"/>
          </a:xfrm>
        </p:grpSpPr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5989913" y="1339850"/>
              <a:ext cx="709612" cy="5327650"/>
              <a:chOff x="2389" y="844"/>
              <a:chExt cx="447" cy="3356"/>
            </a:xfrm>
          </p:grpSpPr>
          <p:pic>
            <p:nvPicPr>
              <p:cNvPr id="8216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9" y="1004"/>
                <a:ext cx="447" cy="3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7" name="Text Box 18"/>
              <p:cNvSpPr txBox="1">
                <a:spLocks noChangeArrowheads="1"/>
              </p:cNvSpPr>
              <p:nvPr/>
            </p:nvSpPr>
            <p:spPr bwMode="auto">
              <a:xfrm>
                <a:off x="2449" y="844"/>
                <a:ext cx="31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 i="0" dirty="0"/>
                  <a:t>:20</a:t>
                </a: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6880593" y="1854444"/>
              <a:ext cx="675070" cy="4560799"/>
              <a:chOff x="1824176" y="1854460"/>
              <a:chExt cx="675070" cy="4560799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1889641" y="5952043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60" name="Group 159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62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63" name="Straight Arrow Connector 162"/>
                  <p:cNvCxnSpPr>
                    <a:stCxn id="162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61" name="Freeform 160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>
                <a:off x="1880609" y="5212810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56" name="Group 155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58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59" name="Straight Arrow Connector 158"/>
                  <p:cNvCxnSpPr>
                    <a:stCxn id="158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57" name="Freeform 156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1872008" y="4356564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52" name="Group 151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54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55" name="Straight Arrow Connector 154"/>
                  <p:cNvCxnSpPr>
                    <a:stCxn id="154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53" name="Freeform 152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42" name="Group 141"/>
              <p:cNvGrpSpPr/>
              <p:nvPr/>
            </p:nvGrpSpPr>
            <p:grpSpPr>
              <a:xfrm>
                <a:off x="1824176" y="1854460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48" name="Group 147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50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51" name="Straight Arrow Connector 150"/>
                  <p:cNvCxnSpPr>
                    <a:stCxn id="150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49" name="Freeform 148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1863407" y="2781763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44" name="Group 143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46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47" name="Straight Arrow Connector 146"/>
                  <p:cNvCxnSpPr>
                    <a:stCxn id="146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45" name="Freeform 144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8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/>
          <p:cNvSpPr txBox="1">
            <a:spLocks noGrp="1"/>
          </p:cNvSpPr>
          <p:nvPr/>
        </p:nvSpPr>
        <p:spPr bwMode="auto">
          <a:xfrm>
            <a:off x="6553200" y="65341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i="0"/>
              <a:t>Slide </a:t>
            </a:r>
            <a:fld id="{8F4EE4E5-EFEB-4A91-BD89-ABD4C1EDAC7B}" type="slidenum">
              <a:rPr lang="en-US" sz="1400" i="0"/>
              <a:pPr algn="r"/>
              <a:t>23</a:t>
            </a:fld>
            <a:endParaRPr lang="en-US" sz="1400" i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/>
              <a:t>Value function approximations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42147" y="1079500"/>
            <a:ext cx="954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0" dirty="0"/>
              <a:t>Monday</a:t>
            </a:r>
          </a:p>
        </p:txBody>
      </p:sp>
      <p:graphicFrame>
        <p:nvGraphicFramePr>
          <p:cNvPr id="3994637" name="Object 13"/>
          <p:cNvGraphicFramePr>
            <a:graphicFrameLocks noChangeAspect="1"/>
          </p:cNvGraphicFramePr>
          <p:nvPr>
            <p:extLst/>
          </p:nvPr>
        </p:nvGraphicFramePr>
        <p:xfrm>
          <a:off x="7833697" y="3638717"/>
          <a:ext cx="81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77480" imgH="88560" progId="Equation.DSMT4">
                  <p:embed/>
                </p:oleObj>
              </mc:Choice>
              <mc:Fallback>
                <p:oleObj name="Equation" r:id="rId4" imgW="177480" imgH="88560" progId="Equation.DSMT4">
                  <p:embed/>
                  <p:pic>
                    <p:nvPicPr>
                      <p:cNvPr id="39946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3697" y="3638717"/>
                        <a:ext cx="812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123171" y="1333500"/>
            <a:ext cx="6934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0" dirty="0"/>
              <a:t>Time</a:t>
            </a:r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974566" y="1347788"/>
            <a:ext cx="4924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0" dirty="0"/>
              <a:t>:05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04875" y="1601788"/>
            <a:ext cx="1594371" cy="5073650"/>
            <a:chOff x="904875" y="1601788"/>
            <a:chExt cx="1594371" cy="5073650"/>
          </a:xfrm>
        </p:grpSpPr>
        <p:pic>
          <p:nvPicPr>
            <p:cNvPr id="8198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75" y="1601788"/>
              <a:ext cx="709613" cy="507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7" name="Group 56"/>
            <p:cNvGrpSpPr/>
            <p:nvPr/>
          </p:nvGrpSpPr>
          <p:grpSpPr>
            <a:xfrm>
              <a:off x="1824176" y="1854460"/>
              <a:ext cx="675070" cy="4560799"/>
              <a:chOff x="1824176" y="1854460"/>
              <a:chExt cx="675070" cy="4560799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1889641" y="5952043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81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82" name="Straight Arrow Connector 81"/>
                  <p:cNvCxnSpPr>
                    <a:stCxn id="81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80" name="Freeform 79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1880609" y="5212810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77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78" name="Straight Arrow Connector 77"/>
                  <p:cNvCxnSpPr>
                    <a:stCxn id="77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76" name="Freeform 75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1872008" y="4356564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73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74" name="Straight Arrow Connector 73"/>
                  <p:cNvCxnSpPr>
                    <a:stCxn id="73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72" name="Freeform 71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1824176" y="1854460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69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70" name="Straight Arrow Connector 69"/>
                  <p:cNvCxnSpPr>
                    <a:stCxn id="69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68" name="Freeform 67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1863407" y="2781763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65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66" name="Straight Arrow Connector 65"/>
                  <p:cNvCxnSpPr>
                    <a:stCxn id="65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64" name="Freeform 63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0" name="Group 9"/>
          <p:cNvGrpSpPr/>
          <p:nvPr/>
        </p:nvGrpSpPr>
        <p:grpSpPr>
          <a:xfrm>
            <a:off x="2521391" y="1336675"/>
            <a:ext cx="1537999" cy="5340350"/>
            <a:chOff x="2521391" y="1336675"/>
            <a:chExt cx="1537999" cy="5340350"/>
          </a:xfrm>
        </p:grpSpPr>
        <p:grpSp>
          <p:nvGrpSpPr>
            <p:cNvPr id="2" name="Group 25"/>
            <p:cNvGrpSpPr>
              <a:grpSpLocks/>
            </p:cNvGrpSpPr>
            <p:nvPr/>
          </p:nvGrpSpPr>
          <p:grpSpPr bwMode="auto">
            <a:xfrm>
              <a:off x="2521391" y="1336675"/>
              <a:ext cx="709612" cy="5340350"/>
              <a:chOff x="1179" y="842"/>
              <a:chExt cx="447" cy="3364"/>
            </a:xfrm>
          </p:grpSpPr>
          <p:pic>
            <p:nvPicPr>
              <p:cNvPr id="8220" name="Picture 8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9" y="1010"/>
                <a:ext cx="447" cy="3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21" name="Text Box 16"/>
              <p:cNvSpPr txBox="1">
                <a:spLocks noChangeArrowheads="1"/>
              </p:cNvSpPr>
              <p:nvPr/>
            </p:nvSpPr>
            <p:spPr bwMode="auto">
              <a:xfrm>
                <a:off x="1239" y="842"/>
                <a:ext cx="31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 i="0" dirty="0"/>
                  <a:t>:10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3384320" y="1862476"/>
              <a:ext cx="675070" cy="4560799"/>
              <a:chOff x="1824176" y="1854460"/>
              <a:chExt cx="675070" cy="4560799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1889641" y="5952043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07" name="Group 106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09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10" name="Straight Arrow Connector 109"/>
                  <p:cNvCxnSpPr>
                    <a:stCxn id="109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08" name="Freeform 107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1880609" y="5212810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05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06" name="Straight Arrow Connector 105"/>
                  <p:cNvCxnSpPr>
                    <a:stCxn id="105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04" name="Freeform 103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1872008" y="4356564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99" name="Group 98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01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02" name="Straight Arrow Connector 101"/>
                  <p:cNvCxnSpPr>
                    <a:stCxn id="101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00" name="Freeform 99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1824176" y="1854460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95" name="Group 94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97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98" name="Straight Arrow Connector 97"/>
                  <p:cNvCxnSpPr>
                    <a:stCxn id="97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96" name="Freeform 95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1863407" y="2781763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93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94" name="Straight Arrow Connector 93"/>
                  <p:cNvCxnSpPr>
                    <a:stCxn id="93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92" name="Freeform 91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1" name="Group 10"/>
          <p:cNvGrpSpPr/>
          <p:nvPr/>
        </p:nvGrpSpPr>
        <p:grpSpPr>
          <a:xfrm>
            <a:off x="4230381" y="1338263"/>
            <a:ext cx="1560594" cy="5340350"/>
            <a:chOff x="4230381" y="1338263"/>
            <a:chExt cx="1560594" cy="5340350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4230381" y="1338263"/>
              <a:ext cx="709613" cy="5340350"/>
              <a:chOff x="1796" y="843"/>
              <a:chExt cx="447" cy="3364"/>
            </a:xfrm>
          </p:grpSpPr>
          <p:pic>
            <p:nvPicPr>
              <p:cNvPr id="8218" name="Picture 9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011"/>
                <a:ext cx="447" cy="3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9" name="Text Box 17"/>
              <p:cNvSpPr txBox="1">
                <a:spLocks noChangeArrowheads="1"/>
              </p:cNvSpPr>
              <p:nvPr/>
            </p:nvSpPr>
            <p:spPr bwMode="auto">
              <a:xfrm>
                <a:off x="1864" y="843"/>
                <a:ext cx="31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 i="0" dirty="0"/>
                  <a:t>:15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5115905" y="1858460"/>
              <a:ext cx="675070" cy="4560799"/>
              <a:chOff x="1824176" y="1854460"/>
              <a:chExt cx="675070" cy="4560799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1889641" y="5952043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34" name="Group 133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36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37" name="Straight Arrow Connector 136"/>
                  <p:cNvCxnSpPr>
                    <a:stCxn id="136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35" name="Freeform 134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1880609" y="5212810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30" name="Group 129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32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33" name="Straight Arrow Connector 132"/>
                  <p:cNvCxnSpPr>
                    <a:stCxn id="132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31" name="Freeform 130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>
                <a:off x="1872008" y="4356564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26" name="Group 125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28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29" name="Straight Arrow Connector 128"/>
                  <p:cNvCxnSpPr>
                    <a:stCxn id="128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27" name="Freeform 126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1824176" y="1854460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24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25" name="Straight Arrow Connector 124"/>
                  <p:cNvCxnSpPr>
                    <a:stCxn id="124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23" name="Freeform 122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1863407" y="2781763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20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21" name="Straight Arrow Connector 120"/>
                  <p:cNvCxnSpPr>
                    <a:stCxn id="120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19" name="Freeform 118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2" name="Group 11"/>
          <p:cNvGrpSpPr/>
          <p:nvPr/>
        </p:nvGrpSpPr>
        <p:grpSpPr>
          <a:xfrm>
            <a:off x="5989913" y="1339850"/>
            <a:ext cx="1565750" cy="5327650"/>
            <a:chOff x="5989913" y="1339850"/>
            <a:chExt cx="1565750" cy="5327650"/>
          </a:xfrm>
        </p:grpSpPr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5989913" y="1339850"/>
              <a:ext cx="709612" cy="5327650"/>
              <a:chOff x="2389" y="844"/>
              <a:chExt cx="447" cy="3356"/>
            </a:xfrm>
          </p:grpSpPr>
          <p:pic>
            <p:nvPicPr>
              <p:cNvPr id="8216" name="Picture 11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9" y="1004"/>
                <a:ext cx="447" cy="3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7" name="Text Box 18"/>
              <p:cNvSpPr txBox="1">
                <a:spLocks noChangeArrowheads="1"/>
              </p:cNvSpPr>
              <p:nvPr/>
            </p:nvSpPr>
            <p:spPr bwMode="auto">
              <a:xfrm>
                <a:off x="2449" y="844"/>
                <a:ext cx="31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 i="0" dirty="0"/>
                  <a:t>:20</a:t>
                </a: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6880593" y="1854444"/>
              <a:ext cx="675070" cy="4560799"/>
              <a:chOff x="1824176" y="1854460"/>
              <a:chExt cx="675070" cy="4560799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1889641" y="5952043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60" name="Group 159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62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63" name="Straight Arrow Connector 162"/>
                  <p:cNvCxnSpPr>
                    <a:stCxn id="162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61" name="Freeform 160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>
                <a:off x="1880609" y="5212810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56" name="Group 155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58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59" name="Straight Arrow Connector 158"/>
                  <p:cNvCxnSpPr>
                    <a:stCxn id="158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57" name="Freeform 156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1872008" y="4356564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52" name="Group 151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54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55" name="Straight Arrow Connector 154"/>
                  <p:cNvCxnSpPr>
                    <a:stCxn id="154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53" name="Freeform 152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42" name="Group 141"/>
              <p:cNvGrpSpPr/>
              <p:nvPr/>
            </p:nvGrpSpPr>
            <p:grpSpPr>
              <a:xfrm>
                <a:off x="1824176" y="1854460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48" name="Group 147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50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51" name="Straight Arrow Connector 150"/>
                  <p:cNvCxnSpPr>
                    <a:stCxn id="150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49" name="Freeform 148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1863407" y="2781763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44" name="Group 143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46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47" name="Straight Arrow Connector 146"/>
                  <p:cNvCxnSpPr>
                    <a:stCxn id="146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45" name="Freeform 144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2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9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/>
          <p:cNvSpPr txBox="1">
            <a:spLocks noGrp="1"/>
          </p:cNvSpPr>
          <p:nvPr/>
        </p:nvSpPr>
        <p:spPr bwMode="auto">
          <a:xfrm>
            <a:off x="6553200" y="65341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i="0"/>
              <a:t>Slide </a:t>
            </a:r>
            <a:fld id="{8F4EE4E5-EFEB-4A91-BD89-ABD4C1EDAC7B}" type="slidenum">
              <a:rPr lang="en-US" sz="1400" i="0"/>
              <a:pPr algn="r"/>
              <a:t>24</a:t>
            </a:fld>
            <a:endParaRPr lang="en-US" sz="1400" i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/>
              <a:t>Value function approximations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42147" y="1079500"/>
            <a:ext cx="954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0" dirty="0"/>
              <a:t>Monday</a:t>
            </a:r>
          </a:p>
        </p:txBody>
      </p:sp>
      <p:graphicFrame>
        <p:nvGraphicFramePr>
          <p:cNvPr id="3994637" name="Object 13"/>
          <p:cNvGraphicFramePr>
            <a:graphicFrameLocks noChangeAspect="1"/>
          </p:cNvGraphicFramePr>
          <p:nvPr>
            <p:extLst/>
          </p:nvPr>
        </p:nvGraphicFramePr>
        <p:xfrm>
          <a:off x="7833697" y="3638717"/>
          <a:ext cx="81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177480" imgH="88560" progId="Equation.DSMT4">
                  <p:embed/>
                </p:oleObj>
              </mc:Choice>
              <mc:Fallback>
                <p:oleObj name="Equation" r:id="rId4" imgW="177480" imgH="88560" progId="Equation.DSMT4">
                  <p:embed/>
                  <p:pic>
                    <p:nvPicPr>
                      <p:cNvPr id="39946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3697" y="3638717"/>
                        <a:ext cx="812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123171" y="1333500"/>
            <a:ext cx="6934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0" dirty="0"/>
              <a:t>Time</a:t>
            </a:r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974566" y="1347788"/>
            <a:ext cx="4924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0" dirty="0"/>
              <a:t>:05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04875" y="1601788"/>
            <a:ext cx="1594371" cy="5073650"/>
            <a:chOff x="904875" y="1601788"/>
            <a:chExt cx="1594371" cy="5073650"/>
          </a:xfrm>
        </p:grpSpPr>
        <p:pic>
          <p:nvPicPr>
            <p:cNvPr id="8198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75" y="1601788"/>
              <a:ext cx="709613" cy="507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7" name="Group 56"/>
            <p:cNvGrpSpPr/>
            <p:nvPr/>
          </p:nvGrpSpPr>
          <p:grpSpPr>
            <a:xfrm>
              <a:off x="1824176" y="1854460"/>
              <a:ext cx="675070" cy="4560799"/>
              <a:chOff x="1824176" y="1854460"/>
              <a:chExt cx="675070" cy="4560799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1889641" y="5952043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81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82" name="Straight Arrow Connector 81"/>
                  <p:cNvCxnSpPr>
                    <a:stCxn id="81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80" name="Freeform 79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1880609" y="5212810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77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78" name="Straight Arrow Connector 77"/>
                  <p:cNvCxnSpPr>
                    <a:stCxn id="77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76" name="Freeform 75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1872008" y="4356564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73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74" name="Straight Arrow Connector 73"/>
                  <p:cNvCxnSpPr>
                    <a:stCxn id="73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72" name="Freeform 71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1824176" y="1854460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69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70" name="Straight Arrow Connector 69"/>
                  <p:cNvCxnSpPr>
                    <a:stCxn id="69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68" name="Freeform 67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1863407" y="2781763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65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66" name="Straight Arrow Connector 65"/>
                  <p:cNvCxnSpPr>
                    <a:stCxn id="65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64" name="Freeform 63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0" name="Group 9"/>
          <p:cNvGrpSpPr/>
          <p:nvPr/>
        </p:nvGrpSpPr>
        <p:grpSpPr>
          <a:xfrm>
            <a:off x="2521391" y="1336675"/>
            <a:ext cx="1537999" cy="5340350"/>
            <a:chOff x="2521391" y="1336675"/>
            <a:chExt cx="1537999" cy="5340350"/>
          </a:xfrm>
        </p:grpSpPr>
        <p:grpSp>
          <p:nvGrpSpPr>
            <p:cNvPr id="2" name="Group 25"/>
            <p:cNvGrpSpPr>
              <a:grpSpLocks/>
            </p:cNvGrpSpPr>
            <p:nvPr/>
          </p:nvGrpSpPr>
          <p:grpSpPr bwMode="auto">
            <a:xfrm>
              <a:off x="2521391" y="1336675"/>
              <a:ext cx="709612" cy="5340350"/>
              <a:chOff x="1179" y="842"/>
              <a:chExt cx="447" cy="3364"/>
            </a:xfrm>
          </p:grpSpPr>
          <p:pic>
            <p:nvPicPr>
              <p:cNvPr id="8220" name="Picture 8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9" y="1010"/>
                <a:ext cx="447" cy="3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21" name="Text Box 16"/>
              <p:cNvSpPr txBox="1">
                <a:spLocks noChangeArrowheads="1"/>
              </p:cNvSpPr>
              <p:nvPr/>
            </p:nvSpPr>
            <p:spPr bwMode="auto">
              <a:xfrm>
                <a:off x="1239" y="842"/>
                <a:ext cx="31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 i="0" dirty="0"/>
                  <a:t>:10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3384320" y="1862476"/>
              <a:ext cx="675070" cy="4560799"/>
              <a:chOff x="1824176" y="1854460"/>
              <a:chExt cx="675070" cy="4560799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1889641" y="5952043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07" name="Group 106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09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10" name="Straight Arrow Connector 109"/>
                  <p:cNvCxnSpPr>
                    <a:stCxn id="109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08" name="Freeform 107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1880609" y="5212810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05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06" name="Straight Arrow Connector 105"/>
                  <p:cNvCxnSpPr>
                    <a:stCxn id="105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04" name="Freeform 103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1872008" y="4356564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99" name="Group 98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01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02" name="Straight Arrow Connector 101"/>
                  <p:cNvCxnSpPr>
                    <a:stCxn id="101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00" name="Freeform 99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1824176" y="1854460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95" name="Group 94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97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98" name="Straight Arrow Connector 97"/>
                  <p:cNvCxnSpPr>
                    <a:stCxn id="97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96" name="Freeform 95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1863407" y="2781763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93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94" name="Straight Arrow Connector 93"/>
                  <p:cNvCxnSpPr>
                    <a:stCxn id="93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92" name="Freeform 91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1" name="Group 10"/>
          <p:cNvGrpSpPr/>
          <p:nvPr/>
        </p:nvGrpSpPr>
        <p:grpSpPr>
          <a:xfrm>
            <a:off x="4230381" y="1338263"/>
            <a:ext cx="1560594" cy="5340350"/>
            <a:chOff x="4230381" y="1338263"/>
            <a:chExt cx="1560594" cy="5340350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4230381" y="1338263"/>
              <a:ext cx="709613" cy="5340350"/>
              <a:chOff x="1796" y="843"/>
              <a:chExt cx="447" cy="3364"/>
            </a:xfrm>
          </p:grpSpPr>
          <p:pic>
            <p:nvPicPr>
              <p:cNvPr id="8218" name="Picture 9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011"/>
                <a:ext cx="447" cy="3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9" name="Text Box 17"/>
              <p:cNvSpPr txBox="1">
                <a:spLocks noChangeArrowheads="1"/>
              </p:cNvSpPr>
              <p:nvPr/>
            </p:nvSpPr>
            <p:spPr bwMode="auto">
              <a:xfrm>
                <a:off x="1864" y="843"/>
                <a:ext cx="31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 i="0" dirty="0"/>
                  <a:t>:15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5115905" y="1858460"/>
              <a:ext cx="675070" cy="4560799"/>
              <a:chOff x="1824176" y="1854460"/>
              <a:chExt cx="675070" cy="4560799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1889641" y="5952043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34" name="Group 133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36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37" name="Straight Arrow Connector 136"/>
                  <p:cNvCxnSpPr>
                    <a:stCxn id="136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35" name="Freeform 134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1880609" y="5212810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30" name="Group 129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32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33" name="Straight Arrow Connector 132"/>
                  <p:cNvCxnSpPr>
                    <a:stCxn id="132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31" name="Freeform 130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>
                <a:off x="1872008" y="4356564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26" name="Group 125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28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29" name="Straight Arrow Connector 128"/>
                  <p:cNvCxnSpPr>
                    <a:stCxn id="128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27" name="Freeform 126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1824176" y="1854460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24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25" name="Straight Arrow Connector 124"/>
                  <p:cNvCxnSpPr>
                    <a:stCxn id="124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23" name="Freeform 122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1863407" y="2781763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20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21" name="Straight Arrow Connector 120"/>
                  <p:cNvCxnSpPr>
                    <a:stCxn id="120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19" name="Freeform 118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2" name="Group 11"/>
          <p:cNvGrpSpPr/>
          <p:nvPr/>
        </p:nvGrpSpPr>
        <p:grpSpPr>
          <a:xfrm>
            <a:off x="5989913" y="1339850"/>
            <a:ext cx="1565750" cy="5327650"/>
            <a:chOff x="5989913" y="1339850"/>
            <a:chExt cx="1565750" cy="5327650"/>
          </a:xfrm>
        </p:grpSpPr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5989913" y="1339850"/>
              <a:ext cx="709612" cy="5327650"/>
              <a:chOff x="2389" y="844"/>
              <a:chExt cx="447" cy="3356"/>
            </a:xfrm>
          </p:grpSpPr>
          <p:pic>
            <p:nvPicPr>
              <p:cNvPr id="8216" name="Picture 11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9" y="1004"/>
                <a:ext cx="447" cy="3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7" name="Text Box 18"/>
              <p:cNvSpPr txBox="1">
                <a:spLocks noChangeArrowheads="1"/>
              </p:cNvSpPr>
              <p:nvPr/>
            </p:nvSpPr>
            <p:spPr bwMode="auto">
              <a:xfrm>
                <a:off x="2449" y="844"/>
                <a:ext cx="31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 i="0" dirty="0"/>
                  <a:t>:20</a:t>
                </a: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6880593" y="1854444"/>
              <a:ext cx="675070" cy="4560799"/>
              <a:chOff x="1824176" y="1854460"/>
              <a:chExt cx="675070" cy="4560799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1889641" y="5952043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60" name="Group 159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62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63" name="Straight Arrow Connector 162"/>
                  <p:cNvCxnSpPr>
                    <a:stCxn id="162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61" name="Freeform 160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>
                <a:off x="1880609" y="5212810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56" name="Group 155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58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59" name="Straight Arrow Connector 158"/>
                  <p:cNvCxnSpPr>
                    <a:stCxn id="158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57" name="Freeform 156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1872008" y="4356564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52" name="Group 151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54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55" name="Straight Arrow Connector 154"/>
                  <p:cNvCxnSpPr>
                    <a:stCxn id="154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53" name="Freeform 152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42" name="Group 141"/>
              <p:cNvGrpSpPr/>
              <p:nvPr/>
            </p:nvGrpSpPr>
            <p:grpSpPr>
              <a:xfrm>
                <a:off x="1824176" y="1854460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48" name="Group 147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50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51" name="Straight Arrow Connector 150"/>
                  <p:cNvCxnSpPr>
                    <a:stCxn id="150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49" name="Freeform 148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1863407" y="2781763"/>
                <a:ext cx="609605" cy="463216"/>
                <a:chOff x="1975701" y="4584032"/>
                <a:chExt cx="1008131" cy="692902"/>
              </a:xfrm>
            </p:grpSpPr>
            <p:grpSp>
              <p:nvGrpSpPr>
                <p:cNvPr id="144" name="Group 143"/>
                <p:cNvGrpSpPr/>
                <p:nvPr/>
              </p:nvGrpSpPr>
              <p:grpSpPr>
                <a:xfrm>
                  <a:off x="1975701" y="4584032"/>
                  <a:ext cx="1008131" cy="692902"/>
                  <a:chOff x="1676900" y="2090703"/>
                  <a:chExt cx="6349500" cy="2366001"/>
                </a:xfrm>
              </p:grpSpPr>
              <p:sp>
                <p:nvSpPr>
                  <p:cNvPr id="146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676901" y="4456704"/>
                    <a:ext cx="6349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47" name="Straight Arrow Connector 146"/>
                  <p:cNvCxnSpPr>
                    <a:stCxn id="146" idx="0"/>
                  </p:cNvCxnSpPr>
                  <p:nvPr/>
                </p:nvCxnSpPr>
                <p:spPr bwMode="auto">
                  <a:xfrm flipV="1">
                    <a:off x="1676900" y="2090703"/>
                    <a:ext cx="0" cy="2366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45" name="Freeform 144"/>
                <p:cNvSpPr/>
                <p:nvPr/>
              </p:nvSpPr>
              <p:spPr>
                <a:xfrm>
                  <a:off x="1985210" y="4824664"/>
                  <a:ext cx="902369" cy="445168"/>
                </a:xfrm>
                <a:custGeom>
                  <a:avLst/>
                  <a:gdLst>
                    <a:gd name="connsiteX0" fmla="*/ 0 w 902369"/>
                    <a:gd name="connsiteY0" fmla="*/ 445168 h 445168"/>
                    <a:gd name="connsiteX1" fmla="*/ 96253 w 902369"/>
                    <a:gd name="connsiteY1" fmla="*/ 156410 h 445168"/>
                    <a:gd name="connsiteX2" fmla="*/ 300790 w 902369"/>
                    <a:gd name="connsiteY2" fmla="*/ 0 h 445168"/>
                    <a:gd name="connsiteX3" fmla="*/ 601579 w 902369"/>
                    <a:gd name="connsiteY3" fmla="*/ 0 h 445168"/>
                    <a:gd name="connsiteX4" fmla="*/ 902369 w 902369"/>
                    <a:gd name="connsiteY4" fmla="*/ 144379 h 44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369" h="445168">
                      <a:moveTo>
                        <a:pt x="0" y="445168"/>
                      </a:moveTo>
                      <a:lnTo>
                        <a:pt x="96253" y="156410"/>
                      </a:lnTo>
                      <a:lnTo>
                        <a:pt x="300790" y="0"/>
                      </a:lnTo>
                      <a:lnTo>
                        <a:pt x="601579" y="0"/>
                      </a:lnTo>
                      <a:lnTo>
                        <a:pt x="902369" y="14437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9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dirty="0"/>
              <a:t>Exploiting concavity</a:t>
            </a:r>
            <a:endParaRPr lang="en-US" altLang="en-US" dirty="0"/>
          </a:p>
        </p:txBody>
      </p:sp>
      <p:sp>
        <p:nvSpPr>
          <p:cNvPr id="211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29613" cy="6365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Derivatives are used to estimate a piecewise linear approximation</a:t>
            </a:r>
          </a:p>
        </p:txBody>
      </p:sp>
      <p:sp>
        <p:nvSpPr>
          <p:cNvPr id="2112516" name="Rectangle 4"/>
          <p:cNvSpPr>
            <a:spLocks noChangeArrowheads="1"/>
          </p:cNvSpPr>
          <p:nvPr/>
        </p:nvSpPr>
        <p:spPr bwMode="auto">
          <a:xfrm>
            <a:off x="1263650" y="2571750"/>
            <a:ext cx="7150100" cy="370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2517" name="Line 5"/>
          <p:cNvSpPr>
            <a:spLocks noChangeShapeType="1"/>
          </p:cNvSpPr>
          <p:nvPr/>
        </p:nvSpPr>
        <p:spPr bwMode="auto">
          <a:xfrm>
            <a:off x="2222500" y="5702300"/>
            <a:ext cx="5651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2518" name="Line 6"/>
          <p:cNvSpPr>
            <a:spLocks noChangeShapeType="1"/>
          </p:cNvSpPr>
          <p:nvPr/>
        </p:nvSpPr>
        <p:spPr bwMode="auto">
          <a:xfrm flipV="1">
            <a:off x="2209800" y="3200400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12521" name="Object 9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1362075" y="3200400"/>
          <a:ext cx="8477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406080" imgH="241200" progId="Equation.DSMT4">
                  <p:embed/>
                </p:oleObj>
              </mc:Choice>
              <mc:Fallback>
                <p:oleObj name="Equation" r:id="rId4" imgW="406080" imgH="241200" progId="Equation.DSMT4">
                  <p:embed/>
                  <p:pic>
                    <p:nvPicPr>
                      <p:cNvPr id="2112521" name="Object 9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3200400"/>
                        <a:ext cx="8477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2522" name="Object 10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4491038" y="5783263"/>
          <a:ext cx="2857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2112522" name="Object 10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5783263"/>
                        <a:ext cx="2857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1"/>
          <p:cNvSpPr/>
          <p:nvPr/>
        </p:nvSpPr>
        <p:spPr>
          <a:xfrm>
            <a:off x="2215166" y="5705341"/>
            <a:ext cx="5486400" cy="0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683042" y="3200400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160306" y="3196384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637570" y="3204400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102802" y="3200384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568034" y="3196368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045298" y="3204384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522562" y="3200368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99826" y="3196352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6477090" y="3204368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42322" y="3200352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7419586" y="3196336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/>
        </p:nvSpPr>
        <p:spPr>
          <a:xfrm>
            <a:off x="2213811" y="4547937"/>
            <a:ext cx="5462336" cy="1155031"/>
          </a:xfrm>
          <a:custGeom>
            <a:avLst/>
            <a:gdLst>
              <a:gd name="connsiteX0" fmla="*/ 0 w 5462336"/>
              <a:gd name="connsiteY0" fmla="*/ 1155031 h 1155031"/>
              <a:gd name="connsiteX1" fmla="*/ 2370221 w 5462336"/>
              <a:gd name="connsiteY1" fmla="*/ 0 h 1155031"/>
              <a:gd name="connsiteX2" fmla="*/ 5462336 w 5462336"/>
              <a:gd name="connsiteY2" fmla="*/ 0 h 115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2336" h="1155031">
                <a:moveTo>
                  <a:pt x="0" y="1155031"/>
                </a:moveTo>
                <a:lnTo>
                  <a:pt x="2370221" y="0"/>
                </a:lnTo>
                <a:lnTo>
                  <a:pt x="5462336" y="0"/>
                </a:lnTo>
              </a:path>
            </a:pathLst>
          </a:custGeom>
          <a:noFill/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189747" y="4199021"/>
            <a:ext cx="5257800" cy="1503947"/>
          </a:xfrm>
          <a:custGeom>
            <a:avLst/>
            <a:gdLst>
              <a:gd name="connsiteX0" fmla="*/ 0 w 5257800"/>
              <a:gd name="connsiteY0" fmla="*/ 1503947 h 1503947"/>
              <a:gd name="connsiteX1" fmla="*/ 2406316 w 5257800"/>
              <a:gd name="connsiteY1" fmla="*/ 336884 h 1503947"/>
              <a:gd name="connsiteX2" fmla="*/ 3838074 w 5257800"/>
              <a:gd name="connsiteY2" fmla="*/ 0 h 1503947"/>
              <a:gd name="connsiteX3" fmla="*/ 5257800 w 5257800"/>
              <a:gd name="connsiteY3" fmla="*/ 324853 h 150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7800" h="1503947">
                <a:moveTo>
                  <a:pt x="0" y="1503947"/>
                </a:moveTo>
                <a:lnTo>
                  <a:pt x="2406316" y="336884"/>
                </a:lnTo>
                <a:lnTo>
                  <a:pt x="3838074" y="0"/>
                </a:lnTo>
                <a:lnTo>
                  <a:pt x="5257800" y="324853"/>
                </a:lnTo>
              </a:path>
            </a:pathLst>
          </a:custGeom>
          <a:noFill/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189747" y="3886200"/>
            <a:ext cx="5257800" cy="1840832"/>
          </a:xfrm>
          <a:custGeom>
            <a:avLst/>
            <a:gdLst>
              <a:gd name="connsiteX0" fmla="*/ 0 w 5257800"/>
              <a:gd name="connsiteY0" fmla="*/ 1840832 h 1840832"/>
              <a:gd name="connsiteX1" fmla="*/ 998621 w 5257800"/>
              <a:gd name="connsiteY1" fmla="*/ 745958 h 1840832"/>
              <a:gd name="connsiteX2" fmla="*/ 2394285 w 5257800"/>
              <a:gd name="connsiteY2" fmla="*/ 132347 h 1840832"/>
              <a:gd name="connsiteX3" fmla="*/ 3826042 w 5257800"/>
              <a:gd name="connsiteY3" fmla="*/ 0 h 1840832"/>
              <a:gd name="connsiteX4" fmla="*/ 5257800 w 5257800"/>
              <a:gd name="connsiteY4" fmla="*/ 324853 h 184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800" h="1840832">
                <a:moveTo>
                  <a:pt x="0" y="1840832"/>
                </a:moveTo>
                <a:lnTo>
                  <a:pt x="998621" y="745958"/>
                </a:lnTo>
                <a:lnTo>
                  <a:pt x="2394285" y="132347"/>
                </a:lnTo>
                <a:lnTo>
                  <a:pt x="3826042" y="0"/>
                </a:lnTo>
                <a:lnTo>
                  <a:pt x="5257800" y="324853"/>
                </a:lnTo>
              </a:path>
            </a:pathLst>
          </a:custGeom>
          <a:noFill/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201779" y="3741821"/>
            <a:ext cx="5233737" cy="1973179"/>
          </a:xfrm>
          <a:custGeom>
            <a:avLst/>
            <a:gdLst>
              <a:gd name="connsiteX0" fmla="*/ 0 w 5233737"/>
              <a:gd name="connsiteY0" fmla="*/ 1973179 h 1973179"/>
              <a:gd name="connsiteX1" fmla="*/ 986589 w 5233737"/>
              <a:gd name="connsiteY1" fmla="*/ 914400 h 1973179"/>
              <a:gd name="connsiteX2" fmla="*/ 1913021 w 5233737"/>
              <a:gd name="connsiteY2" fmla="*/ 312821 h 1973179"/>
              <a:gd name="connsiteX3" fmla="*/ 2358189 w 5233737"/>
              <a:gd name="connsiteY3" fmla="*/ 132347 h 1973179"/>
              <a:gd name="connsiteX4" fmla="*/ 3826042 w 5233737"/>
              <a:gd name="connsiteY4" fmla="*/ 0 h 1973179"/>
              <a:gd name="connsiteX5" fmla="*/ 5233737 w 5233737"/>
              <a:gd name="connsiteY5" fmla="*/ 324853 h 197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3737" h="1973179">
                <a:moveTo>
                  <a:pt x="0" y="1973179"/>
                </a:moveTo>
                <a:lnTo>
                  <a:pt x="986589" y="914400"/>
                </a:lnTo>
                <a:lnTo>
                  <a:pt x="1913021" y="312821"/>
                </a:lnTo>
                <a:lnTo>
                  <a:pt x="2358189" y="132347"/>
                </a:lnTo>
                <a:lnTo>
                  <a:pt x="3826042" y="0"/>
                </a:lnTo>
                <a:lnTo>
                  <a:pt x="5233737" y="324853"/>
                </a:lnTo>
              </a:path>
            </a:pathLst>
          </a:custGeom>
          <a:noFill/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189747" y="3814011"/>
            <a:ext cx="5233737" cy="1913021"/>
          </a:xfrm>
          <a:custGeom>
            <a:avLst/>
            <a:gdLst>
              <a:gd name="connsiteX0" fmla="*/ 0 w 5233737"/>
              <a:gd name="connsiteY0" fmla="*/ 1913021 h 1913021"/>
              <a:gd name="connsiteX1" fmla="*/ 974558 w 5233737"/>
              <a:gd name="connsiteY1" fmla="*/ 830178 h 1913021"/>
              <a:gd name="connsiteX2" fmla="*/ 1900990 w 5233737"/>
              <a:gd name="connsiteY2" fmla="*/ 252663 h 1913021"/>
              <a:gd name="connsiteX3" fmla="*/ 2394285 w 5233737"/>
              <a:gd name="connsiteY3" fmla="*/ 36094 h 1913021"/>
              <a:gd name="connsiteX4" fmla="*/ 2875548 w 5233737"/>
              <a:gd name="connsiteY4" fmla="*/ 12031 h 1913021"/>
              <a:gd name="connsiteX5" fmla="*/ 3838074 w 5233737"/>
              <a:gd name="connsiteY5" fmla="*/ 0 h 1913021"/>
              <a:gd name="connsiteX6" fmla="*/ 5233737 w 5233737"/>
              <a:gd name="connsiteY6" fmla="*/ 312821 h 191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3737" h="1913021">
                <a:moveTo>
                  <a:pt x="0" y="1913021"/>
                </a:moveTo>
                <a:lnTo>
                  <a:pt x="974558" y="830178"/>
                </a:lnTo>
                <a:lnTo>
                  <a:pt x="1900990" y="252663"/>
                </a:lnTo>
                <a:lnTo>
                  <a:pt x="2394285" y="36094"/>
                </a:lnTo>
                <a:lnTo>
                  <a:pt x="2875548" y="12031"/>
                </a:lnTo>
                <a:lnTo>
                  <a:pt x="3838074" y="0"/>
                </a:lnTo>
                <a:lnTo>
                  <a:pt x="5233737" y="312821"/>
                </a:lnTo>
              </a:path>
            </a:pathLst>
          </a:custGeom>
          <a:noFill/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189747" y="3838074"/>
            <a:ext cx="5245769" cy="1913021"/>
          </a:xfrm>
          <a:custGeom>
            <a:avLst/>
            <a:gdLst>
              <a:gd name="connsiteX0" fmla="*/ 0 w 5245769"/>
              <a:gd name="connsiteY0" fmla="*/ 1913021 h 1913021"/>
              <a:gd name="connsiteX1" fmla="*/ 974558 w 5245769"/>
              <a:gd name="connsiteY1" fmla="*/ 794084 h 1913021"/>
              <a:gd name="connsiteX2" fmla="*/ 1900990 w 5245769"/>
              <a:gd name="connsiteY2" fmla="*/ 204537 h 1913021"/>
              <a:gd name="connsiteX3" fmla="*/ 2394285 w 5245769"/>
              <a:gd name="connsiteY3" fmla="*/ 12031 h 1913021"/>
              <a:gd name="connsiteX4" fmla="*/ 2863516 w 5245769"/>
              <a:gd name="connsiteY4" fmla="*/ 0 h 1913021"/>
              <a:gd name="connsiteX5" fmla="*/ 3332748 w 5245769"/>
              <a:gd name="connsiteY5" fmla="*/ 36094 h 1913021"/>
              <a:gd name="connsiteX6" fmla="*/ 3826042 w 5245769"/>
              <a:gd name="connsiteY6" fmla="*/ 144379 h 1913021"/>
              <a:gd name="connsiteX7" fmla="*/ 5245769 w 5245769"/>
              <a:gd name="connsiteY7" fmla="*/ 601579 h 191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5769" h="1913021">
                <a:moveTo>
                  <a:pt x="0" y="1913021"/>
                </a:moveTo>
                <a:lnTo>
                  <a:pt x="974558" y="794084"/>
                </a:lnTo>
                <a:lnTo>
                  <a:pt x="1900990" y="204537"/>
                </a:lnTo>
                <a:lnTo>
                  <a:pt x="2394285" y="12031"/>
                </a:lnTo>
                <a:lnTo>
                  <a:pt x="2863516" y="0"/>
                </a:lnTo>
                <a:lnTo>
                  <a:pt x="3332748" y="36094"/>
                </a:lnTo>
                <a:lnTo>
                  <a:pt x="3826042" y="144379"/>
                </a:lnTo>
                <a:lnTo>
                  <a:pt x="5245769" y="601579"/>
                </a:lnTo>
              </a:path>
            </a:pathLst>
          </a:custGeom>
          <a:noFill/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A06CF37-E5D2-4CB6-8D54-F788F163A3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04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190500" y="1104900"/>
          <a:ext cx="85471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hart" r:id="rId4" imgW="9715714" imgH="6838855" progId="Excel.Chart.8">
                  <p:embed/>
                </p:oleObj>
              </mc:Choice>
              <mc:Fallback>
                <p:oleObj name="Chart" r:id="rId4" imgW="9715714" imgH="6838855" progId="Excel.Chart.8">
                  <p:embed/>
                  <p:pic>
                    <p:nvPicPr>
                      <p:cNvPr id="552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104900"/>
                        <a:ext cx="85471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 type="none" w="med" len="lg"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Approximate dynamic programming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With luck, your objective function improves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 rot="-5400000">
            <a:off x="-773112" y="3700463"/>
            <a:ext cx="24574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0"/>
              <a:t>Objective function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833813" y="6400800"/>
            <a:ext cx="13335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0"/>
              <a:t>Iterations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FF86078-EF79-43FD-BAA5-E2AD0F012CF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6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level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Congested grid:</a:t>
            </a:r>
          </a:p>
          <a:p>
            <a:pPr lvl="1"/>
            <a:r>
              <a:rPr lang="en-US" dirty="0"/>
              <a:t>Green and blue circles indicate energy storage</a:t>
            </a:r>
          </a:p>
        </p:txBody>
      </p:sp>
      <p:pic>
        <p:nvPicPr>
          <p:cNvPr id="5" name="Picture 2" descr="grid_withstor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3" b="-1"/>
          <a:stretch/>
        </p:blipFill>
        <p:spPr bwMode="auto">
          <a:xfrm>
            <a:off x="-324853" y="2334434"/>
            <a:ext cx="9468853" cy="46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769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SMART-Solar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Congested grid:</a:t>
            </a:r>
          </a:p>
          <a:p>
            <a:pPr lvl="1"/>
            <a:r>
              <a:rPr lang="en-US" dirty="0"/>
              <a:t>Green and blue circles indicate energy storage</a:t>
            </a:r>
          </a:p>
        </p:txBody>
      </p:sp>
      <p:pic>
        <p:nvPicPr>
          <p:cNvPr id="6" name="Picture 2" descr="grid_nostor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338451"/>
            <a:ext cx="9144000" cy="45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346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Notes:</a:t>
                </a:r>
              </a:p>
              <a:p>
                <a:pPr lvl="1"/>
                <a:r>
                  <a:rPr lang="en-US" dirty="0"/>
                  <a:t>There are many “resource allocation problems” where the state variable is a quantity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giving the quantity of resources (energy in storage, water in a reservoir, money held in cash in a mutual fund).</a:t>
                </a:r>
              </a:p>
              <a:p>
                <a:pPr lvl="1"/>
                <a:r>
                  <a:rPr lang="en-US" dirty="0"/>
                  <a:t>We can exploit convexity (concavity if maximizing) to get very accurate approximations of value functions.</a:t>
                </a:r>
              </a:p>
              <a:p>
                <a:pPr lvl="1"/>
                <a:r>
                  <a:rPr lang="en-US" dirty="0"/>
                  <a:t>This logic scales to high dimensions,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𝑡𝑖</m:t>
                        </m:r>
                      </m:sub>
                    </m:sSub>
                  </m:oMath>
                </a14:m>
                <a:r>
                  <a:rPr lang="en-US" dirty="0"/>
                  <a:t> is the number of resources of “type”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might be:</a:t>
                </a:r>
              </a:p>
              <a:p>
                <a:pPr lvl="2"/>
                <a:r>
                  <a:rPr lang="en-US" dirty="0"/>
                  <a:t>Location of resources (warehouse, battery, …)</a:t>
                </a:r>
              </a:p>
              <a:p>
                <a:pPr lvl="2"/>
                <a:r>
                  <a:rPr lang="en-US" dirty="0"/>
                  <a:t>Blood type</a:t>
                </a:r>
              </a:p>
              <a:p>
                <a:pPr lvl="2"/>
                <a:r>
                  <a:rPr lang="en-US" dirty="0"/>
                  <a:t>Type of asset money is invested in.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r="-1176" b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8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Designing policies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VFA-backward ADP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39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Designing policies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VFA-forward ADP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45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/>
              <a:t>Approximate value iteration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6400" y="1231900"/>
            <a:ext cx="7772400" cy="5321300"/>
          </a:xfrm>
        </p:spPr>
        <p:txBody>
          <a:bodyPr/>
          <a:lstStyle/>
          <a:p>
            <a:pPr lvl="1">
              <a:buFontTx/>
              <a:buNone/>
            </a:pPr>
            <a:r>
              <a:rPr lang="en-US"/>
              <a:t>Step 1: Start with a pre-decision state </a:t>
            </a:r>
          </a:p>
          <a:p>
            <a:pPr lvl="1">
              <a:buFontTx/>
              <a:buNone/>
            </a:pPr>
            <a:r>
              <a:rPr lang="en-US">
                <a:solidFill>
                  <a:srgbClr val="009900"/>
                </a:solidFill>
              </a:rPr>
              <a:t>Step 2: Solve the deterministic optimization using</a:t>
            </a:r>
          </a:p>
          <a:p>
            <a:pPr lvl="1">
              <a:buFontTx/>
              <a:buNone/>
            </a:pPr>
            <a:r>
              <a:rPr lang="en-US">
                <a:solidFill>
                  <a:srgbClr val="009900"/>
                </a:solidFill>
              </a:rPr>
              <a:t>            an approximate value function:</a:t>
            </a:r>
          </a:p>
          <a:p>
            <a:pPr lvl="1">
              <a:buFontTx/>
              <a:buNone/>
            </a:pPr>
            <a:endParaRPr lang="en-US">
              <a:solidFill>
                <a:srgbClr val="009900"/>
              </a:solidFill>
            </a:endParaRPr>
          </a:p>
          <a:p>
            <a:pPr lvl="1">
              <a:buFontTx/>
              <a:buNone/>
            </a:pPr>
            <a:r>
              <a:rPr lang="en-US">
                <a:solidFill>
                  <a:srgbClr val="009900"/>
                </a:solidFill>
              </a:rPr>
              <a:t>            to obtain     . 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Step 3: Update the value function approximation</a:t>
            </a:r>
          </a:p>
          <a:p>
            <a:pPr lvl="1">
              <a:buFontTx/>
              <a:buNone/>
            </a:pPr>
            <a:endParaRPr lang="en-US">
              <a:solidFill>
                <a:schemeClr val="accent2"/>
              </a:solidFill>
            </a:endParaRPr>
          </a:p>
          <a:p>
            <a:pPr lvl="1">
              <a:buFontTx/>
              <a:buNone/>
            </a:pPr>
            <a:r>
              <a:rPr lang="en-US">
                <a:solidFill>
                  <a:srgbClr val="FF0000"/>
                </a:solidFill>
              </a:rPr>
              <a:t>Step 4: Obtain Monte Carlo sample of               and</a:t>
            </a:r>
          </a:p>
          <a:p>
            <a:pPr lvl="1">
              <a:buFontTx/>
              <a:buNone/>
            </a:pPr>
            <a:r>
              <a:rPr lang="en-US">
                <a:solidFill>
                  <a:srgbClr val="FF0000"/>
                </a:solidFill>
              </a:rPr>
              <a:t>            compute the next pre-decision state:</a:t>
            </a:r>
          </a:p>
          <a:p>
            <a:pPr lvl="1"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r>
              <a:rPr lang="en-US"/>
              <a:t>Step 5: Return to step 1. </a:t>
            </a:r>
          </a:p>
          <a:p>
            <a:pPr lvl="1"/>
            <a:endParaRPr lang="en-US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1992313" y="3887788"/>
          <a:ext cx="41084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2362200" imgH="241300" progId="Equation.DSMT4">
                  <p:embed/>
                </p:oleObj>
              </mc:Choice>
              <mc:Fallback>
                <p:oleObj name="Equation" r:id="rId4" imgW="2362200" imgH="241300" progId="Equation.DSMT4">
                  <p:embed/>
                  <p:pic>
                    <p:nvPicPr>
                      <p:cNvPr id="573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3887788"/>
                        <a:ext cx="41084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>
            <p:extLst/>
          </p:nvPr>
        </p:nvGraphicFramePr>
        <p:xfrm>
          <a:off x="2178050" y="2568575"/>
          <a:ext cx="52530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6" imgW="3022560" imgH="279360" progId="Equation.DSMT4">
                  <p:embed/>
                </p:oleObj>
              </mc:Choice>
              <mc:Fallback>
                <p:oleObj name="Equation" r:id="rId6" imgW="3022560" imgH="279360" progId="Equation.DSMT4">
                  <p:embed/>
                  <p:pic>
                    <p:nvPicPr>
                      <p:cNvPr id="573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2568575"/>
                        <a:ext cx="52530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8"/>
          <p:cNvGraphicFramePr>
            <a:graphicFrameLocks noChangeAspect="1"/>
          </p:cNvGraphicFramePr>
          <p:nvPr/>
        </p:nvGraphicFramePr>
        <p:xfrm>
          <a:off x="5553075" y="1250950"/>
          <a:ext cx="3730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8" imgW="190417" imgH="241195" progId="Equation.DSMT4">
                  <p:embed/>
                </p:oleObj>
              </mc:Choice>
              <mc:Fallback>
                <p:oleObj name="Equation" r:id="rId8" imgW="190417" imgH="241195" progId="Equation.DSMT4">
                  <p:embed/>
                  <p:pic>
                    <p:nvPicPr>
                      <p:cNvPr id="573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1250950"/>
                        <a:ext cx="3730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chemeClr val="tx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9"/>
          <p:cNvGraphicFramePr>
            <a:graphicFrameLocks noChangeAspect="1"/>
          </p:cNvGraphicFramePr>
          <p:nvPr/>
        </p:nvGraphicFramePr>
        <p:xfrm>
          <a:off x="5727700" y="4286250"/>
          <a:ext cx="101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0" imgW="482391" imgH="241195" progId="Equation.DSMT4">
                  <p:embed/>
                </p:oleObj>
              </mc:Choice>
              <mc:Fallback>
                <p:oleObj name="Equation" r:id="rId10" imgW="482391" imgH="241195" progId="Equation.DSMT4">
                  <p:embed/>
                  <p:pic>
                    <p:nvPicPr>
                      <p:cNvPr id="573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4286250"/>
                        <a:ext cx="101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chemeClr val="tx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16"/>
          <p:cNvGraphicFramePr>
            <a:graphicFrameLocks noChangeAspect="1"/>
          </p:cNvGraphicFramePr>
          <p:nvPr/>
        </p:nvGraphicFramePr>
        <p:xfrm>
          <a:off x="2095500" y="5162550"/>
          <a:ext cx="32988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2" imgW="1651000" imgH="241300" progId="Equation.DSMT4">
                  <p:embed/>
                </p:oleObj>
              </mc:Choice>
              <mc:Fallback>
                <p:oleObj name="Equation" r:id="rId12" imgW="1651000" imgH="241300" progId="Equation.DSMT4">
                  <p:embed/>
                  <p:pic>
                    <p:nvPicPr>
                      <p:cNvPr id="5735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5162550"/>
                        <a:ext cx="32988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chemeClr val="tx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4" name="Text Box 18"/>
          <p:cNvSpPr txBox="1">
            <a:spLocks noChangeArrowheads="1"/>
          </p:cNvSpPr>
          <p:nvPr/>
        </p:nvSpPr>
        <p:spPr bwMode="auto">
          <a:xfrm>
            <a:off x="7267575" y="4511675"/>
            <a:ext cx="151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0">
                <a:solidFill>
                  <a:srgbClr val="FF0000"/>
                </a:solidFill>
              </a:rPr>
              <a:t>Simulation</a:t>
            </a:r>
          </a:p>
        </p:txBody>
      </p:sp>
      <p:sp>
        <p:nvSpPr>
          <p:cNvPr id="57355" name="Text Box 19"/>
          <p:cNvSpPr txBox="1">
            <a:spLocks noChangeArrowheads="1"/>
          </p:cNvSpPr>
          <p:nvPr/>
        </p:nvSpPr>
        <p:spPr bwMode="auto">
          <a:xfrm>
            <a:off x="7165975" y="1909763"/>
            <a:ext cx="1839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0">
                <a:solidFill>
                  <a:srgbClr val="009900"/>
                </a:solidFill>
              </a:rPr>
              <a:t>Deterministic</a:t>
            </a:r>
          </a:p>
          <a:p>
            <a:r>
              <a:rPr lang="en-US" sz="2400" i="0">
                <a:solidFill>
                  <a:srgbClr val="009900"/>
                </a:solidFill>
              </a:rPr>
              <a:t>optimization</a:t>
            </a:r>
          </a:p>
        </p:txBody>
      </p:sp>
      <p:sp>
        <p:nvSpPr>
          <p:cNvPr id="57356" name="Text Box 20"/>
          <p:cNvSpPr txBox="1">
            <a:spLocks noChangeArrowheads="1"/>
          </p:cNvSpPr>
          <p:nvPr/>
        </p:nvSpPr>
        <p:spPr bwMode="auto">
          <a:xfrm>
            <a:off x="7369175" y="3460750"/>
            <a:ext cx="1401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0">
                <a:solidFill>
                  <a:schemeClr val="accent2"/>
                </a:solidFill>
              </a:rPr>
              <a:t>Recursive</a:t>
            </a:r>
          </a:p>
          <a:p>
            <a:r>
              <a:rPr lang="en-US" sz="2400" i="0">
                <a:solidFill>
                  <a:schemeClr val="accent2"/>
                </a:solidFill>
              </a:rPr>
              <a:t>statistics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030538" y="2965450"/>
          <a:ext cx="38576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14" imgW="177480" imgH="241200" progId="Equation.DSMT4">
                  <p:embed/>
                </p:oleObj>
              </mc:Choice>
              <mc:Fallback>
                <p:oleObj name="Equation" r:id="rId14" imgW="177480" imgH="2412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2965450"/>
                        <a:ext cx="385762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</p:spTree>
    <p:extLst>
      <p:ext uri="{BB962C8B-B14F-4D97-AF65-F5344CB8AC3E}">
        <p14:creationId xmlns:p14="http://schemas.microsoft.com/office/powerpoint/2010/main" val="137749349"/>
      </p:ext>
    </p:extLst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policy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37286" cy="4953000"/>
          </a:xfrm>
        </p:spPr>
        <p:txBody>
          <a:bodyPr/>
          <a:lstStyle/>
          <a:p>
            <a:r>
              <a:rPr lang="en-US" dirty="0"/>
              <a:t>Forward ADP using general statistical models (ignores problem structure)</a:t>
            </a:r>
          </a:p>
          <a:p>
            <a:r>
              <a:rPr lang="en-US" dirty="0"/>
              <a:t>Approximation methods</a:t>
            </a:r>
          </a:p>
          <a:p>
            <a:pPr lvl="1"/>
            <a:r>
              <a:rPr lang="en-US" b="1" dirty="0"/>
              <a:t>SVR</a:t>
            </a:r>
            <a:r>
              <a:rPr lang="en-US" dirty="0"/>
              <a:t> - Support vector regression with Gaussian radial basis kernel</a:t>
            </a:r>
          </a:p>
          <a:p>
            <a:pPr lvl="1"/>
            <a:r>
              <a:rPr lang="en-US" b="1" dirty="0"/>
              <a:t>LBF</a:t>
            </a:r>
            <a:r>
              <a:rPr lang="en-US" dirty="0"/>
              <a:t> – Weighted linear combination of polynomial basis functions</a:t>
            </a:r>
          </a:p>
          <a:p>
            <a:pPr lvl="1"/>
            <a:r>
              <a:rPr lang="en-US" b="1" dirty="0"/>
              <a:t>GPR</a:t>
            </a:r>
            <a:r>
              <a:rPr lang="en-US" dirty="0"/>
              <a:t> – Gaussian process regression with Gaussian RBF</a:t>
            </a:r>
          </a:p>
          <a:p>
            <a:pPr lvl="1"/>
            <a:r>
              <a:rPr lang="en-US" b="1" dirty="0"/>
              <a:t>LPR </a:t>
            </a:r>
            <a:r>
              <a:rPr lang="en-US" dirty="0"/>
              <a:t>– Kernel smoothing with second-order local polynomial fit</a:t>
            </a:r>
          </a:p>
          <a:p>
            <a:pPr lvl="1"/>
            <a:r>
              <a:rPr lang="en-US" b="1" dirty="0"/>
              <a:t>DC-R</a:t>
            </a:r>
            <a:r>
              <a:rPr lang="en-US" dirty="0"/>
              <a:t> – </a:t>
            </a:r>
            <a:r>
              <a:rPr lang="en-US" dirty="0" err="1"/>
              <a:t>Dirichlet</a:t>
            </a:r>
            <a:r>
              <a:rPr lang="en-US" dirty="0"/>
              <a:t> clouds – Local parametric regression.</a:t>
            </a:r>
          </a:p>
          <a:p>
            <a:pPr lvl="1"/>
            <a:r>
              <a:rPr lang="en-US" b="1" dirty="0"/>
              <a:t>TRE</a:t>
            </a:r>
            <a:r>
              <a:rPr lang="en-US" dirty="0"/>
              <a:t> – Regression trees with constant local fit.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81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lvl="1"/>
            <a:r>
              <a:rPr lang="en-US" dirty="0"/>
              <a:t>None of these statistical models explicitly captures structure such as convexity/concavity.</a:t>
            </a:r>
          </a:p>
          <a:p>
            <a:pPr lvl="1"/>
            <a:r>
              <a:rPr lang="en-US" dirty="0"/>
              <a:t>We ran thousands of iterations to test all of these machine learning methods to approximate the value function.</a:t>
            </a:r>
          </a:p>
          <a:p>
            <a:pPr lvl="1"/>
            <a:r>
              <a:rPr lang="en-US" dirty="0"/>
              <a:t>The results were then compared against an optimal policy using value functions computed using classical MDP.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35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storage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635" y="1143000"/>
            <a:ext cx="7772400" cy="495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5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r="7891" b="24875"/>
          <a:stretch/>
        </p:blipFill>
        <p:spPr bwMode="auto">
          <a:xfrm>
            <a:off x="398835" y="1168401"/>
            <a:ext cx="8647889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1526428" y="5534480"/>
            <a:ext cx="12608" cy="111760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525068" y="6494914"/>
            <a:ext cx="2868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i="0" dirty="0"/>
              <a:t>SVR - Support vector regression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636192" y="5531761"/>
            <a:ext cx="0" cy="87447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615326" y="6231614"/>
            <a:ext cx="3073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i="0" dirty="0"/>
              <a:t>GPR - Gaussian process regression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1714206" y="5531768"/>
            <a:ext cx="14514" cy="57930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687442" y="5952909"/>
            <a:ext cx="2250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i="0" dirty="0"/>
              <a:t>LPR – kernel smoothing 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1797663" y="5524101"/>
            <a:ext cx="7257" cy="40576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785868" y="5749476"/>
            <a:ext cx="3161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i="0" dirty="0"/>
              <a:t>DC-R – local parametric regression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3227" y="1275007"/>
            <a:ext cx="569387" cy="47089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100</a:t>
            </a:r>
          </a:p>
          <a:p>
            <a:pPr algn="l"/>
            <a:endParaRPr lang="en-US" sz="1600" i="0" dirty="0"/>
          </a:p>
          <a:p>
            <a:pPr algn="l"/>
            <a:endParaRPr lang="en-US" sz="1600" i="0" dirty="0"/>
          </a:p>
          <a:p>
            <a:pPr algn="l"/>
            <a:r>
              <a:rPr lang="en-US" sz="2000" i="0" dirty="0"/>
              <a:t> 80</a:t>
            </a:r>
          </a:p>
          <a:p>
            <a:pPr algn="l"/>
            <a:endParaRPr lang="en-US" sz="1600" i="0" dirty="0"/>
          </a:p>
          <a:p>
            <a:pPr algn="l"/>
            <a:endParaRPr lang="en-US" sz="1600" i="0" dirty="0"/>
          </a:p>
          <a:p>
            <a:pPr algn="l"/>
            <a:r>
              <a:rPr lang="en-US" sz="2000" i="0" dirty="0"/>
              <a:t> 60</a:t>
            </a:r>
          </a:p>
          <a:p>
            <a:pPr algn="l"/>
            <a:endParaRPr lang="en-US" sz="1600" i="0" dirty="0"/>
          </a:p>
          <a:p>
            <a:pPr algn="l"/>
            <a:endParaRPr lang="en-US" sz="1600" i="0" dirty="0"/>
          </a:p>
          <a:p>
            <a:pPr algn="l"/>
            <a:r>
              <a:rPr lang="en-US" sz="2000" i="0" dirty="0"/>
              <a:t> 40</a:t>
            </a:r>
          </a:p>
          <a:p>
            <a:pPr algn="l"/>
            <a:endParaRPr lang="en-US" sz="1600" i="0" dirty="0"/>
          </a:p>
          <a:p>
            <a:pPr algn="l"/>
            <a:endParaRPr lang="en-US" sz="1600" i="0" dirty="0"/>
          </a:p>
          <a:p>
            <a:pPr algn="l"/>
            <a:r>
              <a:rPr lang="en-US" sz="2000" i="0" dirty="0"/>
              <a:t> 20</a:t>
            </a:r>
          </a:p>
          <a:p>
            <a:pPr algn="l"/>
            <a:endParaRPr lang="en-US" sz="1600" i="0" dirty="0"/>
          </a:p>
          <a:p>
            <a:pPr algn="l"/>
            <a:endParaRPr lang="en-US" sz="1600" i="0" dirty="0"/>
          </a:p>
          <a:p>
            <a:pPr algn="l"/>
            <a:r>
              <a:rPr lang="en-US" sz="2000" i="0" dirty="0"/>
              <a:t>   0</a:t>
            </a:r>
          </a:p>
          <a:p>
            <a:pPr algn="l"/>
            <a:endParaRPr lang="en-US" sz="2000" i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738658" y="3467287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Percent of optimal</a:t>
            </a:r>
          </a:p>
        </p:txBody>
      </p:sp>
    </p:spTree>
    <p:extLst>
      <p:ext uri="{BB962C8B-B14F-4D97-AF65-F5344CB8AC3E}">
        <p14:creationId xmlns:p14="http://schemas.microsoft.com/office/powerpoint/2010/main" val="3346751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772400" cy="2138363"/>
          </a:xfrm>
        </p:spPr>
        <p:txBody>
          <a:bodyPr/>
          <a:lstStyle/>
          <a:p>
            <a:r>
              <a:rPr lang="en-US" dirty="0"/>
              <a:t>A tale of two distributions</a:t>
            </a:r>
          </a:p>
          <a:p>
            <a:pPr lvl="1"/>
            <a:r>
              <a:rPr lang="en-US" dirty="0"/>
              <a:t>The </a:t>
            </a:r>
            <a:r>
              <a:rPr lang="en-US" i="1" dirty="0">
                <a:solidFill>
                  <a:srgbClr val="0033CC"/>
                </a:solidFill>
              </a:rPr>
              <a:t>sampling distribution</a:t>
            </a:r>
            <a:r>
              <a:rPr lang="en-US" dirty="0"/>
              <a:t>, which governs the likelihood that we sample a state.</a:t>
            </a:r>
          </a:p>
          <a:p>
            <a:pPr lvl="1"/>
            <a:r>
              <a:rPr lang="en-US" dirty="0"/>
              <a:t>The </a:t>
            </a:r>
            <a:r>
              <a:rPr lang="en-US" i="1" dirty="0">
                <a:solidFill>
                  <a:srgbClr val="00B050"/>
                </a:solidFill>
              </a:rPr>
              <a:t>learning distribution</a:t>
            </a:r>
            <a:r>
              <a:rPr lang="en-US" dirty="0"/>
              <a:t>, which is the distribution of states we would visit given the current policy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Approximate policy iteration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 flipV="1">
            <a:off x="1493839" y="3762104"/>
            <a:ext cx="0" cy="26009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6030740" y="6348190"/>
            <a:ext cx="1124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0" dirty="0"/>
              <a:t>State  S</a:t>
            </a:r>
          </a:p>
        </p:txBody>
      </p:sp>
      <p:sp>
        <p:nvSpPr>
          <p:cNvPr id="62476" name="Line 14"/>
          <p:cNvSpPr>
            <a:spLocks noChangeShapeType="1"/>
          </p:cNvSpPr>
          <p:nvPr/>
        </p:nvSpPr>
        <p:spPr bwMode="auto">
          <a:xfrm rot="5400000" flipV="1">
            <a:off x="4630737" y="3203943"/>
            <a:ext cx="0" cy="6283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rc 1"/>
          <p:cNvSpPr/>
          <p:nvPr/>
        </p:nvSpPr>
        <p:spPr bwMode="auto">
          <a:xfrm rot="19509619">
            <a:off x="160827" y="4008418"/>
            <a:ext cx="8143059" cy="7736980"/>
          </a:xfrm>
          <a:prstGeom prst="arc">
            <a:avLst>
              <a:gd name="adj1" fmla="val 15598451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31950" y="5191580"/>
            <a:ext cx="2600406" cy="1143000"/>
            <a:chOff x="1631950" y="4920640"/>
            <a:chExt cx="5708650" cy="1283310"/>
          </a:xfrm>
        </p:grpSpPr>
        <p:sp>
          <p:nvSpPr>
            <p:cNvPr id="3" name="Freeform 2"/>
            <p:cNvSpPr/>
            <p:nvPr/>
          </p:nvSpPr>
          <p:spPr>
            <a:xfrm>
              <a:off x="1631950" y="4920640"/>
              <a:ext cx="2863850" cy="1283310"/>
            </a:xfrm>
            <a:custGeom>
              <a:avLst/>
              <a:gdLst>
                <a:gd name="connsiteX0" fmla="*/ 0 w 2863850"/>
                <a:gd name="connsiteY0" fmla="*/ 1283310 h 1283310"/>
                <a:gd name="connsiteX1" fmla="*/ 228600 w 2863850"/>
                <a:gd name="connsiteY1" fmla="*/ 1276960 h 1283310"/>
                <a:gd name="connsiteX2" fmla="*/ 571500 w 2863850"/>
                <a:gd name="connsiteY2" fmla="*/ 1257910 h 1283310"/>
                <a:gd name="connsiteX3" fmla="*/ 889000 w 2863850"/>
                <a:gd name="connsiteY3" fmla="*/ 1194410 h 1283310"/>
                <a:gd name="connsiteX4" fmla="*/ 1149350 w 2863850"/>
                <a:gd name="connsiteY4" fmla="*/ 1105510 h 1283310"/>
                <a:gd name="connsiteX5" fmla="*/ 1403350 w 2863850"/>
                <a:gd name="connsiteY5" fmla="*/ 959460 h 1283310"/>
                <a:gd name="connsiteX6" fmla="*/ 1593850 w 2863850"/>
                <a:gd name="connsiteY6" fmla="*/ 794360 h 1283310"/>
                <a:gd name="connsiteX7" fmla="*/ 1695450 w 2863850"/>
                <a:gd name="connsiteY7" fmla="*/ 654660 h 1283310"/>
                <a:gd name="connsiteX8" fmla="*/ 1797050 w 2863850"/>
                <a:gd name="connsiteY8" fmla="*/ 502260 h 1283310"/>
                <a:gd name="connsiteX9" fmla="*/ 1917700 w 2863850"/>
                <a:gd name="connsiteY9" fmla="*/ 349860 h 1283310"/>
                <a:gd name="connsiteX10" fmla="*/ 2057400 w 2863850"/>
                <a:gd name="connsiteY10" fmla="*/ 229210 h 1283310"/>
                <a:gd name="connsiteX11" fmla="*/ 2209800 w 2863850"/>
                <a:gd name="connsiteY11" fmla="*/ 127610 h 1283310"/>
                <a:gd name="connsiteX12" fmla="*/ 2381250 w 2863850"/>
                <a:gd name="connsiteY12" fmla="*/ 51410 h 1283310"/>
                <a:gd name="connsiteX13" fmla="*/ 2590800 w 2863850"/>
                <a:gd name="connsiteY13" fmla="*/ 6960 h 1283310"/>
                <a:gd name="connsiteX14" fmla="*/ 2762250 w 2863850"/>
                <a:gd name="connsiteY14" fmla="*/ 610 h 1283310"/>
                <a:gd name="connsiteX15" fmla="*/ 2863850 w 2863850"/>
                <a:gd name="connsiteY15" fmla="*/ 610 h 128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63850" h="1283310">
                  <a:moveTo>
                    <a:pt x="0" y="1283310"/>
                  </a:moveTo>
                  <a:cubicBezTo>
                    <a:pt x="76200" y="1281193"/>
                    <a:pt x="133350" y="1281193"/>
                    <a:pt x="228600" y="1276960"/>
                  </a:cubicBezTo>
                  <a:cubicBezTo>
                    <a:pt x="323850" y="1272727"/>
                    <a:pt x="461433" y="1271668"/>
                    <a:pt x="571500" y="1257910"/>
                  </a:cubicBezTo>
                  <a:cubicBezTo>
                    <a:pt x="681567" y="1244152"/>
                    <a:pt x="792692" y="1219810"/>
                    <a:pt x="889000" y="1194410"/>
                  </a:cubicBezTo>
                  <a:cubicBezTo>
                    <a:pt x="985308" y="1169010"/>
                    <a:pt x="1063625" y="1144668"/>
                    <a:pt x="1149350" y="1105510"/>
                  </a:cubicBezTo>
                  <a:cubicBezTo>
                    <a:pt x="1235075" y="1066352"/>
                    <a:pt x="1329267" y="1011318"/>
                    <a:pt x="1403350" y="959460"/>
                  </a:cubicBezTo>
                  <a:cubicBezTo>
                    <a:pt x="1477433" y="907602"/>
                    <a:pt x="1545167" y="845160"/>
                    <a:pt x="1593850" y="794360"/>
                  </a:cubicBezTo>
                  <a:cubicBezTo>
                    <a:pt x="1642533" y="743560"/>
                    <a:pt x="1661583" y="703343"/>
                    <a:pt x="1695450" y="654660"/>
                  </a:cubicBezTo>
                  <a:cubicBezTo>
                    <a:pt x="1729317" y="605977"/>
                    <a:pt x="1760008" y="553060"/>
                    <a:pt x="1797050" y="502260"/>
                  </a:cubicBezTo>
                  <a:cubicBezTo>
                    <a:pt x="1834092" y="451460"/>
                    <a:pt x="1874308" y="395368"/>
                    <a:pt x="1917700" y="349860"/>
                  </a:cubicBezTo>
                  <a:cubicBezTo>
                    <a:pt x="1961092" y="304352"/>
                    <a:pt x="2008717" y="266252"/>
                    <a:pt x="2057400" y="229210"/>
                  </a:cubicBezTo>
                  <a:cubicBezTo>
                    <a:pt x="2106083" y="192168"/>
                    <a:pt x="2155825" y="157243"/>
                    <a:pt x="2209800" y="127610"/>
                  </a:cubicBezTo>
                  <a:cubicBezTo>
                    <a:pt x="2263775" y="97977"/>
                    <a:pt x="2317750" y="71518"/>
                    <a:pt x="2381250" y="51410"/>
                  </a:cubicBezTo>
                  <a:cubicBezTo>
                    <a:pt x="2444750" y="31302"/>
                    <a:pt x="2527300" y="15427"/>
                    <a:pt x="2590800" y="6960"/>
                  </a:cubicBezTo>
                  <a:cubicBezTo>
                    <a:pt x="2654300" y="-1507"/>
                    <a:pt x="2716742" y="1668"/>
                    <a:pt x="2762250" y="610"/>
                  </a:cubicBezTo>
                  <a:cubicBezTo>
                    <a:pt x="2807758" y="-448"/>
                    <a:pt x="2835804" y="81"/>
                    <a:pt x="2863850" y="610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flipH="1">
              <a:off x="4476750" y="4920640"/>
              <a:ext cx="2863850" cy="1283310"/>
            </a:xfrm>
            <a:custGeom>
              <a:avLst/>
              <a:gdLst>
                <a:gd name="connsiteX0" fmla="*/ 0 w 2863850"/>
                <a:gd name="connsiteY0" fmla="*/ 1283310 h 1283310"/>
                <a:gd name="connsiteX1" fmla="*/ 228600 w 2863850"/>
                <a:gd name="connsiteY1" fmla="*/ 1276960 h 1283310"/>
                <a:gd name="connsiteX2" fmla="*/ 571500 w 2863850"/>
                <a:gd name="connsiteY2" fmla="*/ 1257910 h 1283310"/>
                <a:gd name="connsiteX3" fmla="*/ 889000 w 2863850"/>
                <a:gd name="connsiteY3" fmla="*/ 1194410 h 1283310"/>
                <a:gd name="connsiteX4" fmla="*/ 1149350 w 2863850"/>
                <a:gd name="connsiteY4" fmla="*/ 1105510 h 1283310"/>
                <a:gd name="connsiteX5" fmla="*/ 1403350 w 2863850"/>
                <a:gd name="connsiteY5" fmla="*/ 959460 h 1283310"/>
                <a:gd name="connsiteX6" fmla="*/ 1593850 w 2863850"/>
                <a:gd name="connsiteY6" fmla="*/ 794360 h 1283310"/>
                <a:gd name="connsiteX7" fmla="*/ 1695450 w 2863850"/>
                <a:gd name="connsiteY7" fmla="*/ 654660 h 1283310"/>
                <a:gd name="connsiteX8" fmla="*/ 1797050 w 2863850"/>
                <a:gd name="connsiteY8" fmla="*/ 502260 h 1283310"/>
                <a:gd name="connsiteX9" fmla="*/ 1917700 w 2863850"/>
                <a:gd name="connsiteY9" fmla="*/ 349860 h 1283310"/>
                <a:gd name="connsiteX10" fmla="*/ 2057400 w 2863850"/>
                <a:gd name="connsiteY10" fmla="*/ 229210 h 1283310"/>
                <a:gd name="connsiteX11" fmla="*/ 2209800 w 2863850"/>
                <a:gd name="connsiteY11" fmla="*/ 127610 h 1283310"/>
                <a:gd name="connsiteX12" fmla="*/ 2381250 w 2863850"/>
                <a:gd name="connsiteY12" fmla="*/ 51410 h 1283310"/>
                <a:gd name="connsiteX13" fmla="*/ 2590800 w 2863850"/>
                <a:gd name="connsiteY13" fmla="*/ 6960 h 1283310"/>
                <a:gd name="connsiteX14" fmla="*/ 2762250 w 2863850"/>
                <a:gd name="connsiteY14" fmla="*/ 610 h 1283310"/>
                <a:gd name="connsiteX15" fmla="*/ 2863850 w 2863850"/>
                <a:gd name="connsiteY15" fmla="*/ 610 h 128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63850" h="1283310">
                  <a:moveTo>
                    <a:pt x="0" y="1283310"/>
                  </a:moveTo>
                  <a:cubicBezTo>
                    <a:pt x="76200" y="1281193"/>
                    <a:pt x="133350" y="1281193"/>
                    <a:pt x="228600" y="1276960"/>
                  </a:cubicBezTo>
                  <a:cubicBezTo>
                    <a:pt x="323850" y="1272727"/>
                    <a:pt x="461433" y="1271668"/>
                    <a:pt x="571500" y="1257910"/>
                  </a:cubicBezTo>
                  <a:cubicBezTo>
                    <a:pt x="681567" y="1244152"/>
                    <a:pt x="792692" y="1219810"/>
                    <a:pt x="889000" y="1194410"/>
                  </a:cubicBezTo>
                  <a:cubicBezTo>
                    <a:pt x="985308" y="1169010"/>
                    <a:pt x="1063625" y="1144668"/>
                    <a:pt x="1149350" y="1105510"/>
                  </a:cubicBezTo>
                  <a:cubicBezTo>
                    <a:pt x="1235075" y="1066352"/>
                    <a:pt x="1329267" y="1011318"/>
                    <a:pt x="1403350" y="959460"/>
                  </a:cubicBezTo>
                  <a:cubicBezTo>
                    <a:pt x="1477433" y="907602"/>
                    <a:pt x="1545167" y="845160"/>
                    <a:pt x="1593850" y="794360"/>
                  </a:cubicBezTo>
                  <a:cubicBezTo>
                    <a:pt x="1642533" y="743560"/>
                    <a:pt x="1661583" y="703343"/>
                    <a:pt x="1695450" y="654660"/>
                  </a:cubicBezTo>
                  <a:cubicBezTo>
                    <a:pt x="1729317" y="605977"/>
                    <a:pt x="1760008" y="553060"/>
                    <a:pt x="1797050" y="502260"/>
                  </a:cubicBezTo>
                  <a:cubicBezTo>
                    <a:pt x="1834092" y="451460"/>
                    <a:pt x="1874308" y="395368"/>
                    <a:pt x="1917700" y="349860"/>
                  </a:cubicBezTo>
                  <a:cubicBezTo>
                    <a:pt x="1961092" y="304352"/>
                    <a:pt x="2008717" y="266252"/>
                    <a:pt x="2057400" y="229210"/>
                  </a:cubicBezTo>
                  <a:cubicBezTo>
                    <a:pt x="2106083" y="192168"/>
                    <a:pt x="2155825" y="157243"/>
                    <a:pt x="2209800" y="127610"/>
                  </a:cubicBezTo>
                  <a:cubicBezTo>
                    <a:pt x="2263775" y="97977"/>
                    <a:pt x="2317750" y="71518"/>
                    <a:pt x="2381250" y="51410"/>
                  </a:cubicBezTo>
                  <a:cubicBezTo>
                    <a:pt x="2444750" y="31302"/>
                    <a:pt x="2527300" y="15427"/>
                    <a:pt x="2590800" y="6960"/>
                  </a:cubicBezTo>
                  <a:cubicBezTo>
                    <a:pt x="2654300" y="-1507"/>
                    <a:pt x="2716742" y="1668"/>
                    <a:pt x="2762250" y="610"/>
                  </a:cubicBezTo>
                  <a:cubicBezTo>
                    <a:pt x="2807758" y="-448"/>
                    <a:pt x="2835804" y="81"/>
                    <a:pt x="2863850" y="610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64100" y="5204280"/>
            <a:ext cx="2600406" cy="1143000"/>
            <a:chOff x="1631950" y="4920640"/>
            <a:chExt cx="5708650" cy="1283310"/>
          </a:xfrm>
        </p:grpSpPr>
        <p:sp>
          <p:nvSpPr>
            <p:cNvPr id="20" name="Freeform 19"/>
            <p:cNvSpPr/>
            <p:nvPr/>
          </p:nvSpPr>
          <p:spPr>
            <a:xfrm>
              <a:off x="1631950" y="4920640"/>
              <a:ext cx="2863850" cy="1283310"/>
            </a:xfrm>
            <a:custGeom>
              <a:avLst/>
              <a:gdLst>
                <a:gd name="connsiteX0" fmla="*/ 0 w 2863850"/>
                <a:gd name="connsiteY0" fmla="*/ 1283310 h 1283310"/>
                <a:gd name="connsiteX1" fmla="*/ 228600 w 2863850"/>
                <a:gd name="connsiteY1" fmla="*/ 1276960 h 1283310"/>
                <a:gd name="connsiteX2" fmla="*/ 571500 w 2863850"/>
                <a:gd name="connsiteY2" fmla="*/ 1257910 h 1283310"/>
                <a:gd name="connsiteX3" fmla="*/ 889000 w 2863850"/>
                <a:gd name="connsiteY3" fmla="*/ 1194410 h 1283310"/>
                <a:gd name="connsiteX4" fmla="*/ 1149350 w 2863850"/>
                <a:gd name="connsiteY4" fmla="*/ 1105510 h 1283310"/>
                <a:gd name="connsiteX5" fmla="*/ 1403350 w 2863850"/>
                <a:gd name="connsiteY5" fmla="*/ 959460 h 1283310"/>
                <a:gd name="connsiteX6" fmla="*/ 1593850 w 2863850"/>
                <a:gd name="connsiteY6" fmla="*/ 794360 h 1283310"/>
                <a:gd name="connsiteX7" fmla="*/ 1695450 w 2863850"/>
                <a:gd name="connsiteY7" fmla="*/ 654660 h 1283310"/>
                <a:gd name="connsiteX8" fmla="*/ 1797050 w 2863850"/>
                <a:gd name="connsiteY8" fmla="*/ 502260 h 1283310"/>
                <a:gd name="connsiteX9" fmla="*/ 1917700 w 2863850"/>
                <a:gd name="connsiteY9" fmla="*/ 349860 h 1283310"/>
                <a:gd name="connsiteX10" fmla="*/ 2057400 w 2863850"/>
                <a:gd name="connsiteY10" fmla="*/ 229210 h 1283310"/>
                <a:gd name="connsiteX11" fmla="*/ 2209800 w 2863850"/>
                <a:gd name="connsiteY11" fmla="*/ 127610 h 1283310"/>
                <a:gd name="connsiteX12" fmla="*/ 2381250 w 2863850"/>
                <a:gd name="connsiteY12" fmla="*/ 51410 h 1283310"/>
                <a:gd name="connsiteX13" fmla="*/ 2590800 w 2863850"/>
                <a:gd name="connsiteY13" fmla="*/ 6960 h 1283310"/>
                <a:gd name="connsiteX14" fmla="*/ 2762250 w 2863850"/>
                <a:gd name="connsiteY14" fmla="*/ 610 h 1283310"/>
                <a:gd name="connsiteX15" fmla="*/ 2863850 w 2863850"/>
                <a:gd name="connsiteY15" fmla="*/ 610 h 128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63850" h="1283310">
                  <a:moveTo>
                    <a:pt x="0" y="1283310"/>
                  </a:moveTo>
                  <a:cubicBezTo>
                    <a:pt x="76200" y="1281193"/>
                    <a:pt x="133350" y="1281193"/>
                    <a:pt x="228600" y="1276960"/>
                  </a:cubicBezTo>
                  <a:cubicBezTo>
                    <a:pt x="323850" y="1272727"/>
                    <a:pt x="461433" y="1271668"/>
                    <a:pt x="571500" y="1257910"/>
                  </a:cubicBezTo>
                  <a:cubicBezTo>
                    <a:pt x="681567" y="1244152"/>
                    <a:pt x="792692" y="1219810"/>
                    <a:pt x="889000" y="1194410"/>
                  </a:cubicBezTo>
                  <a:cubicBezTo>
                    <a:pt x="985308" y="1169010"/>
                    <a:pt x="1063625" y="1144668"/>
                    <a:pt x="1149350" y="1105510"/>
                  </a:cubicBezTo>
                  <a:cubicBezTo>
                    <a:pt x="1235075" y="1066352"/>
                    <a:pt x="1329267" y="1011318"/>
                    <a:pt x="1403350" y="959460"/>
                  </a:cubicBezTo>
                  <a:cubicBezTo>
                    <a:pt x="1477433" y="907602"/>
                    <a:pt x="1545167" y="845160"/>
                    <a:pt x="1593850" y="794360"/>
                  </a:cubicBezTo>
                  <a:cubicBezTo>
                    <a:pt x="1642533" y="743560"/>
                    <a:pt x="1661583" y="703343"/>
                    <a:pt x="1695450" y="654660"/>
                  </a:cubicBezTo>
                  <a:cubicBezTo>
                    <a:pt x="1729317" y="605977"/>
                    <a:pt x="1760008" y="553060"/>
                    <a:pt x="1797050" y="502260"/>
                  </a:cubicBezTo>
                  <a:cubicBezTo>
                    <a:pt x="1834092" y="451460"/>
                    <a:pt x="1874308" y="395368"/>
                    <a:pt x="1917700" y="349860"/>
                  </a:cubicBezTo>
                  <a:cubicBezTo>
                    <a:pt x="1961092" y="304352"/>
                    <a:pt x="2008717" y="266252"/>
                    <a:pt x="2057400" y="229210"/>
                  </a:cubicBezTo>
                  <a:cubicBezTo>
                    <a:pt x="2106083" y="192168"/>
                    <a:pt x="2155825" y="157243"/>
                    <a:pt x="2209800" y="127610"/>
                  </a:cubicBezTo>
                  <a:cubicBezTo>
                    <a:pt x="2263775" y="97977"/>
                    <a:pt x="2317750" y="71518"/>
                    <a:pt x="2381250" y="51410"/>
                  </a:cubicBezTo>
                  <a:cubicBezTo>
                    <a:pt x="2444750" y="31302"/>
                    <a:pt x="2527300" y="15427"/>
                    <a:pt x="2590800" y="6960"/>
                  </a:cubicBezTo>
                  <a:cubicBezTo>
                    <a:pt x="2654300" y="-1507"/>
                    <a:pt x="2716742" y="1668"/>
                    <a:pt x="2762250" y="610"/>
                  </a:cubicBezTo>
                  <a:cubicBezTo>
                    <a:pt x="2807758" y="-448"/>
                    <a:pt x="2835804" y="81"/>
                    <a:pt x="2863850" y="61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4476750" y="4920640"/>
              <a:ext cx="2863850" cy="1283310"/>
            </a:xfrm>
            <a:custGeom>
              <a:avLst/>
              <a:gdLst>
                <a:gd name="connsiteX0" fmla="*/ 0 w 2863850"/>
                <a:gd name="connsiteY0" fmla="*/ 1283310 h 1283310"/>
                <a:gd name="connsiteX1" fmla="*/ 228600 w 2863850"/>
                <a:gd name="connsiteY1" fmla="*/ 1276960 h 1283310"/>
                <a:gd name="connsiteX2" fmla="*/ 571500 w 2863850"/>
                <a:gd name="connsiteY2" fmla="*/ 1257910 h 1283310"/>
                <a:gd name="connsiteX3" fmla="*/ 889000 w 2863850"/>
                <a:gd name="connsiteY3" fmla="*/ 1194410 h 1283310"/>
                <a:gd name="connsiteX4" fmla="*/ 1149350 w 2863850"/>
                <a:gd name="connsiteY4" fmla="*/ 1105510 h 1283310"/>
                <a:gd name="connsiteX5" fmla="*/ 1403350 w 2863850"/>
                <a:gd name="connsiteY5" fmla="*/ 959460 h 1283310"/>
                <a:gd name="connsiteX6" fmla="*/ 1593850 w 2863850"/>
                <a:gd name="connsiteY6" fmla="*/ 794360 h 1283310"/>
                <a:gd name="connsiteX7" fmla="*/ 1695450 w 2863850"/>
                <a:gd name="connsiteY7" fmla="*/ 654660 h 1283310"/>
                <a:gd name="connsiteX8" fmla="*/ 1797050 w 2863850"/>
                <a:gd name="connsiteY8" fmla="*/ 502260 h 1283310"/>
                <a:gd name="connsiteX9" fmla="*/ 1917700 w 2863850"/>
                <a:gd name="connsiteY9" fmla="*/ 349860 h 1283310"/>
                <a:gd name="connsiteX10" fmla="*/ 2057400 w 2863850"/>
                <a:gd name="connsiteY10" fmla="*/ 229210 h 1283310"/>
                <a:gd name="connsiteX11" fmla="*/ 2209800 w 2863850"/>
                <a:gd name="connsiteY11" fmla="*/ 127610 h 1283310"/>
                <a:gd name="connsiteX12" fmla="*/ 2381250 w 2863850"/>
                <a:gd name="connsiteY12" fmla="*/ 51410 h 1283310"/>
                <a:gd name="connsiteX13" fmla="*/ 2590800 w 2863850"/>
                <a:gd name="connsiteY13" fmla="*/ 6960 h 1283310"/>
                <a:gd name="connsiteX14" fmla="*/ 2762250 w 2863850"/>
                <a:gd name="connsiteY14" fmla="*/ 610 h 1283310"/>
                <a:gd name="connsiteX15" fmla="*/ 2863850 w 2863850"/>
                <a:gd name="connsiteY15" fmla="*/ 610 h 128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63850" h="1283310">
                  <a:moveTo>
                    <a:pt x="0" y="1283310"/>
                  </a:moveTo>
                  <a:cubicBezTo>
                    <a:pt x="76200" y="1281193"/>
                    <a:pt x="133350" y="1281193"/>
                    <a:pt x="228600" y="1276960"/>
                  </a:cubicBezTo>
                  <a:cubicBezTo>
                    <a:pt x="323850" y="1272727"/>
                    <a:pt x="461433" y="1271668"/>
                    <a:pt x="571500" y="1257910"/>
                  </a:cubicBezTo>
                  <a:cubicBezTo>
                    <a:pt x="681567" y="1244152"/>
                    <a:pt x="792692" y="1219810"/>
                    <a:pt x="889000" y="1194410"/>
                  </a:cubicBezTo>
                  <a:cubicBezTo>
                    <a:pt x="985308" y="1169010"/>
                    <a:pt x="1063625" y="1144668"/>
                    <a:pt x="1149350" y="1105510"/>
                  </a:cubicBezTo>
                  <a:cubicBezTo>
                    <a:pt x="1235075" y="1066352"/>
                    <a:pt x="1329267" y="1011318"/>
                    <a:pt x="1403350" y="959460"/>
                  </a:cubicBezTo>
                  <a:cubicBezTo>
                    <a:pt x="1477433" y="907602"/>
                    <a:pt x="1545167" y="845160"/>
                    <a:pt x="1593850" y="794360"/>
                  </a:cubicBezTo>
                  <a:cubicBezTo>
                    <a:pt x="1642533" y="743560"/>
                    <a:pt x="1661583" y="703343"/>
                    <a:pt x="1695450" y="654660"/>
                  </a:cubicBezTo>
                  <a:cubicBezTo>
                    <a:pt x="1729317" y="605977"/>
                    <a:pt x="1760008" y="553060"/>
                    <a:pt x="1797050" y="502260"/>
                  </a:cubicBezTo>
                  <a:cubicBezTo>
                    <a:pt x="1834092" y="451460"/>
                    <a:pt x="1874308" y="395368"/>
                    <a:pt x="1917700" y="349860"/>
                  </a:cubicBezTo>
                  <a:cubicBezTo>
                    <a:pt x="1961092" y="304352"/>
                    <a:pt x="2008717" y="266252"/>
                    <a:pt x="2057400" y="229210"/>
                  </a:cubicBezTo>
                  <a:cubicBezTo>
                    <a:pt x="2106083" y="192168"/>
                    <a:pt x="2155825" y="157243"/>
                    <a:pt x="2209800" y="127610"/>
                  </a:cubicBezTo>
                  <a:cubicBezTo>
                    <a:pt x="2263775" y="97977"/>
                    <a:pt x="2317750" y="71518"/>
                    <a:pt x="2381250" y="51410"/>
                  </a:cubicBezTo>
                  <a:cubicBezTo>
                    <a:pt x="2444750" y="31302"/>
                    <a:pt x="2527300" y="15427"/>
                    <a:pt x="2590800" y="6960"/>
                  </a:cubicBezTo>
                  <a:cubicBezTo>
                    <a:pt x="2654300" y="-1507"/>
                    <a:pt x="2716742" y="1668"/>
                    <a:pt x="2762250" y="610"/>
                  </a:cubicBezTo>
                  <a:cubicBezTo>
                    <a:pt x="2807758" y="-448"/>
                    <a:pt x="2835804" y="81"/>
                    <a:pt x="2863850" y="61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395603" y="3969802"/>
          <a:ext cx="631809" cy="404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317160" imgH="203040" progId="Equation.DSMT4">
                  <p:embed/>
                </p:oleObj>
              </mc:Choice>
              <mc:Fallback>
                <p:oleObj name="Equation" r:id="rId4" imgW="317160" imgH="203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5603" y="3969802"/>
                        <a:ext cx="631809" cy="404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27040" y="3246936"/>
            <a:ext cx="5511663" cy="1441514"/>
            <a:chOff x="536048" y="3233873"/>
            <a:chExt cx="5511663" cy="1441514"/>
          </a:xfrm>
        </p:grpSpPr>
        <p:sp>
          <p:nvSpPr>
            <p:cNvPr id="5" name="Freeform 4"/>
            <p:cNvSpPr/>
            <p:nvPr/>
          </p:nvSpPr>
          <p:spPr>
            <a:xfrm rot="20749707">
              <a:off x="536048" y="4190512"/>
              <a:ext cx="5511663" cy="484875"/>
            </a:xfrm>
            <a:custGeom>
              <a:avLst/>
              <a:gdLst>
                <a:gd name="connsiteX0" fmla="*/ 0 w 4559300"/>
                <a:gd name="connsiteY0" fmla="*/ 641572 h 641572"/>
                <a:gd name="connsiteX1" fmla="*/ 1003300 w 4559300"/>
                <a:gd name="connsiteY1" fmla="*/ 254222 h 641572"/>
                <a:gd name="connsiteX2" fmla="*/ 2165350 w 4559300"/>
                <a:gd name="connsiteY2" fmla="*/ 57372 h 641572"/>
                <a:gd name="connsiteX3" fmla="*/ 3340100 w 4559300"/>
                <a:gd name="connsiteY3" fmla="*/ 222 h 641572"/>
                <a:gd name="connsiteX4" fmla="*/ 4248150 w 4559300"/>
                <a:gd name="connsiteY4" fmla="*/ 38322 h 641572"/>
                <a:gd name="connsiteX5" fmla="*/ 4559300 w 4559300"/>
                <a:gd name="connsiteY5" fmla="*/ 57372 h 64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9300" h="641572">
                  <a:moveTo>
                    <a:pt x="0" y="641572"/>
                  </a:moveTo>
                  <a:cubicBezTo>
                    <a:pt x="321204" y="496580"/>
                    <a:pt x="642408" y="351589"/>
                    <a:pt x="1003300" y="254222"/>
                  </a:cubicBezTo>
                  <a:cubicBezTo>
                    <a:pt x="1364192" y="156855"/>
                    <a:pt x="1775883" y="99705"/>
                    <a:pt x="2165350" y="57372"/>
                  </a:cubicBezTo>
                  <a:cubicBezTo>
                    <a:pt x="2554817" y="15039"/>
                    <a:pt x="2992967" y="3397"/>
                    <a:pt x="3340100" y="222"/>
                  </a:cubicBezTo>
                  <a:cubicBezTo>
                    <a:pt x="3687233" y="-2953"/>
                    <a:pt x="4044950" y="28797"/>
                    <a:pt x="4248150" y="38322"/>
                  </a:cubicBezTo>
                  <a:cubicBezTo>
                    <a:pt x="4451350" y="47847"/>
                    <a:pt x="4505325" y="52609"/>
                    <a:pt x="4559300" y="57372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4719822" y="3233873"/>
            <a:ext cx="758825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Equation" r:id="rId6" imgW="380880" imgH="228600" progId="Equation.DSMT4">
                    <p:embed/>
                  </p:oleObj>
                </mc:Choice>
                <mc:Fallback>
                  <p:oleObj name="Equation" r:id="rId6" imgW="380880" imgH="22860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9822" y="3233873"/>
                          <a:ext cx="758825" cy="455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3036930" y="3573487"/>
            <a:ext cx="6242047" cy="1495979"/>
            <a:chOff x="2671166" y="3442857"/>
            <a:chExt cx="6242047" cy="1495979"/>
          </a:xfrm>
        </p:grpSpPr>
        <p:sp>
          <p:nvSpPr>
            <p:cNvPr id="27" name="Freeform 26"/>
            <p:cNvSpPr/>
            <p:nvPr/>
          </p:nvSpPr>
          <p:spPr>
            <a:xfrm rot="1756012">
              <a:off x="2845930" y="4297264"/>
              <a:ext cx="6067283" cy="641572"/>
            </a:xfrm>
            <a:custGeom>
              <a:avLst/>
              <a:gdLst>
                <a:gd name="connsiteX0" fmla="*/ 0 w 4559300"/>
                <a:gd name="connsiteY0" fmla="*/ 641572 h 641572"/>
                <a:gd name="connsiteX1" fmla="*/ 1003300 w 4559300"/>
                <a:gd name="connsiteY1" fmla="*/ 254222 h 641572"/>
                <a:gd name="connsiteX2" fmla="*/ 2165350 w 4559300"/>
                <a:gd name="connsiteY2" fmla="*/ 57372 h 641572"/>
                <a:gd name="connsiteX3" fmla="*/ 3340100 w 4559300"/>
                <a:gd name="connsiteY3" fmla="*/ 222 h 641572"/>
                <a:gd name="connsiteX4" fmla="*/ 4248150 w 4559300"/>
                <a:gd name="connsiteY4" fmla="*/ 38322 h 641572"/>
                <a:gd name="connsiteX5" fmla="*/ 4559300 w 4559300"/>
                <a:gd name="connsiteY5" fmla="*/ 57372 h 64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9300" h="641572">
                  <a:moveTo>
                    <a:pt x="0" y="641572"/>
                  </a:moveTo>
                  <a:cubicBezTo>
                    <a:pt x="321204" y="496580"/>
                    <a:pt x="642408" y="351589"/>
                    <a:pt x="1003300" y="254222"/>
                  </a:cubicBezTo>
                  <a:cubicBezTo>
                    <a:pt x="1364192" y="156855"/>
                    <a:pt x="1775883" y="99705"/>
                    <a:pt x="2165350" y="57372"/>
                  </a:cubicBezTo>
                  <a:cubicBezTo>
                    <a:pt x="2554817" y="15039"/>
                    <a:pt x="2992967" y="3397"/>
                    <a:pt x="3340100" y="222"/>
                  </a:cubicBezTo>
                  <a:cubicBezTo>
                    <a:pt x="3687233" y="-2953"/>
                    <a:pt x="4044950" y="28797"/>
                    <a:pt x="4248150" y="38322"/>
                  </a:cubicBezTo>
                  <a:cubicBezTo>
                    <a:pt x="4451350" y="47847"/>
                    <a:pt x="4505325" y="52609"/>
                    <a:pt x="4559300" y="57372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/>
            </p:nvPr>
          </p:nvGraphicFramePr>
          <p:xfrm>
            <a:off x="2671166" y="3442857"/>
            <a:ext cx="784225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Equation" r:id="rId8" imgW="393480" imgH="228600" progId="Equation.DSMT4">
                    <p:embed/>
                  </p:oleObj>
                </mc:Choice>
                <mc:Fallback>
                  <p:oleObj name="Equation" r:id="rId8" imgW="393480" imgH="228600" progId="Equation.DSMT4">
                    <p:embed/>
                    <p:pic>
                      <p:nvPicPr>
                        <p:cNvPr id="28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1166" y="3442857"/>
                          <a:ext cx="784225" cy="455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</p:spTree>
    <p:extLst>
      <p:ext uri="{BB962C8B-B14F-4D97-AF65-F5344CB8AC3E}">
        <p14:creationId xmlns:p14="http://schemas.microsoft.com/office/powerpoint/2010/main" val="45039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story changes when we exploit structure…</a:t>
            </a:r>
          </a:p>
          <a:p>
            <a:pPr lvl="1"/>
            <a:r>
              <a:rPr lang="en-US" dirty="0"/>
              <a:t>The value function is concave in the resource variable.</a:t>
            </a:r>
          </a:p>
          <a:p>
            <a:pPr lvl="1"/>
            <a:r>
              <a:rPr lang="en-US" dirty="0"/>
              <a:t>But we have no structural properties with respect to the other dimensions of the state variable.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90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Designing policies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lookahead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9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cost function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energy storage problem: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A06CF37-E5D2-4CB6-8D54-F788F163A3E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736" y="1544574"/>
            <a:ext cx="3090412" cy="2825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805" y="4369604"/>
            <a:ext cx="3201195" cy="248839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8" y="1809315"/>
            <a:ext cx="4935959" cy="189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1884" y="3796850"/>
                <a:ext cx="5547092" cy="2978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i="0" dirty="0"/>
                  <a:t>The state of our system is given by:</a:t>
                </a:r>
              </a:p>
              <a:p>
                <a:pPr algn="l"/>
                <a:endParaRPr lang="en-US" sz="1200" i="0" dirty="0"/>
              </a:p>
              <a:p>
                <a:pPr algn="l"/>
                <a:r>
                  <a:rPr lang="en-US" sz="2000" i="0" dirty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p>
                        </m:sSubSup>
                      </m:e>
                    </m:d>
                  </m:oMath>
                </a14:m>
                <a:endParaRPr lang="en-US" sz="2000" b="0" i="0" dirty="0"/>
              </a:p>
              <a:p>
                <a:pPr algn="l"/>
                <a:endParaRPr lang="en-US" sz="1200" i="0" dirty="0"/>
              </a:p>
              <a:p>
                <a:pPr algn="l"/>
                <a:r>
                  <a:rPr lang="en-US" sz="2000" i="0" dirty="0"/>
                  <a:t>where</a:t>
                </a:r>
              </a:p>
              <a:p>
                <a:pPr algn="l"/>
                <a:r>
                  <a:rPr lang="en-US" sz="2000" i="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i="0" dirty="0"/>
                  <a:t>Energy in storage</a:t>
                </a:r>
              </a:p>
              <a:p>
                <a:pPr algn="l"/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i="0" dirty="0"/>
                  <a:t>Energy available from wind</a:t>
                </a:r>
              </a:p>
              <a:p>
                <a:pPr algn="l"/>
                <a:r>
                  <a:rPr lang="en-US" sz="2000" i="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i="0" dirty="0"/>
                  <a:t>Grid price</a:t>
                </a:r>
              </a:p>
              <a:p>
                <a:pPr algn="l"/>
                <a:r>
                  <a:rPr lang="en-US" sz="2000" i="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i="0" dirty="0"/>
                  <a:t>Demand</a:t>
                </a:r>
              </a:p>
              <a:p>
                <a:pPr algn="l"/>
                <a:r>
                  <a:rPr lang="en-US" sz="2000" i="0" dirty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i="0" dirty="0"/>
                  <a:t> = Forecasts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3796850"/>
                <a:ext cx="5547092" cy="2978701"/>
              </a:xfrm>
              <a:prstGeom prst="rect">
                <a:avLst/>
              </a:prstGeom>
              <a:blipFill>
                <a:blip r:embed="rId5"/>
                <a:stretch>
                  <a:fillRect l="-1099" t="-1230" b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59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cost function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950" y="1143000"/>
            <a:ext cx="7772400" cy="4953000"/>
          </a:xfrm>
        </p:spPr>
        <p:txBody>
          <a:bodyPr/>
          <a:lstStyle/>
          <a:p>
            <a:r>
              <a:rPr lang="en-US" sz="2400" dirty="0"/>
              <a:t>Forecasts evolve over time as new information arrives:</a:t>
            </a:r>
          </a:p>
        </p:txBody>
      </p:sp>
      <p:pic>
        <p:nvPicPr>
          <p:cNvPr id="7034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5181"/>
            <a:ext cx="91440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34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1691594"/>
            <a:ext cx="9144001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34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1686606"/>
            <a:ext cx="9144001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34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" y="1677307"/>
            <a:ext cx="91440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349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070"/>
            <a:ext cx="91440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349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" y="1682070"/>
            <a:ext cx="9144001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349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" y="1672545"/>
            <a:ext cx="91440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349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" y="1672544"/>
            <a:ext cx="9144001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349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" y="1672543"/>
            <a:ext cx="9143999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3499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" y="1672545"/>
            <a:ext cx="91440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3500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" y="1677079"/>
            <a:ext cx="9144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3501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1672318"/>
            <a:ext cx="9143998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" y="1686606"/>
            <a:ext cx="9143998" cy="2437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A06CF37-E5D2-4CB6-8D54-F788F163A3E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26340" y="5049667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Actual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3957851" y="4626591"/>
            <a:ext cx="354841" cy="6402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078176" y="2579434"/>
            <a:ext cx="1871025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i="0" dirty="0"/>
              <a:t>Rolling forecasts, updated each hour.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957672" y="2289706"/>
          <a:ext cx="402957" cy="1504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16" imgW="190440" imgH="711000" progId="Equation.DSMT4">
                  <p:embed/>
                </p:oleObj>
              </mc:Choice>
              <mc:Fallback>
                <p:oleObj name="Equation" r:id="rId16" imgW="190440" imgH="7110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957672" y="2289706"/>
                        <a:ext cx="402957" cy="1504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89923" y="4056026"/>
            <a:ext cx="2139629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i="0" dirty="0">
                <a:solidFill>
                  <a:srgbClr val="0033CC"/>
                </a:solidFill>
              </a:rPr>
              <a:t>Forecast made at midnight: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1269242" y="4763912"/>
            <a:ext cx="390496" cy="586010"/>
          </a:xfrm>
          <a:prstGeom prst="straightConnector1">
            <a:avLst/>
          </a:prstGeom>
          <a:noFill/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8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0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0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ADP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Classical backward dynamic programming</a:t>
            </a:r>
          </a:p>
          <a:p>
            <a:pPr lvl="1"/>
            <a:r>
              <a:rPr lang="en-US" dirty="0"/>
              <a:t>Uses lookup table representations of value functions</a:t>
            </a:r>
          </a:p>
          <a:p>
            <a:pPr lvl="1"/>
            <a:r>
              <a:rPr lang="en-US" dirty="0"/>
              <a:t>Assumes the one-step transition matrix can be computed (which is also lookup table).</a:t>
            </a:r>
          </a:p>
          <a:p>
            <a:pPr lvl="1"/>
            <a:r>
              <a:rPr lang="en-US" dirty="0"/>
              <a:t>“Dynamic programming” does </a:t>
            </a:r>
            <a:r>
              <a:rPr lang="en-US" i="1" dirty="0"/>
              <a:t>not</a:t>
            </a:r>
            <a:r>
              <a:rPr lang="en-US" dirty="0"/>
              <a:t> suffer from the curse of dimensionality (as we show below), but lookup tables do.</a:t>
            </a:r>
          </a:p>
          <a:p>
            <a:pPr lvl="1"/>
            <a:r>
              <a:rPr lang="en-US" dirty="0"/>
              <a:t>There are three curses of dimensionality, but often it is the state variable that causes the most problems.</a:t>
            </a:r>
          </a:p>
          <a:p>
            <a:pPr lvl="1"/>
            <a:r>
              <a:rPr lang="en-US" dirty="0"/>
              <a:t>Before we jump to forward ADP, consider doing backward ADP.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27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cost function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Benchmark policy – Deterministic </a:t>
            </a:r>
            <a:r>
              <a:rPr lang="en-US" dirty="0" err="1"/>
              <a:t>lookahead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9812"/>
          <a:stretch/>
        </p:blipFill>
        <p:spPr>
          <a:xfrm>
            <a:off x="171100" y="1600200"/>
            <a:ext cx="8070279" cy="13107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790065" y="4676799"/>
            <a:ext cx="4058816" cy="48519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987675" y="3168319"/>
          <a:ext cx="3663950" cy="298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1841400" imgH="1498320" progId="Equation.DSMT4">
                  <p:embed/>
                </p:oleObj>
              </mc:Choice>
              <mc:Fallback>
                <p:oleObj name="Equation" r:id="rId4" imgW="1841400" imgH="14983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87675" y="3168319"/>
                        <a:ext cx="3663950" cy="298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0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Lookahead</a:t>
            </a:r>
            <a:r>
              <a:rPr lang="en-US" dirty="0"/>
              <a:t>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2659743"/>
          </a:xfrm>
        </p:spPr>
        <p:txBody>
          <a:bodyPr/>
          <a:lstStyle/>
          <a:p>
            <a:r>
              <a:rPr lang="en-US" dirty="0" err="1"/>
              <a:t>Lookahead</a:t>
            </a:r>
            <a:r>
              <a:rPr lang="en-US" dirty="0"/>
              <a:t> policies peek into the future</a:t>
            </a:r>
          </a:p>
          <a:p>
            <a:pPr lvl="1"/>
            <a:r>
              <a:rPr lang="en-US" dirty="0"/>
              <a:t>Optimize over deterministic </a:t>
            </a:r>
            <a:r>
              <a:rPr lang="en-US" dirty="0" err="1"/>
              <a:t>lookahead</a:t>
            </a:r>
            <a:r>
              <a:rPr lang="en-US" dirty="0"/>
              <a:t> model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221647" y="601980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real process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4" imgW="88560" imgH="152280" progId="Equation.DSMT4">
                  <p:embed/>
                </p:oleObj>
              </mc:Choice>
              <mc:Fallback>
                <p:oleObj name="Equation" r:id="rId4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6" imgW="279360" imgH="177480" progId="Equation.DSMT4">
                  <p:embed/>
                </p:oleObj>
              </mc:Choice>
              <mc:Fallback>
                <p:oleObj name="Equation" r:id="rId6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8" imgW="304560" imgH="177480" progId="Equation.DSMT4">
                  <p:embed/>
                </p:oleObj>
              </mc:Choice>
              <mc:Fallback>
                <p:oleObj name="Equation" r:id="rId8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10" imgW="291960" imgH="177480" progId="Equation.DSMT4">
                  <p:embed/>
                </p:oleObj>
              </mc:Choice>
              <mc:Fallback>
                <p:oleObj name="Equation" r:id="rId10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77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050" name="Picture 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9347">
            <a:off x="926219" y="3340878"/>
            <a:ext cx="41624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Lookahead</a:t>
            </a:r>
            <a:r>
              <a:rPr lang="en-US" dirty="0"/>
              <a:t>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2659743"/>
          </a:xfrm>
        </p:spPr>
        <p:txBody>
          <a:bodyPr/>
          <a:lstStyle/>
          <a:p>
            <a:r>
              <a:rPr lang="en-US" dirty="0" err="1"/>
              <a:t>Lookahead</a:t>
            </a:r>
            <a:r>
              <a:rPr lang="en-US" dirty="0"/>
              <a:t> policies peek into the future</a:t>
            </a:r>
          </a:p>
          <a:p>
            <a:pPr lvl="1"/>
            <a:r>
              <a:rPr lang="en-US" dirty="0"/>
              <a:t>Optimize over deterministic </a:t>
            </a:r>
            <a:r>
              <a:rPr lang="en-US" dirty="0" err="1"/>
              <a:t>lookahead</a:t>
            </a:r>
            <a:r>
              <a:rPr lang="en-US" dirty="0"/>
              <a:t> model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221647" y="601980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real process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6702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074" name="Picture 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8014">
            <a:off x="2236836" y="3095625"/>
            <a:ext cx="5238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Lookahead</a:t>
            </a:r>
            <a:r>
              <a:rPr lang="en-US" dirty="0"/>
              <a:t>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2659743"/>
          </a:xfrm>
        </p:spPr>
        <p:txBody>
          <a:bodyPr/>
          <a:lstStyle/>
          <a:p>
            <a:r>
              <a:rPr lang="en-US" dirty="0" err="1"/>
              <a:t>Lookahead</a:t>
            </a:r>
            <a:r>
              <a:rPr lang="en-US" dirty="0"/>
              <a:t> policies peek into the future</a:t>
            </a:r>
          </a:p>
          <a:p>
            <a:pPr lvl="1"/>
            <a:r>
              <a:rPr lang="en-US" dirty="0"/>
              <a:t>Optimize over deterministic </a:t>
            </a:r>
            <a:r>
              <a:rPr lang="en-US" dirty="0" err="1"/>
              <a:t>lookahead</a:t>
            </a:r>
            <a:r>
              <a:rPr lang="en-US" dirty="0"/>
              <a:t> model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221647" y="601980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real process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55125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098" name="Picture 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6609">
            <a:off x="3436179" y="3167965"/>
            <a:ext cx="5410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Lookahead</a:t>
            </a:r>
            <a:r>
              <a:rPr lang="en-US" dirty="0"/>
              <a:t>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2659743"/>
          </a:xfrm>
        </p:spPr>
        <p:txBody>
          <a:bodyPr/>
          <a:lstStyle/>
          <a:p>
            <a:r>
              <a:rPr lang="en-US" dirty="0" err="1"/>
              <a:t>Lookahead</a:t>
            </a:r>
            <a:r>
              <a:rPr lang="en-US" dirty="0"/>
              <a:t> policies peek into the future</a:t>
            </a:r>
          </a:p>
          <a:p>
            <a:pPr lvl="1"/>
            <a:r>
              <a:rPr lang="en-US" dirty="0"/>
              <a:t>Optimize over deterministic </a:t>
            </a:r>
            <a:r>
              <a:rPr lang="en-US" dirty="0" err="1"/>
              <a:t>lookahead</a:t>
            </a:r>
            <a:r>
              <a:rPr lang="en-US" dirty="0"/>
              <a:t> model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221647" y="601980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real process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38204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Simulating the policy: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simulation of our policy following sample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where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A06CF37-E5D2-4CB6-8D54-F788F163A3E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178050" y="2562860"/>
          <a:ext cx="39719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4" imgW="2044440" imgH="444240" progId="Equation.DSMT4">
                  <p:embed/>
                </p:oleObj>
              </mc:Choice>
              <mc:Fallback>
                <p:oleObj name="Equation" r:id="rId4" imgW="2044440" imgH="4442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8050" y="2562860"/>
                        <a:ext cx="3971925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221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Designing policies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Hybrid – parameterized </a:t>
            </a:r>
            <a:r>
              <a:rPr lang="en-US" dirty="0" err="1"/>
              <a:t>lookahead</a:t>
            </a:r>
            <a:r>
              <a:rPr lang="en-US" dirty="0"/>
              <a:t> </a:t>
            </a:r>
          </a:p>
          <a:p>
            <a:r>
              <a:rPr lang="en-US" dirty="0"/>
              <a:t>(CFA/DLA)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68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87" y="2087359"/>
            <a:ext cx="5390602" cy="541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cost function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66176" cy="4953000"/>
          </a:xfrm>
        </p:spPr>
        <p:txBody>
          <a:bodyPr/>
          <a:lstStyle/>
          <a:p>
            <a:r>
              <a:rPr lang="en-US" dirty="0"/>
              <a:t>Parametric cost function approximations</a:t>
            </a:r>
          </a:p>
          <a:p>
            <a:pPr lvl="1"/>
            <a:r>
              <a:rPr lang="en-US" dirty="0"/>
              <a:t>Replace the constraint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    with:</a:t>
            </a:r>
          </a:p>
          <a:p>
            <a:pPr lvl="1"/>
            <a:r>
              <a:rPr lang="en-US" dirty="0"/>
              <a:t>Lookup table modified forecasts (one adjustment term for each time </a:t>
            </a:r>
            <a:r>
              <a:rPr lang="en-US" i="1" dirty="0"/>
              <a:t>          </a:t>
            </a:r>
            <a:r>
              <a:rPr lang="en-US" dirty="0"/>
              <a:t>     in the future):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Exponential function for adjustments (just two parameters)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Constant adjustment (one parameter)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743199" y="3478120"/>
          <a:ext cx="1108728" cy="337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4" imgW="583920" imgH="177480" progId="Equation.DSMT4">
                  <p:embed/>
                </p:oleObj>
              </mc:Choice>
              <mc:Fallback>
                <p:oleObj name="Equation" r:id="rId4" imgW="583920" imgH="177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3199" y="3478120"/>
                        <a:ext cx="1108728" cy="337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395538" y="3852863"/>
          <a:ext cx="22383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6" imgW="1180800" imgH="266400" progId="Equation.DSMT4">
                  <p:embed/>
                </p:oleObj>
              </mc:Choice>
              <mc:Fallback>
                <p:oleObj name="Equation" r:id="rId6" imgW="1180800" imgH="266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95538" y="3852863"/>
                        <a:ext cx="223837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1003" y="1559368"/>
            <a:ext cx="3080004" cy="1398696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034573" y="1591352"/>
          <a:ext cx="407924" cy="475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10" imgW="228600" imgH="266400" progId="Equation.DSMT4">
                  <p:embed/>
                </p:oleObj>
              </mc:Choice>
              <mc:Fallback>
                <p:oleObj name="Equation" r:id="rId10" imgW="228600" imgH="2664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34573" y="1591352"/>
                        <a:ext cx="407924" cy="47591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483738" y="1559368"/>
          <a:ext cx="4302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12" imgW="241200" imgH="266400" progId="Equation.DSMT4">
                  <p:embed/>
                </p:oleObj>
              </mc:Choice>
              <mc:Fallback>
                <p:oleObj name="Equation" r:id="rId12" imgW="241200" imgH="2664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83738" y="1559368"/>
                        <a:ext cx="430212" cy="476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2360613" y="4679950"/>
          <a:ext cx="272256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14" imgW="1434960" imgH="279360" progId="Equation.DSMT4">
                  <p:embed/>
                </p:oleObj>
              </mc:Choice>
              <mc:Fallback>
                <p:oleObj name="Equation" r:id="rId14" imgW="1434960" imgH="27936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60613" y="4679950"/>
                        <a:ext cx="2722562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2309813" y="5627688"/>
          <a:ext cx="19732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16" imgW="1041120" imgH="266400" progId="Equation.DSMT4">
                  <p:embed/>
                </p:oleObj>
              </mc:Choice>
              <mc:Fallback>
                <p:oleObj name="Equation" r:id="rId16" imgW="1041120" imgH="2664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309813" y="5627688"/>
                        <a:ext cx="1973262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1152184" y="2100493"/>
            <a:ext cx="4058816" cy="48519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22485" y="3872700"/>
            <a:ext cx="510830" cy="510830"/>
          </a:xfrm>
          <a:prstGeom prst="ellipse">
            <a:avLst/>
          </a:prstGeom>
          <a:ln w="1905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53821" y="4672484"/>
            <a:ext cx="1069388" cy="556781"/>
          </a:xfrm>
          <a:prstGeom prst="ellipse">
            <a:avLst/>
          </a:prstGeom>
          <a:ln w="1905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701798" y="5617640"/>
            <a:ext cx="297446" cy="510830"/>
          </a:xfrm>
          <a:prstGeom prst="ellipse">
            <a:avLst/>
          </a:prstGeom>
          <a:ln w="1905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Optimizing the CFA:</a:t>
            </a:r>
          </a:p>
          <a:p>
            <a:pPr lvl="1"/>
            <a:r>
              <a:rPr lang="en-US" dirty="0"/>
              <a:t>Let              be a simulation of our policy given by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We then compute the gradient with respect to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The parameter     is found using a classical stochastic gradient algorithm: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dirty="0"/>
              <a:t>We tested several </a:t>
            </a:r>
            <a:r>
              <a:rPr lang="en-US" dirty="0" err="1"/>
              <a:t>stepsize</a:t>
            </a:r>
            <a:r>
              <a:rPr lang="en-US" dirty="0"/>
              <a:t> formulas and found that ADAGRAD worked best: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A06CF37-E5D2-4CB6-8D54-F788F163A3E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009900" y="3278188"/>
          <a:ext cx="2566988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3" imgW="1473120" imgH="253800" progId="Equation.DSMT4">
                  <p:embed/>
                </p:oleObj>
              </mc:Choice>
              <mc:Fallback>
                <p:oleObj name="Equation" r:id="rId3" imgW="147312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9900" y="3278188"/>
                        <a:ext cx="2566988" cy="44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970236" y="1660619"/>
          <a:ext cx="961898" cy="443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5" imgW="495000" imgH="228600" progId="Equation.DSMT4">
                  <p:embed/>
                </p:oleObj>
              </mc:Choice>
              <mc:Fallback>
                <p:oleObj name="Equation" r:id="rId5" imgW="495000" imgH="228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0236" y="1660619"/>
                        <a:ext cx="961898" cy="443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696667" y="1974035"/>
          <a:ext cx="45894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7" imgW="2361960" imgH="444240" progId="Equation.DSMT4">
                  <p:embed/>
                </p:oleObj>
              </mc:Choice>
              <mc:Fallback>
                <p:oleObj name="Equation" r:id="rId7" imgW="2361960" imgH="4442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96667" y="1974035"/>
                        <a:ext cx="4589462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094161" y="2726435"/>
          <a:ext cx="294191" cy="411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94161" y="2726435"/>
                        <a:ext cx="294191" cy="411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309620" y="3794805"/>
          <a:ext cx="267593" cy="374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09620" y="3794805"/>
                        <a:ext cx="267593" cy="374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2830205" y="4604563"/>
          <a:ext cx="2925890" cy="432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13" imgW="1803240" imgH="266400" progId="Equation.DSMT4">
                  <p:embed/>
                </p:oleObj>
              </mc:Choice>
              <mc:Fallback>
                <p:oleObj name="Equation" r:id="rId13" imgW="1803240" imgH="266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30205" y="4604563"/>
                        <a:ext cx="2925890" cy="432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557575" y="5762572"/>
          <a:ext cx="4195895" cy="768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15" imgW="2565360" imgH="469800" progId="Equation.DSMT4">
                  <p:embed/>
                </p:oleObj>
              </mc:Choice>
              <mc:Fallback>
                <p:oleObj name="Equation" r:id="rId15" imgW="2565360" imgH="469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557575" y="5762572"/>
                        <a:ext cx="4195895" cy="768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352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Simulating the numerical derivative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317393" y="1663429"/>
          <a:ext cx="7290236" cy="480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3" imgW="3174840" imgH="2095200" progId="Equation.DSMT4">
                  <p:embed/>
                </p:oleObj>
              </mc:Choice>
              <mc:Fallback>
                <p:oleObj name="Equation" r:id="rId3" imgW="3174840" imgH="2095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393" y="1663429"/>
                        <a:ext cx="7290236" cy="480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96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ADP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approximate dynamic programming</a:t>
                </a:r>
              </a:p>
              <a:p>
                <a:pPr lvl="1"/>
                <a:r>
                  <a:rPr lang="en-US" dirty="0"/>
                  <a:t>Basic idea is to step backward in time, just as we do with classical backward dynamic programming.</a:t>
                </a:r>
              </a:p>
              <a:p>
                <a:pPr lvl="1"/>
                <a:r>
                  <a:rPr lang="en-US" dirty="0"/>
                  <a:t>Instead of looping over all the states, loop over a random sample (much smaller than all states).</a:t>
                </a:r>
              </a:p>
              <a:p>
                <a:pPr lvl="1"/>
                <a:r>
                  <a:rPr lang="en-US" dirty="0"/>
                  <a:t>Now, use the sample of values and states to produce an approximate value function:</a:t>
                </a:r>
              </a:p>
              <a:p>
                <a:pPr marL="457200" lvl="1" indent="0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might be</a:t>
                </a:r>
              </a:p>
              <a:p>
                <a:pPr lvl="2"/>
                <a:r>
                  <a:rPr lang="en-US" dirty="0"/>
                  <a:t>Energy in storage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energy from wind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,…</a:t>
                </a:r>
              </a:p>
              <a:p>
                <a:pPr lvl="2"/>
                <a:r>
                  <a:rPr lang="en-US" dirty="0"/>
                  <a:t>Square of any of the above</a:t>
                </a:r>
              </a:p>
              <a:p>
                <a:pPr lvl="2"/>
                <a:r>
                  <a:rPr lang="en-US" dirty="0"/>
                  <a:t>Any cross products</a:t>
                </a:r>
              </a:p>
              <a:p>
                <a:pPr lvl="2"/>
                <a:r>
                  <a:rPr lang="en-US" dirty="0"/>
                  <a:t>Any other transformations you think might capture the behavior.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r="-627" b="-10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254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33500"/>
            <a:ext cx="6096000" cy="4572000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72453" y="1266190"/>
          <a:ext cx="272256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4" imgW="1434960" imgH="279360" progId="Equation.DSMT4">
                  <p:embed/>
                </p:oleObj>
              </mc:Choice>
              <mc:Fallback>
                <p:oleObj name="Equation" r:id="rId4" imgW="1434960" imgH="2793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453" y="1266190"/>
                        <a:ext cx="2722562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231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Perfect forecasts:</a:t>
                </a:r>
              </a:p>
              <a:p>
                <a:pPr lvl="1"/>
                <a:r>
                  <a:rPr lang="en-US" sz="2000" dirty="0"/>
                  <a:t>When the forecast is perfect, the optimal coefficients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Below we fix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, but then vary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one at a time.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39" y="2461098"/>
            <a:ext cx="5872523" cy="439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860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Notes</a:t>
                </a:r>
              </a:p>
              <a:p>
                <a:pPr lvl="1"/>
                <a:r>
                  <a:rPr lang="en-US" dirty="0"/>
                  <a:t>In the slides that follow, we optimized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fixed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the optimized point we found, and then varied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one at a time.</a:t>
                </a:r>
              </a:p>
              <a:p>
                <a:pPr lvl="1"/>
                <a:r>
                  <a:rPr lang="en-US" dirty="0"/>
                  <a:t>The results were somewhat unexpected…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758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75" y="1954658"/>
            <a:ext cx="8163059" cy="4621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One-dimensional contour plots – perfect forecast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i=1,…, 8 hours into the future.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590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One-dimensional contour plots-uncertain forecast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i=1,…, 8 hours into the future.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02" y="2168037"/>
            <a:ext cx="7239627" cy="42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291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One-dimensional contour plots-uncertain forecast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i=9,…, 15 hours into the future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16" y="2168037"/>
            <a:ext cx="7308213" cy="43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265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42812"/>
            <a:ext cx="7772400" cy="41533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135837"/>
            <a:ext cx="91440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560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176337"/>
            <a:ext cx="91440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155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135838"/>
            <a:ext cx="9144000" cy="48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404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135836"/>
            <a:ext cx="91440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7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 dirty="0"/>
              <a:t>Backward ADP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a multi-dimensional problem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20688" y="1634064"/>
          <a:ext cx="8037512" cy="508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5384520" imgH="3403440" progId="Equation.DSMT4">
                  <p:embed/>
                </p:oleObj>
              </mc:Choice>
              <mc:Fallback>
                <p:oleObj name="Equation" r:id="rId3" imgW="5384520" imgH="34034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1634064"/>
                        <a:ext cx="8037512" cy="508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85800" y="2326245"/>
            <a:ext cx="7650051" cy="327826"/>
          </a:xfrm>
          <a:prstGeom prst="rect">
            <a:avLst/>
          </a:prstGeom>
          <a:solidFill>
            <a:srgbClr val="FF9933">
              <a:alpha val="38039"/>
            </a:srgbClr>
          </a:solidFill>
          <a:ln w="63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1041" y="5277574"/>
            <a:ext cx="7650051" cy="327826"/>
          </a:xfrm>
          <a:prstGeom prst="rect">
            <a:avLst/>
          </a:prstGeom>
          <a:solidFill>
            <a:srgbClr val="FF9933">
              <a:alpha val="38039"/>
            </a:srgbClr>
          </a:solidFill>
          <a:ln w="63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9816" y="6031874"/>
            <a:ext cx="7650051" cy="327826"/>
          </a:xfrm>
          <a:prstGeom prst="rect">
            <a:avLst/>
          </a:prstGeom>
          <a:solidFill>
            <a:srgbClr val="FF9933">
              <a:alpha val="38039"/>
            </a:srgbClr>
          </a:solidFill>
          <a:ln w="63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57790" y="4894053"/>
                <a:ext cx="6571607" cy="353943"/>
              </a:xfrm>
              <a:prstGeom prst="rect">
                <a:avLst/>
              </a:prstGeom>
              <a:noFill/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16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160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sz="16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160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sz="16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6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160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+1,3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160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600" dirty="0">
                    <a:solidFill>
                      <a:srgbClr val="0033CC"/>
                    </a:solidFill>
                  </a:rPr>
                  <a:t>…</a:t>
                </a:r>
                <a:endParaRPr lang="en-US" sz="1600" i="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790" y="4894053"/>
                <a:ext cx="6571607" cy="353943"/>
              </a:xfrm>
              <a:prstGeom prst="rect">
                <a:avLst/>
              </a:prstGeom>
              <a:blipFill>
                <a:blip r:embed="rId5"/>
                <a:stretch>
                  <a:fillRect t="-3333" b="-15000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3908022" y="3831638"/>
            <a:ext cx="3239311" cy="739302"/>
          </a:xfrm>
          <a:prstGeom prst="ellipse">
            <a:avLst/>
          </a:prstGeom>
          <a:ln w="127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8" idx="4"/>
            <a:endCxn id="5" idx="0"/>
          </p:cNvCxnSpPr>
          <p:nvPr/>
        </p:nvCxnSpPr>
        <p:spPr bwMode="auto">
          <a:xfrm>
            <a:off x="5527678" y="4570940"/>
            <a:ext cx="15916" cy="323113"/>
          </a:xfrm>
          <a:prstGeom prst="straightConnector1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7492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135837"/>
            <a:ext cx="9144000" cy="48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11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143001"/>
            <a:ext cx="9144000" cy="487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829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142999"/>
            <a:ext cx="9144000" cy="487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794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143000"/>
            <a:ext cx="9144000" cy="487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369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Any policy may work best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985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energy storage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basic energy storage problem: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We are going to show that with minor variations in the characteristics of this problem, we can make </a:t>
            </a:r>
            <a:r>
              <a:rPr lang="en-US" i="1" dirty="0"/>
              <a:t>each</a:t>
            </a:r>
            <a:r>
              <a:rPr lang="en-US" dirty="0"/>
              <a:t> class of policy work best.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5" y="1839459"/>
            <a:ext cx="8470083" cy="324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221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energy storage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create distinct flavors of this problem:</a:t>
            </a:r>
          </a:p>
          <a:p>
            <a:pPr lvl="1"/>
            <a:r>
              <a:rPr lang="en-US" dirty="0"/>
              <a:t>Problem class 1 – Best for PFAs</a:t>
            </a:r>
          </a:p>
          <a:p>
            <a:pPr lvl="2"/>
            <a:r>
              <a:rPr lang="en-US" dirty="0"/>
              <a:t>Highly stochastic (heavy tailed) electricity prices</a:t>
            </a:r>
          </a:p>
          <a:p>
            <a:pPr lvl="2"/>
            <a:r>
              <a:rPr lang="en-US" dirty="0"/>
              <a:t>Stationary data</a:t>
            </a:r>
          </a:p>
          <a:p>
            <a:pPr lvl="1"/>
            <a:r>
              <a:rPr lang="en-US" dirty="0"/>
              <a:t>Problem class 2 – Best for CFAs</a:t>
            </a:r>
          </a:p>
          <a:p>
            <a:pPr lvl="2"/>
            <a:r>
              <a:rPr lang="en-US" dirty="0"/>
              <a:t>Stochastic prices and wind (but not heavy tailed)</a:t>
            </a:r>
          </a:p>
          <a:p>
            <a:pPr lvl="2"/>
            <a:r>
              <a:rPr lang="en-US" dirty="0"/>
              <a:t>Stationary data</a:t>
            </a:r>
          </a:p>
          <a:p>
            <a:pPr lvl="1"/>
            <a:r>
              <a:rPr lang="en-US" dirty="0"/>
              <a:t>Problem class 3 -  Best for VFAs</a:t>
            </a:r>
          </a:p>
          <a:p>
            <a:pPr lvl="2"/>
            <a:r>
              <a:rPr lang="en-US" dirty="0"/>
              <a:t>Stochastic wind and prices (but not too random)</a:t>
            </a:r>
          </a:p>
          <a:p>
            <a:pPr lvl="2"/>
            <a:r>
              <a:rPr lang="en-US" dirty="0"/>
              <a:t>Time varying loads, but inaccurate wind forecasts</a:t>
            </a:r>
          </a:p>
          <a:p>
            <a:pPr lvl="1"/>
            <a:r>
              <a:rPr lang="en-US" dirty="0"/>
              <a:t>Problem class 4 – Best for deterministic </a:t>
            </a:r>
            <a:r>
              <a:rPr lang="en-US" dirty="0" err="1"/>
              <a:t>lookaheads</a:t>
            </a:r>
            <a:endParaRPr lang="en-US" dirty="0"/>
          </a:p>
          <a:p>
            <a:pPr lvl="2"/>
            <a:r>
              <a:rPr lang="en-US" dirty="0"/>
              <a:t>Relatively low noise problem with accurate forecasts</a:t>
            </a:r>
          </a:p>
          <a:p>
            <a:pPr lvl="1"/>
            <a:r>
              <a:rPr lang="en-US" dirty="0"/>
              <a:t>Problem class 5 – A hybrid policy worked best here</a:t>
            </a:r>
          </a:p>
          <a:p>
            <a:pPr lvl="2"/>
            <a:r>
              <a:rPr lang="en-US" dirty="0"/>
              <a:t>Stochastic prices and wind, </a:t>
            </a:r>
            <a:r>
              <a:rPr lang="en-US" dirty="0" err="1"/>
              <a:t>nonstationary</a:t>
            </a:r>
            <a:r>
              <a:rPr lang="en-US" dirty="0"/>
              <a:t> data, noisy forecasts.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155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energy storage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policies</a:t>
            </a:r>
          </a:p>
          <a:p>
            <a:pPr lvl="1"/>
            <a:r>
              <a:rPr lang="en-US" sz="2000" dirty="0"/>
              <a:t>The PFA:</a:t>
            </a:r>
          </a:p>
          <a:p>
            <a:pPr lvl="2"/>
            <a:r>
              <a:rPr lang="en-US" sz="1800" dirty="0"/>
              <a:t>Charge battery when price is below p1</a:t>
            </a:r>
          </a:p>
          <a:p>
            <a:pPr lvl="2"/>
            <a:r>
              <a:rPr lang="en-US" sz="1800" dirty="0"/>
              <a:t>Discharge when price is above p2</a:t>
            </a:r>
          </a:p>
          <a:p>
            <a:pPr lvl="1"/>
            <a:r>
              <a:rPr lang="en-US" sz="2000" dirty="0"/>
              <a:t>The CFA</a:t>
            </a:r>
          </a:p>
          <a:p>
            <a:pPr lvl="2"/>
            <a:r>
              <a:rPr lang="en-US" sz="1800" dirty="0"/>
              <a:t>Optimize over a horizon H; maintain upper and lower bounds (u, l) for every time period except the first (note that this is a hybrid with a </a:t>
            </a:r>
            <a:r>
              <a:rPr lang="en-US" sz="1800" dirty="0" err="1"/>
              <a:t>lookahead</a:t>
            </a:r>
            <a:r>
              <a:rPr lang="en-US" sz="1800" dirty="0"/>
              <a:t>). </a:t>
            </a:r>
          </a:p>
          <a:p>
            <a:pPr lvl="1"/>
            <a:r>
              <a:rPr lang="en-US" sz="2000" dirty="0"/>
              <a:t>The VFA</a:t>
            </a:r>
          </a:p>
          <a:p>
            <a:pPr lvl="2"/>
            <a:r>
              <a:rPr lang="en-US" sz="1800" dirty="0"/>
              <a:t>Piecewise linear, concave value function in terms of energy, indexed by time.</a:t>
            </a:r>
          </a:p>
          <a:p>
            <a:pPr lvl="1"/>
            <a:r>
              <a:rPr lang="en-US" sz="2000" dirty="0"/>
              <a:t>The </a:t>
            </a:r>
            <a:r>
              <a:rPr lang="en-US" sz="2000" dirty="0" err="1"/>
              <a:t>lookahead</a:t>
            </a:r>
            <a:r>
              <a:rPr lang="en-US" sz="2000" dirty="0"/>
              <a:t> (deterministic)</a:t>
            </a:r>
          </a:p>
          <a:p>
            <a:pPr lvl="2"/>
            <a:r>
              <a:rPr lang="en-US" sz="1800" dirty="0"/>
              <a:t>Optimize over a horizon H (only tunable parameter) using forecasts of demand, prices and wind energy</a:t>
            </a:r>
          </a:p>
          <a:p>
            <a:pPr lvl="1"/>
            <a:r>
              <a:rPr lang="en-US" sz="2200" dirty="0"/>
              <a:t>The </a:t>
            </a:r>
            <a:r>
              <a:rPr lang="en-US" sz="2200" dirty="0" err="1"/>
              <a:t>lookahead</a:t>
            </a:r>
            <a:r>
              <a:rPr lang="en-US" sz="2200" dirty="0"/>
              <a:t> CFA</a:t>
            </a:r>
          </a:p>
          <a:p>
            <a:pPr lvl="2"/>
            <a:r>
              <a:rPr lang="en-US" sz="1800" dirty="0"/>
              <a:t>Use a </a:t>
            </a:r>
            <a:r>
              <a:rPr lang="en-US" sz="1800" dirty="0" err="1"/>
              <a:t>lookahead</a:t>
            </a:r>
            <a:r>
              <a:rPr lang="en-US" sz="1800" dirty="0"/>
              <a:t> policy (deterministic), but with a tunable parameter that improves robustness.</a:t>
            </a:r>
          </a:p>
          <a:p>
            <a:pPr lvl="2"/>
            <a:endParaRPr lang="en-US" sz="1800" dirty="0"/>
          </a:p>
          <a:p>
            <a:pPr lvl="1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565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935" y="1696639"/>
            <a:ext cx="5685013" cy="2491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PFA: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CFA: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580" y="4497492"/>
            <a:ext cx="5768840" cy="22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323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VFA: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158" y="1837251"/>
            <a:ext cx="5814564" cy="12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3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Notes:</a:t>
                </a:r>
              </a:p>
              <a:p>
                <a:pPr lvl="1"/>
                <a:r>
                  <a:rPr lang="en-US" dirty="0"/>
                  <a:t>You can replace the triple sum over the three random variables with a random sample.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is a random sample of the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/>
                  <a:t>,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,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Now approximate the value of the state-action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using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You will need to test different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to find the smallest value that produces a high quality policy.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r="-2039" b="-13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10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DLA: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063" y="1964493"/>
            <a:ext cx="5723116" cy="38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317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Hybrid DLA-CFA</a:t>
            </a:r>
          </a:p>
          <a:p>
            <a:pPr lvl="1"/>
            <a:r>
              <a:rPr lang="en-US" dirty="0"/>
              <a:t>Use the DLA with two new constraints: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These are designed to avoid allowing the storage to hit upper and lower bounds so that it can respond to sudden bursts or gaps in the energy from wind.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07" y="2472607"/>
            <a:ext cx="5822185" cy="19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277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energy storage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policy is best on certain problems</a:t>
            </a:r>
          </a:p>
          <a:p>
            <a:pPr lvl="1"/>
            <a:r>
              <a:rPr lang="en-US" dirty="0"/>
              <a:t>Results are percent of </a:t>
            </a:r>
            <a:r>
              <a:rPr lang="en-US" i="1" dirty="0"/>
              <a:t>posterior</a:t>
            </a:r>
            <a:r>
              <a:rPr lang="en-US" dirty="0"/>
              <a:t> optimal solution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… any policy might be best depending on the data.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596" y="6397689"/>
            <a:ext cx="7924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Joint research with Prof. Stephan </a:t>
            </a:r>
            <a:r>
              <a:rPr lang="en-US" sz="2000" dirty="0" err="1"/>
              <a:t>Meisel</a:t>
            </a:r>
            <a:r>
              <a:rPr lang="en-US" sz="2000" dirty="0"/>
              <a:t>, University of Muenster, Germany.</a:t>
            </a:r>
          </a:p>
        </p:txBody>
      </p:sp>
      <p:pic>
        <p:nvPicPr>
          <p:cNvPr id="1213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0" y="2136899"/>
            <a:ext cx="9130740" cy="377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122" y="2598057"/>
            <a:ext cx="9142878" cy="3299748"/>
            <a:chOff x="1122" y="2598057"/>
            <a:chExt cx="9142878" cy="3299748"/>
          </a:xfrm>
        </p:grpSpPr>
        <p:grpSp>
          <p:nvGrpSpPr>
            <p:cNvPr id="4" name="Group 3"/>
            <p:cNvGrpSpPr/>
            <p:nvPr/>
          </p:nvGrpSpPr>
          <p:grpSpPr>
            <a:xfrm>
              <a:off x="1122" y="2598057"/>
              <a:ext cx="9142878" cy="2807381"/>
              <a:chOff x="1122" y="2598057"/>
              <a:chExt cx="9142878" cy="2807381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15630" y="2598057"/>
                <a:ext cx="9128370" cy="827314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8376" y="3432615"/>
                <a:ext cx="9128370" cy="718471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1122" y="4151061"/>
                <a:ext cx="9128370" cy="763839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3076" y="4913061"/>
                <a:ext cx="9128370" cy="492377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 bwMode="auto">
            <a:xfrm>
              <a:off x="3077" y="5405428"/>
              <a:ext cx="9128370" cy="492377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81000" y="2136899"/>
            <a:ext cx="4517568" cy="3771537"/>
            <a:chOff x="4581000" y="2136899"/>
            <a:chExt cx="4517568" cy="3771537"/>
          </a:xfrm>
        </p:grpSpPr>
        <p:grpSp>
          <p:nvGrpSpPr>
            <p:cNvPr id="12" name="Group 11"/>
            <p:cNvGrpSpPr/>
            <p:nvPr/>
          </p:nvGrpSpPr>
          <p:grpSpPr>
            <a:xfrm>
              <a:off x="4581000" y="2136899"/>
              <a:ext cx="3591450" cy="3771536"/>
              <a:chOff x="4581000" y="2136899"/>
              <a:chExt cx="3591450" cy="3771536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4581000" y="2136899"/>
                <a:ext cx="893677" cy="3771533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471949" y="2136900"/>
                <a:ext cx="893677" cy="3771533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6351175" y="2136901"/>
                <a:ext cx="893677" cy="3771533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7242124" y="2136902"/>
                <a:ext cx="930326" cy="3771533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 bwMode="auto">
            <a:xfrm>
              <a:off x="8168242" y="2136903"/>
              <a:ext cx="930326" cy="3771533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853" y="2596082"/>
            <a:ext cx="9142878" cy="3299748"/>
            <a:chOff x="1122" y="2598057"/>
            <a:chExt cx="9142878" cy="3299748"/>
          </a:xfrm>
        </p:grpSpPr>
        <p:grpSp>
          <p:nvGrpSpPr>
            <p:cNvPr id="21" name="Group 20"/>
            <p:cNvGrpSpPr/>
            <p:nvPr/>
          </p:nvGrpSpPr>
          <p:grpSpPr>
            <a:xfrm>
              <a:off x="1122" y="2598057"/>
              <a:ext cx="9142878" cy="2807381"/>
              <a:chOff x="1122" y="2598057"/>
              <a:chExt cx="9142878" cy="2807381"/>
            </a:xfrm>
          </p:grpSpPr>
          <p:sp>
            <p:nvSpPr>
              <p:cNvPr id="23" name="Rectangle 22"/>
              <p:cNvSpPr/>
              <p:nvPr/>
            </p:nvSpPr>
            <p:spPr bwMode="auto">
              <a:xfrm>
                <a:off x="15630" y="2598057"/>
                <a:ext cx="9128370" cy="827314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8376" y="3432615"/>
                <a:ext cx="9128370" cy="718471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1122" y="4151061"/>
                <a:ext cx="9128370" cy="763839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076" y="4913061"/>
                <a:ext cx="9128370" cy="492377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 bwMode="auto">
            <a:xfrm>
              <a:off x="3077" y="5405428"/>
              <a:ext cx="9128370" cy="492377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energy storage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paper: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62894"/>
            <a:ext cx="7772400" cy="3240982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93855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Extension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Active learning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59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energy storage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Types of learning:</a:t>
                </a:r>
              </a:p>
              <a:p>
                <a:pPr lvl="1"/>
                <a:r>
                  <a:rPr lang="en-US" dirty="0"/>
                  <a:t>No learning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are known)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Passive learning (learn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from price data)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Active learning (“bandit problems”) – What we learn depends on the decisions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𝐺𝐵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04963" y="2298612"/>
          <a:ext cx="41132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4" imgW="1714320" imgH="203040" progId="Equation.DSMT4">
                  <p:embed/>
                </p:oleObj>
              </mc:Choice>
              <mc:Fallback>
                <p:oleObj name="Equation" r:id="rId4" imgW="1714320" imgH="203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2298612"/>
                        <a:ext cx="4113212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638129" y="3612471"/>
          <a:ext cx="43259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6" imgW="1803240" imgH="203040" progId="Equation.DSMT4">
                  <p:embed/>
                </p:oleObj>
              </mc:Choice>
              <mc:Fallback>
                <p:oleObj name="Equation" r:id="rId6" imgW="180324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129" y="3612471"/>
                        <a:ext cx="4325938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635125" y="5323235"/>
          <a:ext cx="533241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8" imgW="2222280" imgH="203040" progId="Equation.DSMT4">
                  <p:embed/>
                </p:oleObj>
              </mc:Choice>
              <mc:Fallback>
                <p:oleObj name="Equation" r:id="rId8" imgW="22222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5323235"/>
                        <a:ext cx="5332413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4749" y="4182894"/>
            <a:ext cx="7996136" cy="191310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536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energy storage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function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22" y="1671847"/>
            <a:ext cx="6497698" cy="249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3096" y="201963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378" y="331697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6962" y="212560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6256" y="167184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L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15856" y="4222750"/>
          <a:ext cx="6586538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Equation" r:id="rId4" imgW="2743200" imgH="850680" progId="Equation.DSMT4">
                  <p:embed/>
                </p:oleObj>
              </mc:Choice>
              <mc:Fallback>
                <p:oleObj name="Equation" r:id="rId4" imgW="2743200" imgH="8506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856" y="4222750"/>
                        <a:ext cx="6586538" cy="204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64791" y="4305286"/>
            <a:ext cx="434675" cy="4293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06037" y="4823432"/>
            <a:ext cx="357809" cy="4293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64791" y="5317303"/>
            <a:ext cx="629482" cy="4293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76822" y="5831229"/>
            <a:ext cx="842839" cy="4293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07820" y="4824763"/>
            <a:ext cx="466500" cy="4293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72599" y="4826094"/>
            <a:ext cx="504963" cy="4293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069473" y="4179453"/>
          <a:ext cx="1741147" cy="160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Equation" r:id="rId6" imgW="647640" imgH="596880" progId="Equation.DSMT4">
                  <p:embed/>
                </p:oleObj>
              </mc:Choice>
              <mc:Fallback>
                <p:oleObj name="Equation" r:id="rId6" imgW="647640" imgH="5968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69473" y="4179453"/>
                        <a:ext cx="1741147" cy="160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8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stochastic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Updating the demand parameter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be the new price and let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We update our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using our recursive least squares equations: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694220" y="3709618"/>
            <a:ext cx="504963" cy="4293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4014" y="3733935"/>
            <a:ext cx="428284" cy="4293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440786" y="2220913"/>
          <a:ext cx="611505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Equation" r:id="rId4" imgW="2514600" imgH="203040" progId="Equation.DSMT4">
                  <p:embed/>
                </p:oleObj>
              </mc:Choice>
              <mc:Fallback>
                <p:oleObj name="Equation" r:id="rId4" imgW="2514600" imgH="2030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0786" y="2220913"/>
                        <a:ext cx="6115050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3B832AC-D9AF-4920-955D-C820BC9468B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38362" y="3465494"/>
          <a:ext cx="3983037" cy="310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Equation" r:id="rId6" imgW="1790640" imgH="1396800" progId="Equation.DSMT4">
                  <p:embed/>
                </p:oleObj>
              </mc:Choice>
              <mc:Fallback>
                <p:oleObj name="Equation" r:id="rId6" imgW="1790640" imgH="1396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3B832AC-D9AF-4920-955D-C820BC9468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38362" y="3465494"/>
                        <a:ext cx="3983037" cy="310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96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energy storage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Types of learning:</a:t>
                </a:r>
              </a:p>
              <a:p>
                <a:pPr lvl="1"/>
                <a:r>
                  <a:rPr lang="en-US" dirty="0"/>
                  <a:t>No learning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are known)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Passive learning (learn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from price data)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Active learning (“bandit problems”) – What we learn depends on the decisions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𝐺𝐵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04963" y="2298612"/>
          <a:ext cx="41132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Equation" r:id="rId4" imgW="1714320" imgH="203040" progId="Equation.DSMT4">
                  <p:embed/>
                </p:oleObj>
              </mc:Choice>
              <mc:Fallback>
                <p:oleObj name="Equation" r:id="rId4" imgW="1714320" imgH="203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2298612"/>
                        <a:ext cx="4113212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638129" y="3612471"/>
          <a:ext cx="43259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Equation" r:id="rId6" imgW="1803240" imgH="203040" progId="Equation.DSMT4">
                  <p:embed/>
                </p:oleObj>
              </mc:Choice>
              <mc:Fallback>
                <p:oleObj name="Equation" r:id="rId6" imgW="180324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129" y="3612471"/>
                        <a:ext cx="4325938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635125" y="5323235"/>
          <a:ext cx="533241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Equation" r:id="rId8" imgW="2222280" imgH="203040" progId="Equation.DSMT4">
                  <p:embed/>
                </p:oleObj>
              </mc:Choice>
              <mc:Fallback>
                <p:oleObj name="Equation" r:id="rId8" imgW="22222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5323235"/>
                        <a:ext cx="5332413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782965" y="5165733"/>
            <a:ext cx="2053767" cy="1320595"/>
            <a:chOff x="5782965" y="4854236"/>
            <a:chExt cx="2053767" cy="1320595"/>
          </a:xfrm>
        </p:grpSpPr>
        <p:sp>
          <p:nvSpPr>
            <p:cNvPr id="7" name="Oval 6"/>
            <p:cNvSpPr/>
            <p:nvPr/>
          </p:nvSpPr>
          <p:spPr>
            <a:xfrm>
              <a:off x="5807675" y="4854236"/>
              <a:ext cx="481914" cy="792802"/>
            </a:xfrm>
            <a:prstGeom prst="ellipse">
              <a:avLst/>
            </a:prstGeom>
            <a:ln w="28575">
              <a:solidFill>
                <a:srgbClr val="0000FF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82965" y="5774721"/>
              <a:ext cx="20537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>
                  <a:solidFill>
                    <a:srgbClr val="0000FF"/>
                  </a:solidFill>
                </a:rPr>
                <a:t>Buy/sell decisions</a:t>
              </a: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7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3238500" cy="4953000"/>
          </a:xfrm>
        </p:spPr>
        <p:txBody>
          <a:bodyPr/>
          <a:lstStyle/>
          <a:p>
            <a:r>
              <a:rPr lang="en-US" sz="2400" dirty="0"/>
              <a:t>Earning vs. learning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You earn the most with prices near the middle.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You learn the most with extreme prices.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Challenge is to strike a balance.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2D0F0A5-88A2-400D-91DB-1B6C935589C9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136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177636"/>
            <a:ext cx="541972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24" y="1143000"/>
            <a:ext cx="7197942" cy="409956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152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Notes</a:t>
                </a:r>
              </a:p>
              <a:p>
                <a:pPr lvl="1"/>
                <a:r>
                  <a:rPr lang="en-US" sz="2000" dirty="0"/>
                  <a:t>We started with a pure stochastic optimization problem with no learning.</a:t>
                </a:r>
              </a:p>
              <a:p>
                <a:pPr lvl="1"/>
                <a:r>
                  <a:rPr lang="en-US" sz="2000" dirty="0"/>
                  <a:t>The previous slide (optimizing prices) is a pure learning problem.</a:t>
                </a:r>
              </a:p>
              <a:p>
                <a:pPr lvl="1"/>
                <a:r>
                  <a:rPr lang="en-US" sz="2000" dirty="0"/>
                  <a:t>We can also have a mixed problem.</a:t>
                </a:r>
              </a:p>
              <a:p>
                <a:pPr lvl="1"/>
                <a:r>
                  <a:rPr lang="en-US" sz="2000" dirty="0"/>
                  <a:t>With the last model, our decisions to charge/discharge energy from/to the grid affects our learning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The model (e.g. state variables) are the same.</a:t>
                </a:r>
              </a:p>
              <a:p>
                <a:pPr lvl="1"/>
                <a:r>
                  <a:rPr lang="en-US" sz="2000" dirty="0"/>
                  <a:t>We would expect the choice of best policy (or the best parameters for a parameterized policy) would change when there is active learning, but how much depends on the relative value of information.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41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lvl="1"/>
            <a:r>
              <a:rPr lang="en-US" dirty="0"/>
              <a:t>We have been using backward ADP for the past few years with surprisingly good results – around 95 percent of the optimal policy computed using classical backward MDP.</a:t>
            </a:r>
          </a:p>
          <a:p>
            <a:pPr lvl="1"/>
            <a:r>
              <a:rPr lang="en-US" dirty="0"/>
              <a:t>Backward ADP can be quite fast.  In one application, it reduced CPU times from a </a:t>
            </a:r>
            <a:r>
              <a:rPr lang="en-US" i="1" dirty="0"/>
              <a:t>month </a:t>
            </a:r>
            <a:r>
              <a:rPr lang="en-US" dirty="0"/>
              <a:t>for classical backward MDP, to 20 </a:t>
            </a:r>
            <a:r>
              <a:rPr lang="en-US" i="1" dirty="0"/>
              <a:t>minutes,</a:t>
            </a:r>
            <a:r>
              <a:rPr lang="en-US" dirty="0"/>
              <a:t> with a solution only 4-5 percent below optimal.</a:t>
            </a:r>
          </a:p>
          <a:p>
            <a:pPr lvl="1"/>
            <a:r>
              <a:rPr lang="en-US" dirty="0"/>
              <a:t>We have no theory to support these results.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887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472050</TotalTime>
  <Words>2939</Words>
  <Application>Microsoft Office PowerPoint</Application>
  <PresentationFormat>On-screen Show (4:3)</PresentationFormat>
  <Paragraphs>554</Paragraphs>
  <Slides>80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6" baseType="lpstr">
      <vt:lpstr>Cambria Math</vt:lpstr>
      <vt:lpstr>Times New Roman</vt:lpstr>
      <vt:lpstr>Wingdings</vt:lpstr>
      <vt:lpstr>Default Design</vt:lpstr>
      <vt:lpstr>Equation</vt:lpstr>
      <vt:lpstr>Chart</vt:lpstr>
      <vt:lpstr>PowerPoint Presentation</vt:lpstr>
      <vt:lpstr>Week 6 – Monday</vt:lpstr>
      <vt:lpstr>Designing policies</vt:lpstr>
      <vt:lpstr>Backward ADP</vt:lpstr>
      <vt:lpstr>Backward ADP</vt:lpstr>
      <vt:lpstr>Optimizing a multi-dimensional problem</vt:lpstr>
      <vt:lpstr>PowerPoint Presentation</vt:lpstr>
      <vt:lpstr>PowerPoint Presentation</vt:lpstr>
      <vt:lpstr>PowerPoint Presentation</vt:lpstr>
      <vt:lpstr>Designing policies</vt:lpstr>
      <vt:lpstr>PowerPoint Presentation</vt:lpstr>
      <vt:lpstr>Exploiting concavity</vt:lpstr>
      <vt:lpstr>Exploiting concavity</vt:lpstr>
      <vt:lpstr>Exploiting concavity</vt:lpstr>
      <vt:lpstr>Exploiting concavity</vt:lpstr>
      <vt:lpstr>PowerPoint Presentation</vt:lpstr>
      <vt:lpstr>PowerPoint Presentation</vt:lpstr>
      <vt:lpstr>PowerPoint Presentation</vt:lpstr>
      <vt:lpstr>Grid level storage</vt:lpstr>
      <vt:lpstr>Grid level storage</vt:lpstr>
      <vt:lpstr>Value function approximations</vt:lpstr>
      <vt:lpstr>Value function approximations</vt:lpstr>
      <vt:lpstr>Value function approximations</vt:lpstr>
      <vt:lpstr>Value function approximations</vt:lpstr>
      <vt:lpstr>Exploiting concavity</vt:lpstr>
      <vt:lpstr>Approximate dynamic programming</vt:lpstr>
      <vt:lpstr>Grid level storage</vt:lpstr>
      <vt:lpstr>SMART-Solar</vt:lpstr>
      <vt:lpstr>PowerPoint Presentation</vt:lpstr>
      <vt:lpstr>Designing policies</vt:lpstr>
      <vt:lpstr>Approximate value iteration</vt:lpstr>
      <vt:lpstr>Approximate policy iteration</vt:lpstr>
      <vt:lpstr>PowerPoint Presentation</vt:lpstr>
      <vt:lpstr>Energy storage applications</vt:lpstr>
      <vt:lpstr>Approximate policy iteration</vt:lpstr>
      <vt:lpstr>Forward ADP</vt:lpstr>
      <vt:lpstr>Designing policies</vt:lpstr>
      <vt:lpstr>Parametric cost function approximation</vt:lpstr>
      <vt:lpstr>Parametric cost function approximation</vt:lpstr>
      <vt:lpstr>Parametric cost function approximation</vt:lpstr>
      <vt:lpstr>Lookahead policies</vt:lpstr>
      <vt:lpstr>Lookahead policies</vt:lpstr>
      <vt:lpstr>Lookahead policies</vt:lpstr>
      <vt:lpstr>Lookahead policies</vt:lpstr>
      <vt:lpstr>Hybrid policies</vt:lpstr>
      <vt:lpstr>Designing policies</vt:lpstr>
      <vt:lpstr>Parametric cost function approximation</vt:lpstr>
      <vt:lpstr>Hybrid policies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policy may work best</vt:lpstr>
      <vt:lpstr>An energy storage problem</vt:lpstr>
      <vt:lpstr>An energy storage problem</vt:lpstr>
      <vt:lpstr>An energy storage problem</vt:lpstr>
      <vt:lpstr>PowerPoint Presentation</vt:lpstr>
      <vt:lpstr>PowerPoint Presentation</vt:lpstr>
      <vt:lpstr>PowerPoint Presentation</vt:lpstr>
      <vt:lpstr>PowerPoint Presentation</vt:lpstr>
      <vt:lpstr>An energy storage problem</vt:lpstr>
      <vt:lpstr>An energy storage problem</vt:lpstr>
      <vt:lpstr>Extension</vt:lpstr>
      <vt:lpstr>An energy storage problem</vt:lpstr>
      <vt:lpstr>An energy storage problem</vt:lpstr>
      <vt:lpstr>Learning in stochastic optimization</vt:lpstr>
      <vt:lpstr>An energy storage problem</vt:lpstr>
      <vt:lpstr>Revenue management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Civil Engineering and Operations Research</dc:creator>
  <cp:lastModifiedBy>Warren B. Powell</cp:lastModifiedBy>
  <cp:revision>2017</cp:revision>
  <cp:lastPrinted>2018-04-09T18:54:05Z</cp:lastPrinted>
  <dcterms:created xsi:type="dcterms:W3CDTF">1998-07-09T00:32:24Z</dcterms:created>
  <dcterms:modified xsi:type="dcterms:W3CDTF">2020-03-28T14:40:20Z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C:\My documents\Web pages\orf411_99\ORF411_Lectures</vt:lpwstr>
  </property>
</Properties>
</file>