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07" r:id="rId2"/>
    <p:sldId id="6685" r:id="rId3"/>
    <p:sldId id="6587" r:id="rId4"/>
    <p:sldId id="6649" r:id="rId5"/>
    <p:sldId id="6579" r:id="rId6"/>
    <p:sldId id="6580" r:id="rId7"/>
    <p:sldId id="6582" r:id="rId8"/>
    <p:sldId id="6583" r:id="rId9"/>
    <p:sldId id="6584" r:id="rId10"/>
    <p:sldId id="6585" r:id="rId11"/>
    <p:sldId id="6581" r:id="rId12"/>
    <p:sldId id="6589" r:id="rId13"/>
    <p:sldId id="6622" r:id="rId14"/>
    <p:sldId id="6623" r:id="rId15"/>
    <p:sldId id="6621" r:id="rId16"/>
    <p:sldId id="6640" r:id="rId17"/>
    <p:sldId id="6642" r:id="rId18"/>
    <p:sldId id="6643" r:id="rId19"/>
    <p:sldId id="6644" r:id="rId20"/>
    <p:sldId id="6645" r:id="rId21"/>
    <p:sldId id="6646" r:id="rId22"/>
    <p:sldId id="6647" r:id="rId23"/>
    <p:sldId id="6588" r:id="rId24"/>
    <p:sldId id="6624" r:id="rId25"/>
    <p:sldId id="6648" r:id="rId26"/>
    <p:sldId id="6625" r:id="rId27"/>
    <p:sldId id="6626" r:id="rId28"/>
    <p:sldId id="6627" r:id="rId29"/>
    <p:sldId id="6628" r:id="rId30"/>
    <p:sldId id="6629" r:id="rId31"/>
    <p:sldId id="6630" r:id="rId32"/>
    <p:sldId id="6639" r:id="rId33"/>
    <p:sldId id="6590" r:id="rId34"/>
    <p:sldId id="6592" r:id="rId35"/>
    <p:sldId id="6593" r:id="rId36"/>
    <p:sldId id="6594" r:id="rId37"/>
    <p:sldId id="6595" r:id="rId38"/>
    <p:sldId id="6598" r:id="rId39"/>
    <p:sldId id="6599" r:id="rId40"/>
    <p:sldId id="6600" r:id="rId41"/>
    <p:sldId id="6601" r:id="rId42"/>
    <p:sldId id="6602" r:id="rId43"/>
    <p:sldId id="6603" r:id="rId44"/>
    <p:sldId id="6604" r:id="rId45"/>
    <p:sldId id="6605" r:id="rId46"/>
    <p:sldId id="6606" r:id="rId47"/>
    <p:sldId id="6619" r:id="rId48"/>
    <p:sldId id="6620" r:id="rId49"/>
    <p:sldId id="6651" r:id="rId50"/>
    <p:sldId id="6527" r:id="rId51"/>
    <p:sldId id="6528" r:id="rId52"/>
    <p:sldId id="6631" r:id="rId53"/>
    <p:sldId id="6529" r:id="rId54"/>
    <p:sldId id="6530" r:id="rId55"/>
    <p:sldId id="6531" r:id="rId56"/>
    <p:sldId id="6532" r:id="rId57"/>
    <p:sldId id="6724" r:id="rId58"/>
    <p:sldId id="6716" r:id="rId59"/>
    <p:sldId id="6717" r:id="rId60"/>
    <p:sldId id="6718" r:id="rId61"/>
    <p:sldId id="6719" r:id="rId62"/>
    <p:sldId id="6720" r:id="rId63"/>
    <p:sldId id="6721" r:id="rId64"/>
    <p:sldId id="6722" r:id="rId65"/>
    <p:sldId id="6723" r:id="rId66"/>
    <p:sldId id="6534" r:id="rId67"/>
    <p:sldId id="6535" r:id="rId68"/>
    <p:sldId id="6536" r:id="rId69"/>
    <p:sldId id="6537" r:id="rId70"/>
    <p:sldId id="6538" r:id="rId71"/>
    <p:sldId id="6539" r:id="rId72"/>
    <p:sldId id="6540" r:id="rId7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6685"/>
            <p14:sldId id="6587"/>
            <p14:sldId id="6649"/>
            <p14:sldId id="6579"/>
            <p14:sldId id="6580"/>
            <p14:sldId id="6582"/>
            <p14:sldId id="6583"/>
            <p14:sldId id="6584"/>
            <p14:sldId id="6585"/>
            <p14:sldId id="6581"/>
            <p14:sldId id="6589"/>
            <p14:sldId id="6622"/>
            <p14:sldId id="6623"/>
            <p14:sldId id="6621"/>
            <p14:sldId id="6640"/>
            <p14:sldId id="6642"/>
            <p14:sldId id="6643"/>
            <p14:sldId id="6644"/>
            <p14:sldId id="6645"/>
            <p14:sldId id="6646"/>
            <p14:sldId id="6647"/>
            <p14:sldId id="6588"/>
            <p14:sldId id="6624"/>
            <p14:sldId id="6648"/>
            <p14:sldId id="6625"/>
            <p14:sldId id="6626"/>
            <p14:sldId id="6627"/>
            <p14:sldId id="6628"/>
            <p14:sldId id="6629"/>
            <p14:sldId id="6630"/>
            <p14:sldId id="6639"/>
            <p14:sldId id="6590"/>
            <p14:sldId id="6592"/>
            <p14:sldId id="6593"/>
            <p14:sldId id="6594"/>
            <p14:sldId id="6595"/>
            <p14:sldId id="6598"/>
            <p14:sldId id="6599"/>
            <p14:sldId id="6600"/>
            <p14:sldId id="6601"/>
            <p14:sldId id="6602"/>
            <p14:sldId id="6603"/>
            <p14:sldId id="6604"/>
            <p14:sldId id="6605"/>
            <p14:sldId id="6606"/>
            <p14:sldId id="6619"/>
            <p14:sldId id="6620"/>
            <p14:sldId id="6651"/>
            <p14:sldId id="6527"/>
            <p14:sldId id="6528"/>
            <p14:sldId id="6631"/>
            <p14:sldId id="6529"/>
            <p14:sldId id="6530"/>
            <p14:sldId id="6531"/>
            <p14:sldId id="6532"/>
            <p14:sldId id="6724"/>
            <p14:sldId id="6716"/>
            <p14:sldId id="6717"/>
            <p14:sldId id="6718"/>
            <p14:sldId id="6719"/>
            <p14:sldId id="6720"/>
            <p14:sldId id="6721"/>
            <p14:sldId id="6722"/>
            <p14:sldId id="6723"/>
            <p14:sldId id="6534"/>
            <p14:sldId id="6535"/>
            <p14:sldId id="6536"/>
            <p14:sldId id="6537"/>
            <p14:sldId id="6538"/>
            <p14:sldId id="6539"/>
            <p14:sldId id="6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Datasets\Electricity%20price%20data\Ercot_Hourly_Power_prices_for_battery_stud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'Price data'!$D$43493:$D$43564</c:f>
              <c:numCache>
                <c:formatCode>0.00</c:formatCode>
                <c:ptCount val="72"/>
                <c:pt idx="0">
                  <c:v>46.57</c:v>
                </c:pt>
                <c:pt idx="1">
                  <c:v>44.01</c:v>
                </c:pt>
                <c:pt idx="2">
                  <c:v>35.659999999999997</c:v>
                </c:pt>
                <c:pt idx="3">
                  <c:v>27.73</c:v>
                </c:pt>
                <c:pt idx="4">
                  <c:v>31.78</c:v>
                </c:pt>
                <c:pt idx="5">
                  <c:v>36.65</c:v>
                </c:pt>
                <c:pt idx="6">
                  <c:v>50.78</c:v>
                </c:pt>
                <c:pt idx="7">
                  <c:v>55.2</c:v>
                </c:pt>
                <c:pt idx="8">
                  <c:v>41.64</c:v>
                </c:pt>
                <c:pt idx="9">
                  <c:v>48.48</c:v>
                </c:pt>
                <c:pt idx="10">
                  <c:v>43.57</c:v>
                </c:pt>
                <c:pt idx="11">
                  <c:v>35.229999999999997</c:v>
                </c:pt>
                <c:pt idx="12">
                  <c:v>31.94</c:v>
                </c:pt>
                <c:pt idx="13">
                  <c:v>27.24</c:v>
                </c:pt>
                <c:pt idx="14">
                  <c:v>22.45</c:v>
                </c:pt>
                <c:pt idx="15">
                  <c:v>20.74</c:v>
                </c:pt>
                <c:pt idx="16">
                  <c:v>22.58</c:v>
                </c:pt>
                <c:pt idx="17">
                  <c:v>45.33</c:v>
                </c:pt>
                <c:pt idx="18">
                  <c:v>56.06</c:v>
                </c:pt>
                <c:pt idx="19">
                  <c:v>56.95</c:v>
                </c:pt>
                <c:pt idx="20">
                  <c:v>52.49</c:v>
                </c:pt>
                <c:pt idx="21">
                  <c:v>48.41</c:v>
                </c:pt>
                <c:pt idx="22">
                  <c:v>44.82</c:v>
                </c:pt>
                <c:pt idx="23">
                  <c:v>42.29</c:v>
                </c:pt>
                <c:pt idx="24">
                  <c:v>41.29</c:v>
                </c:pt>
                <c:pt idx="25">
                  <c:v>30.61</c:v>
                </c:pt>
                <c:pt idx="26">
                  <c:v>35.67</c:v>
                </c:pt>
                <c:pt idx="27">
                  <c:v>39.08</c:v>
                </c:pt>
                <c:pt idx="28">
                  <c:v>40.69</c:v>
                </c:pt>
                <c:pt idx="29">
                  <c:v>44.54</c:v>
                </c:pt>
                <c:pt idx="30">
                  <c:v>41.56</c:v>
                </c:pt>
                <c:pt idx="31">
                  <c:v>60.89</c:v>
                </c:pt>
                <c:pt idx="32">
                  <c:v>63.71</c:v>
                </c:pt>
                <c:pt idx="33">
                  <c:v>70.37</c:v>
                </c:pt>
                <c:pt idx="34">
                  <c:v>53.77</c:v>
                </c:pt>
                <c:pt idx="35">
                  <c:v>45.81</c:v>
                </c:pt>
                <c:pt idx="36">
                  <c:v>38.33</c:v>
                </c:pt>
                <c:pt idx="37">
                  <c:v>24.56</c:v>
                </c:pt>
                <c:pt idx="38">
                  <c:v>20.49</c:v>
                </c:pt>
                <c:pt idx="39">
                  <c:v>18.84</c:v>
                </c:pt>
                <c:pt idx="40">
                  <c:v>24.61</c:v>
                </c:pt>
                <c:pt idx="41">
                  <c:v>44.23</c:v>
                </c:pt>
                <c:pt idx="42">
                  <c:v>73.010000000000005</c:v>
                </c:pt>
                <c:pt idx="43">
                  <c:v>53.62</c:v>
                </c:pt>
                <c:pt idx="44">
                  <c:v>47.89</c:v>
                </c:pt>
                <c:pt idx="45">
                  <c:v>49.03</c:v>
                </c:pt>
                <c:pt idx="46">
                  <c:v>49.28</c:v>
                </c:pt>
                <c:pt idx="47">
                  <c:v>121.19</c:v>
                </c:pt>
                <c:pt idx="48">
                  <c:v>47.69</c:v>
                </c:pt>
                <c:pt idx="49">
                  <c:v>38.869999999999997</c:v>
                </c:pt>
                <c:pt idx="50">
                  <c:v>23.62</c:v>
                </c:pt>
                <c:pt idx="51">
                  <c:v>27.51</c:v>
                </c:pt>
                <c:pt idx="52">
                  <c:v>34.4</c:v>
                </c:pt>
                <c:pt idx="53">
                  <c:v>30.62</c:v>
                </c:pt>
                <c:pt idx="54">
                  <c:v>35.1</c:v>
                </c:pt>
                <c:pt idx="55">
                  <c:v>47.32</c:v>
                </c:pt>
                <c:pt idx="56">
                  <c:v>51.19</c:v>
                </c:pt>
                <c:pt idx="57">
                  <c:v>42.57</c:v>
                </c:pt>
                <c:pt idx="58">
                  <c:v>31.73</c:v>
                </c:pt>
                <c:pt idx="59">
                  <c:v>19.309999999999999</c:v>
                </c:pt>
                <c:pt idx="60">
                  <c:v>16.97</c:v>
                </c:pt>
                <c:pt idx="61">
                  <c:v>20.260000000000002</c:v>
                </c:pt>
                <c:pt idx="62">
                  <c:v>15.72</c:v>
                </c:pt>
                <c:pt idx="63">
                  <c:v>15.42</c:v>
                </c:pt>
                <c:pt idx="64">
                  <c:v>30.86</c:v>
                </c:pt>
                <c:pt idx="65">
                  <c:v>43.9</c:v>
                </c:pt>
                <c:pt idx="66">
                  <c:v>59.39</c:v>
                </c:pt>
                <c:pt idx="67">
                  <c:v>46.78</c:v>
                </c:pt>
                <c:pt idx="68">
                  <c:v>43.46</c:v>
                </c:pt>
                <c:pt idx="69">
                  <c:v>37.9</c:v>
                </c:pt>
                <c:pt idx="70">
                  <c:v>31.32</c:v>
                </c:pt>
                <c:pt idx="71">
                  <c:v>19.37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D-46E0-893B-FB9A44D9F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06720"/>
        <c:axId val="108244352"/>
      </c:lineChart>
      <c:catAx>
        <c:axId val="1082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244352"/>
        <c:crosses val="autoZero"/>
        <c:auto val="1"/>
        <c:lblAlgn val="ctr"/>
        <c:lblOffset val="100"/>
        <c:noMultiLvlLbl val="0"/>
      </c:catAx>
      <c:valAx>
        <c:axId val="1082443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82067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50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57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76699" indent="-298730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94922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72891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150860" indent="-238984" defTabSz="1009044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628828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3106795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584765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4062733" indent="-238984" algn="ctr" defTabSz="100904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905A14-1484-4E41-AF18-621A68043303}" type="slidenum">
              <a:rPr lang="en-US" i="0" smtClean="0"/>
              <a:pPr/>
              <a:t>60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605046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 txBox="1">
            <a:spLocks noGrp="1" noChangeArrowheads="1"/>
          </p:cNvSpPr>
          <p:nvPr/>
        </p:nvSpPr>
        <p:spPr bwMode="auto">
          <a:xfrm>
            <a:off x="4144965" y="912177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3" tIns="48307" rIns="96613" bIns="48307" anchor="b"/>
          <a:lstStyle>
            <a:lvl1pPr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148CFA-8B1E-4B60-B013-118D7761A606}" type="slidenum">
              <a:rPr lang="en-US" sz="1200" i="0"/>
              <a:pPr algn="r"/>
              <a:t>63</a:t>
            </a:fld>
            <a:endParaRPr lang="en-US" sz="1200" i="0"/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9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6613" tIns="48307" rIns="96613" bIns="483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66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9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7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4" rIns="96627" bIns="48314" anchor="b"/>
          <a:lstStyle>
            <a:lvl1pPr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148CFA-8B1E-4B60-B013-118D7761A606}" type="slidenum">
              <a:rPr lang="en-US" sz="1200" i="0"/>
              <a:pPr algn="r"/>
              <a:t>9</a:t>
            </a:fld>
            <a:endParaRPr lang="en-US" sz="1200" i="0"/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89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6627" tIns="48314" rIns="96627" bIns="483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785" indent="-287994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977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768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3558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4349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5140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5930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6722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2696C7-00FA-434A-9995-A13D41650FDF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781315" name="Rectangle 7"/>
          <p:cNvSpPr txBox="1">
            <a:spLocks noGrp="1" noChangeArrowheads="1"/>
          </p:cNvSpPr>
          <p:nvPr/>
        </p:nvSpPr>
        <p:spPr bwMode="auto">
          <a:xfrm>
            <a:off x="3971754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058A967-D182-47DB-ABC5-4F2C410E43D2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78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8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28"/>
            <a:ext cx="5137725" cy="4183063"/>
          </a:xfrm>
          <a:noFill/>
        </p:spPr>
        <p:txBody>
          <a:bodyPr lIns="93146" tIns="46573" rIns="93146" bIns="465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785" indent="-287994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977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768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3558" indent="-230395" defTabSz="937582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4349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5140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5930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6722" indent="-230395" defTabSz="9375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2696C7-00FA-434A-9995-A13D41650FDF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781315" name="Rectangle 7"/>
          <p:cNvSpPr txBox="1">
            <a:spLocks noGrp="1" noChangeArrowheads="1"/>
          </p:cNvSpPr>
          <p:nvPr/>
        </p:nvSpPr>
        <p:spPr bwMode="auto">
          <a:xfrm>
            <a:off x="3971754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058A967-D182-47DB-ABC5-4F2C410E43D2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78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8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28"/>
            <a:ext cx="5137725" cy="4183063"/>
          </a:xfrm>
          <a:noFill/>
        </p:spPr>
        <p:txBody>
          <a:bodyPr lIns="93146" tIns="46573" rIns="93146" bIns="465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4146127" y="9120815"/>
            <a:ext cx="3169076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8" tIns="48310" rIns="96618" bIns="48310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7463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2200" indent="-2174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8763" indent="-2174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66913" indent="-2174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24113" indent="-217488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81313" indent="-217488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38513" indent="-217488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95713" indent="-217488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F893519-1341-427F-B9B4-6CC845C87432}" type="slidenum">
              <a:rPr lang="en-US" sz="1200">
                <a:cs typeface="Arial" charset="0"/>
              </a:rPr>
              <a:pPr algn="r"/>
              <a:t>27</a:t>
            </a:fld>
            <a:endParaRPr lang="en-US" sz="1200">
              <a:cs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3775" cy="36020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1" y="4561226"/>
            <a:ext cx="5361104" cy="43218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8" tIns="48310" rIns="96618" bIns="4831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Spreadsheets/Derivative-based%20policy%20search%20energy%20storage.xls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9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12" Type="http://schemas.openxmlformats.org/officeDocument/2006/relationships/image" Target="../media/image7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803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66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2.wmf"/><Relationship Id="rId4" Type="http://schemas.openxmlformats.org/officeDocument/2006/relationships/chart" Target="../charts/chart1.xml"/><Relationship Id="rId9" Type="http://schemas.openxmlformats.org/officeDocument/2006/relationships/oleObject" Target="../embeddings/oleObject3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9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3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Simulating the numerical derivative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17393" y="1663429"/>
          <a:ext cx="7290236" cy="48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3174840" imgH="2095200" progId="Equation.DSMT4">
                  <p:embed/>
                </p:oleObj>
              </mc:Choice>
              <mc:Fallback>
                <p:oleObj name="Equation" r:id="rId3" imgW="3174840" imgH="2095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393" y="1663429"/>
                        <a:ext cx="7290236" cy="480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8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1645147"/>
            <a:ext cx="7559695" cy="52049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3328" y="1429966"/>
                <a:ext cx="3317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i="0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i="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28" y="1429966"/>
                <a:ext cx="3317683" cy="400110"/>
              </a:xfrm>
              <a:prstGeom prst="rect">
                <a:avLst/>
              </a:prstGeom>
              <a:blipFill>
                <a:blip r:embed="rId3"/>
                <a:stretch>
                  <a:fillRect l="-20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06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Finite-difference estimate of derivative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362"/>
            <a:ext cx="9066179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2A8141-3A56-48C0-9C1A-F82609439C4A}" type="slidenum">
              <a:rPr lang="en-US" sz="1400" smtClean="0"/>
              <a:pPr/>
              <a:t>13</a:t>
            </a:fld>
            <a:endParaRPr lang="en-US" sz="1400"/>
          </a:p>
        </p:txBody>
      </p:sp>
      <p:sp>
        <p:nvSpPr>
          <p:cNvPr id="164868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E7FF2C9-EE41-4613-A0BF-46FDA52E6EFC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164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Stochastic gradient algorithm</a:t>
            </a:r>
          </a:p>
        </p:txBody>
      </p:sp>
      <p:sp>
        <p:nvSpPr>
          <p:cNvPr id="1648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Steepest ascent for a deterministic problem</a:t>
            </a:r>
          </a:p>
        </p:txBody>
      </p:sp>
      <p:sp>
        <p:nvSpPr>
          <p:cNvPr id="164871" name="Line 4"/>
          <p:cNvSpPr>
            <a:spLocks noChangeShapeType="1"/>
          </p:cNvSpPr>
          <p:nvPr/>
        </p:nvSpPr>
        <p:spPr bwMode="auto">
          <a:xfrm flipV="1">
            <a:off x="2044700" y="2041525"/>
            <a:ext cx="0" cy="287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2" name="Line 5"/>
          <p:cNvSpPr>
            <a:spLocks noChangeShapeType="1"/>
          </p:cNvSpPr>
          <p:nvPr/>
        </p:nvSpPr>
        <p:spPr bwMode="auto">
          <a:xfrm>
            <a:off x="2032000" y="4911725"/>
            <a:ext cx="528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873" name="Object 17"/>
          <p:cNvGraphicFramePr>
            <a:graphicFrameLocks noChangeAspect="1"/>
          </p:cNvGraphicFramePr>
          <p:nvPr/>
        </p:nvGraphicFramePr>
        <p:xfrm>
          <a:off x="7302500" y="4643438"/>
          <a:ext cx="33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64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643438"/>
                        <a:ext cx="330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4" name="Object 18"/>
          <p:cNvGraphicFramePr>
            <a:graphicFrameLocks noChangeAspect="1"/>
          </p:cNvGraphicFramePr>
          <p:nvPr/>
        </p:nvGraphicFramePr>
        <p:xfrm>
          <a:off x="1906588" y="1647825"/>
          <a:ext cx="357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164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647825"/>
                        <a:ext cx="3571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875" name="Group 53"/>
          <p:cNvGrpSpPr>
            <a:grpSpLocks/>
          </p:cNvGrpSpPr>
          <p:nvPr/>
        </p:nvGrpSpPr>
        <p:grpSpPr bwMode="auto">
          <a:xfrm rot="-1173827">
            <a:off x="2168525" y="2571750"/>
            <a:ext cx="5105400" cy="2035175"/>
            <a:chOff x="1358" y="1926"/>
            <a:chExt cx="3216" cy="1282"/>
          </a:xfrm>
        </p:grpSpPr>
        <p:sp>
          <p:nvSpPr>
            <p:cNvPr id="164886" name="Oval 54"/>
            <p:cNvSpPr>
              <a:spLocks noChangeArrowheads="1"/>
            </p:cNvSpPr>
            <p:nvPr/>
          </p:nvSpPr>
          <p:spPr bwMode="auto">
            <a:xfrm rot="686452">
              <a:off x="3384" y="2640"/>
              <a:ext cx="744" cy="1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7" name="Oval 55"/>
            <p:cNvSpPr>
              <a:spLocks noChangeArrowheads="1"/>
            </p:cNvSpPr>
            <p:nvPr/>
          </p:nvSpPr>
          <p:spPr bwMode="auto">
            <a:xfrm rot="686452">
              <a:off x="3074" y="2554"/>
              <a:ext cx="1168" cy="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8" name="Oval 56"/>
            <p:cNvSpPr>
              <a:spLocks noChangeArrowheads="1"/>
            </p:cNvSpPr>
            <p:nvPr/>
          </p:nvSpPr>
          <p:spPr bwMode="auto">
            <a:xfrm rot="686452">
              <a:off x="2752" y="2415"/>
              <a:ext cx="1591" cy="5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9" name="Oval 57"/>
            <p:cNvSpPr>
              <a:spLocks noChangeArrowheads="1"/>
            </p:cNvSpPr>
            <p:nvPr/>
          </p:nvSpPr>
          <p:spPr bwMode="auto">
            <a:xfrm rot="686452">
              <a:off x="2419" y="2295"/>
              <a:ext cx="1986" cy="72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0" name="Oval 58"/>
            <p:cNvSpPr>
              <a:spLocks noChangeArrowheads="1"/>
            </p:cNvSpPr>
            <p:nvPr/>
          </p:nvSpPr>
          <p:spPr bwMode="auto">
            <a:xfrm rot="686452">
              <a:off x="2026" y="2177"/>
              <a:ext cx="2440" cy="8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1" name="Oval 59"/>
            <p:cNvSpPr>
              <a:spLocks noChangeArrowheads="1"/>
            </p:cNvSpPr>
            <p:nvPr/>
          </p:nvSpPr>
          <p:spPr bwMode="auto">
            <a:xfrm rot="686452">
              <a:off x="1704" y="2067"/>
              <a:ext cx="2819" cy="10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2" name="Oval 60"/>
            <p:cNvSpPr>
              <a:spLocks noChangeArrowheads="1"/>
            </p:cNvSpPr>
            <p:nvPr/>
          </p:nvSpPr>
          <p:spPr bwMode="auto">
            <a:xfrm rot="686452">
              <a:off x="1358" y="1926"/>
              <a:ext cx="3216" cy="1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267200" y="3794125"/>
            <a:ext cx="127000" cy="901700"/>
            <a:chOff x="2688" y="2672"/>
            <a:chExt cx="80" cy="568"/>
          </a:xfrm>
        </p:grpSpPr>
        <p:sp>
          <p:nvSpPr>
            <p:cNvPr id="164884" name="Line 14"/>
            <p:cNvSpPr>
              <a:spLocks noChangeShapeType="1"/>
            </p:cNvSpPr>
            <p:nvPr/>
          </p:nvSpPr>
          <p:spPr bwMode="auto">
            <a:xfrm flipH="1" flipV="1">
              <a:off x="2688" y="2672"/>
              <a:ext cx="56" cy="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Oval 61"/>
            <p:cNvSpPr>
              <a:spLocks noChangeArrowheads="1"/>
            </p:cNvSpPr>
            <p:nvPr/>
          </p:nvSpPr>
          <p:spPr bwMode="auto">
            <a:xfrm>
              <a:off x="2712" y="3184"/>
              <a:ext cx="56" cy="5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230688" y="3586163"/>
            <a:ext cx="1797050" cy="247650"/>
            <a:chOff x="2665" y="2541"/>
            <a:chExt cx="1132" cy="156"/>
          </a:xfrm>
        </p:grpSpPr>
        <p:sp>
          <p:nvSpPr>
            <p:cNvPr id="164882" name="Line 15"/>
            <p:cNvSpPr>
              <a:spLocks noChangeShapeType="1"/>
            </p:cNvSpPr>
            <p:nvPr/>
          </p:nvSpPr>
          <p:spPr bwMode="auto">
            <a:xfrm rot="-5400000">
              <a:off x="3189" y="2045"/>
              <a:ext cx="112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Oval 62"/>
            <p:cNvSpPr>
              <a:spLocks noChangeArrowheads="1"/>
            </p:cNvSpPr>
            <p:nvPr/>
          </p:nvSpPr>
          <p:spPr bwMode="auto">
            <a:xfrm>
              <a:off x="2665" y="2641"/>
              <a:ext cx="56" cy="5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5940425" y="3295650"/>
            <a:ext cx="95250" cy="311150"/>
            <a:chOff x="3742" y="2358"/>
            <a:chExt cx="60" cy="196"/>
          </a:xfrm>
        </p:grpSpPr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 flipH="1" flipV="1">
              <a:off x="3742" y="2358"/>
              <a:ext cx="36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Oval 63"/>
            <p:cNvSpPr>
              <a:spLocks noChangeArrowheads="1"/>
            </p:cNvSpPr>
            <p:nvPr/>
          </p:nvSpPr>
          <p:spPr bwMode="auto">
            <a:xfrm>
              <a:off x="3746" y="2498"/>
              <a:ext cx="56" cy="5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4879" name="Object 26"/>
          <p:cNvGraphicFramePr>
            <a:graphicFrameLocks noChangeAspect="1"/>
          </p:cNvGraphicFramePr>
          <p:nvPr>
            <p:extLst/>
          </p:nvPr>
        </p:nvGraphicFramePr>
        <p:xfrm>
          <a:off x="2954338" y="5408613"/>
          <a:ext cx="2889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333440" imgH="228600" progId="Equation.DSMT4">
                  <p:embed/>
                </p:oleObj>
              </mc:Choice>
              <mc:Fallback>
                <p:oleObj name="Equation" r:id="rId8" imgW="1333440" imgH="228600" progId="Equation.DSMT4">
                  <p:embed/>
                  <p:pic>
                    <p:nvPicPr>
                      <p:cNvPr id="16487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5408613"/>
                        <a:ext cx="28892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1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2A8141-3A56-48C0-9C1A-F82609439C4A}" type="slidenum">
              <a:rPr lang="en-US" sz="1400" smtClean="0"/>
              <a:pPr/>
              <a:t>14</a:t>
            </a:fld>
            <a:endParaRPr lang="en-US" sz="1400"/>
          </a:p>
        </p:txBody>
      </p:sp>
      <p:sp>
        <p:nvSpPr>
          <p:cNvPr id="164868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E7FF2C9-EE41-4613-A0BF-46FDA52E6EFC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164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Stochastic gradient algorithm</a:t>
            </a:r>
          </a:p>
        </p:txBody>
      </p:sp>
      <p:sp>
        <p:nvSpPr>
          <p:cNvPr id="1648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How a stochastic gradient algorithm may behave</a:t>
            </a:r>
          </a:p>
        </p:txBody>
      </p:sp>
      <p:sp>
        <p:nvSpPr>
          <p:cNvPr id="164871" name="Line 4"/>
          <p:cNvSpPr>
            <a:spLocks noChangeShapeType="1"/>
          </p:cNvSpPr>
          <p:nvPr/>
        </p:nvSpPr>
        <p:spPr bwMode="auto">
          <a:xfrm flipV="1">
            <a:off x="2044700" y="2041525"/>
            <a:ext cx="0" cy="287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2" name="Line 5"/>
          <p:cNvSpPr>
            <a:spLocks noChangeShapeType="1"/>
          </p:cNvSpPr>
          <p:nvPr/>
        </p:nvSpPr>
        <p:spPr bwMode="auto">
          <a:xfrm>
            <a:off x="2032000" y="4911725"/>
            <a:ext cx="528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873" name="Object 17"/>
          <p:cNvGraphicFramePr>
            <a:graphicFrameLocks noChangeAspect="1"/>
          </p:cNvGraphicFramePr>
          <p:nvPr/>
        </p:nvGraphicFramePr>
        <p:xfrm>
          <a:off x="7302500" y="4643438"/>
          <a:ext cx="33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64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643438"/>
                        <a:ext cx="330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4" name="Object 18"/>
          <p:cNvGraphicFramePr>
            <a:graphicFrameLocks noChangeAspect="1"/>
          </p:cNvGraphicFramePr>
          <p:nvPr/>
        </p:nvGraphicFramePr>
        <p:xfrm>
          <a:off x="1906588" y="1647825"/>
          <a:ext cx="357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164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647825"/>
                        <a:ext cx="3571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875" name="Group 53"/>
          <p:cNvGrpSpPr>
            <a:grpSpLocks/>
          </p:cNvGrpSpPr>
          <p:nvPr/>
        </p:nvGrpSpPr>
        <p:grpSpPr bwMode="auto">
          <a:xfrm rot="-1173827">
            <a:off x="2168525" y="2571750"/>
            <a:ext cx="5105400" cy="2035175"/>
            <a:chOff x="1358" y="1926"/>
            <a:chExt cx="3216" cy="1282"/>
          </a:xfrm>
        </p:grpSpPr>
        <p:sp>
          <p:nvSpPr>
            <p:cNvPr id="164886" name="Oval 54"/>
            <p:cNvSpPr>
              <a:spLocks noChangeArrowheads="1"/>
            </p:cNvSpPr>
            <p:nvPr/>
          </p:nvSpPr>
          <p:spPr bwMode="auto">
            <a:xfrm rot="686452">
              <a:off x="3384" y="2640"/>
              <a:ext cx="744" cy="1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7" name="Oval 55"/>
            <p:cNvSpPr>
              <a:spLocks noChangeArrowheads="1"/>
            </p:cNvSpPr>
            <p:nvPr/>
          </p:nvSpPr>
          <p:spPr bwMode="auto">
            <a:xfrm rot="686452">
              <a:off x="3074" y="2554"/>
              <a:ext cx="1168" cy="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8" name="Oval 56"/>
            <p:cNvSpPr>
              <a:spLocks noChangeArrowheads="1"/>
            </p:cNvSpPr>
            <p:nvPr/>
          </p:nvSpPr>
          <p:spPr bwMode="auto">
            <a:xfrm rot="686452">
              <a:off x="2752" y="2415"/>
              <a:ext cx="1591" cy="5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9" name="Oval 57"/>
            <p:cNvSpPr>
              <a:spLocks noChangeArrowheads="1"/>
            </p:cNvSpPr>
            <p:nvPr/>
          </p:nvSpPr>
          <p:spPr bwMode="auto">
            <a:xfrm rot="686452">
              <a:off x="2419" y="2295"/>
              <a:ext cx="1986" cy="72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0" name="Oval 58"/>
            <p:cNvSpPr>
              <a:spLocks noChangeArrowheads="1"/>
            </p:cNvSpPr>
            <p:nvPr/>
          </p:nvSpPr>
          <p:spPr bwMode="auto">
            <a:xfrm rot="686452">
              <a:off x="2026" y="2177"/>
              <a:ext cx="2440" cy="8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1" name="Oval 59"/>
            <p:cNvSpPr>
              <a:spLocks noChangeArrowheads="1"/>
            </p:cNvSpPr>
            <p:nvPr/>
          </p:nvSpPr>
          <p:spPr bwMode="auto">
            <a:xfrm rot="686452">
              <a:off x="1704" y="2067"/>
              <a:ext cx="2819" cy="10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2" name="Oval 60"/>
            <p:cNvSpPr>
              <a:spLocks noChangeArrowheads="1"/>
            </p:cNvSpPr>
            <p:nvPr/>
          </p:nvSpPr>
          <p:spPr bwMode="auto">
            <a:xfrm rot="686452">
              <a:off x="1358" y="1926"/>
              <a:ext cx="3216" cy="1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4879" name="Object 26"/>
          <p:cNvGraphicFramePr>
            <a:graphicFrameLocks noChangeAspect="1"/>
          </p:cNvGraphicFramePr>
          <p:nvPr>
            <p:extLst/>
          </p:nvPr>
        </p:nvGraphicFramePr>
        <p:xfrm>
          <a:off x="2582863" y="5408613"/>
          <a:ext cx="36306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676160" imgH="228600" progId="Equation.DSMT4">
                  <p:embed/>
                </p:oleObj>
              </mc:Choice>
              <mc:Fallback>
                <p:oleObj name="Equation" r:id="rId8" imgW="1676160" imgH="228600" progId="Equation.DSMT4">
                  <p:embed/>
                  <p:pic>
                    <p:nvPicPr>
                      <p:cNvPr id="16487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5408613"/>
                        <a:ext cx="36306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3152318" y="3928820"/>
            <a:ext cx="1450679" cy="7146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152318" y="3928820"/>
            <a:ext cx="26626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880195" y="3928820"/>
            <a:ext cx="934818" cy="3451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895693" y="2549722"/>
            <a:ext cx="598456" cy="1724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4602997" y="2549721"/>
            <a:ext cx="891152" cy="638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602997" y="3188476"/>
            <a:ext cx="2359654" cy="4434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6075338" y="2983424"/>
            <a:ext cx="887313" cy="6485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090836" y="2983424"/>
            <a:ext cx="61992" cy="9453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35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The profit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concave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Standard practice is to run stochastic gradients from multiple starting points and pick the best final solution.</a:t>
                </a:r>
              </a:p>
              <a:p>
                <a:pPr lvl="1"/>
                <a:r>
                  <a:rPr lang="en-US" dirty="0"/>
                  <a:t>Slides that follow show different initial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and then the final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after running a stochastic gradient algorithm.</a:t>
                </a:r>
              </a:p>
              <a:p>
                <a:pPr lvl="1"/>
                <a:r>
                  <a:rPr lang="en-US" dirty="0"/>
                  <a:t>We will return to these results later.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" y="1299614"/>
            <a:ext cx="6604000" cy="495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4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" y="1299615"/>
            <a:ext cx="66234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" y="1299613"/>
            <a:ext cx="6627456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2" y="1299614"/>
            <a:ext cx="66969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5 – Wednesday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 storage II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" y="1299613"/>
            <a:ext cx="66040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" y="1299614"/>
            <a:ext cx="6604000" cy="49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Improvement between final solution and initial starting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2179742"/>
            <a:ext cx="5997460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Policy search for PFAs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Derivative-free stochastic search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Derivative-free</a:t>
                </a:r>
              </a:p>
              <a:p>
                <a:pPr lvl="1"/>
                <a:r>
                  <a:rPr lang="en-US" dirty="0"/>
                  <a:t>Here, we are going to assume that we can only choose among a set of finite alternatives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Since we no longer have a gradient, we need some other rule, or policy, for choosing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where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our “state of knowledge”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is a set of tunable parameters </a:t>
                </a:r>
              </a:p>
              <a:p>
                <a:pPr lvl="1"/>
                <a:r>
                  <a:rPr lang="en-US" dirty="0"/>
                  <a:t>Throughout, this works just like our previous algorithms where we were searching for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b="-5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2016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5F6AE58-6C75-4A10-9103-E6E946C91D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33650" y="2463800"/>
          <a:ext cx="2036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3650" y="2463800"/>
                        <a:ext cx="20367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83254" y="3902481"/>
          <a:ext cx="53911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3136680" imgH="241200" progId="Equation.DSMT4">
                  <p:embed/>
                </p:oleObj>
              </mc:Choice>
              <mc:Fallback>
                <p:oleObj name="Equation" r:id="rId6" imgW="313668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3254" y="3902481"/>
                        <a:ext cx="539115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86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Note:</a:t>
                </a:r>
              </a:p>
              <a:p>
                <a:pPr lvl="1"/>
                <a:r>
                  <a:rPr lang="en-US" sz="2000" dirty="0"/>
                  <a:t>Everything in this section is the same as what we saw earlier for the diabetes problem.</a:t>
                </a:r>
              </a:p>
              <a:p>
                <a:pPr lvl="1"/>
                <a:r>
                  <a:rPr lang="en-US" sz="2000" dirty="0"/>
                  <a:t>The difference is that instead of finding the best drug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we are looking for the best tunable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to optimize our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finding the best drug.</a:t>
                </a:r>
              </a:p>
              <a:p>
                <a:pPr lvl="1"/>
                <a:r>
                  <a:rPr lang="en-US" sz="2000" dirty="0"/>
                  <a:t>So, we still need a policy for choosing the best drug, but in this section, we are looking for the best policy to find the drug.</a:t>
                </a:r>
              </a:p>
              <a:p>
                <a:pPr lvl="1"/>
                <a:r>
                  <a:rPr lang="en-US" sz="2000" dirty="0"/>
                  <a:t>This means we are going to take all of our methods for finding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and replace them with methods for finding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We are going to be finding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.  This policy will have its own learning parameter that we are going to call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(for learning… got it?).  </a:t>
                </a:r>
              </a:p>
              <a:p>
                <a:pPr lvl="1"/>
                <a:r>
                  <a:rPr lang="en-US" sz="2000" dirty="0"/>
                  <a:t>This means we need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learn the best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that determines the performance of the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r="-1333" b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4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952874" cy="4953000"/>
              </a:xfrm>
            </p:spPr>
            <p:txBody>
              <a:bodyPr/>
              <a:lstStyle/>
              <a:p>
                <a:r>
                  <a:rPr lang="en-US" dirty="0"/>
                  <a:t>The belief model:</a:t>
                </a:r>
              </a:p>
              <a:p>
                <a:pPr lvl="1"/>
                <a:r>
                  <a:rPr lang="en-US" dirty="0"/>
                  <a:t>Start by assuming that we generate a discrete set of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Assume we have some belief about our function (say, lookup table).  Using a Bayesian model, we assume we have a distribution of belief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 given by</a:t>
                </a:r>
              </a:p>
              <a:p>
                <a:pPr lvl="1"/>
                <a:endParaRPr lang="en-US" dirty="0"/>
              </a:p>
              <a:p>
                <a:pPr marL="739775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precision </a:t>
                </a:r>
                <a:r>
                  <a:rPr lang="en-US" dirty="0"/>
                  <a:t>in our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of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952874" cy="4953000"/>
              </a:xfrm>
              <a:blipFill>
                <a:blip r:embed="rId3"/>
                <a:stretch>
                  <a:fillRect t="-1355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20888" y="2462213"/>
          <a:ext cx="19446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0888" y="2462213"/>
                        <a:ext cx="1944687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00350" y="4427538"/>
          <a:ext cx="2970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765080" imgH="279360" progId="Equation.DSMT4">
                  <p:embed/>
                </p:oleObj>
              </mc:Choice>
              <mc:Fallback>
                <p:oleObj name="Equation" r:id="rId6" imgW="176508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00350" y="4427538"/>
                        <a:ext cx="29702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495425"/>
          </a:xfrm>
        </p:spPr>
        <p:txBody>
          <a:bodyPr/>
          <a:lstStyle/>
          <a:p>
            <a:r>
              <a:rPr lang="en-US" dirty="0"/>
              <a:t>Belief state for ranking and selection</a:t>
            </a:r>
          </a:p>
          <a:p>
            <a:pPr lvl="1"/>
            <a:r>
              <a:rPr lang="en-US" dirty="0"/>
              <a:t>S is our “state of knowledge”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2097088" y="5218137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74086" name="Text Box 5"/>
          <p:cNvSpPr txBox="1">
            <a:spLocks noChangeArrowheads="1"/>
          </p:cNvSpPr>
          <p:nvPr/>
        </p:nvSpPr>
        <p:spPr bwMode="auto">
          <a:xfrm>
            <a:off x="2951163" y="5218137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74087" name="Text Box 6"/>
          <p:cNvSpPr txBox="1">
            <a:spLocks noChangeArrowheads="1"/>
          </p:cNvSpPr>
          <p:nvPr/>
        </p:nvSpPr>
        <p:spPr bwMode="auto">
          <a:xfrm>
            <a:off x="3832225" y="5218137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74088" name="Text Box 7"/>
          <p:cNvSpPr txBox="1">
            <a:spLocks noChangeArrowheads="1"/>
          </p:cNvSpPr>
          <p:nvPr/>
        </p:nvSpPr>
        <p:spPr bwMode="auto">
          <a:xfrm>
            <a:off x="4695825" y="5218137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4089" name="Text Box 8"/>
          <p:cNvSpPr txBox="1">
            <a:spLocks noChangeArrowheads="1"/>
          </p:cNvSpPr>
          <p:nvPr/>
        </p:nvSpPr>
        <p:spPr bwMode="auto">
          <a:xfrm>
            <a:off x="5567363" y="521019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74090" name="Line 9"/>
          <p:cNvSpPr>
            <a:spLocks noChangeShapeType="1"/>
          </p:cNvSpPr>
          <p:nvPr/>
        </p:nvSpPr>
        <p:spPr bwMode="auto">
          <a:xfrm>
            <a:off x="1657350" y="5167337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Rectangle 10" descr="Dark upward diagonal"/>
          <p:cNvSpPr>
            <a:spLocks noChangeArrowheads="1"/>
          </p:cNvSpPr>
          <p:nvPr/>
        </p:nvSpPr>
        <p:spPr bwMode="auto">
          <a:xfrm>
            <a:off x="2119313" y="4214837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092" name="Rectangle 11" descr="Dark upward diagonal"/>
          <p:cNvSpPr>
            <a:spLocks noChangeArrowheads="1"/>
          </p:cNvSpPr>
          <p:nvPr/>
        </p:nvSpPr>
        <p:spPr bwMode="auto">
          <a:xfrm>
            <a:off x="2982913" y="3952899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093" name="Rectangle 12" descr="Dark upward diagonal"/>
          <p:cNvSpPr>
            <a:spLocks noChangeArrowheads="1"/>
          </p:cNvSpPr>
          <p:nvPr/>
        </p:nvSpPr>
        <p:spPr bwMode="auto">
          <a:xfrm>
            <a:off x="3846513" y="3744937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094" name="Rectangle 13" descr="Dark upward diagonal"/>
          <p:cNvSpPr>
            <a:spLocks noChangeArrowheads="1"/>
          </p:cNvSpPr>
          <p:nvPr/>
        </p:nvSpPr>
        <p:spPr bwMode="auto">
          <a:xfrm>
            <a:off x="4710113" y="3548087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095" name="Rectangle 14" descr="Dark upward diagonal"/>
          <p:cNvSpPr>
            <a:spLocks noChangeArrowheads="1"/>
          </p:cNvSpPr>
          <p:nvPr/>
        </p:nvSpPr>
        <p:spPr bwMode="auto">
          <a:xfrm>
            <a:off x="5573713" y="3687787"/>
            <a:ext cx="227012" cy="14636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grpSp>
        <p:nvGrpSpPr>
          <p:cNvPr id="174096" name="Group 15"/>
          <p:cNvGrpSpPr>
            <a:grpSpLocks/>
          </p:cNvGrpSpPr>
          <p:nvPr/>
        </p:nvGrpSpPr>
        <p:grpSpPr bwMode="auto">
          <a:xfrm>
            <a:off x="4708525" y="3008337"/>
            <a:ext cx="609600" cy="1068387"/>
            <a:chOff x="3511" y="2056"/>
            <a:chExt cx="342" cy="1051"/>
          </a:xfrm>
        </p:grpSpPr>
        <p:sp>
          <p:nvSpPr>
            <p:cNvPr id="174097" name="Line 1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098" name="Group 1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74099" name="Freeform 1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74100" name="Freeform 1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74101" name="Group 20"/>
          <p:cNvGrpSpPr>
            <a:grpSpLocks/>
          </p:cNvGrpSpPr>
          <p:nvPr/>
        </p:nvGrpSpPr>
        <p:grpSpPr bwMode="auto">
          <a:xfrm>
            <a:off x="3843338" y="3438549"/>
            <a:ext cx="714375" cy="630238"/>
            <a:chOff x="3511" y="2056"/>
            <a:chExt cx="342" cy="1051"/>
          </a:xfrm>
        </p:grpSpPr>
        <p:sp>
          <p:nvSpPr>
            <p:cNvPr id="174102" name="Line 2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03" name="Group 2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74104" name="Freeform 2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74105" name="Freeform 2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74106" name="Group 25"/>
          <p:cNvGrpSpPr>
            <a:grpSpLocks/>
          </p:cNvGrpSpPr>
          <p:nvPr/>
        </p:nvGrpSpPr>
        <p:grpSpPr bwMode="auto">
          <a:xfrm>
            <a:off x="2120900" y="3763987"/>
            <a:ext cx="581025" cy="896937"/>
            <a:chOff x="3511" y="2056"/>
            <a:chExt cx="342" cy="1051"/>
          </a:xfrm>
        </p:grpSpPr>
        <p:sp>
          <p:nvSpPr>
            <p:cNvPr id="174107" name="Line 26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08" name="Group 27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74109" name="Freeform 28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74110" name="Freeform 29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74111" name="Group 30"/>
          <p:cNvGrpSpPr>
            <a:grpSpLocks/>
          </p:cNvGrpSpPr>
          <p:nvPr/>
        </p:nvGrpSpPr>
        <p:grpSpPr bwMode="auto">
          <a:xfrm>
            <a:off x="2984500" y="2789262"/>
            <a:ext cx="276225" cy="2316162"/>
            <a:chOff x="3511" y="2056"/>
            <a:chExt cx="342" cy="1051"/>
          </a:xfrm>
        </p:grpSpPr>
        <p:sp>
          <p:nvSpPr>
            <p:cNvPr id="174112" name="Line 31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13" name="Group 32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74114" name="Freeform 33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74115" name="Freeform 34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74133" name="Group 52"/>
          <p:cNvGrpSpPr>
            <a:grpSpLocks/>
          </p:cNvGrpSpPr>
          <p:nvPr/>
        </p:nvGrpSpPr>
        <p:grpSpPr bwMode="auto">
          <a:xfrm>
            <a:off x="5573713" y="2863874"/>
            <a:ext cx="400050" cy="1668463"/>
            <a:chOff x="3511" y="2056"/>
            <a:chExt cx="342" cy="1051"/>
          </a:xfrm>
        </p:grpSpPr>
        <p:sp>
          <p:nvSpPr>
            <p:cNvPr id="174134" name="Line 53"/>
            <p:cNvSpPr>
              <a:spLocks noChangeShapeType="1"/>
            </p:cNvSpPr>
            <p:nvPr/>
          </p:nvSpPr>
          <p:spPr bwMode="auto">
            <a:xfrm rot="-5400000">
              <a:off x="2985" y="25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35" name="Group 54"/>
            <p:cNvGrpSpPr>
              <a:grpSpLocks/>
            </p:cNvGrpSpPr>
            <p:nvPr/>
          </p:nvGrpSpPr>
          <p:grpSpPr bwMode="auto">
            <a:xfrm rot="5400000">
              <a:off x="3163" y="2411"/>
              <a:ext cx="1042" cy="338"/>
              <a:chOff x="2226" y="800"/>
              <a:chExt cx="1656" cy="376"/>
            </a:xfrm>
          </p:grpSpPr>
          <p:sp>
            <p:nvSpPr>
              <p:cNvPr id="174136" name="Freeform 55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74137" name="Freeform 56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5581652" y="3481415"/>
            <a:ext cx="1198563" cy="398463"/>
            <a:chOff x="3516" y="1641"/>
            <a:chExt cx="755" cy="251"/>
          </a:xfrm>
        </p:grpSpPr>
        <p:sp>
          <p:nvSpPr>
            <p:cNvPr id="174139" name="Line 57"/>
            <p:cNvSpPr>
              <a:spLocks noChangeShapeType="1"/>
            </p:cNvSpPr>
            <p:nvPr/>
          </p:nvSpPr>
          <p:spPr bwMode="auto">
            <a:xfrm>
              <a:off x="3516" y="1776"/>
              <a:ext cx="55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4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4060" y="1641"/>
            <a:ext cx="21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203040" imgH="241200" progId="Equation.DSMT4">
                    <p:embed/>
                  </p:oleObj>
                </mc:Choice>
                <mc:Fallback>
                  <p:oleObj name="Equation" r:id="rId4" imgW="203040" imgH="241200" progId="Equation.DSMT4">
                    <p:embed/>
                    <p:pic>
                      <p:nvPicPr>
                        <p:cNvPr id="17414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" y="1641"/>
                          <a:ext cx="21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5810250" y="3225824"/>
            <a:ext cx="371475" cy="469900"/>
            <a:chOff x="3660" y="1480"/>
            <a:chExt cx="234" cy="296"/>
          </a:xfrm>
        </p:grpSpPr>
        <p:sp>
          <p:nvSpPr>
            <p:cNvPr id="174142" name="Line 58"/>
            <p:cNvSpPr>
              <a:spLocks noChangeShapeType="1"/>
            </p:cNvSpPr>
            <p:nvPr/>
          </p:nvSpPr>
          <p:spPr bwMode="auto">
            <a:xfrm flipV="1">
              <a:off x="3660" y="1572"/>
              <a:ext cx="0" cy="2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43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3683" y="1480"/>
            <a:ext cx="21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174143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3" y="1480"/>
                          <a:ext cx="21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58429" name="Object 61"/>
          <p:cNvGraphicFramePr>
            <a:graphicFrameLocks noChangeAspect="1"/>
          </p:cNvGraphicFramePr>
          <p:nvPr>
            <p:extLst/>
          </p:nvPr>
        </p:nvGraphicFramePr>
        <p:xfrm>
          <a:off x="6226175" y="3937000"/>
          <a:ext cx="22209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066680" imgH="279360" progId="Equation.DSMT4">
                  <p:embed/>
                </p:oleObj>
              </mc:Choice>
              <mc:Fallback>
                <p:oleObj name="Equation" r:id="rId8" imgW="1066680" imgH="279360" progId="Equation.DSMT4">
                  <p:embed/>
                  <p:pic>
                    <p:nvPicPr>
                      <p:cNvPr id="645842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3937000"/>
                        <a:ext cx="222091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240958" y="4558239"/>
          <a:ext cx="2116326" cy="58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958" y="4558239"/>
                        <a:ext cx="2116326" cy="582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F86078-EF79-43FD-BAA5-E2AD0F012C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8088" y="5612860"/>
                <a:ext cx="2329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/>
                  <a:t>Different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i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88" y="5612860"/>
                <a:ext cx="2329164" cy="400110"/>
              </a:xfrm>
              <a:prstGeom prst="rect">
                <a:avLst/>
              </a:prstGeom>
              <a:blipFill>
                <a:blip r:embed="rId12"/>
                <a:stretch>
                  <a:fillRect l="-288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3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952874" cy="4953000"/>
              </a:xfrm>
            </p:spPr>
            <p:txBody>
              <a:bodyPr/>
              <a:lstStyle/>
              <a:p>
                <a:r>
                  <a:rPr lang="en-US" dirty="0"/>
                  <a:t>Updating beliefs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i="1" dirty="0"/>
                  <a:t>n</a:t>
                </a:r>
                <a:r>
                  <a:rPr lang="en-US" dirty="0"/>
                  <a:t> experiments, our belief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that based on this belief, we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       to run for our next experiment (experiment </a:t>
                </a:r>
                <a:r>
                  <a:rPr lang="en-US" i="1" dirty="0"/>
                  <a:t>n+1</a:t>
                </a:r>
                <a:r>
                  <a:rPr lang="en-US" dirty="0"/>
                  <a:t>), and we observe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update our beliefs using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This is our </a:t>
                </a:r>
                <a:r>
                  <a:rPr lang="en-US" i="1" dirty="0"/>
                  <a:t>transition function                                   </a:t>
                </a:r>
                <a:r>
                  <a:rPr lang="en-US" dirty="0"/>
                  <a:t>for our state of knowledge using a lookup table belief model.</a:t>
                </a:r>
              </a:p>
              <a:p>
                <a:pPr lvl="1"/>
                <a:r>
                  <a:rPr lang="en-US" dirty="0"/>
                  <a:t>We could use other (e.g. parametric) belief models.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952874" cy="4953000"/>
              </a:xfrm>
              <a:blipFill>
                <a:blip r:embed="rId3"/>
                <a:stretch>
                  <a:fillRect t="-1355" r="-1074" b="-12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522008" y="796257"/>
          <a:ext cx="1695576" cy="46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015920" imgH="279360" progId="Equation.DSMT4">
                  <p:embed/>
                </p:oleObj>
              </mc:Choice>
              <mc:Fallback>
                <p:oleObj name="Equation" r:id="rId4" imgW="1015920" imgH="2793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08" y="796257"/>
                        <a:ext cx="1695576" cy="46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876916" y="3258948"/>
          <a:ext cx="1978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6916" y="3258948"/>
                        <a:ext cx="19780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876425" y="4081463"/>
          <a:ext cx="24066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434960" imgH="711000" progId="Equation.DSMT4">
                  <p:embed/>
                </p:oleObj>
              </mc:Choice>
              <mc:Fallback>
                <p:oleObj name="Equation" r:id="rId8" imgW="1434960" imgH="7110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6425" y="4081463"/>
                        <a:ext cx="240665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276182" y="5342017"/>
          <a:ext cx="2535073" cy="39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460160" imgH="228600" progId="Equation.DSMT4">
                  <p:embed/>
                </p:oleObj>
              </mc:Choice>
              <mc:Fallback>
                <p:oleObj name="Equation" r:id="rId10" imgW="146016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6182" y="5342017"/>
                        <a:ext cx="2535073" cy="396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4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With derivative-based optimization, we have tended to use the language of algorithms:</a:t>
            </a:r>
          </a:p>
          <a:p>
            <a:pPr lvl="2"/>
            <a:r>
              <a:rPr lang="en-US" dirty="0"/>
              <a:t>Choosing a decent vector</a:t>
            </a:r>
          </a:p>
          <a:p>
            <a:pPr lvl="2"/>
            <a:r>
              <a:rPr lang="en-US" dirty="0"/>
              <a:t>Choosing a </a:t>
            </a:r>
            <a:r>
              <a:rPr lang="en-US" dirty="0" err="1"/>
              <a:t>stepsize</a:t>
            </a:r>
            <a:r>
              <a:rPr lang="en-US" dirty="0"/>
              <a:t> rule</a:t>
            </a:r>
          </a:p>
          <a:p>
            <a:pPr marL="795338" lvl="2" indent="0">
              <a:buNone/>
            </a:pPr>
            <a:r>
              <a:rPr lang="en-US" sz="2400" dirty="0"/>
              <a:t>We then study the behavior of this “algorithm.”</a:t>
            </a:r>
          </a:p>
          <a:p>
            <a:pPr lvl="1"/>
            <a:r>
              <a:rPr lang="en-US" dirty="0"/>
              <a:t>With derivative-free optimization, we have to use a belief model that captures what we know about a problem, and a policy that guides us in how to make the next decision.</a:t>
            </a:r>
          </a:p>
          <a:p>
            <a:pPr lvl="1"/>
            <a:r>
              <a:rPr lang="en-US" dirty="0"/>
              <a:t>In practice, we model both using the language of finding the best “policy.”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Policy search for PFAs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52874" cy="4953000"/>
          </a:xfrm>
        </p:spPr>
        <p:txBody>
          <a:bodyPr/>
          <a:lstStyle/>
          <a:p>
            <a:r>
              <a:rPr lang="en-US" dirty="0"/>
              <a:t>Derivative-free policies</a:t>
            </a:r>
          </a:p>
          <a:p>
            <a:pPr lvl="1"/>
            <a:r>
              <a:rPr lang="en-US" dirty="0"/>
              <a:t>Some examples of policies are:</a:t>
            </a:r>
          </a:p>
          <a:p>
            <a:pPr lvl="2"/>
            <a:r>
              <a:rPr lang="en-US" dirty="0"/>
              <a:t>Interval estimation: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Upper confidence bounding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Thompson sampling: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056748" y="2681329"/>
          <a:ext cx="58737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733560" imgH="279360" progId="Equation.DSMT4">
                  <p:embed/>
                </p:oleObj>
              </mc:Choice>
              <mc:Fallback>
                <p:oleObj name="Equation" r:id="rId3" imgW="3733560" imgH="2793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6748" y="2681329"/>
                        <a:ext cx="58737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217738" y="5022850"/>
          <a:ext cx="40560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2577960" imgH="241200" progId="Equation.DSMT4">
                  <p:embed/>
                </p:oleObj>
              </mc:Choice>
              <mc:Fallback>
                <p:oleObj name="Equation" r:id="rId5" imgW="2577960" imgH="241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5022850"/>
                        <a:ext cx="40560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393825" y="3625850"/>
          <a:ext cx="7651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4863960" imgH="507960" progId="Equation.DSMT4">
                  <p:embed/>
                </p:oleObj>
              </mc:Choice>
              <mc:Fallback>
                <p:oleObj name="Equation" r:id="rId7" imgW="4863960" imgH="507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25850"/>
                        <a:ext cx="7651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best policy?</a:t>
            </a:r>
          </a:p>
          <a:p>
            <a:pPr lvl="1"/>
            <a:r>
              <a:rPr lang="en-US" dirty="0"/>
              <a:t>We use our objective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However, this compact form is not very useful.  We need to go back to the full form: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Now, we just simulate each policy, generating many sample paths and taking an average.</a:t>
            </a:r>
          </a:p>
          <a:p>
            <a:pPr lvl="1"/>
            <a:r>
              <a:rPr lang="en-US" dirty="0"/>
              <a:t>The first formulation is the most compact, but you need to understand that it translates to the nested formulation.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5F6AE58-6C75-4A10-9103-E6E946C91D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63575" y="3870325"/>
          <a:ext cx="81962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4622760" imgH="380880" progId="Equation.DSMT4">
                  <p:embed/>
                </p:oleObj>
              </mc:Choice>
              <mc:Fallback>
                <p:oleObj name="Equation" r:id="rId3" imgW="4622760" imgH="380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870325"/>
                        <a:ext cx="81962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435225" y="2155825"/>
          <a:ext cx="30368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562040" imgH="279360" progId="Equation.DSMT4">
                  <p:embed/>
                </p:oleObj>
              </mc:Choice>
              <mc:Fallback>
                <p:oleObj name="Equation" r:id="rId5" imgW="1562040" imgH="2793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2155825"/>
                        <a:ext cx="30368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18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of a derivative-free policy search procedure</a:t>
            </a:r>
          </a:p>
          <a:p>
            <a:pPr lvl="1"/>
            <a:r>
              <a:rPr lang="en-US" dirty="0"/>
              <a:t>Work of Michael Li ‘20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3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16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6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912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382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935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22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1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1500" y="1143000"/>
                <a:ext cx="5117314" cy="4953000"/>
              </a:xfrm>
            </p:spPr>
            <p:txBody>
              <a:bodyPr/>
              <a:lstStyle/>
              <a:p>
                <a:r>
                  <a:rPr lang="en-US" sz="2400" dirty="0"/>
                  <a:t>Optimizing the policy</a:t>
                </a:r>
              </a:p>
              <a:p>
                <a:pPr lvl="1"/>
                <a:r>
                  <a:rPr lang="en-US" sz="2000" dirty="0"/>
                  <a:t>We 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𝐼𝐸</m:t>
                        </m:r>
                      </m:sup>
                    </m:sSup>
                  </m:oMath>
                </a14:m>
                <a:r>
                  <a:rPr lang="en-US" sz="2000" dirty="0"/>
                  <a:t> to maximize:</a:t>
                </a:r>
              </a:p>
              <a:p>
                <a:pPr lvl="1"/>
                <a:endParaRPr lang="en-US" sz="2000" dirty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Policy search matters: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3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500" y="1143000"/>
                <a:ext cx="5117314" cy="4953000"/>
              </a:xfrm>
              <a:blipFill>
                <a:blip r:embed="rId4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939397" y="2716293"/>
          <a:ext cx="58753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3733560" imgH="279360" progId="Equation.DSMT4">
                  <p:embed/>
                </p:oleObj>
              </mc:Choice>
              <mc:Fallback>
                <p:oleObj name="Equation" r:id="rId5" imgW="373356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397" y="2716293"/>
                        <a:ext cx="58753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057401" y="2070894"/>
          <a:ext cx="38338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070894"/>
                        <a:ext cx="38338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9203" y="3475307"/>
            <a:ext cx="4205135" cy="3371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124604" y="4981796"/>
            <a:ext cx="21275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             Regret          </a:t>
            </a:r>
          </a:p>
        </p:txBody>
      </p:sp>
    </p:spTree>
    <p:extLst>
      <p:ext uri="{BB962C8B-B14F-4D97-AF65-F5344CB8AC3E}">
        <p14:creationId xmlns:p14="http://schemas.microsoft.com/office/powerpoint/2010/main" val="1126385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71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82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78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485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371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953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481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_behavior_KGLQ_good_2stepbystep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" y="857250"/>
            <a:ext cx="68603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411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709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Closing notes:</a:t>
            </a:r>
          </a:p>
          <a:p>
            <a:pPr lvl="1"/>
            <a:r>
              <a:rPr lang="en-US" dirty="0"/>
              <a:t>Making decisions over time, under uncertainty, is the universal problem.  Absolutely guaranteed you will have to do this in a professional setting.</a:t>
            </a:r>
          </a:p>
          <a:p>
            <a:pPr lvl="1"/>
            <a:r>
              <a:rPr lang="en-US" dirty="0"/>
              <a:t>“Policy search” policies are the simplest, so they are the ones that you are going to most likely encounter in practice (or which you might make up on your own).</a:t>
            </a:r>
          </a:p>
          <a:p>
            <a:pPr lvl="1"/>
            <a:r>
              <a:rPr lang="en-US" dirty="0"/>
              <a:t>The price of simplicity is tunable parameters.  Sometimes it takes a little time to recognize them, but they are there.</a:t>
            </a:r>
          </a:p>
          <a:p>
            <a:pPr lvl="1"/>
            <a:r>
              <a:rPr lang="en-US" dirty="0"/>
              <a:t>Tuning is hard.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Derivative-based</a:t>
            </a:r>
          </a:p>
          <a:p>
            <a:pPr lvl="1"/>
            <a:r>
              <a:rPr lang="en-US" dirty="0"/>
              <a:t>Consider basic newsvendor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we can compute the gradient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Then we can use a stochastic gradient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3121" b="67446"/>
          <a:stretch/>
        </p:blipFill>
        <p:spPr>
          <a:xfrm>
            <a:off x="47338" y="5416197"/>
            <a:ext cx="7590178" cy="603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6067" b="34500"/>
          <a:stretch/>
        </p:blipFill>
        <p:spPr>
          <a:xfrm>
            <a:off x="219192" y="2316560"/>
            <a:ext cx="7590178" cy="603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5639" t="87716" r="1769" b="1482"/>
          <a:stretch/>
        </p:blipFill>
        <p:spPr>
          <a:xfrm>
            <a:off x="219192" y="3588208"/>
            <a:ext cx="7883947" cy="6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2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CFA (illustrative)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7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type of CFA</a:t>
                </a:r>
              </a:p>
              <a:p>
                <a:pPr lvl="1"/>
                <a:r>
                  <a:rPr lang="en-US" dirty="0"/>
                  <a:t>Myopic policy: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Parameterized myopic: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where we might have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We then have to tune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by solving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50720" y="5513447"/>
          <a:ext cx="4140200" cy="77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955520" imgH="368280" progId="Equation.DSMT4">
                  <p:embed/>
                </p:oleObj>
              </mc:Choice>
              <mc:Fallback>
                <p:oleObj name="Equation" r:id="rId4" imgW="1955520" imgH="368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20" y="5513447"/>
                        <a:ext cx="4140200" cy="779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36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pPr lvl="1"/>
            <a:r>
              <a:rPr lang="en-US" dirty="0"/>
              <a:t>The policy does not attempt to do any form of explicit </a:t>
            </a:r>
            <a:r>
              <a:rPr lang="en-US" dirty="0" err="1"/>
              <a:t>lookahead</a:t>
            </a:r>
            <a:r>
              <a:rPr lang="en-US" dirty="0"/>
              <a:t>.  We will do this later.</a:t>
            </a:r>
          </a:p>
          <a:p>
            <a:r>
              <a:rPr lang="en-US" dirty="0"/>
              <a:t>Derivative-free stochastic search</a:t>
            </a:r>
          </a:p>
          <a:p>
            <a:pPr lvl="1"/>
            <a:r>
              <a:rPr lang="en-US" dirty="0"/>
              <a:t>Use same search methods as with basic PFA.  The presence of the “</a:t>
            </a:r>
            <a:r>
              <a:rPr lang="en-US" dirty="0" err="1"/>
              <a:t>arg</a:t>
            </a:r>
            <a:r>
              <a:rPr lang="en-US" dirty="0"/>
              <a:t> max” within the policy does not affect how you perform policy search. 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2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62371"/>
            <a:ext cx="9085714" cy="51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For benchmark datasets, see:  </a:t>
            </a:r>
            <a:r>
              <a:rPr lang="en-US" sz="2000" i="0" dirty="0">
                <a:solidFill>
                  <a:srgbClr val="0033CC"/>
                </a:solidFill>
              </a:rPr>
              <a:t>http:www.castlelab.princeton.edu/datasets.htm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0524" y="1132442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B050"/>
                </a:solidFill>
              </a:rPr>
              <a:t>Myopic policy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3195" y="119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Percent of optimal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78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62371"/>
            <a:ext cx="9085714" cy="5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For benchmark datasets, see:  </a:t>
            </a:r>
            <a:r>
              <a:rPr lang="en-US" sz="2000" i="0" dirty="0">
                <a:solidFill>
                  <a:srgbClr val="0033CC"/>
                </a:solidFill>
              </a:rPr>
              <a:t>http:www.castlelab.princeton.edu/datasets.htm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0524" y="1132442"/>
            <a:ext cx="2286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B050"/>
                </a:solidFill>
              </a:rPr>
              <a:t>Myopic policy</a:t>
            </a:r>
          </a:p>
          <a:p>
            <a:pPr algn="l"/>
            <a:r>
              <a:rPr lang="en-US" sz="2800" i="0" dirty="0">
                <a:solidFill>
                  <a:srgbClr val="FF0000"/>
                </a:solidFill>
              </a:rPr>
              <a:t>LSAPI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3195" y="119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Percent of optimal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17368"/>
      </p:ext>
    </p:extLst>
  </p:cSld>
  <p:clrMapOvr>
    <a:masterClrMapping/>
  </p:clrMapOvr>
  <p:transition spd="slow">
    <p:wipe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" y="1157609"/>
            <a:ext cx="9095238" cy="515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For benchmark datasets, see:  </a:t>
            </a:r>
            <a:r>
              <a:rPr lang="en-US" sz="2000" i="0" dirty="0">
                <a:solidFill>
                  <a:srgbClr val="0033CC"/>
                </a:solidFill>
              </a:rPr>
              <a:t>http:www.castlelab.princeton.edu/datasets.htm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0524" y="1132442"/>
            <a:ext cx="22862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B050"/>
                </a:solidFill>
              </a:rPr>
              <a:t>Myopic policy</a:t>
            </a:r>
          </a:p>
          <a:p>
            <a:pPr algn="l"/>
            <a:r>
              <a:rPr lang="en-US" sz="2800" i="0" dirty="0">
                <a:solidFill>
                  <a:srgbClr val="FF0000"/>
                </a:solidFill>
              </a:rPr>
              <a:t>LSAPI</a:t>
            </a:r>
          </a:p>
          <a:p>
            <a:pPr algn="l"/>
            <a:r>
              <a:rPr lang="en-US" sz="2800" i="0" dirty="0">
                <a:solidFill>
                  <a:srgbClr val="FFC000"/>
                </a:solidFill>
              </a:rPr>
              <a:t>LSAPI-</a:t>
            </a:r>
            <a:r>
              <a:rPr lang="en-US" sz="2800" i="0" dirty="0" err="1">
                <a:solidFill>
                  <a:srgbClr val="FFC000"/>
                </a:solidFill>
              </a:rPr>
              <a:t>Proj</a:t>
            </a:r>
            <a:r>
              <a:rPr lang="en-US" sz="2800" i="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3195" y="119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Percent of optimal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940"/>
      </p:ext>
    </p:extLst>
  </p:cSld>
  <p:clrMapOvr>
    <a:masterClrMapping/>
  </p:clrMapOvr>
  <p:transition spd="slow">
    <p:wipe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76657"/>
            <a:ext cx="9085714" cy="51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For benchmark datasets, see:  </a:t>
            </a:r>
            <a:r>
              <a:rPr lang="en-US" sz="2000" i="0" dirty="0">
                <a:solidFill>
                  <a:srgbClr val="0033CC"/>
                </a:solidFill>
              </a:rPr>
              <a:t>http:www.castlelab.princeton.edu/datasets.htm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0524" y="1132442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>
                <a:solidFill>
                  <a:srgbClr val="0033CC"/>
                </a:solidFill>
              </a:rPr>
              <a:t>Policy search.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3195" y="119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Percent of optimal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5867"/>
      </p:ext>
    </p:extLst>
  </p:cSld>
  <p:clrMapOvr>
    <a:masterClrMapping/>
  </p:clrMapOvr>
  <p:transition spd="slow">
    <p:wipe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from last week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9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basic energy storage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 are going to show that with minor variations in the characteristics of this problem, we can make </a:t>
            </a:r>
            <a:r>
              <a:rPr lang="en-US" i="1" dirty="0"/>
              <a:t>each</a:t>
            </a:r>
            <a:r>
              <a:rPr lang="en-US" dirty="0"/>
              <a:t> class of policy work best.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5" y="1839459"/>
            <a:ext cx="8470083" cy="3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3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Battery arbitrage – When to charge, when to discharge, given volatile LMPs</a:t>
            </a:r>
          </a:p>
        </p:txBody>
      </p:sp>
      <p:pic>
        <p:nvPicPr>
          <p:cNvPr id="138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96" y="2138005"/>
            <a:ext cx="3151734" cy="209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1"/>
          <a:stretch/>
        </p:blipFill>
        <p:spPr bwMode="auto">
          <a:xfrm>
            <a:off x="1071534" y="4273120"/>
            <a:ext cx="2677296" cy="23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942786" y="549503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944711" y="5068687"/>
            <a:ext cx="1365813" cy="398214"/>
          </a:xfrm>
          <a:prstGeom prst="rightArrow">
            <a:avLst>
              <a:gd name="adj1" fmla="val 50000"/>
              <a:gd name="adj2" fmla="val 7325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5"/>
          <a:stretch/>
        </p:blipFill>
        <p:spPr>
          <a:xfrm>
            <a:off x="5542568" y="4273120"/>
            <a:ext cx="3131532" cy="23875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6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function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Derivative-based</a:t>
                </a:r>
              </a:p>
              <a:p>
                <a:pPr lvl="1"/>
                <a:r>
                  <a:rPr lang="en-US" dirty="0"/>
                  <a:t>In our newsvendor problem, we are optimizing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Now, we are optimizing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 We might write our problem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In practice, we often cannot compute gradients.</a:t>
                </a:r>
              </a:p>
              <a:p>
                <a:pPr lvl="1"/>
                <a:r>
                  <a:rPr lang="en-US" dirty="0"/>
                  <a:t>Instead, try using numerical derivatives.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65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235581" y="2344330"/>
          <a:ext cx="6852213" cy="29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96275" cy="4953000"/>
          </a:xfrm>
        </p:spPr>
        <p:txBody>
          <a:bodyPr/>
          <a:lstStyle/>
          <a:p>
            <a:r>
              <a:rPr lang="en-US" dirty="0"/>
              <a:t>Grid operators require that batteries bid charge and discharge prices, an hour in advance.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have to search for the best values for the policy parameters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381" y="3883553"/>
            <a:ext cx="7637463" cy="352425"/>
            <a:chOff x="577" y="2183"/>
            <a:chExt cx="4811" cy="222"/>
          </a:xfrm>
        </p:grpSpPr>
        <p:sp>
          <p:nvSpPr>
            <p:cNvPr id="46089" name="Line 6"/>
            <p:cNvSpPr>
              <a:spLocks noChangeShapeType="1"/>
            </p:cNvSpPr>
            <p:nvPr/>
          </p:nvSpPr>
          <p:spPr bwMode="auto">
            <a:xfrm>
              <a:off x="1290" y="2294"/>
              <a:ext cx="409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090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77" y="2183"/>
            <a:ext cx="53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5" imgW="495000" imgH="203040" progId="Equation.DSMT4">
                    <p:embed/>
                  </p:oleObj>
                </mc:Choice>
                <mc:Fallback>
                  <p:oleObj name="Equation" r:id="rId5" imgW="495000" imgH="203040" progId="Equation.DSMT4">
                    <p:embed/>
                    <p:pic>
                      <p:nvPicPr>
                        <p:cNvPr id="4609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183"/>
                          <a:ext cx="53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9381" y="4265166"/>
            <a:ext cx="7618413" cy="352425"/>
            <a:chOff x="577" y="2731"/>
            <a:chExt cx="4799" cy="222"/>
          </a:xfrm>
        </p:grpSpPr>
        <p:sp>
          <p:nvSpPr>
            <p:cNvPr id="46092" name="Line 9"/>
            <p:cNvSpPr>
              <a:spLocks noChangeShapeType="1"/>
            </p:cNvSpPr>
            <p:nvPr/>
          </p:nvSpPr>
          <p:spPr bwMode="auto">
            <a:xfrm>
              <a:off x="1278" y="2842"/>
              <a:ext cx="409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093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77" y="2731"/>
            <a:ext cx="42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7" imgW="393480" imgH="203040" progId="Equation.DSMT4">
                    <p:embed/>
                  </p:oleObj>
                </mc:Choice>
                <mc:Fallback>
                  <p:oleObj name="Equation" r:id="rId7" imgW="393480" imgH="203040" progId="Equation.DSMT4">
                    <p:embed/>
                    <p:pic>
                      <p:nvPicPr>
                        <p:cNvPr id="4609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731"/>
                          <a:ext cx="42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32100" y="5910263"/>
          <a:ext cx="25876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9" imgW="1015920" imgH="177480" progId="Equation.DSMT4">
                  <p:embed/>
                </p:oleObj>
              </mc:Choice>
              <mc:Fallback>
                <p:oleObj name="Equation" r:id="rId9" imgW="10159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32100" y="5910263"/>
                        <a:ext cx="25876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"/>
            <a:ext cx="7142197" cy="420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24" y="4270943"/>
            <a:ext cx="7151596" cy="21193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7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policy function might be the parametric model (this is nonlinear in the parameters):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SzPct val="80000"/>
              <a:buBlip>
                <a:blip r:embed="rId3"/>
              </a:buBlip>
            </a:pPr>
            <a:endParaRPr lang="en-US" dirty="0"/>
          </a:p>
          <a:p>
            <a:pPr marL="0" lvl="1" indent="0">
              <a:buSzPct val="80000"/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82873" y="2017299"/>
          <a:ext cx="5448477" cy="158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2539800" imgH="736560" progId="Equation.DSMT4">
                  <p:embed/>
                </p:oleObj>
              </mc:Choice>
              <mc:Fallback>
                <p:oleObj name="Equation" r:id="rId4" imgW="2539800" imgH="736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2873" y="2017299"/>
                        <a:ext cx="5448477" cy="158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Energy shift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"/>
          <a:stretch/>
        </p:blipFill>
        <p:spPr bwMode="auto">
          <a:xfrm>
            <a:off x="0" y="3604702"/>
            <a:ext cx="9144000" cy="32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093" y="3725614"/>
            <a:ext cx="2057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8000"/>
                </a:solidFill>
              </a:rPr>
              <a:t>Energy in storage: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65" y="5094695"/>
            <a:ext cx="21435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CC0066"/>
                </a:solidFill>
              </a:rPr>
              <a:t>Price of electricity: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95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Policy function approximations</a:t>
            </a:r>
          </a:p>
        </p:txBody>
      </p:sp>
      <p:sp>
        <p:nvSpPr>
          <p:cNvPr id="8212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962150"/>
          </a:xfrm>
        </p:spPr>
        <p:txBody>
          <a:bodyPr/>
          <a:lstStyle/>
          <a:p>
            <a:r>
              <a:rPr lang="en-US" dirty="0"/>
              <a:t>Finding the best policy</a:t>
            </a:r>
          </a:p>
          <a:p>
            <a:pPr lvl="1"/>
            <a:r>
              <a:rPr lang="en-US" dirty="0"/>
              <a:t>We need to maximize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cannot compute the expectation, so we run simulations: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358667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5"/>
          <p:cNvSpPr>
            <a:spLocks noChangeShapeType="1"/>
          </p:cNvSpPr>
          <p:nvPr/>
        </p:nvSpPr>
        <p:spPr bwMode="auto">
          <a:xfrm flipH="1" flipV="1">
            <a:off x="2070099" y="5692074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4259263" y="5793673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/>
          </p:nvPr>
        </p:nvGraphicFramePr>
        <p:xfrm>
          <a:off x="6405563" y="5941769"/>
          <a:ext cx="1284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5941769"/>
                        <a:ext cx="1284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/>
          </p:nvPr>
        </p:nvGraphicFramePr>
        <p:xfrm>
          <a:off x="1857375" y="5995744"/>
          <a:ext cx="923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995744"/>
                        <a:ext cx="923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255963" y="5502366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508500" y="5502365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4533900" y="4854775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4508499" y="48316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10896" y="49840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08515" y="474831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08531" y="459357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47" y="514597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06166" y="437691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30400" y="1971675"/>
          <a:ext cx="480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9" imgW="1955520" imgH="368280" progId="Equation.DSMT4">
                  <p:embed/>
                </p:oleObj>
              </mc:Choice>
              <mc:Fallback>
                <p:oleObj name="Equation" r:id="rId9" imgW="1955520" imgH="3682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71675"/>
                        <a:ext cx="48006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Derivative-free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52874" cy="4953000"/>
          </a:xfrm>
        </p:spPr>
        <p:txBody>
          <a:bodyPr/>
          <a:lstStyle/>
          <a:p>
            <a:r>
              <a:rPr lang="en-US" dirty="0"/>
              <a:t>Derivative-free policies</a:t>
            </a:r>
          </a:p>
          <a:p>
            <a:pPr lvl="1"/>
            <a:r>
              <a:rPr lang="en-US" dirty="0"/>
              <a:t>Some examples of policies are:</a:t>
            </a:r>
          </a:p>
          <a:p>
            <a:pPr lvl="2"/>
            <a:r>
              <a:rPr lang="en-US" dirty="0"/>
              <a:t>Interval estimation: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Upper confidence bounding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Thompson sampling: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056748" y="2681329"/>
          <a:ext cx="58737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3733560" imgH="279360" progId="Equation.DSMT4">
                  <p:embed/>
                </p:oleObj>
              </mc:Choice>
              <mc:Fallback>
                <p:oleObj name="Equation" r:id="rId3" imgW="3733560" imgH="2793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6748" y="2681329"/>
                        <a:ext cx="58737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217738" y="5022850"/>
          <a:ext cx="40560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2577960" imgH="241200" progId="Equation.DSMT4">
                  <p:embed/>
                </p:oleObj>
              </mc:Choice>
              <mc:Fallback>
                <p:oleObj name="Equation" r:id="rId5" imgW="2577960" imgH="241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5022850"/>
                        <a:ext cx="405606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393825" y="3625850"/>
          <a:ext cx="7651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4863960" imgH="507960" progId="Equation.DSMT4">
                  <p:embed/>
                </p:oleObj>
              </mc:Choice>
              <mc:Fallback>
                <p:oleObj name="Equation" r:id="rId7" imgW="4863960" imgH="507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25850"/>
                        <a:ext cx="7651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06CF37-E5D2-4CB6-8D54-F788F163A3E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0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type of CFA</a:t>
                </a:r>
              </a:p>
              <a:p>
                <a:pPr lvl="1"/>
                <a:r>
                  <a:rPr lang="en-US" dirty="0"/>
                  <a:t>Myopic policy: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Parameterized myopic: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where we might have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We then have to tune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by solving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50720" y="5513447"/>
          <a:ext cx="4140200" cy="77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1955520" imgH="368280" progId="Equation.DSMT4">
                  <p:embed/>
                </p:oleObj>
              </mc:Choice>
              <mc:Fallback>
                <p:oleObj name="Equation" r:id="rId4" imgW="1955520" imgH="368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20" y="5513447"/>
                        <a:ext cx="4140200" cy="779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37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VFA-backward MDP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3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Bellman’s optimality equation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1976438"/>
          <a:ext cx="80803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2882880" imgH="241200" progId="Equation.DSMT4">
                  <p:embed/>
                </p:oleObj>
              </mc:Choice>
              <mc:Fallback>
                <p:oleObj name="Equation" r:id="rId4" imgW="288288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76438"/>
                        <a:ext cx="80803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70535" y="1851953"/>
            <a:ext cx="1125537" cy="3265806"/>
            <a:chOff x="1251815" y="1851953"/>
            <a:chExt cx="1125537" cy="3265806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251815" y="3076234"/>
            <a:ext cx="1125537" cy="204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6" imgW="469800" imgH="850680" progId="Equation.DSMT4">
                    <p:embed/>
                  </p:oleObj>
                </mc:Choice>
                <mc:Fallback>
                  <p:oleObj name="Equation" r:id="rId6" imgW="469800" imgH="8506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1815" y="3076234"/>
                          <a:ext cx="1125537" cy="204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 bwMode="auto">
            <a:xfrm>
              <a:off x="1504709" y="1851953"/>
              <a:ext cx="439838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5" idx="4"/>
            </p:cNvCxnSpPr>
            <p:nvPr/>
          </p:nvCxnSpPr>
          <p:spPr bwMode="auto">
            <a:xfrm>
              <a:off x="1724628" y="2743203"/>
              <a:ext cx="0" cy="37038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3371669" y="1865453"/>
            <a:ext cx="1584325" cy="3829822"/>
            <a:chOff x="3768725" y="1865453"/>
            <a:chExt cx="1584325" cy="3829822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768725" y="3106063"/>
            <a:ext cx="1584325" cy="2589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8" imgW="660240" imgH="1079280" progId="Equation.DSMT4">
                    <p:embed/>
                  </p:oleObj>
                </mc:Choice>
                <mc:Fallback>
                  <p:oleObj name="Equation" r:id="rId8" imgW="660240" imgH="107928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25" y="3106063"/>
                          <a:ext cx="1584325" cy="2589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 bwMode="auto">
            <a:xfrm>
              <a:off x="4284634" y="1865453"/>
              <a:ext cx="439838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8" idx="4"/>
            </p:cNvCxnSpPr>
            <p:nvPr/>
          </p:nvCxnSpPr>
          <p:spPr bwMode="auto">
            <a:xfrm>
              <a:off x="4504553" y="2756703"/>
              <a:ext cx="0" cy="37038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6980230" y="1867378"/>
            <a:ext cx="1006475" cy="2894247"/>
            <a:chOff x="7208838" y="1867378"/>
            <a:chExt cx="1006475" cy="289424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7208838" y="3085225"/>
            <a:ext cx="1006475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Equation" r:id="rId10" imgW="419040" imgH="698400" progId="Equation.DSMT4">
                    <p:embed/>
                  </p:oleObj>
                </mc:Choice>
                <mc:Fallback>
                  <p:oleObj name="Equation" r:id="rId10" imgW="419040" imgH="6984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8838" y="3085225"/>
                          <a:ext cx="1006475" cy="167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 bwMode="auto">
            <a:xfrm>
              <a:off x="7353855" y="1867378"/>
              <a:ext cx="690549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4"/>
            </p:cNvCxnSpPr>
            <p:nvPr/>
          </p:nvCxnSpPr>
          <p:spPr bwMode="auto">
            <a:xfrm>
              <a:off x="7699130" y="2758628"/>
              <a:ext cx="0" cy="354962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1542"/>
            <a:ext cx="6151880" cy="53162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45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 one-dimensional problem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953000"/>
          </a:xfrm>
        </p:spPr>
        <p:txBody>
          <a:bodyPr/>
          <a:lstStyle/>
          <a:p>
            <a:r>
              <a:rPr lang="en-US" dirty="0"/>
              <a:t>Backward dynamic programming in one dimension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57288" y="1743075"/>
          <a:ext cx="7637462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4991040" imgH="3098520" progId="Equation.DSMT4">
                  <p:embed/>
                </p:oleObj>
              </mc:Choice>
              <mc:Fallback>
                <p:oleObj name="Equation" r:id="rId3" imgW="4991040" imgH="3098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743075"/>
                        <a:ext cx="7637462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417340" y="2426190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68" y="2794868"/>
            <a:ext cx="733022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8277" y="3202703"/>
            <a:ext cx="706911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6909" y="3563312"/>
            <a:ext cx="519066" cy="720828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differences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1605064"/>
            <a:ext cx="6817541" cy="52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4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 multi-dimensional problem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46163" y="1616075"/>
          <a:ext cx="8075612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5410080" imgH="3429000" progId="Equation.DSMT4">
                  <p:embed/>
                </p:oleObj>
              </mc:Choice>
              <mc:Fallback>
                <p:oleObj name="Equation" r:id="rId3" imgW="5410080" imgH="3429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16075"/>
                        <a:ext cx="8075612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in multiple dimensions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0614" y="2283072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0442" y="2663782"/>
            <a:ext cx="733022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1551" y="3059585"/>
            <a:ext cx="706911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2504" y="3812535"/>
            <a:ext cx="1038133" cy="720828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There are potentially three “curses of dimensionality” when using backward dynamic programming:</a:t>
            </a:r>
          </a:p>
          <a:p>
            <a:pPr lvl="2"/>
            <a:r>
              <a:rPr lang="en-US" dirty="0"/>
              <a:t>The state variable – We need to enumerate all states.  If the state variable is a vector with more than two dimensions, the state space gets very big, very quickly.</a:t>
            </a:r>
          </a:p>
          <a:p>
            <a:pPr lvl="2"/>
            <a:r>
              <a:rPr lang="en-US" dirty="0"/>
              <a:t>The random information – We have to sum over all possible realizations of the random variable.  If this has more than two dimensions, this gets very big, very quickly.</a:t>
            </a:r>
          </a:p>
          <a:p>
            <a:pPr lvl="2"/>
            <a:r>
              <a:rPr lang="en-US" dirty="0"/>
              <a:t>The decisions – Again, decisions may be vectors (our energy example has five dimensions).  Same problem as the other two.</a:t>
            </a:r>
          </a:p>
          <a:p>
            <a:pPr lvl="1"/>
            <a:r>
              <a:rPr lang="en-US" dirty="0"/>
              <a:t>Some problems fit this framework, but not very.  However, when we can use this framework, we obtain something quite rare: an optimal policy.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781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Strategies for computing/approximating value functions:</a:t>
            </a:r>
          </a:p>
          <a:p>
            <a:pPr lvl="1"/>
            <a:r>
              <a:rPr lang="en-US" dirty="0"/>
              <a:t>Backward dynamic programming</a:t>
            </a:r>
          </a:p>
          <a:p>
            <a:pPr lvl="2"/>
            <a:r>
              <a:rPr lang="en-US" dirty="0"/>
              <a:t>Exact using lookup tables</a:t>
            </a:r>
          </a:p>
          <a:p>
            <a:pPr lvl="2"/>
            <a:r>
              <a:rPr lang="en-US" dirty="0"/>
              <a:t>Backward approximate dynamic programming:</a:t>
            </a:r>
          </a:p>
          <a:p>
            <a:pPr lvl="3"/>
            <a:r>
              <a:rPr lang="en-US" dirty="0"/>
              <a:t>Linear regression</a:t>
            </a:r>
          </a:p>
          <a:p>
            <a:pPr lvl="3"/>
            <a:r>
              <a:rPr lang="en-US" dirty="0"/>
              <a:t>Low rank approximations</a:t>
            </a:r>
          </a:p>
          <a:p>
            <a:pPr lvl="1"/>
            <a:r>
              <a:rPr lang="en-US" dirty="0"/>
              <a:t>Forward approximate dynamic programming</a:t>
            </a:r>
          </a:p>
          <a:p>
            <a:pPr lvl="2"/>
            <a:r>
              <a:rPr lang="en-US" dirty="0"/>
              <a:t>Pure forward pass (online or offline)</a:t>
            </a:r>
          </a:p>
          <a:p>
            <a:pPr lvl="2"/>
            <a:r>
              <a:rPr lang="en-US" dirty="0"/>
              <a:t>Double pass – Forward simulation with backward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differences</a:t>
            </a:r>
          </a:p>
          <a:p>
            <a:pPr lvl="1"/>
            <a:r>
              <a:rPr lang="en-US" dirty="0"/>
              <a:t>We can just simulate the policy (even in a spreadsheet):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49812" y="2265184"/>
          <a:ext cx="4392431" cy="127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539800" imgH="736560" progId="Equation.DSMT4">
                  <p:embed/>
                </p:oleObj>
              </mc:Choice>
              <mc:Fallback>
                <p:oleObj name="Equation" r:id="rId3" imgW="2539800" imgH="736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812" y="2265184"/>
                        <a:ext cx="4392431" cy="1273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67" y="3901410"/>
            <a:ext cx="8628663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Derivative-based stochastic search</a:t>
            </a:r>
          </a:p>
        </p:txBody>
      </p:sp>
      <p:sp>
        <p:nvSpPr>
          <p:cNvPr id="8212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962150"/>
          </a:xfrm>
        </p:spPr>
        <p:txBody>
          <a:bodyPr/>
          <a:lstStyle/>
          <a:p>
            <a:r>
              <a:rPr lang="en-US" dirty="0"/>
              <a:t>Finding the best policy</a:t>
            </a:r>
          </a:p>
          <a:p>
            <a:pPr lvl="1"/>
            <a:r>
              <a:rPr lang="en-US" dirty="0"/>
              <a:t>We need to maximize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cannot compute the expectation, so we run simulations: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358667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5"/>
          <p:cNvSpPr>
            <a:spLocks noChangeShapeType="1"/>
          </p:cNvSpPr>
          <p:nvPr/>
        </p:nvSpPr>
        <p:spPr bwMode="auto">
          <a:xfrm flipH="1" flipV="1">
            <a:off x="2070099" y="5692074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4259263" y="5793673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/>
          </p:nvPr>
        </p:nvGraphicFramePr>
        <p:xfrm>
          <a:off x="6405563" y="5941769"/>
          <a:ext cx="1284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5941769"/>
                        <a:ext cx="1284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/>
          </p:nvPr>
        </p:nvGraphicFramePr>
        <p:xfrm>
          <a:off x="1857375" y="5995744"/>
          <a:ext cx="923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995744"/>
                        <a:ext cx="923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255963" y="5502366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508500" y="5502365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4533900" y="4854775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4508499" y="48316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510896" y="498403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08515" y="474831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08531" y="459357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08547" y="5145978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06166" y="437691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94211" y="2068953"/>
          <a:ext cx="480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1955520" imgH="368280" progId="Equation.DSMT4">
                  <p:embed/>
                </p:oleObj>
              </mc:Choice>
              <mc:Fallback>
                <p:oleObj name="Equation" r:id="rId9" imgW="1955520" imgH="3682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211" y="2068953"/>
                        <a:ext cx="48006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1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472050</TotalTime>
  <Words>2006</Words>
  <Application>Microsoft Office PowerPoint</Application>
  <PresentationFormat>On-screen Show (4:3)</PresentationFormat>
  <Paragraphs>362</Paragraphs>
  <Slides>72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Cambria Math</vt:lpstr>
      <vt:lpstr>Times New Roman</vt:lpstr>
      <vt:lpstr>Wingdings</vt:lpstr>
      <vt:lpstr>Default Design</vt:lpstr>
      <vt:lpstr>Equation</vt:lpstr>
      <vt:lpstr>PowerPoint Presentation</vt:lpstr>
      <vt:lpstr>Week 5 – Wednesday</vt:lpstr>
      <vt:lpstr>Policy search for PFAs</vt:lpstr>
      <vt:lpstr>Cost function approximations</vt:lpstr>
      <vt:lpstr>Policy function approximations</vt:lpstr>
      <vt:lpstr>Policy function approximations</vt:lpstr>
      <vt:lpstr>Derivative-based stochastic search</vt:lpstr>
      <vt:lpstr>Derivative-based stochastic search</vt:lpstr>
      <vt:lpstr>Derivative-based stochastic search</vt:lpstr>
      <vt:lpstr>PowerPoint Presentation</vt:lpstr>
      <vt:lpstr>Derivative-based stochastic search</vt:lpstr>
      <vt:lpstr>PowerPoint Presentation</vt:lpstr>
      <vt:lpstr>Stochastic gradient algorithm</vt:lpstr>
      <vt:lpstr>Stochastic gradient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search for PFAs</vt:lpstr>
      <vt:lpstr>Derivative-free policies</vt:lpstr>
      <vt:lpstr>PowerPoint Presentation</vt:lpstr>
      <vt:lpstr>Derivative-free policies</vt:lpstr>
      <vt:lpstr>Derivative-free policies</vt:lpstr>
      <vt:lpstr>Derivative-free policies</vt:lpstr>
      <vt:lpstr>Derivative-free policies</vt:lpstr>
      <vt:lpstr>Derivative-free policies</vt:lpstr>
      <vt:lpstr>Derivative-free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policies</vt:lpstr>
      <vt:lpstr>PowerPoint Presentation</vt:lpstr>
      <vt:lpstr>PowerPoint Presentation</vt:lpstr>
      <vt:lpstr>Optimizing storage</vt:lpstr>
      <vt:lpstr>Optimizing storage</vt:lpstr>
      <vt:lpstr>Optimizing storage</vt:lpstr>
      <vt:lpstr>Policy search</vt:lpstr>
      <vt:lpstr>Designing policies</vt:lpstr>
      <vt:lpstr>An energy storage problem</vt:lpstr>
      <vt:lpstr>Policy function approximations</vt:lpstr>
      <vt:lpstr>Policy function approximations</vt:lpstr>
      <vt:lpstr>PowerPoint Presentation</vt:lpstr>
      <vt:lpstr>Policy function approximations</vt:lpstr>
      <vt:lpstr>Policy function approximations</vt:lpstr>
      <vt:lpstr>Derivative-free policies</vt:lpstr>
      <vt:lpstr>PowerPoint Presentation</vt:lpstr>
      <vt:lpstr>Designing policies</vt:lpstr>
      <vt:lpstr>A storage problem</vt:lpstr>
      <vt:lpstr>PowerPoint Presentation</vt:lpstr>
      <vt:lpstr>Optimizing a one-dimensional problem</vt:lpstr>
      <vt:lpstr>Optimizing a multi-dimensional problem</vt:lpstr>
      <vt:lpstr>Dynamic programming</vt:lpstr>
      <vt:lpstr>Dynamic programming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