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07" r:id="rId2"/>
    <p:sldId id="6297" r:id="rId3"/>
    <p:sldId id="6298" r:id="rId4"/>
    <p:sldId id="6675" r:id="rId5"/>
    <p:sldId id="6676" r:id="rId6"/>
    <p:sldId id="6677" r:id="rId7"/>
    <p:sldId id="6678" r:id="rId8"/>
    <p:sldId id="6679" r:id="rId9"/>
    <p:sldId id="6680" r:id="rId10"/>
    <p:sldId id="6681" r:id="rId11"/>
    <p:sldId id="6682" r:id="rId12"/>
    <p:sldId id="6683" r:id="rId13"/>
    <p:sldId id="6684" r:id="rId14"/>
    <p:sldId id="6674" r:id="rId15"/>
    <p:sldId id="6299" r:id="rId16"/>
    <p:sldId id="6300" r:id="rId17"/>
    <p:sldId id="6301" r:id="rId18"/>
    <p:sldId id="6302" r:id="rId19"/>
    <p:sldId id="6303" r:id="rId20"/>
    <p:sldId id="6304" r:id="rId21"/>
    <p:sldId id="6305" r:id="rId22"/>
    <p:sldId id="6306" r:id="rId23"/>
    <p:sldId id="6307" r:id="rId24"/>
    <p:sldId id="6308" r:id="rId25"/>
    <p:sldId id="6521" r:id="rId26"/>
    <p:sldId id="6522" r:id="rId27"/>
    <p:sldId id="6523" r:id="rId28"/>
    <p:sldId id="6524" r:id="rId29"/>
    <p:sldId id="6525" r:id="rId30"/>
    <p:sldId id="6526" r:id="rId31"/>
    <p:sldId id="6578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6297"/>
            <p14:sldId id="6298"/>
            <p14:sldId id="6675"/>
            <p14:sldId id="6676"/>
            <p14:sldId id="6677"/>
            <p14:sldId id="6678"/>
            <p14:sldId id="6679"/>
            <p14:sldId id="6680"/>
            <p14:sldId id="6681"/>
            <p14:sldId id="6682"/>
            <p14:sldId id="6683"/>
            <p14:sldId id="6684"/>
            <p14:sldId id="6674"/>
            <p14:sldId id="6299"/>
            <p14:sldId id="6300"/>
            <p14:sldId id="6301"/>
            <p14:sldId id="6302"/>
            <p14:sldId id="6303"/>
            <p14:sldId id="6304"/>
            <p14:sldId id="6305"/>
            <p14:sldId id="6306"/>
            <p14:sldId id="6307"/>
            <p14:sldId id="6308"/>
            <p14:sldId id="6521"/>
            <p14:sldId id="6522"/>
            <p14:sldId id="6523"/>
            <p14:sldId id="6524"/>
            <p14:sldId id="6525"/>
            <p14:sldId id="6526"/>
            <p14:sldId id="6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Datasets\Electricity%20price%20data\Ercot_Hourly_Power_prices_for_battery_stud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'Price data'!$D$43493:$D$43564</c:f>
              <c:numCache>
                <c:formatCode>0.00</c:formatCode>
                <c:ptCount val="72"/>
                <c:pt idx="0">
                  <c:v>46.57</c:v>
                </c:pt>
                <c:pt idx="1">
                  <c:v>44.01</c:v>
                </c:pt>
                <c:pt idx="2">
                  <c:v>35.659999999999997</c:v>
                </c:pt>
                <c:pt idx="3">
                  <c:v>27.73</c:v>
                </c:pt>
                <c:pt idx="4">
                  <c:v>31.78</c:v>
                </c:pt>
                <c:pt idx="5">
                  <c:v>36.65</c:v>
                </c:pt>
                <c:pt idx="6">
                  <c:v>50.78</c:v>
                </c:pt>
                <c:pt idx="7">
                  <c:v>55.2</c:v>
                </c:pt>
                <c:pt idx="8">
                  <c:v>41.64</c:v>
                </c:pt>
                <c:pt idx="9">
                  <c:v>48.48</c:v>
                </c:pt>
                <c:pt idx="10">
                  <c:v>43.57</c:v>
                </c:pt>
                <c:pt idx="11">
                  <c:v>35.229999999999997</c:v>
                </c:pt>
                <c:pt idx="12">
                  <c:v>31.94</c:v>
                </c:pt>
                <c:pt idx="13">
                  <c:v>27.24</c:v>
                </c:pt>
                <c:pt idx="14">
                  <c:v>22.45</c:v>
                </c:pt>
                <c:pt idx="15">
                  <c:v>20.74</c:v>
                </c:pt>
                <c:pt idx="16">
                  <c:v>22.58</c:v>
                </c:pt>
                <c:pt idx="17">
                  <c:v>45.33</c:v>
                </c:pt>
                <c:pt idx="18">
                  <c:v>56.06</c:v>
                </c:pt>
                <c:pt idx="19">
                  <c:v>56.95</c:v>
                </c:pt>
                <c:pt idx="20">
                  <c:v>52.49</c:v>
                </c:pt>
                <c:pt idx="21">
                  <c:v>48.41</c:v>
                </c:pt>
                <c:pt idx="22">
                  <c:v>44.82</c:v>
                </c:pt>
                <c:pt idx="23">
                  <c:v>42.29</c:v>
                </c:pt>
                <c:pt idx="24">
                  <c:v>41.29</c:v>
                </c:pt>
                <c:pt idx="25">
                  <c:v>30.61</c:v>
                </c:pt>
                <c:pt idx="26">
                  <c:v>35.67</c:v>
                </c:pt>
                <c:pt idx="27">
                  <c:v>39.08</c:v>
                </c:pt>
                <c:pt idx="28">
                  <c:v>40.69</c:v>
                </c:pt>
                <c:pt idx="29">
                  <c:v>44.54</c:v>
                </c:pt>
                <c:pt idx="30">
                  <c:v>41.56</c:v>
                </c:pt>
                <c:pt idx="31">
                  <c:v>60.89</c:v>
                </c:pt>
                <c:pt idx="32">
                  <c:v>63.71</c:v>
                </c:pt>
                <c:pt idx="33">
                  <c:v>70.37</c:v>
                </c:pt>
                <c:pt idx="34">
                  <c:v>53.77</c:v>
                </c:pt>
                <c:pt idx="35">
                  <c:v>45.81</c:v>
                </c:pt>
                <c:pt idx="36">
                  <c:v>38.33</c:v>
                </c:pt>
                <c:pt idx="37">
                  <c:v>24.56</c:v>
                </c:pt>
                <c:pt idx="38">
                  <c:v>20.49</c:v>
                </c:pt>
                <c:pt idx="39">
                  <c:v>18.84</c:v>
                </c:pt>
                <c:pt idx="40">
                  <c:v>24.61</c:v>
                </c:pt>
                <c:pt idx="41">
                  <c:v>44.23</c:v>
                </c:pt>
                <c:pt idx="42">
                  <c:v>73.010000000000005</c:v>
                </c:pt>
                <c:pt idx="43">
                  <c:v>53.62</c:v>
                </c:pt>
                <c:pt idx="44">
                  <c:v>47.89</c:v>
                </c:pt>
                <c:pt idx="45">
                  <c:v>49.03</c:v>
                </c:pt>
                <c:pt idx="46">
                  <c:v>49.28</c:v>
                </c:pt>
                <c:pt idx="47">
                  <c:v>121.19</c:v>
                </c:pt>
                <c:pt idx="48">
                  <c:v>47.69</c:v>
                </c:pt>
                <c:pt idx="49">
                  <c:v>38.869999999999997</c:v>
                </c:pt>
                <c:pt idx="50">
                  <c:v>23.62</c:v>
                </c:pt>
                <c:pt idx="51">
                  <c:v>27.51</c:v>
                </c:pt>
                <c:pt idx="52">
                  <c:v>34.4</c:v>
                </c:pt>
                <c:pt idx="53">
                  <c:v>30.62</c:v>
                </c:pt>
                <c:pt idx="54">
                  <c:v>35.1</c:v>
                </c:pt>
                <c:pt idx="55">
                  <c:v>47.32</c:v>
                </c:pt>
                <c:pt idx="56">
                  <c:v>51.19</c:v>
                </c:pt>
                <c:pt idx="57">
                  <c:v>42.57</c:v>
                </c:pt>
                <c:pt idx="58">
                  <c:v>31.73</c:v>
                </c:pt>
                <c:pt idx="59">
                  <c:v>19.309999999999999</c:v>
                </c:pt>
                <c:pt idx="60">
                  <c:v>16.97</c:v>
                </c:pt>
                <c:pt idx="61">
                  <c:v>20.260000000000002</c:v>
                </c:pt>
                <c:pt idx="62">
                  <c:v>15.72</c:v>
                </c:pt>
                <c:pt idx="63">
                  <c:v>15.42</c:v>
                </c:pt>
                <c:pt idx="64">
                  <c:v>30.86</c:v>
                </c:pt>
                <c:pt idx="65">
                  <c:v>43.9</c:v>
                </c:pt>
                <c:pt idx="66">
                  <c:v>59.39</c:v>
                </c:pt>
                <c:pt idx="67">
                  <c:v>46.78</c:v>
                </c:pt>
                <c:pt idx="68">
                  <c:v>43.46</c:v>
                </c:pt>
                <c:pt idx="69">
                  <c:v>37.9</c:v>
                </c:pt>
                <c:pt idx="70">
                  <c:v>31.32</c:v>
                </c:pt>
                <c:pt idx="71">
                  <c:v>19.37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D-46E0-893B-FB9A44D9F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06720"/>
        <c:axId val="108244352"/>
      </c:lineChart>
      <c:catAx>
        <c:axId val="1082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244352"/>
        <c:crosses val="autoZero"/>
        <c:auto val="1"/>
        <c:lblAlgn val="ctr"/>
        <c:lblOffset val="100"/>
        <c:noMultiLvlLbl val="0"/>
      </c:catAx>
      <c:valAx>
        <c:axId val="1082443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82067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12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31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3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3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76699" indent="-298730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94922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72891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150860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628828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3106795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584765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4062733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905A14-1484-4E41-AF18-621A68043303}" type="slidenum">
              <a:rPr lang="en-US" i="0" smtClean="0"/>
              <a:pPr/>
              <a:t>27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765696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 txBox="1">
            <a:spLocks noGrp="1" noChangeArrowheads="1"/>
          </p:cNvSpPr>
          <p:nvPr/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3" tIns="48307" rIns="96613" bIns="48307" anchor="b"/>
          <a:lstStyle>
            <a:lvl1pPr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148CFA-8B1E-4B60-B013-118D7761A606}" type="slidenum">
              <a:rPr lang="en-US" sz="1200" i="0"/>
              <a:pPr algn="r"/>
              <a:t>30</a:t>
            </a:fld>
            <a:endParaRPr lang="en-US" sz="1200" i="0"/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9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6613" tIns="48307" rIns="96613" bIns="483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04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49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35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75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C3D3-C1AC-4A5A-B1C1-D2904F36FC5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1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2.wmf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1.wmf"/><Relationship Id="rId4" Type="http://schemas.openxmlformats.org/officeDocument/2006/relationships/chart" Target="../charts/chart1.xml"/><Relationship Id="rId9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jpe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9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>
            <a:extLst>
              <a:ext uri="{FF2B5EF4-FFF2-40B4-BE49-F238E27FC236}">
                <a16:creationId xmlns:a16="http://schemas.microsoft.com/office/drawing/2014/main" id="{E0A630DE-7056-46A2-9885-20BACF2D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5" y="1590358"/>
            <a:ext cx="4114429" cy="436191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8637F8D-8B43-4AEA-9451-70248DB24961}"/>
              </a:ext>
            </a:extLst>
          </p:cNvPr>
          <p:cNvSpPr/>
          <p:nvPr/>
        </p:nvSpPr>
        <p:spPr>
          <a:xfrm>
            <a:off x="4393277" y="2423517"/>
            <a:ext cx="307311" cy="58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041BE0-4E99-4E80-BE96-43BBE5060404}"/>
              </a:ext>
            </a:extLst>
          </p:cNvPr>
          <p:cNvSpPr/>
          <p:nvPr/>
        </p:nvSpPr>
        <p:spPr>
          <a:xfrm>
            <a:off x="4327515" y="256279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Wind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88912C-4E69-462C-90E3-B1299C3F3CB8}"/>
              </a:ext>
            </a:extLst>
          </p:cNvPr>
          <p:cNvSpPr/>
          <p:nvPr/>
        </p:nvSpPr>
        <p:spPr>
          <a:xfrm>
            <a:off x="4327516" y="2479402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Thermo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1DAB0C-2864-4654-96D1-580AB9EB1EE6}"/>
              </a:ext>
            </a:extLst>
          </p:cNvPr>
          <p:cNvSpPr/>
          <p:nvPr/>
        </p:nvSpPr>
        <p:spPr>
          <a:xfrm>
            <a:off x="4327516" y="2390286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Hydro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7D0ABAF-B3A6-47C5-B136-71E4FB21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70" y="2826767"/>
            <a:ext cx="441108" cy="1893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3E895A-4CD6-4334-9C30-E69219C28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013" y="2254339"/>
            <a:ext cx="422291" cy="15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Interconnected National System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41532F-EEAB-4143-8AC4-AEB7503C6AE3}"/>
              </a:ext>
            </a:extLst>
          </p:cNvPr>
          <p:cNvSpPr/>
          <p:nvPr/>
        </p:nvSpPr>
        <p:spPr>
          <a:xfrm>
            <a:off x="5270965" y="5350890"/>
            <a:ext cx="1508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ONS (2018).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F65AB3-5CA1-4013-BDEB-F6CC8D583028}"/>
              </a:ext>
            </a:extLst>
          </p:cNvPr>
          <p:cNvSpPr/>
          <p:nvPr/>
        </p:nvSpPr>
        <p:spPr>
          <a:xfrm>
            <a:off x="4332933" y="26501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Solar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3376CA-52BC-453F-BAB7-B9FD5164F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13" y="2348564"/>
            <a:ext cx="422291" cy="1570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7D4F985-164B-47A8-A6BC-6CB12E099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942" y="5163280"/>
            <a:ext cx="422291" cy="1570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ACA4BF9-1F43-4987-B86A-B7C3B576D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022" y="3924618"/>
            <a:ext cx="422291" cy="1570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947619D-C53C-4EB6-8FE1-6EBA96FF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34" y="5650631"/>
            <a:ext cx="441108" cy="18930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22BFA10-BD18-432A-9351-DEA2D1D54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43" y="4663010"/>
            <a:ext cx="441108" cy="1893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1B73EDF-7FAE-4396-932F-98199AF12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13" y="2837981"/>
            <a:ext cx="441108" cy="189309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25D760A-503C-45D4-8199-B57F650E520A}"/>
              </a:ext>
            </a:extLst>
          </p:cNvPr>
          <p:cNvSpPr/>
          <p:nvPr/>
        </p:nvSpPr>
        <p:spPr>
          <a:xfrm>
            <a:off x="4306086" y="1997976"/>
            <a:ext cx="853577" cy="207749"/>
          </a:xfrm>
          <a:prstGeom prst="rect">
            <a:avLst/>
          </a:prstGeom>
          <a:solidFill>
            <a:srgbClr val="E9F1FA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6D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endParaRPr lang="en-US" sz="525" b="1" dirty="0">
              <a:solidFill>
                <a:srgbClr val="6DA3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D5C47D-2C25-46E0-8399-0827C94377E5}"/>
              </a:ext>
            </a:extLst>
          </p:cNvPr>
          <p:cNvSpPr/>
          <p:nvPr/>
        </p:nvSpPr>
        <p:spPr>
          <a:xfrm>
            <a:off x="4015313" y="3659639"/>
            <a:ext cx="1094850" cy="207749"/>
          </a:xfrm>
          <a:prstGeom prst="rect">
            <a:avLst/>
          </a:prstGeom>
          <a:solidFill>
            <a:srgbClr val="F6DEBD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EB7E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Midwest/Southeast</a:t>
            </a:r>
            <a:endParaRPr lang="en-US" sz="525" b="1" dirty="0">
              <a:solidFill>
                <a:srgbClr val="EB7E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7B5E4B7-B9C4-4E88-A254-367041AD707C}"/>
              </a:ext>
            </a:extLst>
          </p:cNvPr>
          <p:cNvSpPr/>
          <p:nvPr/>
        </p:nvSpPr>
        <p:spPr>
          <a:xfrm>
            <a:off x="1346193" y="2092334"/>
            <a:ext cx="801695" cy="207749"/>
          </a:xfrm>
          <a:prstGeom prst="rect">
            <a:avLst/>
          </a:prstGeom>
          <a:solidFill>
            <a:srgbClr val="F3F5D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AEB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525" b="1" dirty="0">
              <a:solidFill>
                <a:srgbClr val="AEB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762118D-C7AF-4CF2-AAD9-A9B8C79A824E}"/>
              </a:ext>
            </a:extLst>
          </p:cNvPr>
          <p:cNvSpPr/>
          <p:nvPr/>
        </p:nvSpPr>
        <p:spPr>
          <a:xfrm>
            <a:off x="3110698" y="4903144"/>
            <a:ext cx="832652" cy="207749"/>
          </a:xfrm>
          <a:prstGeom prst="rect">
            <a:avLst/>
          </a:prstGeom>
          <a:solidFill>
            <a:srgbClr val="D6D6D6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6A7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lang="en-US" sz="525" b="1" dirty="0">
              <a:solidFill>
                <a:srgbClr val="6A7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9A94D8D-D613-462C-92A6-D3E7515F1CC5}"/>
              </a:ext>
            </a:extLst>
          </p:cNvPr>
          <p:cNvSpPr/>
          <p:nvPr/>
        </p:nvSpPr>
        <p:spPr>
          <a:xfrm>
            <a:off x="1200978" y="5130307"/>
            <a:ext cx="1193964" cy="2077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Energy Imports</a:t>
            </a:r>
            <a:endParaRPr lang="en-US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BD8A821-5E5F-47AC-B055-4A0915DB3000}"/>
              </a:ext>
            </a:extLst>
          </p:cNvPr>
          <p:cNvSpPr/>
          <p:nvPr/>
        </p:nvSpPr>
        <p:spPr>
          <a:xfrm>
            <a:off x="1223367" y="5350890"/>
            <a:ext cx="344687" cy="26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6C7F75C-EF5E-4D4D-B706-300675543CCC}"/>
              </a:ext>
            </a:extLst>
          </p:cNvPr>
          <p:cNvSpPr/>
          <p:nvPr/>
        </p:nvSpPr>
        <p:spPr>
          <a:xfrm>
            <a:off x="1208122" y="5327473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Argentina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823FC1D-CB1C-42EB-B3E4-8B0639BCB3B3}"/>
              </a:ext>
            </a:extLst>
          </p:cNvPr>
          <p:cNvSpPr/>
          <p:nvPr/>
        </p:nvSpPr>
        <p:spPr>
          <a:xfrm>
            <a:off x="1208122" y="5414067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Paraguay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E576706-A8C9-4B14-9F7A-AD14AEA9B637}"/>
              </a:ext>
            </a:extLst>
          </p:cNvPr>
          <p:cNvSpPr/>
          <p:nvPr/>
        </p:nvSpPr>
        <p:spPr>
          <a:xfrm>
            <a:off x="1203836" y="5496965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Uruguay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752967-2390-4B58-B093-576B98520D88}"/>
              </a:ext>
            </a:extLst>
          </p:cNvPr>
          <p:cNvSpPr/>
          <p:nvPr/>
        </p:nvSpPr>
        <p:spPr>
          <a:xfrm>
            <a:off x="4068657" y="4086778"/>
            <a:ext cx="362219" cy="58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6F557DB-4749-4555-BB71-D544D68DCB6F}"/>
              </a:ext>
            </a:extLst>
          </p:cNvPr>
          <p:cNvSpPr/>
          <p:nvPr/>
        </p:nvSpPr>
        <p:spPr>
          <a:xfrm>
            <a:off x="4022167" y="4399249"/>
            <a:ext cx="549833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Itaipu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60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Hz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0388DAF-4B4B-4D7D-A5CE-4E91FB1FCEAD}"/>
              </a:ext>
            </a:extLst>
          </p:cNvPr>
          <p:cNvSpPr/>
          <p:nvPr/>
        </p:nvSpPr>
        <p:spPr>
          <a:xfrm>
            <a:off x="4016750" y="4054786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Hydro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48015C8-7648-4E0F-8648-6F3E54678567}"/>
              </a:ext>
            </a:extLst>
          </p:cNvPr>
          <p:cNvSpPr/>
          <p:nvPr/>
        </p:nvSpPr>
        <p:spPr>
          <a:xfrm>
            <a:off x="4016750" y="4143902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Thermo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639402B-4C88-4F0B-BADA-19997347DB0F}"/>
              </a:ext>
            </a:extLst>
          </p:cNvPr>
          <p:cNvSpPr/>
          <p:nvPr/>
        </p:nvSpPr>
        <p:spPr>
          <a:xfrm>
            <a:off x="4016749" y="4227298"/>
            <a:ext cx="422291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Nuclear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2000FC3-F3C6-4A2F-88BE-49B8CC5BF0E8}"/>
              </a:ext>
            </a:extLst>
          </p:cNvPr>
          <p:cNvSpPr/>
          <p:nvPr/>
        </p:nvSpPr>
        <p:spPr>
          <a:xfrm>
            <a:off x="4022167" y="44797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Solar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CE438BC-C7F6-4232-A658-8692D3606B22}"/>
              </a:ext>
            </a:extLst>
          </p:cNvPr>
          <p:cNvSpPr/>
          <p:nvPr/>
        </p:nvSpPr>
        <p:spPr>
          <a:xfrm>
            <a:off x="4022167" y="4314628"/>
            <a:ext cx="549833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Itaipu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50 Hz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CF5F89F-81AA-484A-AF34-ED42EEC155D8}"/>
              </a:ext>
            </a:extLst>
          </p:cNvPr>
          <p:cNvSpPr/>
          <p:nvPr/>
        </p:nvSpPr>
        <p:spPr>
          <a:xfrm>
            <a:off x="3147338" y="5327472"/>
            <a:ext cx="362219" cy="29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4C1E84B-FCD0-46D7-88EE-716AB65A9F81}"/>
              </a:ext>
            </a:extLst>
          </p:cNvPr>
          <p:cNvSpPr/>
          <p:nvPr/>
        </p:nvSpPr>
        <p:spPr>
          <a:xfrm>
            <a:off x="3116634" y="5297813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Hydro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5BF1B69A-204D-4649-B062-989C5D59F3BE}"/>
              </a:ext>
            </a:extLst>
          </p:cNvPr>
          <p:cNvSpPr/>
          <p:nvPr/>
        </p:nvSpPr>
        <p:spPr>
          <a:xfrm>
            <a:off x="3116634" y="5386928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Thermo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4C7CC24-E06D-4B59-BCD5-04F96713455A}"/>
              </a:ext>
            </a:extLst>
          </p:cNvPr>
          <p:cNvSpPr/>
          <p:nvPr/>
        </p:nvSpPr>
        <p:spPr>
          <a:xfrm>
            <a:off x="3116633" y="5470325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Wind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DC2C212-5C6C-47E7-81E2-307B61F0E892}"/>
              </a:ext>
            </a:extLst>
          </p:cNvPr>
          <p:cNvSpPr/>
          <p:nvPr/>
        </p:nvSpPr>
        <p:spPr>
          <a:xfrm>
            <a:off x="1382824" y="2516388"/>
            <a:ext cx="362219" cy="29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264E1429-EAE3-4D4A-ACB8-18382D71A8BA}"/>
              </a:ext>
            </a:extLst>
          </p:cNvPr>
          <p:cNvSpPr/>
          <p:nvPr/>
        </p:nvSpPr>
        <p:spPr>
          <a:xfrm>
            <a:off x="1352120" y="24867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Wind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7D4993F-0F19-41E3-940A-3770B459C979}"/>
              </a:ext>
            </a:extLst>
          </p:cNvPr>
          <p:cNvSpPr/>
          <p:nvPr/>
        </p:nvSpPr>
        <p:spPr>
          <a:xfrm>
            <a:off x="1352120" y="2575844"/>
            <a:ext cx="40069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Hydro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4C7109F-978C-495B-B8AC-1F992253C212}"/>
              </a:ext>
            </a:extLst>
          </p:cNvPr>
          <p:cNvSpPr/>
          <p:nvPr/>
        </p:nvSpPr>
        <p:spPr>
          <a:xfrm>
            <a:off x="1352119" y="2659240"/>
            <a:ext cx="392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Thermo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C403C6C-E870-4AF7-86D6-EC268DBAB5BD}"/>
              </a:ext>
            </a:extLst>
          </p:cNvPr>
          <p:cNvSpPr/>
          <p:nvPr/>
        </p:nvSpPr>
        <p:spPr>
          <a:xfrm>
            <a:off x="1232522" y="3971481"/>
            <a:ext cx="1193964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Date and time: 10/05/18 at 13:39</a:t>
            </a:r>
            <a:endParaRPr lang="en-US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BE1369-20EE-49E5-A4E2-91BBE856B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055" y="2177458"/>
            <a:ext cx="1923211" cy="2415935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4CE95C9F-D58A-4C66-B6AF-DB24143C6684}"/>
              </a:ext>
            </a:extLst>
          </p:cNvPr>
          <p:cNvSpPr/>
          <p:nvPr/>
        </p:nvSpPr>
        <p:spPr>
          <a:xfrm>
            <a:off x="5904055" y="1910544"/>
            <a:ext cx="1508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POWER IN MW</a:t>
            </a:r>
          </a:p>
        </p:txBody>
      </p:sp>
    </p:spTree>
    <p:extLst>
      <p:ext uri="{BB962C8B-B14F-4D97-AF65-F5344CB8AC3E}">
        <p14:creationId xmlns:p14="http://schemas.microsoft.com/office/powerpoint/2010/main" val="296278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Intermittent generation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41532F-EEAB-4143-8AC4-AEB7503C6AE3}"/>
              </a:ext>
            </a:extLst>
          </p:cNvPr>
          <p:cNvSpPr/>
          <p:nvPr/>
        </p:nvSpPr>
        <p:spPr>
          <a:xfrm>
            <a:off x="3035175" y="5487461"/>
            <a:ext cx="20657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EPE (2018).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AB9805-D870-4307-BEE6-8ECA90E76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" y="2238513"/>
            <a:ext cx="5887138" cy="294660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4CE7E49-6E33-4A42-BBB3-FF42B3AE48F3}"/>
              </a:ext>
            </a:extLst>
          </p:cNvPr>
          <p:cNvSpPr/>
          <p:nvPr/>
        </p:nvSpPr>
        <p:spPr>
          <a:xfrm>
            <a:off x="2487209" y="1971924"/>
            <a:ext cx="2946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Generation in Northeastern Subsystem</a:t>
            </a:r>
          </a:p>
        </p:txBody>
      </p:sp>
    </p:spTree>
    <p:extLst>
      <p:ext uri="{BB962C8B-B14F-4D97-AF65-F5344CB8AC3E}">
        <p14:creationId xmlns:p14="http://schemas.microsoft.com/office/powerpoint/2010/main" val="113544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storage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58" y="2094332"/>
            <a:ext cx="7027976" cy="1666985"/>
          </a:xfrm>
        </p:spPr>
        <p:txBody>
          <a:bodyPr>
            <a:normAutofit/>
          </a:bodyPr>
          <a:lstStyle/>
          <a:p>
            <a:pPr algn="just"/>
            <a:r>
              <a:rPr lang="en-US" sz="1500" dirty="0"/>
              <a:t>Hydro with reservoirs</a:t>
            </a:r>
          </a:p>
          <a:p>
            <a:pPr algn="just"/>
            <a:r>
              <a:rPr lang="en-US" sz="1500" dirty="0"/>
              <a:t>Thermo fuel</a:t>
            </a:r>
            <a:endParaRPr lang="pt-BR" sz="1350" dirty="0"/>
          </a:p>
          <a:p>
            <a:endParaRPr lang="pt-BR" sz="1500" dirty="0"/>
          </a:p>
          <a:p>
            <a:endParaRPr lang="pt-BR" sz="1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945E95-E8E8-4F48-9817-879DC4573E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" y="3488648"/>
            <a:ext cx="5630333" cy="205579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17554A6-C8B3-4769-BF05-EAC691C4AD88}"/>
              </a:ext>
            </a:extLst>
          </p:cNvPr>
          <p:cNvSpPr/>
          <p:nvPr/>
        </p:nvSpPr>
        <p:spPr>
          <a:xfrm>
            <a:off x="2061034" y="5631333"/>
            <a:ext cx="2190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EPE (2018).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9AB9B8-DA2F-4626-BDF1-A65AEAE98D00}"/>
              </a:ext>
            </a:extLst>
          </p:cNvPr>
          <p:cNvSpPr/>
          <p:nvPr/>
        </p:nvSpPr>
        <p:spPr>
          <a:xfrm rot="16200000">
            <a:off x="-501670" y="4027157"/>
            <a:ext cx="18390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Storage capacity / demand (%)</a:t>
            </a:r>
            <a:endParaRPr lang="en-US" sz="8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 Systems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58" y="2094332"/>
            <a:ext cx="5300776" cy="873072"/>
          </a:xfrm>
        </p:spPr>
        <p:txBody>
          <a:bodyPr>
            <a:normAutofit/>
          </a:bodyPr>
          <a:lstStyle/>
          <a:p>
            <a:pPr algn="just"/>
            <a:r>
              <a:rPr lang="en-US" sz="1500" dirty="0"/>
              <a:t>Energy storage systems can help mitigating wind intermittence</a:t>
            </a:r>
          </a:p>
          <a:p>
            <a:endParaRPr lang="pt-BR" sz="15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EE9662-B3D7-435E-8B0F-2698F950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47" y="2887662"/>
            <a:ext cx="3535243" cy="265588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3DB5CA6-8107-4CC3-9946-3F711402CE79}"/>
              </a:ext>
            </a:extLst>
          </p:cNvPr>
          <p:cNvSpPr/>
          <p:nvPr/>
        </p:nvSpPr>
        <p:spPr>
          <a:xfrm>
            <a:off x="6719539" y="5662966"/>
            <a:ext cx="14045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DOE (2010).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CA7285-9758-44B1-9916-D3F54A383EA3}"/>
              </a:ext>
            </a:extLst>
          </p:cNvPr>
          <p:cNvSpPr txBox="1">
            <a:spLocks/>
          </p:cNvSpPr>
          <p:nvPr/>
        </p:nvSpPr>
        <p:spPr>
          <a:xfrm>
            <a:off x="281437" y="2315461"/>
            <a:ext cx="4012727" cy="27676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endParaRPr lang="pt-BR" sz="15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8E2C48-E124-4A3C-AD8A-72A556BB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0" y="2885024"/>
            <a:ext cx="3808544" cy="26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basic energy storage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 are going to show that with minor variations in the characteristics of this problem, we can make </a:t>
            </a:r>
            <a:r>
              <a:rPr lang="en-US" i="1" dirty="0"/>
              <a:t>each</a:t>
            </a:r>
            <a:r>
              <a:rPr lang="en-US" dirty="0"/>
              <a:t> class of policy work best.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5" y="1839459"/>
            <a:ext cx="8470083" cy="3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2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variations of “storage problems.”</a:t>
            </a:r>
          </a:p>
          <a:p>
            <a:pPr lvl="1"/>
            <a:r>
              <a:rPr lang="en-US" dirty="0"/>
              <a:t>Inventory planning at Amazon (or any retailer)</a:t>
            </a:r>
          </a:p>
          <a:p>
            <a:pPr lvl="1"/>
            <a:r>
              <a:rPr lang="en-US" dirty="0"/>
              <a:t>How much cash to keep in a mutual fund.</a:t>
            </a:r>
          </a:p>
          <a:p>
            <a:pPr lvl="1"/>
            <a:r>
              <a:rPr lang="en-US" dirty="0"/>
              <a:t>How much blood to keep in a blood bank.</a:t>
            </a:r>
          </a:p>
          <a:p>
            <a:pPr lvl="1"/>
            <a:r>
              <a:rPr lang="en-US" dirty="0"/>
              <a:t>How many vaccines to keep in inventory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0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of our problem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State variables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Decision variables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Exogenous information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Transition function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Objective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We will present the full model, accumulating the information we need in the state variable.</a:t>
            </a:r>
          </a:p>
          <a:p>
            <a:pPr lvl="1"/>
            <a:r>
              <a:rPr lang="en-US" dirty="0"/>
              <a:t>We will highlight information we need as we proceed. This information will make up our state variable.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147" y="5538314"/>
            <a:ext cx="2545103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9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5 –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 storage 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12" y="4890333"/>
            <a:ext cx="3506994" cy="12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Constraints;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49128" y="4072530"/>
          <a:ext cx="3382398" cy="54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739880" imgH="279360" progId="Equation.DSMT4">
                  <p:embed/>
                </p:oleObj>
              </mc:Choice>
              <mc:Fallback>
                <p:oleObj name="Equation" r:id="rId5" imgW="173988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128" y="4072530"/>
                        <a:ext cx="3382398" cy="543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649783" y="4947107"/>
            <a:ext cx="564543" cy="119897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Exogenous information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07048" y="4233321"/>
          <a:ext cx="6573838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997000" imgH="1104840" progId="Equation.DSMT4">
                  <p:embed/>
                </p:oleObj>
              </mc:Choice>
              <mc:Fallback>
                <p:oleObj name="Equation" r:id="rId4" imgW="2997000" imgH="11048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048" y="4233321"/>
                        <a:ext cx="6573838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72783" y="4185920"/>
          <a:ext cx="8810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95000" imgH="1371600" progId="Equation.DSMT4">
                  <p:embed/>
                </p:oleObj>
              </mc:Choice>
              <mc:Fallback>
                <p:oleObj name="Equation" r:id="rId6" imgW="495000" imgH="1371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783" y="4185920"/>
                        <a:ext cx="881062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164299" y="4041775"/>
          <a:ext cx="4448175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854000" imgH="1066680" progId="Equation.DSMT4">
                  <p:embed/>
                </p:oleObj>
              </mc:Choice>
              <mc:Fallback>
                <p:oleObj name="Equation" r:id="rId4" imgW="1854000" imgH="10666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299" y="4041775"/>
                        <a:ext cx="4448175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218414" y="4094922"/>
            <a:ext cx="434675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0087" y="4613068"/>
            <a:ext cx="357809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18414" y="5155067"/>
            <a:ext cx="461176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8413" y="6150273"/>
            <a:ext cx="842839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2175" y="4614399"/>
            <a:ext cx="466500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37381" y="4615730"/>
            <a:ext cx="504963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33506" y="4479302"/>
          <a:ext cx="3159661" cy="56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49080" imgH="279360" progId="Equation.DSMT4">
                  <p:embed/>
                </p:oleObj>
              </mc:Choice>
              <mc:Fallback>
                <p:oleObj name="Equation" r:id="rId4" imgW="154908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3506" y="4479302"/>
                        <a:ext cx="3159661" cy="56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819275" y="5367338"/>
          <a:ext cx="4791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349360" imgH="457200" progId="Equation.DSMT4">
                  <p:embed/>
                </p:oleObj>
              </mc:Choice>
              <mc:Fallback>
                <p:oleObj name="Equation" r:id="rId6" imgW="2349360" imgH="457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5367338"/>
                        <a:ext cx="4791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570135" y="4574644"/>
            <a:ext cx="431987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variables</a:t>
            </a:r>
          </a:p>
          <a:p>
            <a:pPr lvl="1"/>
            <a:r>
              <a:rPr lang="en-US" dirty="0"/>
              <a:t>Cost function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Decision function</a:t>
            </a:r>
          </a:p>
          <a:p>
            <a:pPr marL="914400" lvl="2" indent="0">
              <a:buNone/>
            </a:pPr>
            <a:r>
              <a:rPr lang="en-US" sz="2400" dirty="0"/>
              <a:t>Constraints: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Transition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75870" y="2121653"/>
          <a:ext cx="2719876" cy="42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870" y="2121653"/>
                        <a:ext cx="2719876" cy="42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56729" y="4852542"/>
          <a:ext cx="48720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616120" imgH="241200" progId="Equation.DSMT4">
                  <p:embed/>
                </p:oleObj>
              </mc:Choice>
              <mc:Fallback>
                <p:oleObj name="Equation" r:id="rId5" imgW="261612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29" y="4852542"/>
                        <a:ext cx="48720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576810" y="5968954"/>
          <a:ext cx="41132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714320" imgH="203040" progId="Equation.DSMT4">
                  <p:embed/>
                </p:oleObj>
              </mc:Choice>
              <mc:Fallback>
                <p:oleObj name="Equation" r:id="rId7" imgW="171432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810" y="5968954"/>
                        <a:ext cx="41132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"/>
          <a:stretch/>
        </p:blipFill>
        <p:spPr bwMode="auto">
          <a:xfrm>
            <a:off x="1697112" y="3236254"/>
            <a:ext cx="3662067" cy="137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21835" y="3323722"/>
            <a:ext cx="564543" cy="131305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7112" y="2117691"/>
            <a:ext cx="431987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78" y="6039009"/>
            <a:ext cx="504074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8833" y="6032389"/>
            <a:ext cx="504074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3956" y="6032389"/>
            <a:ext cx="335734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8522" y="4895396"/>
            <a:ext cx="504074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966645" y="1747838"/>
          <a:ext cx="36623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2070000" imgH="279360" progId="Equation.DSMT4">
                  <p:embed/>
                </p:oleObj>
              </mc:Choice>
              <mc:Fallback>
                <p:oleObj name="Equation" r:id="rId10" imgW="20700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66645" y="1747838"/>
                        <a:ext cx="366236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15" idx="3"/>
          </p:cNvCxnSpPr>
          <p:nvPr/>
        </p:nvCxnSpPr>
        <p:spPr bwMode="auto">
          <a:xfrm flipV="1">
            <a:off x="2129099" y="2002612"/>
            <a:ext cx="2714954" cy="32976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4" idx="0"/>
          </p:cNvCxnSpPr>
          <p:nvPr/>
        </p:nvCxnSpPr>
        <p:spPr bwMode="auto">
          <a:xfrm flipV="1">
            <a:off x="5204107" y="2167494"/>
            <a:ext cx="735714" cy="115622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1840559" y="2167494"/>
            <a:ext cx="6419269" cy="272790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821823" y="2229322"/>
            <a:ext cx="3926600" cy="380968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7" idx="0"/>
          </p:cNvCxnSpPr>
          <p:nvPr/>
        </p:nvCxnSpPr>
        <p:spPr bwMode="auto">
          <a:xfrm flipV="1">
            <a:off x="3723615" y="2229322"/>
            <a:ext cx="3485787" cy="380968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8" idx="0"/>
          </p:cNvCxnSpPr>
          <p:nvPr/>
        </p:nvCxnSpPr>
        <p:spPr bwMode="auto">
          <a:xfrm flipV="1">
            <a:off x="4710870" y="2167494"/>
            <a:ext cx="3065309" cy="386489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PFA for:</a:t>
            </a:r>
          </a:p>
          <a:p>
            <a:pPr marL="514350" indent="-514350">
              <a:buAutoNum type="alphaLcParenR"/>
            </a:pPr>
            <a:r>
              <a:rPr lang="en-US" dirty="0"/>
              <a:t>Simple battery arbitrage</a:t>
            </a:r>
          </a:p>
          <a:p>
            <a:pPr marL="514350" indent="-514350">
              <a:buAutoNum type="alphaLcParenR"/>
            </a:pPr>
            <a:r>
              <a:rPr lang="en-US" dirty="0"/>
              <a:t>More complex storage problem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60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Battery arbitrage – When to charge, when to discharge, given volatile LMPs</a:t>
            </a:r>
          </a:p>
        </p:txBody>
      </p:sp>
      <p:pic>
        <p:nvPicPr>
          <p:cNvPr id="138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96" y="2138005"/>
            <a:ext cx="3151734" cy="209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1"/>
          <a:stretch/>
        </p:blipFill>
        <p:spPr bwMode="auto">
          <a:xfrm>
            <a:off x="1071534" y="4273120"/>
            <a:ext cx="2677296" cy="23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942786" y="549503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944711" y="506868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5"/>
          <a:stretch/>
        </p:blipFill>
        <p:spPr>
          <a:xfrm>
            <a:off x="5542568" y="4273120"/>
            <a:ext cx="3131532" cy="23875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8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235581" y="2344330"/>
          <a:ext cx="6852213" cy="29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96275" cy="4953000"/>
          </a:xfrm>
        </p:spPr>
        <p:txBody>
          <a:bodyPr/>
          <a:lstStyle/>
          <a:p>
            <a:r>
              <a:rPr lang="en-US" dirty="0"/>
              <a:t>Grid operators require that batteries bid charge and discharge prices, an hour in advance.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have to search for the best values for the policy parameters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381" y="3883553"/>
            <a:ext cx="7637463" cy="352425"/>
            <a:chOff x="577" y="2183"/>
            <a:chExt cx="4811" cy="222"/>
          </a:xfrm>
        </p:grpSpPr>
        <p:sp>
          <p:nvSpPr>
            <p:cNvPr id="46089" name="Line 6"/>
            <p:cNvSpPr>
              <a:spLocks noChangeShapeType="1"/>
            </p:cNvSpPr>
            <p:nvPr/>
          </p:nvSpPr>
          <p:spPr bwMode="auto">
            <a:xfrm>
              <a:off x="1290" y="2294"/>
              <a:ext cx="409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090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77" y="2183"/>
            <a:ext cx="53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495000" imgH="203040" progId="Equation.DSMT4">
                    <p:embed/>
                  </p:oleObj>
                </mc:Choice>
                <mc:Fallback>
                  <p:oleObj name="Equation" r:id="rId5" imgW="495000" imgH="203040" progId="Equation.DSMT4">
                    <p:embed/>
                    <p:pic>
                      <p:nvPicPr>
                        <p:cNvPr id="4609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183"/>
                          <a:ext cx="53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9381" y="4265166"/>
            <a:ext cx="7618413" cy="352425"/>
            <a:chOff x="577" y="2731"/>
            <a:chExt cx="4799" cy="222"/>
          </a:xfrm>
        </p:grpSpPr>
        <p:sp>
          <p:nvSpPr>
            <p:cNvPr id="46092" name="Line 9"/>
            <p:cNvSpPr>
              <a:spLocks noChangeShapeType="1"/>
            </p:cNvSpPr>
            <p:nvPr/>
          </p:nvSpPr>
          <p:spPr bwMode="auto">
            <a:xfrm>
              <a:off x="1278" y="2842"/>
              <a:ext cx="409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093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77" y="2731"/>
            <a:ext cx="42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7" imgW="393480" imgH="203040" progId="Equation.DSMT4">
                    <p:embed/>
                  </p:oleObj>
                </mc:Choice>
                <mc:Fallback>
                  <p:oleObj name="Equation" r:id="rId7" imgW="393480" imgH="203040" progId="Equation.DSMT4">
                    <p:embed/>
                    <p:pic>
                      <p:nvPicPr>
                        <p:cNvPr id="4609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731"/>
                          <a:ext cx="42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32100" y="5910263"/>
          <a:ext cx="2587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1015920" imgH="177480" progId="Equation.DSMT4">
                  <p:embed/>
                </p:oleObj>
              </mc:Choice>
              <mc:Fallback>
                <p:oleObj name="Equation" r:id="rId9" imgW="10159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32100" y="5910263"/>
                        <a:ext cx="25876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"/>
            <a:ext cx="7142197" cy="420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24" y="4270943"/>
            <a:ext cx="7151596" cy="21193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policy function might be the parametric model (this is nonlinear in the parameters):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SzPct val="80000"/>
              <a:buBlip>
                <a:blip r:embed="rId3"/>
              </a:buBlip>
            </a:pPr>
            <a:endParaRPr lang="en-US" dirty="0"/>
          </a:p>
          <a:p>
            <a:pPr marL="0" lvl="1" indent="0">
              <a:buSzPct val="80000"/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82873" y="2017299"/>
          <a:ext cx="5448477" cy="158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539800" imgH="736560" progId="Equation.DSMT4">
                  <p:embed/>
                </p:oleObj>
              </mc:Choice>
              <mc:Fallback>
                <p:oleObj name="Equation" r:id="rId4" imgW="2539800" imgH="736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2873" y="2017299"/>
                        <a:ext cx="5448477" cy="158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Energy shift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"/>
          <a:stretch/>
        </p:blipFill>
        <p:spPr bwMode="auto">
          <a:xfrm>
            <a:off x="0" y="3604702"/>
            <a:ext cx="9144000" cy="32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093" y="3725614"/>
            <a:ext cx="2057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8000"/>
                </a:solidFill>
              </a:rPr>
              <a:t>Energy in storage: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65" y="5094695"/>
            <a:ext cx="21435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CC0066"/>
                </a:solidFill>
              </a:rPr>
              <a:t>Price of electricity: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0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Presentation on energy storage in Brazil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8212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962150"/>
          </a:xfrm>
        </p:spPr>
        <p:txBody>
          <a:bodyPr/>
          <a:lstStyle/>
          <a:p>
            <a:r>
              <a:rPr lang="en-US" dirty="0"/>
              <a:t>Finding the best policy</a:t>
            </a:r>
          </a:p>
          <a:p>
            <a:pPr lvl="1"/>
            <a:r>
              <a:rPr lang="en-US" dirty="0"/>
              <a:t>We need to maximize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cannot compute the expectation, so we run simulations: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358667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5"/>
          <p:cNvSpPr>
            <a:spLocks noChangeShapeType="1"/>
          </p:cNvSpPr>
          <p:nvPr/>
        </p:nvSpPr>
        <p:spPr bwMode="auto">
          <a:xfrm flipH="1" flipV="1">
            <a:off x="2070099" y="5692074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4259263" y="5793673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/>
          </p:nvPr>
        </p:nvGraphicFramePr>
        <p:xfrm>
          <a:off x="6405563" y="5941769"/>
          <a:ext cx="1284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5941769"/>
                        <a:ext cx="1284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/>
          </p:nvPr>
        </p:nvGraphicFramePr>
        <p:xfrm>
          <a:off x="1857375" y="5995744"/>
          <a:ext cx="923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995744"/>
                        <a:ext cx="923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255963" y="5502366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508500" y="5502365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4533900" y="4854775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4508499" y="48316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10896" y="49840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08515" y="474831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08531" y="459357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47" y="514597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06166" y="437691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30400" y="1971675"/>
          <a:ext cx="480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1955520" imgH="368280" progId="Equation.DSMT4">
                  <p:embed/>
                </p:oleObj>
              </mc:Choice>
              <mc:Fallback>
                <p:oleObj name="Equation" r:id="rId9" imgW="1955520" imgH="3682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71675"/>
                        <a:ext cx="48006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Performing policy search</a:t>
                </a:r>
              </a:p>
              <a:p>
                <a:pPr lvl="1"/>
                <a:r>
                  <a:rPr lang="en-US" dirty="0"/>
                  <a:t>Searching for the best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its own sequential decision problem.</a:t>
                </a:r>
              </a:p>
              <a:p>
                <a:pPr lvl="1"/>
                <a:r>
                  <a:rPr lang="en-US" dirty="0"/>
                  <a:t>There are two settings for doing policy search:</a:t>
                </a:r>
              </a:p>
              <a:p>
                <a:pPr lvl="2"/>
                <a:r>
                  <a:rPr lang="en-US" dirty="0"/>
                  <a:t>Offline using a simulator</a:t>
                </a:r>
              </a:p>
              <a:p>
                <a:pPr lvl="3"/>
                <a:r>
                  <a:rPr lang="en-US" dirty="0"/>
                  <a:t>1) Using real data – this would be a “data-driven” simulator</a:t>
                </a:r>
              </a:p>
              <a:p>
                <a:pPr lvl="3"/>
                <a:r>
                  <a:rPr lang="en-US" dirty="0"/>
                  <a:t>2) Using observations from a mathematical model (see lecture for next week)</a:t>
                </a:r>
              </a:p>
              <a:p>
                <a:pPr lvl="2"/>
                <a:r>
                  <a:rPr lang="en-US" dirty="0"/>
                  <a:t>Online in the field</a:t>
                </a:r>
              </a:p>
              <a:p>
                <a:pPr lvl="3"/>
                <a:r>
                  <a:rPr lang="en-US" dirty="0"/>
                  <a:t>Need a policy that learns while earning</a:t>
                </a:r>
              </a:p>
              <a:p>
                <a:pPr lvl="3"/>
                <a:r>
                  <a:rPr lang="en-US" dirty="0"/>
                  <a:t>This is the setting of </a:t>
                </a:r>
                <a:r>
                  <a:rPr lang="en-US" dirty="0" err="1"/>
                  <a:t>multiarmed</a:t>
                </a:r>
                <a:r>
                  <a:rPr lang="en-US" dirty="0"/>
                  <a:t> bandit problems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D441E-44FF-4C79-A8AB-BD4B7F9D7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Brazilian Electricity Sector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31A93-2276-4D20-802D-414F45880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 mix, grid operation and challenges for integrating intermittent sources to the system </a:t>
            </a:r>
          </a:p>
        </p:txBody>
      </p:sp>
    </p:spTree>
    <p:extLst>
      <p:ext uri="{BB962C8B-B14F-4D97-AF65-F5344CB8AC3E}">
        <p14:creationId xmlns:p14="http://schemas.microsoft.com/office/powerpoint/2010/main" val="31840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C9344C-B2CD-4BAF-8D3F-255AA6F91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06" y="3825482"/>
            <a:ext cx="3130926" cy="2080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/>
              <a:t>Brazilian Energy Mix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FF684C-064D-4816-AC21-50FB0AEE6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92" y="1768214"/>
            <a:ext cx="3469439" cy="19515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2812D3-BB90-47D2-BDAD-272E8C392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5" y="1782152"/>
            <a:ext cx="2904978" cy="193762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A5FA848-54F3-4707-81BD-066FA90A7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5" y="3892756"/>
            <a:ext cx="2904978" cy="20147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8AC876D-CA27-485E-B578-30962E2DB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71" y="2772753"/>
            <a:ext cx="3727572" cy="20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Brazilian Energy Mix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41532F-EEAB-4143-8AC4-AEB7503C6AE3}"/>
              </a:ext>
            </a:extLst>
          </p:cNvPr>
          <p:cNvSpPr/>
          <p:nvPr/>
        </p:nvSpPr>
        <p:spPr>
          <a:xfrm>
            <a:off x="7078221" y="5460605"/>
            <a:ext cx="20657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ONS (2018).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7F0A57-D833-4402-BFDD-A6E1BBE83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1"/>
          <a:stretch/>
        </p:blipFill>
        <p:spPr>
          <a:xfrm>
            <a:off x="420718" y="2268799"/>
            <a:ext cx="2615445" cy="36389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EFE7F4-BEE8-4CDD-AF99-C06AEE4D9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/>
          <a:stretch/>
        </p:blipFill>
        <p:spPr>
          <a:xfrm>
            <a:off x="3991345" y="2268799"/>
            <a:ext cx="2753231" cy="370694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EBF4073D-1D04-4833-9D4A-544915BF855F}"/>
              </a:ext>
            </a:extLst>
          </p:cNvPr>
          <p:cNvSpPr/>
          <p:nvPr/>
        </p:nvSpPr>
        <p:spPr>
          <a:xfrm>
            <a:off x="1155609" y="1873339"/>
            <a:ext cx="20657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Capacity (MW) per type – August/2018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683F321-F594-41A7-B14D-F79429C34AD9}"/>
              </a:ext>
            </a:extLst>
          </p:cNvPr>
          <p:cNvSpPr/>
          <p:nvPr/>
        </p:nvSpPr>
        <p:spPr>
          <a:xfrm>
            <a:off x="4845618" y="1909088"/>
            <a:ext cx="20657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Capacity (MW) per type – August/2008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E1A998-8900-4C7C-84C2-D66C32A06DC7}"/>
              </a:ext>
            </a:extLst>
          </p:cNvPr>
          <p:cNvSpPr/>
          <p:nvPr/>
        </p:nvSpPr>
        <p:spPr>
          <a:xfrm>
            <a:off x="2197817" y="2277763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13,118</a:t>
            </a:r>
          </a:p>
          <a:p>
            <a:pPr algn="ctr"/>
            <a:r>
              <a:rPr lang="en-US" sz="1050" dirty="0"/>
              <a:t>8.3%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FAF0538-70B2-49B0-930E-4CB6E411CF5E}"/>
              </a:ext>
            </a:extLst>
          </p:cNvPr>
          <p:cNvSpPr/>
          <p:nvPr/>
        </p:nvSpPr>
        <p:spPr>
          <a:xfrm>
            <a:off x="1612381" y="3603247"/>
            <a:ext cx="75906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158,083</a:t>
            </a:r>
          </a:p>
          <a:p>
            <a:pPr algn="ctr"/>
            <a:r>
              <a:rPr lang="en-US" sz="1050" b="1" dirty="0"/>
              <a:t>100.0%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72BD682-66FE-45AE-BC35-38819DB67F6E}"/>
              </a:ext>
            </a:extLst>
          </p:cNvPr>
          <p:cNvSpPr/>
          <p:nvPr/>
        </p:nvSpPr>
        <p:spPr>
          <a:xfrm>
            <a:off x="5631949" y="2278800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2,007</a:t>
            </a:r>
          </a:p>
          <a:p>
            <a:pPr algn="ctr"/>
            <a:r>
              <a:rPr lang="en-US" sz="1050" dirty="0"/>
              <a:t>2.0%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0CA9CD0-0325-49B4-BCD0-854741313B06}"/>
              </a:ext>
            </a:extLst>
          </p:cNvPr>
          <p:cNvSpPr/>
          <p:nvPr/>
        </p:nvSpPr>
        <p:spPr>
          <a:xfrm>
            <a:off x="4534849" y="2407882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14,424</a:t>
            </a:r>
          </a:p>
          <a:p>
            <a:pPr algn="ctr"/>
            <a:r>
              <a:rPr lang="en-US" sz="1050" dirty="0"/>
              <a:t>14.5%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29C8CD-FB27-43BA-B5B8-6F4863D05DA3}"/>
              </a:ext>
            </a:extLst>
          </p:cNvPr>
          <p:cNvSpPr/>
          <p:nvPr/>
        </p:nvSpPr>
        <p:spPr>
          <a:xfrm>
            <a:off x="5320275" y="3642363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99,191</a:t>
            </a:r>
          </a:p>
          <a:p>
            <a:pPr algn="ctr"/>
            <a:r>
              <a:rPr lang="en-US" sz="1050" b="1" dirty="0"/>
              <a:t>100.0%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8202F1A-1870-4A44-AC55-9FBD7119F6B2}"/>
              </a:ext>
            </a:extLst>
          </p:cNvPr>
          <p:cNvSpPr/>
          <p:nvPr/>
        </p:nvSpPr>
        <p:spPr>
          <a:xfrm>
            <a:off x="5901254" y="4858051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82,539</a:t>
            </a:r>
          </a:p>
          <a:p>
            <a:pPr algn="ctr"/>
            <a:r>
              <a:rPr lang="en-US" sz="1050" dirty="0"/>
              <a:t>83.2%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9A3245D-FAB7-49FC-BFDB-CDCFF2B59642}"/>
              </a:ext>
            </a:extLst>
          </p:cNvPr>
          <p:cNvSpPr/>
          <p:nvPr/>
        </p:nvSpPr>
        <p:spPr>
          <a:xfrm>
            <a:off x="2413649" y="4746251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107,161</a:t>
            </a:r>
          </a:p>
          <a:p>
            <a:pPr algn="ctr"/>
            <a:r>
              <a:rPr lang="en-US" sz="1050" dirty="0"/>
              <a:t>67.8%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6586F27-2A02-498F-BD93-C881F33BB813}"/>
              </a:ext>
            </a:extLst>
          </p:cNvPr>
          <p:cNvSpPr/>
          <p:nvPr/>
        </p:nvSpPr>
        <p:spPr>
          <a:xfrm>
            <a:off x="367981" y="3117160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1,305</a:t>
            </a:r>
          </a:p>
          <a:p>
            <a:pPr algn="ctr"/>
            <a:r>
              <a:rPr lang="en-US" sz="1050" dirty="0"/>
              <a:t>0.8%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39ACCF5-6882-43C5-B3F4-640C14AE5605}"/>
              </a:ext>
            </a:extLst>
          </p:cNvPr>
          <p:cNvSpPr/>
          <p:nvPr/>
        </p:nvSpPr>
        <p:spPr>
          <a:xfrm>
            <a:off x="786261" y="2485560"/>
            <a:ext cx="62153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34,509</a:t>
            </a:r>
          </a:p>
          <a:p>
            <a:pPr algn="ctr"/>
            <a:r>
              <a:rPr lang="en-US" sz="1050" dirty="0"/>
              <a:t>21.8%</a:t>
            </a:r>
          </a:p>
        </p:txBody>
      </p:sp>
    </p:spTree>
    <p:extLst>
      <p:ext uri="{BB962C8B-B14F-4D97-AF65-F5344CB8AC3E}">
        <p14:creationId xmlns:p14="http://schemas.microsoft.com/office/powerpoint/2010/main" val="94601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Brazilian Energy Mix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C192AA-37C1-4C6E-ACAC-FFC163DE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60" y="1809750"/>
            <a:ext cx="5203445" cy="349403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241532F-EEAB-4143-8AC4-AEB7503C6AE3}"/>
              </a:ext>
            </a:extLst>
          </p:cNvPr>
          <p:cNvSpPr/>
          <p:nvPr/>
        </p:nvSpPr>
        <p:spPr>
          <a:xfrm>
            <a:off x="3035175" y="5487461"/>
            <a:ext cx="20657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EPE (2018).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30C489-660C-43D3-8647-CE7948DC4A71}"/>
              </a:ext>
            </a:extLst>
          </p:cNvPr>
          <p:cNvSpPr/>
          <p:nvPr/>
        </p:nvSpPr>
        <p:spPr>
          <a:xfrm>
            <a:off x="1309432" y="2228697"/>
            <a:ext cx="2486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15757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2014 Brazilian drought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BB82B9-BE34-42F5-9AB4-7202A63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4" y="2338008"/>
            <a:ext cx="4773211" cy="26866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3B72DB-AF1A-4550-94C7-FC4255283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338008"/>
            <a:ext cx="4029954" cy="26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A358E2-3A02-4F4E-A3C8-35333B03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" y="1609052"/>
            <a:ext cx="4221332" cy="435066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8637F8D-8B43-4AEA-9451-70248DB24961}"/>
              </a:ext>
            </a:extLst>
          </p:cNvPr>
          <p:cNvSpPr/>
          <p:nvPr/>
        </p:nvSpPr>
        <p:spPr>
          <a:xfrm>
            <a:off x="4393277" y="2423517"/>
            <a:ext cx="307311" cy="58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041BE0-4E99-4E80-BE96-43BBE5060404}"/>
              </a:ext>
            </a:extLst>
          </p:cNvPr>
          <p:cNvSpPr/>
          <p:nvPr/>
        </p:nvSpPr>
        <p:spPr>
          <a:xfrm>
            <a:off x="4327515" y="256279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Wind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88912C-4E69-462C-90E3-B1299C3F3CB8}"/>
              </a:ext>
            </a:extLst>
          </p:cNvPr>
          <p:cNvSpPr/>
          <p:nvPr/>
        </p:nvSpPr>
        <p:spPr>
          <a:xfrm>
            <a:off x="4327516" y="2479402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Thermo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1DAB0C-2864-4654-96D1-580AB9EB1EE6}"/>
              </a:ext>
            </a:extLst>
          </p:cNvPr>
          <p:cNvSpPr/>
          <p:nvPr/>
        </p:nvSpPr>
        <p:spPr>
          <a:xfrm>
            <a:off x="4327516" y="2390286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Hydro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7D0ABAF-B3A6-47C5-B136-71E4FB21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70" y="2826767"/>
            <a:ext cx="441108" cy="1893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3E895A-4CD6-4334-9C30-E69219C28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013" y="2254339"/>
            <a:ext cx="422291" cy="15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14695"/>
            <a:ext cx="6447501" cy="990600"/>
          </a:xfrm>
        </p:spPr>
        <p:txBody>
          <a:bodyPr/>
          <a:lstStyle/>
          <a:p>
            <a:r>
              <a:rPr lang="en-US" dirty="0"/>
              <a:t>Interconnected National System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41532F-EEAB-4143-8AC4-AEB7503C6AE3}"/>
              </a:ext>
            </a:extLst>
          </p:cNvPr>
          <p:cNvSpPr/>
          <p:nvPr/>
        </p:nvSpPr>
        <p:spPr>
          <a:xfrm>
            <a:off x="5270965" y="5350890"/>
            <a:ext cx="1508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Adapted from ONS (2018).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F65AB3-5CA1-4013-BDEB-F6CC8D583028}"/>
              </a:ext>
            </a:extLst>
          </p:cNvPr>
          <p:cNvSpPr/>
          <p:nvPr/>
        </p:nvSpPr>
        <p:spPr>
          <a:xfrm>
            <a:off x="4332933" y="26501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6DA3E2"/>
                </a:solidFill>
              </a:rPr>
              <a:t>Solar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3376CA-52BC-453F-BAB7-B9FD5164F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13" y="2348564"/>
            <a:ext cx="422291" cy="1570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7D4F985-164B-47A8-A6BC-6CB12E099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942" y="5163280"/>
            <a:ext cx="422291" cy="1570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ACA4BF9-1F43-4987-B86A-B7C3B576D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022" y="3924618"/>
            <a:ext cx="422291" cy="1570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947619D-C53C-4EB6-8FE1-6EBA96FF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34" y="5650631"/>
            <a:ext cx="441108" cy="18930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22BFA10-BD18-432A-9351-DEA2D1D54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43" y="4663010"/>
            <a:ext cx="441108" cy="1893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1B73EDF-7FAE-4396-932F-98199AF12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13" y="2837981"/>
            <a:ext cx="441108" cy="189309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B25D760A-503C-45D4-8199-B57F650E520A}"/>
              </a:ext>
            </a:extLst>
          </p:cNvPr>
          <p:cNvSpPr/>
          <p:nvPr/>
        </p:nvSpPr>
        <p:spPr>
          <a:xfrm>
            <a:off x="4306086" y="1997976"/>
            <a:ext cx="853577" cy="207749"/>
          </a:xfrm>
          <a:prstGeom prst="rect">
            <a:avLst/>
          </a:prstGeom>
          <a:solidFill>
            <a:srgbClr val="E9F1FA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6D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endParaRPr lang="en-US" sz="525" b="1" dirty="0">
              <a:solidFill>
                <a:srgbClr val="6DA3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D5C47D-2C25-46E0-8399-0827C94377E5}"/>
              </a:ext>
            </a:extLst>
          </p:cNvPr>
          <p:cNvSpPr/>
          <p:nvPr/>
        </p:nvSpPr>
        <p:spPr>
          <a:xfrm>
            <a:off x="4015313" y="3659639"/>
            <a:ext cx="1094850" cy="207749"/>
          </a:xfrm>
          <a:prstGeom prst="rect">
            <a:avLst/>
          </a:prstGeom>
          <a:solidFill>
            <a:srgbClr val="F6DEBD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EB7E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Midwest/Southeast</a:t>
            </a:r>
            <a:endParaRPr lang="en-US" sz="525" b="1" dirty="0">
              <a:solidFill>
                <a:srgbClr val="EB7E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7B5E4B7-B9C4-4E88-A254-367041AD707C}"/>
              </a:ext>
            </a:extLst>
          </p:cNvPr>
          <p:cNvSpPr/>
          <p:nvPr/>
        </p:nvSpPr>
        <p:spPr>
          <a:xfrm>
            <a:off x="1346193" y="2092334"/>
            <a:ext cx="801695" cy="207749"/>
          </a:xfrm>
          <a:prstGeom prst="rect">
            <a:avLst/>
          </a:prstGeom>
          <a:solidFill>
            <a:srgbClr val="F3F5D4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AEB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US" sz="525" b="1" dirty="0">
              <a:solidFill>
                <a:srgbClr val="AEB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762118D-C7AF-4CF2-AAD9-A9B8C79A824E}"/>
              </a:ext>
            </a:extLst>
          </p:cNvPr>
          <p:cNvSpPr/>
          <p:nvPr/>
        </p:nvSpPr>
        <p:spPr>
          <a:xfrm>
            <a:off x="3110698" y="4903144"/>
            <a:ext cx="832652" cy="207749"/>
          </a:xfrm>
          <a:prstGeom prst="rect">
            <a:avLst/>
          </a:prstGeom>
          <a:solidFill>
            <a:srgbClr val="D6D6D6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6A7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lang="en-US" sz="525" b="1" dirty="0">
              <a:solidFill>
                <a:srgbClr val="6A7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9A94D8D-D613-462C-92A6-D3E7515F1CC5}"/>
              </a:ext>
            </a:extLst>
          </p:cNvPr>
          <p:cNvSpPr/>
          <p:nvPr/>
        </p:nvSpPr>
        <p:spPr>
          <a:xfrm>
            <a:off x="1200978" y="5130307"/>
            <a:ext cx="1193964" cy="2077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Energy Imports</a:t>
            </a:r>
            <a:endParaRPr lang="en-US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BD8A821-5E5F-47AC-B055-4A0915DB3000}"/>
              </a:ext>
            </a:extLst>
          </p:cNvPr>
          <p:cNvSpPr/>
          <p:nvPr/>
        </p:nvSpPr>
        <p:spPr>
          <a:xfrm>
            <a:off x="1223367" y="5350890"/>
            <a:ext cx="344687" cy="26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6C7F75C-EF5E-4D4D-B706-300675543CCC}"/>
              </a:ext>
            </a:extLst>
          </p:cNvPr>
          <p:cNvSpPr/>
          <p:nvPr/>
        </p:nvSpPr>
        <p:spPr>
          <a:xfrm>
            <a:off x="1208122" y="5327473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Argentina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823FC1D-CB1C-42EB-B3E4-8B0639BCB3B3}"/>
              </a:ext>
            </a:extLst>
          </p:cNvPr>
          <p:cNvSpPr/>
          <p:nvPr/>
        </p:nvSpPr>
        <p:spPr>
          <a:xfrm>
            <a:off x="1208122" y="5414067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Paraguay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E576706-A8C9-4B14-9F7A-AD14AEA9B637}"/>
              </a:ext>
            </a:extLst>
          </p:cNvPr>
          <p:cNvSpPr/>
          <p:nvPr/>
        </p:nvSpPr>
        <p:spPr>
          <a:xfrm>
            <a:off x="1203836" y="5496965"/>
            <a:ext cx="470659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5" b="1" dirty="0"/>
              <a:t>Uruguay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752967-2390-4B58-B093-576B98520D88}"/>
              </a:ext>
            </a:extLst>
          </p:cNvPr>
          <p:cNvSpPr/>
          <p:nvPr/>
        </p:nvSpPr>
        <p:spPr>
          <a:xfrm>
            <a:off x="4068657" y="4086778"/>
            <a:ext cx="362219" cy="58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6F557DB-4749-4555-BB71-D544D68DCB6F}"/>
              </a:ext>
            </a:extLst>
          </p:cNvPr>
          <p:cNvSpPr/>
          <p:nvPr/>
        </p:nvSpPr>
        <p:spPr>
          <a:xfrm>
            <a:off x="4022167" y="4399249"/>
            <a:ext cx="549833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Itaipu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60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Hz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0388DAF-4B4B-4D7D-A5CE-4E91FB1FCEAD}"/>
              </a:ext>
            </a:extLst>
          </p:cNvPr>
          <p:cNvSpPr/>
          <p:nvPr/>
        </p:nvSpPr>
        <p:spPr>
          <a:xfrm>
            <a:off x="4016750" y="4054786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Hydro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48015C8-7648-4E0F-8648-6F3E54678567}"/>
              </a:ext>
            </a:extLst>
          </p:cNvPr>
          <p:cNvSpPr/>
          <p:nvPr/>
        </p:nvSpPr>
        <p:spPr>
          <a:xfrm>
            <a:off x="4016750" y="4143902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Thermo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639402B-4C88-4F0B-BADA-19997347DB0F}"/>
              </a:ext>
            </a:extLst>
          </p:cNvPr>
          <p:cNvSpPr/>
          <p:nvPr/>
        </p:nvSpPr>
        <p:spPr>
          <a:xfrm>
            <a:off x="4016749" y="4227298"/>
            <a:ext cx="422291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Nuclear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2000FC3-F3C6-4A2F-88BE-49B8CC5BF0E8}"/>
              </a:ext>
            </a:extLst>
          </p:cNvPr>
          <p:cNvSpPr/>
          <p:nvPr/>
        </p:nvSpPr>
        <p:spPr>
          <a:xfrm>
            <a:off x="4022167" y="44797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Solar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CE438BC-C7F6-4232-A658-8692D3606B22}"/>
              </a:ext>
            </a:extLst>
          </p:cNvPr>
          <p:cNvSpPr/>
          <p:nvPr/>
        </p:nvSpPr>
        <p:spPr>
          <a:xfrm>
            <a:off x="4022167" y="4314628"/>
            <a:ext cx="549833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EB7E3A"/>
                </a:solidFill>
              </a:rPr>
              <a:t>Itaipu</a:t>
            </a:r>
            <a:r>
              <a:rPr lang="en-US" sz="525" b="1" dirty="0">
                <a:solidFill>
                  <a:srgbClr val="6DA3E2"/>
                </a:solidFill>
              </a:rPr>
              <a:t> </a:t>
            </a:r>
            <a:r>
              <a:rPr lang="en-US" sz="525" b="1" dirty="0">
                <a:solidFill>
                  <a:srgbClr val="EB7E3A"/>
                </a:solidFill>
              </a:rPr>
              <a:t>50 Hz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CF5F89F-81AA-484A-AF34-ED42EEC155D8}"/>
              </a:ext>
            </a:extLst>
          </p:cNvPr>
          <p:cNvSpPr/>
          <p:nvPr/>
        </p:nvSpPr>
        <p:spPr>
          <a:xfrm>
            <a:off x="3147338" y="5327472"/>
            <a:ext cx="362219" cy="29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4C1E84B-FCD0-46D7-88EE-716AB65A9F81}"/>
              </a:ext>
            </a:extLst>
          </p:cNvPr>
          <p:cNvSpPr/>
          <p:nvPr/>
        </p:nvSpPr>
        <p:spPr>
          <a:xfrm>
            <a:off x="3116634" y="5297813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Hydro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5BF1B69A-204D-4649-B062-989C5D59F3BE}"/>
              </a:ext>
            </a:extLst>
          </p:cNvPr>
          <p:cNvSpPr/>
          <p:nvPr/>
        </p:nvSpPr>
        <p:spPr>
          <a:xfrm>
            <a:off x="3116634" y="5386928"/>
            <a:ext cx="400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Thermo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4C7CC24-E06D-4B59-BCD5-04F96713455A}"/>
              </a:ext>
            </a:extLst>
          </p:cNvPr>
          <p:cNvSpPr/>
          <p:nvPr/>
        </p:nvSpPr>
        <p:spPr>
          <a:xfrm>
            <a:off x="3116633" y="5470325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8F8C87"/>
                </a:solidFill>
              </a:rPr>
              <a:t>Wind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DC2C212-5C6C-47E7-81E2-307B61F0E892}"/>
              </a:ext>
            </a:extLst>
          </p:cNvPr>
          <p:cNvSpPr/>
          <p:nvPr/>
        </p:nvSpPr>
        <p:spPr>
          <a:xfrm>
            <a:off x="1382824" y="2516388"/>
            <a:ext cx="362219" cy="29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264E1429-EAE3-4D4A-ACB8-18382D71A8BA}"/>
              </a:ext>
            </a:extLst>
          </p:cNvPr>
          <p:cNvSpPr/>
          <p:nvPr/>
        </p:nvSpPr>
        <p:spPr>
          <a:xfrm>
            <a:off x="1352120" y="2486728"/>
            <a:ext cx="36223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Wind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7D4993F-0F19-41E3-940A-3770B459C979}"/>
              </a:ext>
            </a:extLst>
          </p:cNvPr>
          <p:cNvSpPr/>
          <p:nvPr/>
        </p:nvSpPr>
        <p:spPr>
          <a:xfrm>
            <a:off x="1352120" y="2575844"/>
            <a:ext cx="400697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Hydro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4C7109F-978C-495B-B8AC-1F992253C212}"/>
              </a:ext>
            </a:extLst>
          </p:cNvPr>
          <p:cNvSpPr/>
          <p:nvPr/>
        </p:nvSpPr>
        <p:spPr>
          <a:xfrm>
            <a:off x="1352119" y="2659240"/>
            <a:ext cx="392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" b="1" dirty="0">
                <a:solidFill>
                  <a:srgbClr val="AEBD1D"/>
                </a:solidFill>
              </a:rPr>
              <a:t>Thermo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C403C6C-E870-4AF7-86D6-EC268DBAB5BD}"/>
              </a:ext>
            </a:extLst>
          </p:cNvPr>
          <p:cNvSpPr/>
          <p:nvPr/>
        </p:nvSpPr>
        <p:spPr>
          <a:xfrm>
            <a:off x="1232522" y="3971481"/>
            <a:ext cx="1193964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Date and time: 10/04/18 at 14:24</a:t>
            </a:r>
            <a:endParaRPr lang="en-US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0D3073D8-837A-43D3-94B1-094872F4D3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69" y="2175604"/>
            <a:ext cx="1915487" cy="2404212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22F08763-7C1E-4064-9363-EB7293A0131C}"/>
              </a:ext>
            </a:extLst>
          </p:cNvPr>
          <p:cNvSpPr/>
          <p:nvPr/>
        </p:nvSpPr>
        <p:spPr>
          <a:xfrm>
            <a:off x="5904055" y="1910544"/>
            <a:ext cx="1508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POWER IN MW</a:t>
            </a:r>
          </a:p>
        </p:txBody>
      </p:sp>
    </p:spTree>
    <p:extLst>
      <p:ext uri="{BB962C8B-B14F-4D97-AF65-F5344CB8AC3E}">
        <p14:creationId xmlns:p14="http://schemas.microsoft.com/office/powerpoint/2010/main" val="5652916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472050</TotalTime>
  <Words>862</Words>
  <Application>Microsoft Office PowerPoint</Application>
  <PresentationFormat>On-screen Show (4:3)</PresentationFormat>
  <Paragraphs>314</Paragraphs>
  <Slides>31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Times New Roman</vt:lpstr>
      <vt:lpstr>Wingdings</vt:lpstr>
      <vt:lpstr>Wingdings 3</vt:lpstr>
      <vt:lpstr>Default Design</vt:lpstr>
      <vt:lpstr>Equation</vt:lpstr>
      <vt:lpstr>PowerPoint Presentation</vt:lpstr>
      <vt:lpstr>Week 5 – Monday</vt:lpstr>
      <vt:lpstr>Presentation on energy storage in Brazil</vt:lpstr>
      <vt:lpstr>The Brazilian Electricity Sector</vt:lpstr>
      <vt:lpstr>Brazilian Energy Mix</vt:lpstr>
      <vt:lpstr>Brazilian Energy Mix</vt:lpstr>
      <vt:lpstr>Brazilian Energy Mix</vt:lpstr>
      <vt:lpstr>2014 Brazilian drought</vt:lpstr>
      <vt:lpstr>Interconnected National System</vt:lpstr>
      <vt:lpstr>Interconnected National System</vt:lpstr>
      <vt:lpstr>Intermittent generation</vt:lpstr>
      <vt:lpstr>Current storage options</vt:lpstr>
      <vt:lpstr>Energy Storage Systems</vt:lpstr>
      <vt:lpstr>Narrative</vt:lpstr>
      <vt:lpstr>An energy storage problem</vt:lpstr>
      <vt:lpstr>PowerPoint Presentation</vt:lpstr>
      <vt:lpstr>Basic model</vt:lpstr>
      <vt:lpstr>An energy storage problem</vt:lpstr>
      <vt:lpstr>An energy storage problem</vt:lpstr>
      <vt:lpstr>An energy storage problem</vt:lpstr>
      <vt:lpstr>An energy storage problem</vt:lpstr>
      <vt:lpstr>An energy storage problem</vt:lpstr>
      <vt:lpstr>An energy storage problem</vt:lpstr>
      <vt:lpstr>An energy storage problem</vt:lpstr>
      <vt:lpstr>Designing policies</vt:lpstr>
      <vt:lpstr>Policy function approximations</vt:lpstr>
      <vt:lpstr>Policy function approximations</vt:lpstr>
      <vt:lpstr>PowerPoint Presentation</vt:lpstr>
      <vt:lpstr>Policy function approximations</vt:lpstr>
      <vt:lpstr>Policy function approximations</vt:lpstr>
      <vt:lpstr>Policy function approximations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