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07"/>
  </p:notesMasterIdLst>
  <p:handoutMasterIdLst>
    <p:handoutMasterId r:id="rId108"/>
  </p:handoutMasterIdLst>
  <p:sldIdLst>
    <p:sldId id="407" r:id="rId2"/>
    <p:sldId id="5077" r:id="rId3"/>
    <p:sldId id="5084" r:id="rId4"/>
    <p:sldId id="5163" r:id="rId5"/>
    <p:sldId id="5171" r:id="rId6"/>
    <p:sldId id="6153" r:id="rId7"/>
    <p:sldId id="5168" r:id="rId8"/>
    <p:sldId id="5164" r:id="rId9"/>
    <p:sldId id="5165" r:id="rId10"/>
    <p:sldId id="5166" r:id="rId11"/>
    <p:sldId id="5167" r:id="rId12"/>
    <p:sldId id="6174" r:id="rId13"/>
    <p:sldId id="5172" r:id="rId14"/>
    <p:sldId id="5173" r:id="rId15"/>
    <p:sldId id="5176" r:id="rId16"/>
    <p:sldId id="6120" r:id="rId17"/>
    <p:sldId id="6121" r:id="rId18"/>
    <p:sldId id="5177" r:id="rId19"/>
    <p:sldId id="6110" r:id="rId20"/>
    <p:sldId id="6111" r:id="rId21"/>
    <p:sldId id="6108" r:id="rId22"/>
    <p:sldId id="6113" r:id="rId23"/>
    <p:sldId id="6175" r:id="rId24"/>
    <p:sldId id="5183" r:id="rId25"/>
    <p:sldId id="5194" r:id="rId26"/>
    <p:sldId id="5195" r:id="rId27"/>
    <p:sldId id="5196" r:id="rId28"/>
    <p:sldId id="5197" r:id="rId29"/>
    <p:sldId id="5198" r:id="rId30"/>
    <p:sldId id="5199" r:id="rId31"/>
    <p:sldId id="6154" r:id="rId32"/>
    <p:sldId id="5205" r:id="rId33"/>
    <p:sldId id="6163" r:id="rId34"/>
    <p:sldId id="6164" r:id="rId35"/>
    <p:sldId id="6165" r:id="rId36"/>
    <p:sldId id="6166" r:id="rId37"/>
    <p:sldId id="6167" r:id="rId38"/>
    <p:sldId id="6168" r:id="rId39"/>
    <p:sldId id="6161" r:id="rId40"/>
    <p:sldId id="6176" r:id="rId41"/>
    <p:sldId id="5206" r:id="rId42"/>
    <p:sldId id="5207" r:id="rId43"/>
    <p:sldId id="6177" r:id="rId44"/>
    <p:sldId id="6178" r:id="rId45"/>
    <p:sldId id="6179" r:id="rId46"/>
    <p:sldId id="6093" r:id="rId47"/>
    <p:sldId id="6173" r:id="rId48"/>
    <p:sldId id="5213" r:id="rId49"/>
    <p:sldId id="5216" r:id="rId50"/>
    <p:sldId id="5217" r:id="rId51"/>
    <p:sldId id="5218" r:id="rId52"/>
    <p:sldId id="5214" r:id="rId53"/>
    <p:sldId id="6142" r:id="rId54"/>
    <p:sldId id="6180" r:id="rId55"/>
    <p:sldId id="5220" r:id="rId56"/>
    <p:sldId id="5255" r:id="rId57"/>
    <p:sldId id="5256" r:id="rId58"/>
    <p:sldId id="5261" r:id="rId59"/>
    <p:sldId id="5221" r:id="rId60"/>
    <p:sldId id="5262" r:id="rId61"/>
    <p:sldId id="5222" r:id="rId62"/>
    <p:sldId id="5223" r:id="rId63"/>
    <p:sldId id="5257" r:id="rId64"/>
    <p:sldId id="5224" r:id="rId65"/>
    <p:sldId id="5258" r:id="rId66"/>
    <p:sldId id="6143" r:id="rId67"/>
    <p:sldId id="6144" r:id="rId68"/>
    <p:sldId id="6147" r:id="rId69"/>
    <p:sldId id="5253" r:id="rId70"/>
    <p:sldId id="6145" r:id="rId71"/>
    <p:sldId id="6146" r:id="rId72"/>
    <p:sldId id="6148" r:id="rId73"/>
    <p:sldId id="5097" r:id="rId74"/>
    <p:sldId id="5098" r:id="rId75"/>
    <p:sldId id="5226" r:id="rId76"/>
    <p:sldId id="5227" r:id="rId77"/>
    <p:sldId id="5230" r:id="rId78"/>
    <p:sldId id="5231" r:id="rId79"/>
    <p:sldId id="5229" r:id="rId80"/>
    <p:sldId id="5232" r:id="rId81"/>
    <p:sldId id="5094" r:id="rId82"/>
    <p:sldId id="5970" r:id="rId83"/>
    <p:sldId id="5971" r:id="rId84"/>
    <p:sldId id="6152" r:id="rId85"/>
    <p:sldId id="5973" r:id="rId86"/>
    <p:sldId id="5974" r:id="rId87"/>
    <p:sldId id="6172" r:id="rId88"/>
    <p:sldId id="6151" r:id="rId89"/>
    <p:sldId id="5099" r:id="rId90"/>
    <p:sldId id="5254" r:id="rId91"/>
    <p:sldId id="5100" r:id="rId92"/>
    <p:sldId id="5234" r:id="rId93"/>
    <p:sldId id="5245" r:id="rId94"/>
    <p:sldId id="5250" r:id="rId95"/>
    <p:sldId id="5248" r:id="rId96"/>
    <p:sldId id="5249" r:id="rId97"/>
    <p:sldId id="5244" r:id="rId98"/>
    <p:sldId id="5243" r:id="rId99"/>
    <p:sldId id="5235" r:id="rId100"/>
    <p:sldId id="6052" r:id="rId101"/>
    <p:sldId id="5233" r:id="rId102"/>
    <p:sldId id="6051" r:id="rId103"/>
    <p:sldId id="5237" r:id="rId104"/>
    <p:sldId id="5251" r:id="rId105"/>
    <p:sldId id="5252" r:id="rId106"/>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521415D9-36F7-43E2-AB2F-B90AF26B5E84}">
      <p14:sectionLst xmlns:p14="http://schemas.microsoft.com/office/powerpoint/2010/main">
        <p14:section name="Default Section" id="{BCBCFD0A-44C4-4A0A-AADC-5D86030452A7}">
          <p14:sldIdLst>
            <p14:sldId id="407"/>
            <p14:sldId id="5077"/>
            <p14:sldId id="5084"/>
            <p14:sldId id="5163"/>
            <p14:sldId id="5171"/>
            <p14:sldId id="6153"/>
            <p14:sldId id="5168"/>
            <p14:sldId id="5164"/>
            <p14:sldId id="5165"/>
            <p14:sldId id="5166"/>
            <p14:sldId id="5167"/>
            <p14:sldId id="6174"/>
            <p14:sldId id="5172"/>
            <p14:sldId id="5173"/>
            <p14:sldId id="5176"/>
            <p14:sldId id="6120"/>
            <p14:sldId id="6121"/>
            <p14:sldId id="5177"/>
            <p14:sldId id="6110"/>
            <p14:sldId id="6111"/>
            <p14:sldId id="6108"/>
            <p14:sldId id="6113"/>
            <p14:sldId id="6175"/>
            <p14:sldId id="5183"/>
            <p14:sldId id="5194"/>
            <p14:sldId id="5195"/>
            <p14:sldId id="5196"/>
            <p14:sldId id="5197"/>
            <p14:sldId id="5198"/>
            <p14:sldId id="5199"/>
            <p14:sldId id="6154"/>
            <p14:sldId id="5205"/>
            <p14:sldId id="6163"/>
            <p14:sldId id="6164"/>
            <p14:sldId id="6165"/>
            <p14:sldId id="6166"/>
            <p14:sldId id="6167"/>
            <p14:sldId id="6168"/>
            <p14:sldId id="6161"/>
            <p14:sldId id="6176"/>
            <p14:sldId id="5206"/>
            <p14:sldId id="5207"/>
            <p14:sldId id="6177"/>
            <p14:sldId id="6178"/>
            <p14:sldId id="6179"/>
            <p14:sldId id="6093"/>
            <p14:sldId id="6173"/>
            <p14:sldId id="5213"/>
            <p14:sldId id="5216"/>
            <p14:sldId id="5217"/>
            <p14:sldId id="5218"/>
            <p14:sldId id="5214"/>
            <p14:sldId id="6142"/>
            <p14:sldId id="6180"/>
            <p14:sldId id="5220"/>
            <p14:sldId id="5255"/>
            <p14:sldId id="5256"/>
            <p14:sldId id="5261"/>
            <p14:sldId id="5221"/>
            <p14:sldId id="5262"/>
            <p14:sldId id="5222"/>
            <p14:sldId id="5223"/>
            <p14:sldId id="5257"/>
            <p14:sldId id="5224"/>
            <p14:sldId id="5258"/>
            <p14:sldId id="6143"/>
            <p14:sldId id="6144"/>
            <p14:sldId id="6147"/>
            <p14:sldId id="5253"/>
            <p14:sldId id="6145"/>
            <p14:sldId id="6146"/>
            <p14:sldId id="6148"/>
            <p14:sldId id="5097"/>
            <p14:sldId id="5098"/>
            <p14:sldId id="5226"/>
            <p14:sldId id="5227"/>
            <p14:sldId id="5230"/>
            <p14:sldId id="5231"/>
            <p14:sldId id="5229"/>
            <p14:sldId id="5232"/>
            <p14:sldId id="5094"/>
            <p14:sldId id="5970"/>
            <p14:sldId id="5971"/>
            <p14:sldId id="6152"/>
            <p14:sldId id="5973"/>
            <p14:sldId id="5974"/>
            <p14:sldId id="6172"/>
            <p14:sldId id="6151"/>
            <p14:sldId id="5099"/>
            <p14:sldId id="5254"/>
            <p14:sldId id="5100"/>
            <p14:sldId id="5234"/>
            <p14:sldId id="5245"/>
            <p14:sldId id="5250"/>
            <p14:sldId id="5248"/>
            <p14:sldId id="5249"/>
            <p14:sldId id="5244"/>
            <p14:sldId id="5243"/>
            <p14:sldId id="5235"/>
            <p14:sldId id="6052"/>
            <p14:sldId id="5233"/>
            <p14:sldId id="6051"/>
            <p14:sldId id="5237"/>
            <p14:sldId id="5251"/>
            <p14:sldId id="525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DDDDDD"/>
    <a:srgbClr val="EAEAEA"/>
    <a:srgbClr val="00CC00"/>
    <a:srgbClr val="33CC33"/>
    <a:srgbClr val="666699"/>
    <a:srgbClr val="996633"/>
    <a:srgbClr val="CC99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503" autoAdjust="0"/>
    <p:restoredTop sz="95332" autoAdjust="0"/>
  </p:normalViewPr>
  <p:slideViewPr>
    <p:cSldViewPr snapToGrid="0">
      <p:cViewPr varScale="1">
        <p:scale>
          <a:sx n="51" d="100"/>
          <a:sy n="51" d="100"/>
        </p:scale>
        <p:origin x="1290" y="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67" d="100"/>
          <a:sy n="67" d="100"/>
        </p:scale>
        <p:origin x="-1284" y="-90"/>
      </p:cViewPr>
      <p:guideLst>
        <p:guide orient="horz" pos="2928"/>
        <p:guide pos="2209"/>
      </p:guideLst>
    </p:cSldViewPr>
  </p:notesViewPr>
  <p:gridSpacing cx="38405" cy="38405"/>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powell\Documents\Datasets\Electricity%20price%20data\Ercot_Hourly_Power_prices_for_battery_study.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spPr>
            <a:ln>
              <a:solidFill>
                <a:srgbClr val="0070C0"/>
              </a:solidFill>
            </a:ln>
          </c:spPr>
          <c:marker>
            <c:spPr>
              <a:solidFill>
                <a:srgbClr val="0070C0"/>
              </a:solidFill>
              <a:ln>
                <a:solidFill>
                  <a:srgbClr val="0070C0"/>
                </a:solidFill>
              </a:ln>
            </c:spPr>
          </c:marker>
          <c:val>
            <c:numRef>
              <c:f>'Price data'!$D$43493:$D$43564</c:f>
              <c:numCache>
                <c:formatCode>0.00</c:formatCode>
                <c:ptCount val="72"/>
                <c:pt idx="0">
                  <c:v>46.57</c:v>
                </c:pt>
                <c:pt idx="1">
                  <c:v>44.01</c:v>
                </c:pt>
                <c:pt idx="2">
                  <c:v>35.659999999999997</c:v>
                </c:pt>
                <c:pt idx="3">
                  <c:v>27.73</c:v>
                </c:pt>
                <c:pt idx="4">
                  <c:v>31.78</c:v>
                </c:pt>
                <c:pt idx="5">
                  <c:v>36.65</c:v>
                </c:pt>
                <c:pt idx="6">
                  <c:v>50.78</c:v>
                </c:pt>
                <c:pt idx="7">
                  <c:v>55.2</c:v>
                </c:pt>
                <c:pt idx="8">
                  <c:v>41.64</c:v>
                </c:pt>
                <c:pt idx="9">
                  <c:v>48.48</c:v>
                </c:pt>
                <c:pt idx="10">
                  <c:v>43.57</c:v>
                </c:pt>
                <c:pt idx="11">
                  <c:v>35.229999999999997</c:v>
                </c:pt>
                <c:pt idx="12">
                  <c:v>31.94</c:v>
                </c:pt>
                <c:pt idx="13">
                  <c:v>27.24</c:v>
                </c:pt>
                <c:pt idx="14">
                  <c:v>22.45</c:v>
                </c:pt>
                <c:pt idx="15">
                  <c:v>20.74</c:v>
                </c:pt>
                <c:pt idx="16">
                  <c:v>22.58</c:v>
                </c:pt>
                <c:pt idx="17">
                  <c:v>45.33</c:v>
                </c:pt>
                <c:pt idx="18">
                  <c:v>56.06</c:v>
                </c:pt>
                <c:pt idx="19">
                  <c:v>56.95</c:v>
                </c:pt>
                <c:pt idx="20">
                  <c:v>52.49</c:v>
                </c:pt>
                <c:pt idx="21">
                  <c:v>48.41</c:v>
                </c:pt>
                <c:pt idx="22">
                  <c:v>44.82</c:v>
                </c:pt>
                <c:pt idx="23">
                  <c:v>42.29</c:v>
                </c:pt>
                <c:pt idx="24">
                  <c:v>41.29</c:v>
                </c:pt>
                <c:pt idx="25">
                  <c:v>30.61</c:v>
                </c:pt>
                <c:pt idx="26">
                  <c:v>35.67</c:v>
                </c:pt>
                <c:pt idx="27">
                  <c:v>39.08</c:v>
                </c:pt>
                <c:pt idx="28">
                  <c:v>40.69</c:v>
                </c:pt>
                <c:pt idx="29">
                  <c:v>44.54</c:v>
                </c:pt>
                <c:pt idx="30">
                  <c:v>41.56</c:v>
                </c:pt>
                <c:pt idx="31">
                  <c:v>60.89</c:v>
                </c:pt>
                <c:pt idx="32">
                  <c:v>63.71</c:v>
                </c:pt>
                <c:pt idx="33">
                  <c:v>70.37</c:v>
                </c:pt>
                <c:pt idx="34">
                  <c:v>53.77</c:v>
                </c:pt>
                <c:pt idx="35">
                  <c:v>45.81</c:v>
                </c:pt>
                <c:pt idx="36">
                  <c:v>38.33</c:v>
                </c:pt>
                <c:pt idx="37">
                  <c:v>24.56</c:v>
                </c:pt>
                <c:pt idx="38">
                  <c:v>20.49</c:v>
                </c:pt>
                <c:pt idx="39">
                  <c:v>18.84</c:v>
                </c:pt>
                <c:pt idx="40">
                  <c:v>24.61</c:v>
                </c:pt>
                <c:pt idx="41">
                  <c:v>44.23</c:v>
                </c:pt>
                <c:pt idx="42">
                  <c:v>73.010000000000005</c:v>
                </c:pt>
                <c:pt idx="43">
                  <c:v>53.62</c:v>
                </c:pt>
                <c:pt idx="44">
                  <c:v>47.89</c:v>
                </c:pt>
                <c:pt idx="45">
                  <c:v>49.03</c:v>
                </c:pt>
                <c:pt idx="46">
                  <c:v>49.28</c:v>
                </c:pt>
                <c:pt idx="47">
                  <c:v>121.19</c:v>
                </c:pt>
                <c:pt idx="48">
                  <c:v>47.69</c:v>
                </c:pt>
                <c:pt idx="49">
                  <c:v>38.869999999999997</c:v>
                </c:pt>
                <c:pt idx="50">
                  <c:v>23.62</c:v>
                </c:pt>
                <c:pt idx="51">
                  <c:v>27.51</c:v>
                </c:pt>
                <c:pt idx="52">
                  <c:v>34.4</c:v>
                </c:pt>
                <c:pt idx="53">
                  <c:v>30.62</c:v>
                </c:pt>
                <c:pt idx="54">
                  <c:v>35.1</c:v>
                </c:pt>
                <c:pt idx="55">
                  <c:v>47.32</c:v>
                </c:pt>
                <c:pt idx="56">
                  <c:v>51.19</c:v>
                </c:pt>
                <c:pt idx="57">
                  <c:v>42.57</c:v>
                </c:pt>
                <c:pt idx="58">
                  <c:v>31.73</c:v>
                </c:pt>
                <c:pt idx="59">
                  <c:v>19.309999999999999</c:v>
                </c:pt>
                <c:pt idx="60">
                  <c:v>16.97</c:v>
                </c:pt>
                <c:pt idx="61">
                  <c:v>20.260000000000002</c:v>
                </c:pt>
                <c:pt idx="62">
                  <c:v>15.72</c:v>
                </c:pt>
                <c:pt idx="63">
                  <c:v>15.42</c:v>
                </c:pt>
                <c:pt idx="64">
                  <c:v>30.86</c:v>
                </c:pt>
                <c:pt idx="65">
                  <c:v>43.9</c:v>
                </c:pt>
                <c:pt idx="66">
                  <c:v>59.39</c:v>
                </c:pt>
                <c:pt idx="67">
                  <c:v>46.78</c:v>
                </c:pt>
                <c:pt idx="68">
                  <c:v>43.46</c:v>
                </c:pt>
                <c:pt idx="69">
                  <c:v>37.9</c:v>
                </c:pt>
                <c:pt idx="70">
                  <c:v>31.32</c:v>
                </c:pt>
                <c:pt idx="71">
                  <c:v>19.37</c:v>
                </c:pt>
              </c:numCache>
            </c:numRef>
          </c:val>
          <c:smooth val="0"/>
          <c:extLst>
            <c:ext xmlns:c16="http://schemas.microsoft.com/office/drawing/2014/chart" uri="{C3380CC4-5D6E-409C-BE32-E72D297353CC}">
              <c16:uniqueId val="{00000000-77D4-48F1-A851-B23C5B28D539}"/>
            </c:ext>
          </c:extLst>
        </c:ser>
        <c:dLbls>
          <c:showLegendKey val="0"/>
          <c:showVal val="0"/>
          <c:showCatName val="0"/>
          <c:showSerName val="0"/>
          <c:showPercent val="0"/>
          <c:showBubbleSize val="0"/>
        </c:dLbls>
        <c:marker val="1"/>
        <c:smooth val="0"/>
        <c:axId val="135397376"/>
        <c:axId val="135399296"/>
      </c:lineChart>
      <c:catAx>
        <c:axId val="135397376"/>
        <c:scaling>
          <c:orientation val="minMax"/>
        </c:scaling>
        <c:delete val="0"/>
        <c:axPos val="b"/>
        <c:majorTickMark val="out"/>
        <c:minorTickMark val="none"/>
        <c:tickLblPos val="nextTo"/>
        <c:crossAx val="135399296"/>
        <c:crosses val="autoZero"/>
        <c:auto val="1"/>
        <c:lblAlgn val="ctr"/>
        <c:lblOffset val="100"/>
        <c:noMultiLvlLbl val="0"/>
      </c:catAx>
      <c:valAx>
        <c:axId val="135399296"/>
        <c:scaling>
          <c:orientation val="minMax"/>
        </c:scaling>
        <c:delete val="0"/>
        <c:axPos val="l"/>
        <c:majorGridlines/>
        <c:numFmt formatCode="0.00" sourceLinked="1"/>
        <c:majorTickMark val="out"/>
        <c:minorTickMark val="none"/>
        <c:tickLblPos val="nextTo"/>
        <c:crossAx val="135397376"/>
        <c:crosses val="autoZero"/>
        <c:crossBetween val="between"/>
      </c:valAx>
      <c:spPr>
        <a:solidFill>
          <a:schemeClr val="bg1"/>
        </a:solidFill>
      </c:spPr>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image" Target="../media/image23.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15.wmf"/><Relationship Id="rId1" Type="http://schemas.openxmlformats.org/officeDocument/2006/relationships/image" Target="../media/image96.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19.wmf"/><Relationship Id="rId1" Type="http://schemas.openxmlformats.org/officeDocument/2006/relationships/image" Target="../media/image118.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22.wmf"/><Relationship Id="rId2" Type="http://schemas.openxmlformats.org/officeDocument/2006/relationships/image" Target="../media/image121.wmf"/><Relationship Id="rId1" Type="http://schemas.openxmlformats.org/officeDocument/2006/relationships/image" Target="../media/image120.wmf"/></Relationships>
</file>

<file path=ppt/drawings/_rels/vmlDrawing13.vml.rels><?xml version="1.0" encoding="UTF-8" standalone="yes"?>
<Relationships xmlns="http://schemas.openxmlformats.org/package/2006/relationships"><Relationship Id="rId8" Type="http://schemas.openxmlformats.org/officeDocument/2006/relationships/image" Target="../media/image130.wmf"/><Relationship Id="rId3" Type="http://schemas.openxmlformats.org/officeDocument/2006/relationships/image" Target="../media/image125.wmf"/><Relationship Id="rId7" Type="http://schemas.openxmlformats.org/officeDocument/2006/relationships/image" Target="../media/image129.wmf"/><Relationship Id="rId2" Type="http://schemas.openxmlformats.org/officeDocument/2006/relationships/image" Target="../media/image124.wmf"/><Relationship Id="rId1" Type="http://schemas.openxmlformats.org/officeDocument/2006/relationships/image" Target="../media/image123.wmf"/><Relationship Id="rId6" Type="http://schemas.openxmlformats.org/officeDocument/2006/relationships/image" Target="../media/image128.wmf"/><Relationship Id="rId5" Type="http://schemas.openxmlformats.org/officeDocument/2006/relationships/image" Target="../media/image127.wmf"/><Relationship Id="rId10" Type="http://schemas.openxmlformats.org/officeDocument/2006/relationships/image" Target="../media/image132.wmf"/><Relationship Id="rId4" Type="http://schemas.openxmlformats.org/officeDocument/2006/relationships/image" Target="../media/image126.wmf"/><Relationship Id="rId9" Type="http://schemas.openxmlformats.org/officeDocument/2006/relationships/image" Target="../media/image131.wmf"/></Relationships>
</file>

<file path=ppt/drawings/_rels/vmlDrawing14.vml.rels><?xml version="1.0" encoding="UTF-8" standalone="yes"?>
<Relationships xmlns="http://schemas.openxmlformats.org/package/2006/relationships"><Relationship Id="rId8" Type="http://schemas.openxmlformats.org/officeDocument/2006/relationships/image" Target="../media/image154.wmf"/><Relationship Id="rId13" Type="http://schemas.openxmlformats.org/officeDocument/2006/relationships/image" Target="../media/image159.wmf"/><Relationship Id="rId18" Type="http://schemas.openxmlformats.org/officeDocument/2006/relationships/image" Target="../media/image164.wmf"/><Relationship Id="rId3" Type="http://schemas.openxmlformats.org/officeDocument/2006/relationships/image" Target="../media/image149.wmf"/><Relationship Id="rId7" Type="http://schemas.openxmlformats.org/officeDocument/2006/relationships/image" Target="../media/image153.wmf"/><Relationship Id="rId12" Type="http://schemas.openxmlformats.org/officeDocument/2006/relationships/image" Target="../media/image158.wmf"/><Relationship Id="rId17" Type="http://schemas.openxmlformats.org/officeDocument/2006/relationships/image" Target="../media/image163.wmf"/><Relationship Id="rId2" Type="http://schemas.openxmlformats.org/officeDocument/2006/relationships/image" Target="../media/image148.wmf"/><Relationship Id="rId16" Type="http://schemas.openxmlformats.org/officeDocument/2006/relationships/image" Target="../media/image162.wmf"/><Relationship Id="rId1" Type="http://schemas.openxmlformats.org/officeDocument/2006/relationships/image" Target="../media/image147.wmf"/><Relationship Id="rId6" Type="http://schemas.openxmlformats.org/officeDocument/2006/relationships/image" Target="../media/image152.wmf"/><Relationship Id="rId11" Type="http://schemas.openxmlformats.org/officeDocument/2006/relationships/image" Target="../media/image157.wmf"/><Relationship Id="rId5" Type="http://schemas.openxmlformats.org/officeDocument/2006/relationships/image" Target="../media/image151.wmf"/><Relationship Id="rId15" Type="http://schemas.openxmlformats.org/officeDocument/2006/relationships/image" Target="../media/image161.wmf"/><Relationship Id="rId10" Type="http://schemas.openxmlformats.org/officeDocument/2006/relationships/image" Target="../media/image156.wmf"/><Relationship Id="rId19" Type="http://schemas.openxmlformats.org/officeDocument/2006/relationships/image" Target="../media/image165.wmf"/><Relationship Id="rId4" Type="http://schemas.openxmlformats.org/officeDocument/2006/relationships/image" Target="../media/image150.wmf"/><Relationship Id="rId9" Type="http://schemas.openxmlformats.org/officeDocument/2006/relationships/image" Target="../media/image155.wmf"/><Relationship Id="rId14" Type="http://schemas.openxmlformats.org/officeDocument/2006/relationships/image" Target="../media/image160.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66.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77.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7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wmf"/><Relationship Id="rId1" Type="http://schemas.openxmlformats.org/officeDocument/2006/relationships/image" Target="../media/image59.emf"/><Relationship Id="rId5" Type="http://schemas.openxmlformats.org/officeDocument/2006/relationships/image" Target="../media/image63.wmf"/><Relationship Id="rId4" Type="http://schemas.openxmlformats.org/officeDocument/2006/relationships/image" Target="../media/image6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image" Target="../media/image76.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96.wmf"/><Relationship Id="rId1" Type="http://schemas.openxmlformats.org/officeDocument/2006/relationships/image" Target="../media/image95.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image" Target="../media/image96.wmf"/><Relationship Id="rId1" Type="http://schemas.openxmlformats.org/officeDocument/2006/relationships/image" Target="../media/image103.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image" Target="../media/image107.wmf"/><Relationship Id="rId1" Type="http://schemas.openxmlformats.org/officeDocument/2006/relationships/image" Target="../media/image106.wmf"/><Relationship Id="rId6" Type="http://schemas.openxmlformats.org/officeDocument/2006/relationships/image" Target="../media/image111.wmf"/><Relationship Id="rId5" Type="http://schemas.openxmlformats.org/officeDocument/2006/relationships/image" Target="../media/image110.wmf"/><Relationship Id="rId4" Type="http://schemas.openxmlformats.org/officeDocument/2006/relationships/image" Target="../media/image109.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image" Target="../media/image112.wmf"/><Relationship Id="rId1" Type="http://schemas.openxmlformats.org/officeDocument/2006/relationships/image" Target="../media/image9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9794" name="Rectangle 2"/>
          <p:cNvSpPr>
            <a:spLocks noGrp="1" noChangeArrowheads="1"/>
          </p:cNvSpPr>
          <p:nvPr>
            <p:ph type="hdr" sz="quarter"/>
          </p:nvPr>
        </p:nvSpPr>
        <p:spPr bwMode="auto">
          <a:xfrm>
            <a:off x="1" y="0"/>
            <a:ext cx="30564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0" tIns="46045" rIns="92090" bIns="46045" numCol="1" anchor="t" anchorCtr="0" compatLnSpc="1">
            <a:prstTxWarp prst="textNoShape">
              <a:avLst/>
            </a:prstTxWarp>
          </a:bodyPr>
          <a:lstStyle>
            <a:lvl1pPr>
              <a:defRPr sz="1300"/>
            </a:lvl1pPr>
          </a:lstStyle>
          <a:p>
            <a:pPr>
              <a:defRPr/>
            </a:pPr>
            <a:endParaRPr lang="en-US"/>
          </a:p>
        </p:txBody>
      </p:sp>
      <p:sp>
        <p:nvSpPr>
          <p:cNvPr id="289795" name="Rectangle 3"/>
          <p:cNvSpPr>
            <a:spLocks noGrp="1" noChangeArrowheads="1"/>
          </p:cNvSpPr>
          <p:nvPr>
            <p:ph type="dt" sz="quarter" idx="1"/>
          </p:nvPr>
        </p:nvSpPr>
        <p:spPr bwMode="auto">
          <a:xfrm>
            <a:off x="3973379" y="0"/>
            <a:ext cx="30564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0" tIns="46045" rIns="92090" bIns="46045" numCol="1" anchor="t" anchorCtr="0" compatLnSpc="1">
            <a:prstTxWarp prst="textNoShape">
              <a:avLst/>
            </a:prstTxWarp>
          </a:bodyPr>
          <a:lstStyle>
            <a:lvl1pPr algn="r">
              <a:defRPr sz="1300"/>
            </a:lvl1pPr>
          </a:lstStyle>
          <a:p>
            <a:pPr>
              <a:defRPr/>
            </a:pPr>
            <a:endParaRPr lang="en-US"/>
          </a:p>
        </p:txBody>
      </p:sp>
      <p:sp>
        <p:nvSpPr>
          <p:cNvPr id="289796" name="Rectangle 4"/>
          <p:cNvSpPr>
            <a:spLocks noGrp="1" noChangeArrowheads="1"/>
          </p:cNvSpPr>
          <p:nvPr>
            <p:ph type="ftr" sz="quarter" idx="2"/>
          </p:nvPr>
        </p:nvSpPr>
        <p:spPr bwMode="auto">
          <a:xfrm>
            <a:off x="1" y="8855076"/>
            <a:ext cx="30564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0" tIns="46045" rIns="92090" bIns="46045" numCol="1" anchor="b" anchorCtr="0" compatLnSpc="1">
            <a:prstTxWarp prst="textNoShape">
              <a:avLst/>
            </a:prstTxWarp>
          </a:bodyPr>
          <a:lstStyle>
            <a:lvl1pPr>
              <a:defRPr sz="1300"/>
            </a:lvl1pPr>
          </a:lstStyle>
          <a:p>
            <a:pPr>
              <a:defRPr/>
            </a:pPr>
            <a:endParaRPr lang="en-US"/>
          </a:p>
        </p:txBody>
      </p:sp>
      <p:sp>
        <p:nvSpPr>
          <p:cNvPr id="289797" name="Rectangle 5"/>
          <p:cNvSpPr>
            <a:spLocks noGrp="1" noChangeArrowheads="1"/>
          </p:cNvSpPr>
          <p:nvPr>
            <p:ph type="sldNum" sz="quarter" idx="3"/>
          </p:nvPr>
        </p:nvSpPr>
        <p:spPr bwMode="auto">
          <a:xfrm>
            <a:off x="3973379" y="8855076"/>
            <a:ext cx="30564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0" tIns="46045" rIns="92090" bIns="46045" numCol="1" anchor="b" anchorCtr="0" compatLnSpc="1">
            <a:prstTxWarp prst="textNoShape">
              <a:avLst/>
            </a:prstTxWarp>
          </a:bodyPr>
          <a:lstStyle>
            <a:lvl1pPr algn="r">
              <a:defRPr sz="1300"/>
            </a:lvl1pPr>
          </a:lstStyle>
          <a:p>
            <a:pPr>
              <a:defRPr/>
            </a:pPr>
            <a:fld id="{F6A58309-D1B0-46E0-A631-EC6506EA40EA}" type="slidenum">
              <a:rPr lang="en-US"/>
              <a:pPr>
                <a:defRPr/>
              </a:pPr>
              <a:t>‹#›</a:t>
            </a:fld>
            <a:endParaRPr lang="en-US"/>
          </a:p>
        </p:txBody>
      </p:sp>
    </p:spTree>
    <p:extLst>
      <p:ext uri="{BB962C8B-B14F-4D97-AF65-F5344CB8AC3E}">
        <p14:creationId xmlns:p14="http://schemas.microsoft.com/office/powerpoint/2010/main" val="929346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hdr" sz="quarter"/>
          </p:nvPr>
        </p:nvSpPr>
        <p:spPr bwMode="auto">
          <a:xfrm>
            <a:off x="11" y="0"/>
            <a:ext cx="3037031"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38" tIns="46819" rIns="93638" bIns="46819" numCol="1" anchor="t" anchorCtr="0" compatLnSpc="1">
            <a:prstTxWarp prst="textNoShape">
              <a:avLst/>
            </a:prstTxWarp>
          </a:bodyPr>
          <a:lstStyle>
            <a:lvl1pPr defTabSz="936484">
              <a:defRPr sz="1300"/>
            </a:lvl1pPr>
          </a:lstStyle>
          <a:p>
            <a:pPr>
              <a:defRPr/>
            </a:pPr>
            <a:endParaRPr lang="en-US"/>
          </a:p>
        </p:txBody>
      </p:sp>
      <p:sp>
        <p:nvSpPr>
          <p:cNvPr id="112643" name="Rectangle 3"/>
          <p:cNvSpPr>
            <a:spLocks noGrp="1" noChangeArrowheads="1"/>
          </p:cNvSpPr>
          <p:nvPr>
            <p:ph type="dt" idx="1"/>
          </p:nvPr>
        </p:nvSpPr>
        <p:spPr bwMode="auto">
          <a:xfrm>
            <a:off x="3973379" y="0"/>
            <a:ext cx="3037031"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38" tIns="46819" rIns="93638" bIns="46819" numCol="1" anchor="t" anchorCtr="0" compatLnSpc="1">
            <a:prstTxWarp prst="textNoShape">
              <a:avLst/>
            </a:prstTxWarp>
          </a:bodyPr>
          <a:lstStyle>
            <a:lvl1pPr algn="r" defTabSz="936484">
              <a:defRPr sz="1300"/>
            </a:lvl1pPr>
          </a:lstStyle>
          <a:p>
            <a:pPr>
              <a:defRPr/>
            </a:pPr>
            <a:endParaRPr lang="en-US"/>
          </a:p>
        </p:txBody>
      </p:sp>
      <p:sp>
        <p:nvSpPr>
          <p:cNvPr id="618500" name="Rectangle 4"/>
          <p:cNvSpPr>
            <a:spLocks noGrp="1" noRot="1" noChangeAspect="1" noChangeArrowheads="1" noTextEdit="1"/>
          </p:cNvSpPr>
          <p:nvPr>
            <p:ph type="sldImg" idx="2"/>
          </p:nvPr>
        </p:nvSpPr>
        <p:spPr bwMode="auto">
          <a:xfrm>
            <a:off x="1182688" y="696913"/>
            <a:ext cx="4648200" cy="348773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2645" name="Rectangle 5"/>
          <p:cNvSpPr>
            <a:spLocks noGrp="1" noChangeArrowheads="1"/>
          </p:cNvSpPr>
          <p:nvPr>
            <p:ph type="body" sz="quarter" idx="3"/>
          </p:nvPr>
        </p:nvSpPr>
        <p:spPr bwMode="auto">
          <a:xfrm>
            <a:off x="934721" y="4416436"/>
            <a:ext cx="514096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38" tIns="46819" rIns="93638" bIns="4681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646" name="Rectangle 6"/>
          <p:cNvSpPr>
            <a:spLocks noGrp="1" noChangeArrowheads="1"/>
          </p:cNvSpPr>
          <p:nvPr>
            <p:ph type="ftr" sz="quarter" idx="4"/>
          </p:nvPr>
        </p:nvSpPr>
        <p:spPr bwMode="auto">
          <a:xfrm>
            <a:off x="11" y="8832850"/>
            <a:ext cx="3037031"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38" tIns="46819" rIns="93638" bIns="46819" numCol="1" anchor="b" anchorCtr="0" compatLnSpc="1">
            <a:prstTxWarp prst="textNoShape">
              <a:avLst/>
            </a:prstTxWarp>
          </a:bodyPr>
          <a:lstStyle>
            <a:lvl1pPr defTabSz="936484">
              <a:defRPr sz="1300"/>
            </a:lvl1pPr>
          </a:lstStyle>
          <a:p>
            <a:pPr>
              <a:defRPr/>
            </a:pPr>
            <a:endParaRPr lang="en-US"/>
          </a:p>
        </p:txBody>
      </p:sp>
      <p:sp>
        <p:nvSpPr>
          <p:cNvPr id="112647" name="Rectangle 7"/>
          <p:cNvSpPr>
            <a:spLocks noGrp="1" noChangeArrowheads="1"/>
          </p:cNvSpPr>
          <p:nvPr>
            <p:ph type="sldNum" sz="quarter" idx="5"/>
          </p:nvPr>
        </p:nvSpPr>
        <p:spPr bwMode="auto">
          <a:xfrm>
            <a:off x="3973379" y="8832850"/>
            <a:ext cx="3037031"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38" tIns="46819" rIns="93638" bIns="46819" numCol="1" anchor="b" anchorCtr="0" compatLnSpc="1">
            <a:prstTxWarp prst="textNoShape">
              <a:avLst/>
            </a:prstTxWarp>
          </a:bodyPr>
          <a:lstStyle>
            <a:lvl1pPr algn="r" defTabSz="936484">
              <a:defRPr sz="1300"/>
            </a:lvl1pPr>
          </a:lstStyle>
          <a:p>
            <a:pPr>
              <a:defRPr/>
            </a:pPr>
            <a:fld id="{BAFA802B-FC56-480F-BD85-8E983C4696EE}" type="slidenum">
              <a:rPr lang="en-US"/>
              <a:pPr>
                <a:defRPr/>
              </a:pPr>
              <a:t>‹#›</a:t>
            </a:fld>
            <a:endParaRPr lang="en-US"/>
          </a:p>
        </p:txBody>
      </p:sp>
    </p:spTree>
    <p:extLst>
      <p:ext uri="{BB962C8B-B14F-4D97-AF65-F5344CB8AC3E}">
        <p14:creationId xmlns:p14="http://schemas.microsoft.com/office/powerpoint/2010/main" val="7283154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2" name="Rectangle 7"/>
          <p:cNvSpPr>
            <a:spLocks noGrp="1" noChangeArrowheads="1"/>
          </p:cNvSpPr>
          <p:nvPr>
            <p:ph type="sldNum" sz="quarter" idx="5"/>
          </p:nvPr>
        </p:nvSpPr>
        <p:spPr>
          <a:noFill/>
        </p:spPr>
        <p:txBody>
          <a:bodyPr/>
          <a:lstStyle>
            <a:lvl1pPr defTabSz="936484">
              <a:defRPr sz="2400">
                <a:solidFill>
                  <a:schemeClr val="tx1"/>
                </a:solidFill>
                <a:latin typeface="Times New Roman" pitchFamily="18" charset="0"/>
              </a:defRPr>
            </a:lvl1pPr>
            <a:lvl2pPr marL="747908" indent="-287657" defTabSz="936484">
              <a:defRPr sz="2400">
                <a:solidFill>
                  <a:schemeClr val="tx1"/>
                </a:solidFill>
                <a:latin typeface="Times New Roman" pitchFamily="18" charset="0"/>
              </a:defRPr>
            </a:lvl2pPr>
            <a:lvl3pPr marL="1150627" indent="-230124" defTabSz="936484">
              <a:defRPr sz="2400">
                <a:solidFill>
                  <a:schemeClr val="tx1"/>
                </a:solidFill>
                <a:latin typeface="Times New Roman" pitchFamily="18" charset="0"/>
              </a:defRPr>
            </a:lvl3pPr>
            <a:lvl4pPr marL="1610878" indent="-230124" defTabSz="936484">
              <a:defRPr sz="2400">
                <a:solidFill>
                  <a:schemeClr val="tx1"/>
                </a:solidFill>
                <a:latin typeface="Times New Roman" pitchFamily="18" charset="0"/>
              </a:defRPr>
            </a:lvl4pPr>
            <a:lvl5pPr marL="2071128" indent="-230124" defTabSz="936484">
              <a:defRPr sz="2400">
                <a:solidFill>
                  <a:schemeClr val="tx1"/>
                </a:solidFill>
                <a:latin typeface="Times New Roman" pitchFamily="18" charset="0"/>
              </a:defRPr>
            </a:lvl5pPr>
            <a:lvl6pPr marL="2531378" indent="-230124" defTabSz="936484" eaLnBrk="0" fontAlgn="base" hangingPunct="0">
              <a:spcBef>
                <a:spcPct val="0"/>
              </a:spcBef>
              <a:spcAft>
                <a:spcPct val="0"/>
              </a:spcAft>
              <a:defRPr sz="2400">
                <a:solidFill>
                  <a:schemeClr val="tx1"/>
                </a:solidFill>
                <a:latin typeface="Times New Roman" pitchFamily="18" charset="0"/>
              </a:defRPr>
            </a:lvl6pPr>
            <a:lvl7pPr marL="2991631" indent="-230124" defTabSz="936484" eaLnBrk="0" fontAlgn="base" hangingPunct="0">
              <a:spcBef>
                <a:spcPct val="0"/>
              </a:spcBef>
              <a:spcAft>
                <a:spcPct val="0"/>
              </a:spcAft>
              <a:defRPr sz="2400">
                <a:solidFill>
                  <a:schemeClr val="tx1"/>
                </a:solidFill>
                <a:latin typeface="Times New Roman" pitchFamily="18" charset="0"/>
              </a:defRPr>
            </a:lvl7pPr>
            <a:lvl8pPr marL="3451878" indent="-230124" defTabSz="936484" eaLnBrk="0" fontAlgn="base" hangingPunct="0">
              <a:spcBef>
                <a:spcPct val="0"/>
              </a:spcBef>
              <a:spcAft>
                <a:spcPct val="0"/>
              </a:spcAft>
              <a:defRPr sz="2400">
                <a:solidFill>
                  <a:schemeClr val="tx1"/>
                </a:solidFill>
                <a:latin typeface="Times New Roman" pitchFamily="18" charset="0"/>
              </a:defRPr>
            </a:lvl8pPr>
            <a:lvl9pPr marL="3912133" indent="-230124" defTabSz="936484" eaLnBrk="0" fontAlgn="base" hangingPunct="0">
              <a:spcBef>
                <a:spcPct val="0"/>
              </a:spcBef>
              <a:spcAft>
                <a:spcPct val="0"/>
              </a:spcAft>
              <a:defRPr sz="2400">
                <a:solidFill>
                  <a:schemeClr val="tx1"/>
                </a:solidFill>
                <a:latin typeface="Times New Roman" pitchFamily="18" charset="0"/>
              </a:defRPr>
            </a:lvl9pPr>
          </a:lstStyle>
          <a:p>
            <a:fld id="{DCBCAAA3-AB45-4D6C-B0AA-BF75E0647B32}" type="slidenum">
              <a:rPr lang="en-US" sz="1300"/>
              <a:pPr/>
              <a:t>1</a:t>
            </a:fld>
            <a:endParaRPr lang="en-US" sz="1300"/>
          </a:p>
        </p:txBody>
      </p:sp>
      <p:sp>
        <p:nvSpPr>
          <p:cNvPr id="619523" name="Rectangle 2"/>
          <p:cNvSpPr>
            <a:spLocks noGrp="1" noRot="1" noChangeAspect="1" noChangeArrowheads="1" noTextEdit="1"/>
          </p:cNvSpPr>
          <p:nvPr>
            <p:ph type="sldImg"/>
          </p:nvPr>
        </p:nvSpPr>
        <p:spPr>
          <a:ln/>
        </p:spPr>
      </p:sp>
      <p:sp>
        <p:nvSpPr>
          <p:cNvPr id="619524"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9DB4F2A-095C-4C46-9AD2-69A2C34A43EE}" type="slidenum">
              <a:rPr lang="en-US" smtClean="0"/>
              <a:pPr>
                <a:defRPr/>
              </a:pPr>
              <a:t>15</a:t>
            </a:fld>
            <a:endParaRPr lang="en-US"/>
          </a:p>
        </p:txBody>
      </p:sp>
    </p:spTree>
    <p:extLst>
      <p:ext uri="{BB962C8B-B14F-4D97-AF65-F5344CB8AC3E}">
        <p14:creationId xmlns:p14="http://schemas.microsoft.com/office/powerpoint/2010/main" val="3249516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9DB4F2A-095C-4C46-9AD2-69A2C34A43EE}" type="slidenum">
              <a:rPr lang="en-US" smtClean="0"/>
              <a:pPr>
                <a:defRPr/>
              </a:pPr>
              <a:t>16</a:t>
            </a:fld>
            <a:endParaRPr lang="en-US"/>
          </a:p>
        </p:txBody>
      </p:sp>
    </p:spTree>
    <p:extLst>
      <p:ext uri="{BB962C8B-B14F-4D97-AF65-F5344CB8AC3E}">
        <p14:creationId xmlns:p14="http://schemas.microsoft.com/office/powerpoint/2010/main" val="1285095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C0F073E-431B-4A0E-8313-74C7C123651B}" type="slidenum">
              <a:rPr lang="en-US" smtClean="0"/>
              <a:pPr>
                <a:defRPr/>
              </a:pPr>
              <a:t>17</a:t>
            </a:fld>
            <a:endParaRPr lang="en-US"/>
          </a:p>
        </p:txBody>
      </p:sp>
    </p:spTree>
    <p:extLst>
      <p:ext uri="{BB962C8B-B14F-4D97-AF65-F5344CB8AC3E}">
        <p14:creationId xmlns:p14="http://schemas.microsoft.com/office/powerpoint/2010/main" val="342764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9DB4F2A-095C-4C46-9AD2-69A2C34A43EE}" type="slidenum">
              <a:rPr lang="en-US" smtClean="0"/>
              <a:pPr>
                <a:defRPr/>
              </a:pPr>
              <a:t>18</a:t>
            </a:fld>
            <a:endParaRPr lang="en-US"/>
          </a:p>
        </p:txBody>
      </p:sp>
    </p:spTree>
    <p:extLst>
      <p:ext uri="{BB962C8B-B14F-4D97-AF65-F5344CB8AC3E}">
        <p14:creationId xmlns:p14="http://schemas.microsoft.com/office/powerpoint/2010/main" val="10065737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http://www.macgasm.net/2012/03/24/logistics-tim-cook/</a:t>
            </a:r>
          </a:p>
        </p:txBody>
      </p:sp>
      <p:sp>
        <p:nvSpPr>
          <p:cNvPr id="4" name="Slide Number Placeholder 3"/>
          <p:cNvSpPr>
            <a:spLocks noGrp="1"/>
          </p:cNvSpPr>
          <p:nvPr>
            <p:ph type="sldNum" sz="quarter" idx="10"/>
          </p:nvPr>
        </p:nvSpPr>
        <p:spPr/>
        <p:txBody>
          <a:bodyPr/>
          <a:lstStyle/>
          <a:p>
            <a:pPr>
              <a:defRPr/>
            </a:pPr>
            <a:fld id="{79DB4F2A-095C-4C46-9AD2-69A2C34A43EE}" type="slidenum">
              <a:rPr lang="en-US" smtClean="0"/>
              <a:pPr>
                <a:defRPr/>
              </a:pPr>
              <a:t>22</a:t>
            </a:fld>
            <a:endParaRPr lang="en-US"/>
          </a:p>
        </p:txBody>
      </p:sp>
    </p:spTree>
    <p:extLst>
      <p:ext uri="{BB962C8B-B14F-4D97-AF65-F5344CB8AC3E}">
        <p14:creationId xmlns:p14="http://schemas.microsoft.com/office/powerpoint/2010/main" val="6331722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is Tim Cook – CEO of Apple</a:t>
            </a:r>
          </a:p>
          <a:p>
            <a:r>
              <a:rPr lang="en-US" dirty="0"/>
              <a:t>What was his</a:t>
            </a:r>
            <a:r>
              <a:rPr lang="en-US" baseline="0" dirty="0"/>
              <a:t> job before taking over from Steve Jobs?  Head of global logistics</a:t>
            </a:r>
          </a:p>
          <a:p>
            <a:r>
              <a:rPr lang="en-US" dirty="0"/>
              <a:t>Apple</a:t>
            </a:r>
            <a:r>
              <a:rPr lang="en-US" baseline="0" dirty="0"/>
              <a:t> has gained a significant advantage over its competitors through logistics, largely in the form of contracts that lock up supplies of materials and components, blocking out competitors.</a:t>
            </a:r>
            <a:endParaRPr lang="en-US" dirty="0"/>
          </a:p>
        </p:txBody>
      </p:sp>
      <p:sp>
        <p:nvSpPr>
          <p:cNvPr id="4" name="Slide Number Placeholder 3"/>
          <p:cNvSpPr>
            <a:spLocks noGrp="1"/>
          </p:cNvSpPr>
          <p:nvPr>
            <p:ph type="sldNum" sz="quarter" idx="10"/>
          </p:nvPr>
        </p:nvSpPr>
        <p:spPr/>
        <p:txBody>
          <a:bodyPr/>
          <a:lstStyle/>
          <a:p>
            <a:pPr>
              <a:defRPr/>
            </a:pPr>
            <a:fld id="{79DB4F2A-095C-4C46-9AD2-69A2C34A43EE}" type="slidenum">
              <a:rPr lang="en-US" smtClean="0"/>
              <a:pPr>
                <a:defRPr/>
              </a:pPr>
              <a:t>23</a:t>
            </a:fld>
            <a:endParaRPr lang="en-US"/>
          </a:p>
        </p:txBody>
      </p:sp>
    </p:spTree>
    <p:extLst>
      <p:ext uri="{BB962C8B-B14F-4D97-AF65-F5344CB8AC3E}">
        <p14:creationId xmlns:p14="http://schemas.microsoft.com/office/powerpoint/2010/main" val="1412313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B98F24-1F84-4031-8635-B73CBECFEB13}" type="slidenum">
              <a:rPr lang="en-US"/>
              <a:pPr/>
              <a:t>27</a:t>
            </a:fld>
            <a:endParaRPr lang="en-US"/>
          </a:p>
        </p:txBody>
      </p:sp>
      <p:sp>
        <p:nvSpPr>
          <p:cNvPr id="3855362" name="Rectangle 2"/>
          <p:cNvSpPr>
            <a:spLocks noGrp="1" noRot="1" noChangeAspect="1" noChangeArrowheads="1" noTextEdit="1"/>
          </p:cNvSpPr>
          <p:nvPr>
            <p:ph type="sldImg"/>
          </p:nvPr>
        </p:nvSpPr>
        <p:spPr>
          <a:ln/>
        </p:spPr>
      </p:sp>
      <p:sp>
        <p:nvSpPr>
          <p:cNvPr id="3855363" name="Rectangle 3"/>
          <p:cNvSpPr>
            <a:spLocks noGrp="1" noChangeArrowheads="1"/>
          </p:cNvSpPr>
          <p:nvPr>
            <p:ph type="body" idx="1"/>
          </p:nvPr>
        </p:nvSpPr>
        <p:spPr/>
        <p:txBody>
          <a:bodyPr/>
          <a:lstStyle/>
          <a:p>
            <a:r>
              <a:rPr lang="en-US"/>
              <a:t>… to tasks (loads, trains, flights).</a:t>
            </a:r>
          </a:p>
        </p:txBody>
      </p:sp>
    </p:spTree>
    <p:extLst>
      <p:ext uri="{BB962C8B-B14F-4D97-AF65-F5344CB8AC3E}">
        <p14:creationId xmlns:p14="http://schemas.microsoft.com/office/powerpoint/2010/main" val="9557864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1D7D62-DDF3-4D31-97C1-79BEF3DE8B20}" type="slidenum">
              <a:rPr lang="en-US" altLang="en-US"/>
              <a:pPr/>
              <a:t>28</a:t>
            </a:fld>
            <a:endParaRPr lang="en-US" altLang="en-US"/>
          </a:p>
        </p:txBody>
      </p:sp>
      <p:sp>
        <p:nvSpPr>
          <p:cNvPr id="2545666" name="Rectangle 2"/>
          <p:cNvSpPr>
            <a:spLocks noGrp="1" noRot="1" noChangeAspect="1" noChangeArrowheads="1" noTextEdit="1"/>
          </p:cNvSpPr>
          <p:nvPr>
            <p:ph type="sldImg"/>
          </p:nvPr>
        </p:nvSpPr>
        <p:spPr>
          <a:ln/>
        </p:spPr>
      </p:sp>
      <p:sp>
        <p:nvSpPr>
          <p:cNvPr id="254566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466800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BD6807-CE21-474C-A878-8D7F8D099B39}" type="slidenum">
              <a:rPr lang="en-US" altLang="en-US"/>
              <a:pPr/>
              <a:t>29</a:t>
            </a:fld>
            <a:endParaRPr lang="en-US" altLang="en-US"/>
          </a:p>
        </p:txBody>
      </p:sp>
      <p:sp>
        <p:nvSpPr>
          <p:cNvPr id="2771970" name="Rectangle 2"/>
          <p:cNvSpPr>
            <a:spLocks noGrp="1" noRot="1" noChangeAspect="1" noChangeArrowheads="1" noTextEdit="1"/>
          </p:cNvSpPr>
          <p:nvPr>
            <p:ph type="sldImg"/>
          </p:nvPr>
        </p:nvSpPr>
        <p:spPr>
          <a:ln/>
        </p:spPr>
      </p:sp>
      <p:sp>
        <p:nvSpPr>
          <p:cNvPr id="277197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653760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BD6807-CE21-474C-A878-8D7F8D099B39}" type="slidenum">
              <a:rPr lang="en-US" altLang="en-US"/>
              <a:pPr/>
              <a:t>30</a:t>
            </a:fld>
            <a:endParaRPr lang="en-US" altLang="en-US"/>
          </a:p>
        </p:txBody>
      </p:sp>
      <p:sp>
        <p:nvSpPr>
          <p:cNvPr id="2771970" name="Rectangle 2"/>
          <p:cNvSpPr>
            <a:spLocks noGrp="1" noRot="1" noChangeAspect="1" noChangeArrowheads="1" noTextEdit="1"/>
          </p:cNvSpPr>
          <p:nvPr>
            <p:ph type="sldImg"/>
          </p:nvPr>
        </p:nvSpPr>
        <p:spPr>
          <a:ln/>
        </p:spPr>
      </p:sp>
      <p:sp>
        <p:nvSpPr>
          <p:cNvPr id="277197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303600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37171">
              <a:defRPr sz="2400">
                <a:solidFill>
                  <a:schemeClr val="tx1"/>
                </a:solidFill>
                <a:latin typeface="Times New Roman" pitchFamily="18" charset="0"/>
              </a:defRPr>
            </a:lvl1pPr>
            <a:lvl2pPr marL="748458" indent="-287868" defTabSz="937171">
              <a:defRPr sz="2400">
                <a:solidFill>
                  <a:schemeClr val="tx1"/>
                </a:solidFill>
                <a:latin typeface="Times New Roman" pitchFamily="18" charset="0"/>
              </a:defRPr>
            </a:lvl2pPr>
            <a:lvl3pPr marL="1151470" indent="-230293" defTabSz="937171">
              <a:defRPr sz="2400">
                <a:solidFill>
                  <a:schemeClr val="tx1"/>
                </a:solidFill>
                <a:latin typeface="Times New Roman" pitchFamily="18" charset="0"/>
              </a:defRPr>
            </a:lvl3pPr>
            <a:lvl4pPr marL="1612058" indent="-230293" defTabSz="937171">
              <a:defRPr sz="2400">
                <a:solidFill>
                  <a:schemeClr val="tx1"/>
                </a:solidFill>
                <a:latin typeface="Times New Roman" pitchFamily="18" charset="0"/>
              </a:defRPr>
            </a:lvl4pPr>
            <a:lvl5pPr marL="2072646" indent="-230293" defTabSz="937171">
              <a:defRPr sz="2400">
                <a:solidFill>
                  <a:schemeClr val="tx1"/>
                </a:solidFill>
                <a:latin typeface="Times New Roman" pitchFamily="18" charset="0"/>
              </a:defRPr>
            </a:lvl5pPr>
            <a:lvl6pPr marL="2533233" indent="-230293" defTabSz="937171" eaLnBrk="0" fontAlgn="base" hangingPunct="0">
              <a:spcBef>
                <a:spcPct val="0"/>
              </a:spcBef>
              <a:spcAft>
                <a:spcPct val="0"/>
              </a:spcAft>
              <a:defRPr sz="2400">
                <a:solidFill>
                  <a:schemeClr val="tx1"/>
                </a:solidFill>
                <a:latin typeface="Times New Roman" pitchFamily="18" charset="0"/>
              </a:defRPr>
            </a:lvl6pPr>
            <a:lvl7pPr marL="2993823" indent="-230293" defTabSz="937171" eaLnBrk="0" fontAlgn="base" hangingPunct="0">
              <a:spcBef>
                <a:spcPct val="0"/>
              </a:spcBef>
              <a:spcAft>
                <a:spcPct val="0"/>
              </a:spcAft>
              <a:defRPr sz="2400">
                <a:solidFill>
                  <a:schemeClr val="tx1"/>
                </a:solidFill>
                <a:latin typeface="Times New Roman" pitchFamily="18" charset="0"/>
              </a:defRPr>
            </a:lvl7pPr>
            <a:lvl8pPr marL="3454409" indent="-230293" defTabSz="937171" eaLnBrk="0" fontAlgn="base" hangingPunct="0">
              <a:spcBef>
                <a:spcPct val="0"/>
              </a:spcBef>
              <a:spcAft>
                <a:spcPct val="0"/>
              </a:spcAft>
              <a:defRPr sz="2400">
                <a:solidFill>
                  <a:schemeClr val="tx1"/>
                </a:solidFill>
                <a:latin typeface="Times New Roman" pitchFamily="18" charset="0"/>
              </a:defRPr>
            </a:lvl8pPr>
            <a:lvl9pPr marL="3915000" indent="-230293" defTabSz="937171" eaLnBrk="0" fontAlgn="base" hangingPunct="0">
              <a:spcBef>
                <a:spcPct val="0"/>
              </a:spcBef>
              <a:spcAft>
                <a:spcPct val="0"/>
              </a:spcAft>
              <a:defRPr sz="2400">
                <a:solidFill>
                  <a:schemeClr val="tx1"/>
                </a:solidFill>
                <a:latin typeface="Times New Roman" pitchFamily="18" charset="0"/>
              </a:defRPr>
            </a:lvl9pPr>
          </a:lstStyle>
          <a:p>
            <a:fld id="{6848B4A7-4C20-4EBB-9609-170A49097713}" type="slidenum">
              <a:rPr lang="en-US" sz="1300"/>
              <a:pPr/>
              <a:t>2</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1818831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12249460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lg" len="lg"/>
                <a:tailEnd type="none" w="med" len="lg"/>
              </a14:hiddenLine>
            </a:ext>
          </a:extLst>
        </p:spPr>
        <p:txBody>
          <a:bodyPr/>
          <a:lstStyle/>
          <a:p>
            <a:r>
              <a:rPr lang="en-US" baseline="0" dirty="0"/>
              <a:t>SMART-ISO is composed by three nested subsystems: a day-ahead planning model (which schedules primarily the steam generation, or the so-called “slow” generators), an intermediate-term planning model (which schedules primarily the gas turbines, or the “fast” generators), and a real-time simulation model (which corresponds to the economic dispatch).</a:t>
            </a:r>
            <a:endParaRPr lang="en-US" dirty="0"/>
          </a:p>
        </p:txBody>
      </p:sp>
    </p:spTree>
    <p:extLst>
      <p:ext uri="{BB962C8B-B14F-4D97-AF65-F5344CB8AC3E}">
        <p14:creationId xmlns:p14="http://schemas.microsoft.com/office/powerpoint/2010/main" val="34415761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day-ahead model</a:t>
            </a:r>
            <a:r>
              <a:rPr lang="en-US" baseline="0" dirty="0"/>
              <a:t> runs</a:t>
            </a:r>
            <a:r>
              <a:rPr lang="en-US" dirty="0"/>
              <a:t> at, say, noon of every day, aiming to schedule generation for the following day (midnight to midnight).</a:t>
            </a:r>
          </a:p>
          <a:p>
            <a:endParaRPr lang="en-US" dirty="0"/>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34</a:t>
            </a:fld>
            <a:endParaRPr lang="en-US"/>
          </a:p>
        </p:txBody>
      </p:sp>
    </p:spTree>
    <p:extLst>
      <p:ext uri="{BB962C8B-B14F-4D97-AF65-F5344CB8AC3E}">
        <p14:creationId xmlns:p14="http://schemas.microsoft.com/office/powerpoint/2010/main" val="24566193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35</a:t>
            </a:fld>
            <a:endParaRPr lang="en-US"/>
          </a:p>
        </p:txBody>
      </p:sp>
    </p:spTree>
    <p:extLst>
      <p:ext uri="{BB962C8B-B14F-4D97-AF65-F5344CB8AC3E}">
        <p14:creationId xmlns:p14="http://schemas.microsoft.com/office/powerpoint/2010/main" val="42348867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36</a:t>
            </a:fld>
            <a:endParaRPr lang="en-US"/>
          </a:p>
        </p:txBody>
      </p:sp>
    </p:spTree>
    <p:extLst>
      <p:ext uri="{BB962C8B-B14F-4D97-AF65-F5344CB8AC3E}">
        <p14:creationId xmlns:p14="http://schemas.microsoft.com/office/powerpoint/2010/main" val="16503904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9DB4F2A-095C-4C46-9AD2-69A2C34A43EE}" type="slidenum">
              <a:rPr lang="en-US" smtClean="0"/>
              <a:pPr>
                <a:defRPr/>
              </a:pPr>
              <a:t>38</a:t>
            </a:fld>
            <a:endParaRPr lang="en-US"/>
          </a:p>
        </p:txBody>
      </p:sp>
    </p:spTree>
    <p:extLst>
      <p:ext uri="{BB962C8B-B14F-4D97-AF65-F5344CB8AC3E}">
        <p14:creationId xmlns:p14="http://schemas.microsoft.com/office/powerpoint/2010/main" val="41071713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screen shot</a:t>
            </a:r>
            <a:r>
              <a:rPr lang="en-US" baseline="0" dirty="0"/>
              <a:t> of a simulator we call “SMART-Circuit” – it uses a copy of the distribution grid for the metro-north area of New Jersey (courtesy of PSE&amp;G).  It simulates storms, and simulates the process of trees damaging the lines.  Then using the grid configuration, we simulate </a:t>
            </a:r>
            <a:r>
              <a:rPr lang="en-US" baseline="0" dirty="0" err="1"/>
              <a:t>reclosers</a:t>
            </a:r>
            <a:r>
              <a:rPr lang="en-US" baseline="0" dirty="0"/>
              <a:t> shutting down the relevant parts of the grid.  Finally we simulate customers randomly calling in (PSE&amp;G reports that only 1 percent call in).  Up top, we show that we can keep track of the customers who have lost power that we know about (both from lights-out calls, as well as inferring who would have lost power based on grid configuration), as well as customers who have lost power, and there is no way we would know that they had lost power.</a:t>
            </a:r>
            <a:endParaRPr lang="en-US" dirty="0"/>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41</a:t>
            </a:fld>
            <a:endParaRPr lang="en-US"/>
          </a:p>
        </p:txBody>
      </p:sp>
    </p:spTree>
    <p:extLst>
      <p:ext uri="{BB962C8B-B14F-4D97-AF65-F5344CB8AC3E}">
        <p14:creationId xmlns:p14="http://schemas.microsoft.com/office/powerpoint/2010/main" val="2274000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37171">
              <a:defRPr sz="2400">
                <a:solidFill>
                  <a:schemeClr val="tx1"/>
                </a:solidFill>
                <a:latin typeface="Times New Roman" pitchFamily="18" charset="0"/>
              </a:defRPr>
            </a:lvl1pPr>
            <a:lvl2pPr marL="748458" indent="-287868" defTabSz="937171">
              <a:defRPr sz="2400">
                <a:solidFill>
                  <a:schemeClr val="tx1"/>
                </a:solidFill>
                <a:latin typeface="Times New Roman" pitchFamily="18" charset="0"/>
              </a:defRPr>
            </a:lvl2pPr>
            <a:lvl3pPr marL="1151470" indent="-230293" defTabSz="937171">
              <a:defRPr sz="2400">
                <a:solidFill>
                  <a:schemeClr val="tx1"/>
                </a:solidFill>
                <a:latin typeface="Times New Roman" pitchFamily="18" charset="0"/>
              </a:defRPr>
            </a:lvl3pPr>
            <a:lvl4pPr marL="1612058" indent="-230293" defTabSz="937171">
              <a:defRPr sz="2400">
                <a:solidFill>
                  <a:schemeClr val="tx1"/>
                </a:solidFill>
                <a:latin typeface="Times New Roman" pitchFamily="18" charset="0"/>
              </a:defRPr>
            </a:lvl4pPr>
            <a:lvl5pPr marL="2072646" indent="-230293" defTabSz="937171">
              <a:defRPr sz="2400">
                <a:solidFill>
                  <a:schemeClr val="tx1"/>
                </a:solidFill>
                <a:latin typeface="Times New Roman" pitchFamily="18" charset="0"/>
              </a:defRPr>
            </a:lvl5pPr>
            <a:lvl6pPr marL="2533233" indent="-230293" defTabSz="937171" eaLnBrk="0" fontAlgn="base" hangingPunct="0">
              <a:spcBef>
                <a:spcPct val="0"/>
              </a:spcBef>
              <a:spcAft>
                <a:spcPct val="0"/>
              </a:spcAft>
              <a:defRPr sz="2400">
                <a:solidFill>
                  <a:schemeClr val="tx1"/>
                </a:solidFill>
                <a:latin typeface="Times New Roman" pitchFamily="18" charset="0"/>
              </a:defRPr>
            </a:lvl6pPr>
            <a:lvl7pPr marL="2993823" indent="-230293" defTabSz="937171" eaLnBrk="0" fontAlgn="base" hangingPunct="0">
              <a:spcBef>
                <a:spcPct val="0"/>
              </a:spcBef>
              <a:spcAft>
                <a:spcPct val="0"/>
              </a:spcAft>
              <a:defRPr sz="2400">
                <a:solidFill>
                  <a:schemeClr val="tx1"/>
                </a:solidFill>
                <a:latin typeface="Times New Roman" pitchFamily="18" charset="0"/>
              </a:defRPr>
            </a:lvl7pPr>
            <a:lvl8pPr marL="3454409" indent="-230293" defTabSz="937171" eaLnBrk="0" fontAlgn="base" hangingPunct="0">
              <a:spcBef>
                <a:spcPct val="0"/>
              </a:spcBef>
              <a:spcAft>
                <a:spcPct val="0"/>
              </a:spcAft>
              <a:defRPr sz="2400">
                <a:solidFill>
                  <a:schemeClr val="tx1"/>
                </a:solidFill>
                <a:latin typeface="Times New Roman" pitchFamily="18" charset="0"/>
              </a:defRPr>
            </a:lvl8pPr>
            <a:lvl9pPr marL="3915000" indent="-230293" defTabSz="937171" eaLnBrk="0" fontAlgn="base" hangingPunct="0">
              <a:spcBef>
                <a:spcPct val="0"/>
              </a:spcBef>
              <a:spcAft>
                <a:spcPct val="0"/>
              </a:spcAft>
              <a:defRPr sz="2400">
                <a:solidFill>
                  <a:schemeClr val="tx1"/>
                </a:solidFill>
                <a:latin typeface="Times New Roman" pitchFamily="18" charset="0"/>
              </a:defRPr>
            </a:lvl9pPr>
          </a:lstStyle>
          <a:p>
            <a:fld id="{6848B4A7-4C20-4EBB-9609-170A49097713}" type="slidenum">
              <a:rPr lang="en-US" sz="1300"/>
              <a:pPr/>
              <a:t>48</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30947581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C0F073E-431B-4A0E-8313-74C7C123651B}" type="slidenum">
              <a:rPr lang="en-US" smtClean="0"/>
              <a:pPr>
                <a:defRPr/>
              </a:pPr>
              <a:t>49</a:t>
            </a:fld>
            <a:endParaRPr lang="en-US"/>
          </a:p>
        </p:txBody>
      </p:sp>
    </p:spTree>
    <p:extLst>
      <p:ext uri="{BB962C8B-B14F-4D97-AF65-F5344CB8AC3E}">
        <p14:creationId xmlns:p14="http://schemas.microsoft.com/office/powerpoint/2010/main" val="23528029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Clearing the Jungle of Stochastic optimization – Professor Warren Powell in the Department</a:t>
            </a:r>
            <a:r>
              <a:rPr lang="en-US" baseline="0" dirty="0"/>
              <a:t> of Operations Research and Financial Engineering has developed a unified framework for modeling virtually every problem involving optimization under uncertainty.  More than just a purely theoretical characterization, he has identified four (meta)classes of policies which provide a clear path to computation (although there is still a lot of work to do for most problems).  The framework has identified new problem classes, as well as novel computational strategies.  For example, modeling and algorithmic strategies that have long been viewed as competitive (for example, dynamic programming versus stochastic programming) are actually complementary.  By building on this integrated framework, we can spend less time focusing on optimizing (making decisions), and more time on an overlooked dimension of stochastic optimization, which is </a:t>
            </a:r>
            <a:r>
              <a:rPr lang="en-US" baseline="0"/>
              <a:t>modeling uncertainty.  </a:t>
            </a:r>
            <a:endParaRPr lang="en-US"/>
          </a:p>
        </p:txBody>
      </p:sp>
      <p:sp>
        <p:nvSpPr>
          <p:cNvPr id="4" name="Slide Number Placeholder 3"/>
          <p:cNvSpPr>
            <a:spLocks noGrp="1"/>
          </p:cNvSpPr>
          <p:nvPr>
            <p:ph type="sldNum" sz="quarter" idx="10"/>
          </p:nvPr>
        </p:nvSpPr>
        <p:spPr/>
        <p:txBody>
          <a:bodyPr/>
          <a:lstStyle/>
          <a:p>
            <a:fld id="{50396C17-8535-4034-B208-78CD2BBD0E4D}" type="slidenum">
              <a:rPr lang="en-US" smtClean="0"/>
              <a:t>50</a:t>
            </a:fld>
            <a:endParaRPr lang="en-US"/>
          </a:p>
        </p:txBody>
      </p:sp>
    </p:spTree>
    <p:extLst>
      <p:ext uri="{BB962C8B-B14F-4D97-AF65-F5344CB8AC3E}">
        <p14:creationId xmlns:p14="http://schemas.microsoft.com/office/powerpoint/2010/main" val="242656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37171">
              <a:defRPr sz="2400">
                <a:solidFill>
                  <a:schemeClr val="tx1"/>
                </a:solidFill>
                <a:latin typeface="Times New Roman" pitchFamily="18" charset="0"/>
              </a:defRPr>
            </a:lvl1pPr>
            <a:lvl2pPr marL="748458" indent="-287868" defTabSz="937171">
              <a:defRPr sz="2400">
                <a:solidFill>
                  <a:schemeClr val="tx1"/>
                </a:solidFill>
                <a:latin typeface="Times New Roman" pitchFamily="18" charset="0"/>
              </a:defRPr>
            </a:lvl2pPr>
            <a:lvl3pPr marL="1151470" indent="-230293" defTabSz="937171">
              <a:defRPr sz="2400">
                <a:solidFill>
                  <a:schemeClr val="tx1"/>
                </a:solidFill>
                <a:latin typeface="Times New Roman" pitchFamily="18" charset="0"/>
              </a:defRPr>
            </a:lvl3pPr>
            <a:lvl4pPr marL="1612058" indent="-230293" defTabSz="937171">
              <a:defRPr sz="2400">
                <a:solidFill>
                  <a:schemeClr val="tx1"/>
                </a:solidFill>
                <a:latin typeface="Times New Roman" pitchFamily="18" charset="0"/>
              </a:defRPr>
            </a:lvl4pPr>
            <a:lvl5pPr marL="2072646" indent="-230293" defTabSz="937171">
              <a:defRPr sz="2400">
                <a:solidFill>
                  <a:schemeClr val="tx1"/>
                </a:solidFill>
                <a:latin typeface="Times New Roman" pitchFamily="18" charset="0"/>
              </a:defRPr>
            </a:lvl5pPr>
            <a:lvl6pPr marL="2533233" indent="-230293" defTabSz="937171" eaLnBrk="0" fontAlgn="base" hangingPunct="0">
              <a:spcBef>
                <a:spcPct val="0"/>
              </a:spcBef>
              <a:spcAft>
                <a:spcPct val="0"/>
              </a:spcAft>
              <a:defRPr sz="2400">
                <a:solidFill>
                  <a:schemeClr val="tx1"/>
                </a:solidFill>
                <a:latin typeface="Times New Roman" pitchFamily="18" charset="0"/>
              </a:defRPr>
            </a:lvl6pPr>
            <a:lvl7pPr marL="2993823" indent="-230293" defTabSz="937171" eaLnBrk="0" fontAlgn="base" hangingPunct="0">
              <a:spcBef>
                <a:spcPct val="0"/>
              </a:spcBef>
              <a:spcAft>
                <a:spcPct val="0"/>
              </a:spcAft>
              <a:defRPr sz="2400">
                <a:solidFill>
                  <a:schemeClr val="tx1"/>
                </a:solidFill>
                <a:latin typeface="Times New Roman" pitchFamily="18" charset="0"/>
              </a:defRPr>
            </a:lvl7pPr>
            <a:lvl8pPr marL="3454409" indent="-230293" defTabSz="937171" eaLnBrk="0" fontAlgn="base" hangingPunct="0">
              <a:spcBef>
                <a:spcPct val="0"/>
              </a:spcBef>
              <a:spcAft>
                <a:spcPct val="0"/>
              </a:spcAft>
              <a:defRPr sz="2400">
                <a:solidFill>
                  <a:schemeClr val="tx1"/>
                </a:solidFill>
                <a:latin typeface="Times New Roman" pitchFamily="18" charset="0"/>
              </a:defRPr>
            </a:lvl8pPr>
            <a:lvl9pPr marL="3915000" indent="-230293" defTabSz="937171" eaLnBrk="0" fontAlgn="base" hangingPunct="0">
              <a:spcBef>
                <a:spcPct val="0"/>
              </a:spcBef>
              <a:spcAft>
                <a:spcPct val="0"/>
              </a:spcAft>
              <a:defRPr sz="2400">
                <a:solidFill>
                  <a:schemeClr val="tx1"/>
                </a:solidFill>
                <a:latin typeface="Times New Roman" pitchFamily="18" charset="0"/>
              </a:defRPr>
            </a:lvl9pPr>
          </a:lstStyle>
          <a:p>
            <a:fld id="{6848B4A7-4C20-4EBB-9609-170A49097713}" type="slidenum">
              <a:rPr lang="en-US" sz="1300"/>
              <a:pPr/>
              <a:t>3</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6136204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Clearing the Jungle of Stochastic optimization – Professor Warren Powell in the Department</a:t>
            </a:r>
            <a:r>
              <a:rPr lang="en-US" baseline="0" dirty="0"/>
              <a:t> of Operations Research and Financial Engineering has developed a unified framework for modeling virtually every problem involving optimization under uncertainty.  More than just a purely theoretical characterization, he has identified four (meta)classes of policies which provide a clear path to computation (although there is still a lot of work to do for most problems).  The framework has identified new problem classes, as well as novel computational strategies.  For example, modeling and algorithmic strategies that have long been viewed as competitive (for example, dynamic programming versus stochastic programming) are actually complementary.  By building on this integrated framework, we can spend less time focusing on optimizing (making decisions), and more time on an overlooked dimension of stochastic optimization, which is modeling uncertainty.  </a:t>
            </a:r>
            <a:endParaRPr lang="en-US" dirty="0"/>
          </a:p>
        </p:txBody>
      </p:sp>
      <p:sp>
        <p:nvSpPr>
          <p:cNvPr id="4" name="Slide Number Placeholder 3"/>
          <p:cNvSpPr>
            <a:spLocks noGrp="1"/>
          </p:cNvSpPr>
          <p:nvPr>
            <p:ph type="sldNum" sz="quarter" idx="10"/>
          </p:nvPr>
        </p:nvSpPr>
        <p:spPr/>
        <p:txBody>
          <a:bodyPr/>
          <a:lstStyle/>
          <a:p>
            <a:fld id="{50396C17-8535-4034-B208-78CD2BBD0E4D}" type="slidenum">
              <a:rPr lang="en-US" smtClean="0"/>
              <a:t>51</a:t>
            </a:fld>
            <a:endParaRPr lang="en-US"/>
          </a:p>
        </p:txBody>
      </p:sp>
    </p:spTree>
    <p:extLst>
      <p:ext uri="{BB962C8B-B14F-4D97-AF65-F5344CB8AC3E}">
        <p14:creationId xmlns:p14="http://schemas.microsoft.com/office/powerpoint/2010/main" val="34794506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A0A017-4FFE-4F5C-9DDA-FDF2102B09C6}" type="slidenum">
              <a:rPr lang="en-US" smtClean="0"/>
              <a:pPr/>
              <a:t>53</a:t>
            </a:fld>
            <a:endParaRPr lang="en-US"/>
          </a:p>
        </p:txBody>
      </p:sp>
    </p:spTree>
    <p:extLst>
      <p:ext uri="{BB962C8B-B14F-4D97-AF65-F5344CB8AC3E}">
        <p14:creationId xmlns:p14="http://schemas.microsoft.com/office/powerpoint/2010/main" val="21792659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7"/>
          <p:cNvSpPr txBox="1">
            <a:spLocks noGrp="1" noChangeArrowheads="1"/>
          </p:cNvSpPr>
          <p:nvPr/>
        </p:nvSpPr>
        <p:spPr bwMode="auto">
          <a:xfrm>
            <a:off x="4105275" y="9109076"/>
            <a:ext cx="318135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lIns="100886" tIns="50442" rIns="100886" bIns="50442" anchor="b"/>
          <a:lstStyle>
            <a:lvl1pPr defTabSz="1008063">
              <a:defRPr i="1">
                <a:solidFill>
                  <a:schemeClr val="tx1"/>
                </a:solidFill>
                <a:latin typeface="Times New Roman" pitchFamily="18" charset="0"/>
              </a:defRPr>
            </a:lvl1pPr>
            <a:lvl2pPr marL="742950" indent="-285750" defTabSz="1008063">
              <a:defRPr i="1">
                <a:solidFill>
                  <a:schemeClr val="tx1"/>
                </a:solidFill>
                <a:latin typeface="Times New Roman" pitchFamily="18" charset="0"/>
              </a:defRPr>
            </a:lvl2pPr>
            <a:lvl3pPr marL="1143000" indent="-228600" defTabSz="1008063">
              <a:defRPr i="1">
                <a:solidFill>
                  <a:schemeClr val="tx1"/>
                </a:solidFill>
                <a:latin typeface="Times New Roman" pitchFamily="18" charset="0"/>
              </a:defRPr>
            </a:lvl3pPr>
            <a:lvl4pPr marL="1600200" indent="-228600" defTabSz="1008063">
              <a:defRPr i="1">
                <a:solidFill>
                  <a:schemeClr val="tx1"/>
                </a:solidFill>
                <a:latin typeface="Times New Roman" pitchFamily="18" charset="0"/>
              </a:defRPr>
            </a:lvl4pPr>
            <a:lvl5pPr marL="2057400" indent="-228600" defTabSz="1008063">
              <a:defRPr i="1">
                <a:solidFill>
                  <a:schemeClr val="tx1"/>
                </a:solidFill>
                <a:latin typeface="Times New Roman" pitchFamily="18" charset="0"/>
              </a:defRPr>
            </a:lvl5pPr>
            <a:lvl6pPr marL="2514600" indent="-228600" algn="ctr" defTabSz="1008063" eaLnBrk="0" fontAlgn="base" hangingPunct="0">
              <a:spcBef>
                <a:spcPct val="0"/>
              </a:spcBef>
              <a:spcAft>
                <a:spcPct val="0"/>
              </a:spcAft>
              <a:defRPr i="1">
                <a:solidFill>
                  <a:schemeClr val="tx1"/>
                </a:solidFill>
                <a:latin typeface="Times New Roman" pitchFamily="18" charset="0"/>
              </a:defRPr>
            </a:lvl6pPr>
            <a:lvl7pPr marL="2971800" indent="-228600" algn="ctr" defTabSz="1008063" eaLnBrk="0" fontAlgn="base" hangingPunct="0">
              <a:spcBef>
                <a:spcPct val="0"/>
              </a:spcBef>
              <a:spcAft>
                <a:spcPct val="0"/>
              </a:spcAft>
              <a:defRPr i="1">
                <a:solidFill>
                  <a:schemeClr val="tx1"/>
                </a:solidFill>
                <a:latin typeface="Times New Roman" pitchFamily="18" charset="0"/>
              </a:defRPr>
            </a:lvl7pPr>
            <a:lvl8pPr marL="3429000" indent="-228600" algn="ctr" defTabSz="1008063" eaLnBrk="0" fontAlgn="base" hangingPunct="0">
              <a:spcBef>
                <a:spcPct val="0"/>
              </a:spcBef>
              <a:spcAft>
                <a:spcPct val="0"/>
              </a:spcAft>
              <a:defRPr i="1">
                <a:solidFill>
                  <a:schemeClr val="tx1"/>
                </a:solidFill>
                <a:latin typeface="Times New Roman" pitchFamily="18" charset="0"/>
              </a:defRPr>
            </a:lvl8pPr>
            <a:lvl9pPr marL="3886200" indent="-228600" algn="ctr" defTabSz="1008063" eaLnBrk="0" fontAlgn="base" hangingPunct="0">
              <a:spcBef>
                <a:spcPct val="0"/>
              </a:spcBef>
              <a:spcAft>
                <a:spcPct val="0"/>
              </a:spcAft>
              <a:defRPr i="1">
                <a:solidFill>
                  <a:schemeClr val="tx1"/>
                </a:solidFill>
                <a:latin typeface="Times New Roman" pitchFamily="18" charset="0"/>
              </a:defRPr>
            </a:lvl9pPr>
          </a:lstStyle>
          <a:p>
            <a:pPr algn="r"/>
            <a:fld id="{7319C55D-1D1A-4EBB-A2D5-1D6409430FB0}" type="slidenum">
              <a:rPr lang="en-US" sz="1400" i="0"/>
              <a:pPr algn="r"/>
              <a:t>55</a:t>
            </a:fld>
            <a:endParaRPr lang="en-US" sz="1400" i="0"/>
          </a:p>
        </p:txBody>
      </p:sp>
      <p:sp>
        <p:nvSpPr>
          <p:cNvPr id="532483" name="Rectangle 2"/>
          <p:cNvSpPr>
            <a:spLocks noGrp="1" noRot="1" noChangeAspect="1" noChangeArrowheads="1" noTextEdit="1"/>
          </p:cNvSpPr>
          <p:nvPr>
            <p:ph type="sldImg"/>
          </p:nvPr>
        </p:nvSpPr>
        <p:spPr>
          <a:ln/>
        </p:spPr>
      </p:sp>
      <p:sp>
        <p:nvSpPr>
          <p:cNvPr id="53248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37610065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7"/>
          <p:cNvSpPr txBox="1">
            <a:spLocks noGrp="1" noChangeArrowheads="1"/>
          </p:cNvSpPr>
          <p:nvPr/>
        </p:nvSpPr>
        <p:spPr bwMode="auto">
          <a:xfrm>
            <a:off x="4105275" y="9109076"/>
            <a:ext cx="318135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lIns="100886" tIns="50442" rIns="100886" bIns="50442" anchor="b"/>
          <a:lstStyle>
            <a:lvl1pPr defTabSz="1008063">
              <a:defRPr i="1">
                <a:solidFill>
                  <a:schemeClr val="tx1"/>
                </a:solidFill>
                <a:latin typeface="Times New Roman" pitchFamily="18" charset="0"/>
              </a:defRPr>
            </a:lvl1pPr>
            <a:lvl2pPr marL="742950" indent="-285750" defTabSz="1008063">
              <a:defRPr i="1">
                <a:solidFill>
                  <a:schemeClr val="tx1"/>
                </a:solidFill>
                <a:latin typeface="Times New Roman" pitchFamily="18" charset="0"/>
              </a:defRPr>
            </a:lvl2pPr>
            <a:lvl3pPr marL="1143000" indent="-228600" defTabSz="1008063">
              <a:defRPr i="1">
                <a:solidFill>
                  <a:schemeClr val="tx1"/>
                </a:solidFill>
                <a:latin typeface="Times New Roman" pitchFamily="18" charset="0"/>
              </a:defRPr>
            </a:lvl3pPr>
            <a:lvl4pPr marL="1600200" indent="-228600" defTabSz="1008063">
              <a:defRPr i="1">
                <a:solidFill>
                  <a:schemeClr val="tx1"/>
                </a:solidFill>
                <a:latin typeface="Times New Roman" pitchFamily="18" charset="0"/>
              </a:defRPr>
            </a:lvl4pPr>
            <a:lvl5pPr marL="2057400" indent="-228600" defTabSz="1008063">
              <a:defRPr i="1">
                <a:solidFill>
                  <a:schemeClr val="tx1"/>
                </a:solidFill>
                <a:latin typeface="Times New Roman" pitchFamily="18" charset="0"/>
              </a:defRPr>
            </a:lvl5pPr>
            <a:lvl6pPr marL="2514600" indent="-228600" algn="ctr" defTabSz="1008063" eaLnBrk="0" fontAlgn="base" hangingPunct="0">
              <a:spcBef>
                <a:spcPct val="0"/>
              </a:spcBef>
              <a:spcAft>
                <a:spcPct val="0"/>
              </a:spcAft>
              <a:defRPr i="1">
                <a:solidFill>
                  <a:schemeClr val="tx1"/>
                </a:solidFill>
                <a:latin typeface="Times New Roman" pitchFamily="18" charset="0"/>
              </a:defRPr>
            </a:lvl6pPr>
            <a:lvl7pPr marL="2971800" indent="-228600" algn="ctr" defTabSz="1008063" eaLnBrk="0" fontAlgn="base" hangingPunct="0">
              <a:spcBef>
                <a:spcPct val="0"/>
              </a:spcBef>
              <a:spcAft>
                <a:spcPct val="0"/>
              </a:spcAft>
              <a:defRPr i="1">
                <a:solidFill>
                  <a:schemeClr val="tx1"/>
                </a:solidFill>
                <a:latin typeface="Times New Roman" pitchFamily="18" charset="0"/>
              </a:defRPr>
            </a:lvl7pPr>
            <a:lvl8pPr marL="3429000" indent="-228600" algn="ctr" defTabSz="1008063" eaLnBrk="0" fontAlgn="base" hangingPunct="0">
              <a:spcBef>
                <a:spcPct val="0"/>
              </a:spcBef>
              <a:spcAft>
                <a:spcPct val="0"/>
              </a:spcAft>
              <a:defRPr i="1">
                <a:solidFill>
                  <a:schemeClr val="tx1"/>
                </a:solidFill>
                <a:latin typeface="Times New Roman" pitchFamily="18" charset="0"/>
              </a:defRPr>
            </a:lvl8pPr>
            <a:lvl9pPr marL="3886200" indent="-228600" algn="ctr" defTabSz="1008063" eaLnBrk="0" fontAlgn="base" hangingPunct="0">
              <a:spcBef>
                <a:spcPct val="0"/>
              </a:spcBef>
              <a:spcAft>
                <a:spcPct val="0"/>
              </a:spcAft>
              <a:defRPr i="1">
                <a:solidFill>
                  <a:schemeClr val="tx1"/>
                </a:solidFill>
                <a:latin typeface="Times New Roman" pitchFamily="18" charset="0"/>
              </a:defRPr>
            </a:lvl9pPr>
          </a:lstStyle>
          <a:p>
            <a:pPr algn="r"/>
            <a:fld id="{C1501A62-29A4-484A-94EF-8C9264949D2E}" type="slidenum">
              <a:rPr lang="en-US" sz="1400" i="0"/>
              <a:pPr algn="r"/>
              <a:t>59</a:t>
            </a:fld>
            <a:endParaRPr lang="en-US" sz="1400" i="0"/>
          </a:p>
        </p:txBody>
      </p:sp>
      <p:sp>
        <p:nvSpPr>
          <p:cNvPr id="534531" name="Rectangle 2"/>
          <p:cNvSpPr>
            <a:spLocks noGrp="1" noRot="1" noChangeAspect="1" noChangeArrowheads="1" noTextEdit="1"/>
          </p:cNvSpPr>
          <p:nvPr>
            <p:ph type="sldImg"/>
          </p:nvPr>
        </p:nvSpPr>
        <p:spPr>
          <a:ln/>
        </p:spPr>
      </p:sp>
      <p:sp>
        <p:nvSpPr>
          <p:cNvPr id="53453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22341028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7"/>
          <p:cNvSpPr txBox="1">
            <a:spLocks noGrp="1" noChangeArrowheads="1"/>
          </p:cNvSpPr>
          <p:nvPr/>
        </p:nvSpPr>
        <p:spPr bwMode="auto">
          <a:xfrm>
            <a:off x="4105275" y="9109076"/>
            <a:ext cx="318135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lIns="100886" tIns="50442" rIns="100886" bIns="50442" anchor="b"/>
          <a:lstStyle>
            <a:lvl1pPr defTabSz="1008063">
              <a:defRPr i="1">
                <a:solidFill>
                  <a:schemeClr val="tx1"/>
                </a:solidFill>
                <a:latin typeface="Times New Roman" pitchFamily="18" charset="0"/>
              </a:defRPr>
            </a:lvl1pPr>
            <a:lvl2pPr marL="742950" indent="-285750" defTabSz="1008063">
              <a:defRPr i="1">
                <a:solidFill>
                  <a:schemeClr val="tx1"/>
                </a:solidFill>
                <a:latin typeface="Times New Roman" pitchFamily="18" charset="0"/>
              </a:defRPr>
            </a:lvl2pPr>
            <a:lvl3pPr marL="1143000" indent="-228600" defTabSz="1008063">
              <a:defRPr i="1">
                <a:solidFill>
                  <a:schemeClr val="tx1"/>
                </a:solidFill>
                <a:latin typeface="Times New Roman" pitchFamily="18" charset="0"/>
              </a:defRPr>
            </a:lvl3pPr>
            <a:lvl4pPr marL="1600200" indent="-228600" defTabSz="1008063">
              <a:defRPr i="1">
                <a:solidFill>
                  <a:schemeClr val="tx1"/>
                </a:solidFill>
                <a:latin typeface="Times New Roman" pitchFamily="18" charset="0"/>
              </a:defRPr>
            </a:lvl4pPr>
            <a:lvl5pPr marL="2057400" indent="-228600" defTabSz="1008063">
              <a:defRPr i="1">
                <a:solidFill>
                  <a:schemeClr val="tx1"/>
                </a:solidFill>
                <a:latin typeface="Times New Roman" pitchFamily="18" charset="0"/>
              </a:defRPr>
            </a:lvl5pPr>
            <a:lvl6pPr marL="2514600" indent="-228600" algn="ctr" defTabSz="1008063" eaLnBrk="0" fontAlgn="base" hangingPunct="0">
              <a:spcBef>
                <a:spcPct val="0"/>
              </a:spcBef>
              <a:spcAft>
                <a:spcPct val="0"/>
              </a:spcAft>
              <a:defRPr i="1">
                <a:solidFill>
                  <a:schemeClr val="tx1"/>
                </a:solidFill>
                <a:latin typeface="Times New Roman" pitchFamily="18" charset="0"/>
              </a:defRPr>
            </a:lvl6pPr>
            <a:lvl7pPr marL="2971800" indent="-228600" algn="ctr" defTabSz="1008063" eaLnBrk="0" fontAlgn="base" hangingPunct="0">
              <a:spcBef>
                <a:spcPct val="0"/>
              </a:spcBef>
              <a:spcAft>
                <a:spcPct val="0"/>
              </a:spcAft>
              <a:defRPr i="1">
                <a:solidFill>
                  <a:schemeClr val="tx1"/>
                </a:solidFill>
                <a:latin typeface="Times New Roman" pitchFamily="18" charset="0"/>
              </a:defRPr>
            </a:lvl7pPr>
            <a:lvl8pPr marL="3429000" indent="-228600" algn="ctr" defTabSz="1008063" eaLnBrk="0" fontAlgn="base" hangingPunct="0">
              <a:spcBef>
                <a:spcPct val="0"/>
              </a:spcBef>
              <a:spcAft>
                <a:spcPct val="0"/>
              </a:spcAft>
              <a:defRPr i="1">
                <a:solidFill>
                  <a:schemeClr val="tx1"/>
                </a:solidFill>
                <a:latin typeface="Times New Roman" pitchFamily="18" charset="0"/>
              </a:defRPr>
            </a:lvl8pPr>
            <a:lvl9pPr marL="3886200" indent="-228600" algn="ctr" defTabSz="1008063" eaLnBrk="0" fontAlgn="base" hangingPunct="0">
              <a:spcBef>
                <a:spcPct val="0"/>
              </a:spcBef>
              <a:spcAft>
                <a:spcPct val="0"/>
              </a:spcAft>
              <a:defRPr i="1">
                <a:solidFill>
                  <a:schemeClr val="tx1"/>
                </a:solidFill>
                <a:latin typeface="Times New Roman" pitchFamily="18" charset="0"/>
              </a:defRPr>
            </a:lvl9pPr>
          </a:lstStyle>
          <a:p>
            <a:pPr algn="r"/>
            <a:fld id="{79DA9D5A-2258-4D2D-8529-72D2E57FDF3B}" type="slidenum">
              <a:rPr lang="en-US" sz="1400" i="0"/>
              <a:pPr algn="r"/>
              <a:t>62</a:t>
            </a:fld>
            <a:endParaRPr lang="en-US" sz="1400" i="0"/>
          </a:p>
        </p:txBody>
      </p:sp>
      <p:sp>
        <p:nvSpPr>
          <p:cNvPr id="536579" name="Rectangle 2"/>
          <p:cNvSpPr>
            <a:spLocks noGrp="1" noRot="1" noChangeAspect="1" noChangeArrowheads="1" noTextEdit="1"/>
          </p:cNvSpPr>
          <p:nvPr>
            <p:ph type="sldImg"/>
          </p:nvPr>
        </p:nvSpPr>
        <p:spPr>
          <a:ln/>
        </p:spPr>
      </p:sp>
      <p:sp>
        <p:nvSpPr>
          <p:cNvPr id="53658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4705903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7"/>
          <p:cNvSpPr txBox="1">
            <a:spLocks noGrp="1" noChangeArrowheads="1"/>
          </p:cNvSpPr>
          <p:nvPr/>
        </p:nvSpPr>
        <p:spPr bwMode="auto">
          <a:xfrm>
            <a:off x="4105275" y="9109076"/>
            <a:ext cx="318135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lIns="100886" tIns="50442" rIns="100886" bIns="50442" anchor="b"/>
          <a:lstStyle>
            <a:lvl1pPr defTabSz="1008063">
              <a:defRPr i="1">
                <a:solidFill>
                  <a:schemeClr val="tx1"/>
                </a:solidFill>
                <a:latin typeface="Times New Roman" pitchFamily="18" charset="0"/>
              </a:defRPr>
            </a:lvl1pPr>
            <a:lvl2pPr marL="742950" indent="-285750" defTabSz="1008063">
              <a:defRPr i="1">
                <a:solidFill>
                  <a:schemeClr val="tx1"/>
                </a:solidFill>
                <a:latin typeface="Times New Roman" pitchFamily="18" charset="0"/>
              </a:defRPr>
            </a:lvl2pPr>
            <a:lvl3pPr marL="1143000" indent="-228600" defTabSz="1008063">
              <a:defRPr i="1">
                <a:solidFill>
                  <a:schemeClr val="tx1"/>
                </a:solidFill>
                <a:latin typeface="Times New Roman" pitchFamily="18" charset="0"/>
              </a:defRPr>
            </a:lvl3pPr>
            <a:lvl4pPr marL="1600200" indent="-228600" defTabSz="1008063">
              <a:defRPr i="1">
                <a:solidFill>
                  <a:schemeClr val="tx1"/>
                </a:solidFill>
                <a:latin typeface="Times New Roman" pitchFamily="18" charset="0"/>
              </a:defRPr>
            </a:lvl4pPr>
            <a:lvl5pPr marL="2057400" indent="-228600" defTabSz="1008063">
              <a:defRPr i="1">
                <a:solidFill>
                  <a:schemeClr val="tx1"/>
                </a:solidFill>
                <a:latin typeface="Times New Roman" pitchFamily="18" charset="0"/>
              </a:defRPr>
            </a:lvl5pPr>
            <a:lvl6pPr marL="2514600" indent="-228600" algn="ctr" defTabSz="1008063" eaLnBrk="0" fontAlgn="base" hangingPunct="0">
              <a:spcBef>
                <a:spcPct val="0"/>
              </a:spcBef>
              <a:spcAft>
                <a:spcPct val="0"/>
              </a:spcAft>
              <a:defRPr i="1">
                <a:solidFill>
                  <a:schemeClr val="tx1"/>
                </a:solidFill>
                <a:latin typeface="Times New Roman" pitchFamily="18" charset="0"/>
              </a:defRPr>
            </a:lvl6pPr>
            <a:lvl7pPr marL="2971800" indent="-228600" algn="ctr" defTabSz="1008063" eaLnBrk="0" fontAlgn="base" hangingPunct="0">
              <a:spcBef>
                <a:spcPct val="0"/>
              </a:spcBef>
              <a:spcAft>
                <a:spcPct val="0"/>
              </a:spcAft>
              <a:defRPr i="1">
                <a:solidFill>
                  <a:schemeClr val="tx1"/>
                </a:solidFill>
                <a:latin typeface="Times New Roman" pitchFamily="18" charset="0"/>
              </a:defRPr>
            </a:lvl7pPr>
            <a:lvl8pPr marL="3429000" indent="-228600" algn="ctr" defTabSz="1008063" eaLnBrk="0" fontAlgn="base" hangingPunct="0">
              <a:spcBef>
                <a:spcPct val="0"/>
              </a:spcBef>
              <a:spcAft>
                <a:spcPct val="0"/>
              </a:spcAft>
              <a:defRPr i="1">
                <a:solidFill>
                  <a:schemeClr val="tx1"/>
                </a:solidFill>
                <a:latin typeface="Times New Roman" pitchFamily="18" charset="0"/>
              </a:defRPr>
            </a:lvl8pPr>
            <a:lvl9pPr marL="3886200" indent="-228600" algn="ctr" defTabSz="1008063" eaLnBrk="0" fontAlgn="base" hangingPunct="0">
              <a:spcBef>
                <a:spcPct val="0"/>
              </a:spcBef>
              <a:spcAft>
                <a:spcPct val="0"/>
              </a:spcAft>
              <a:defRPr i="1">
                <a:solidFill>
                  <a:schemeClr val="tx1"/>
                </a:solidFill>
                <a:latin typeface="Times New Roman" pitchFamily="18" charset="0"/>
              </a:defRPr>
            </a:lvl9pPr>
          </a:lstStyle>
          <a:p>
            <a:pPr algn="r"/>
            <a:fld id="{6A81A30D-3AF3-4E86-B9EE-5E1CB8CAA44F}" type="slidenum">
              <a:rPr lang="en-US" sz="1400" i="0"/>
              <a:pPr algn="r"/>
              <a:t>64</a:t>
            </a:fld>
            <a:endParaRPr lang="en-US" sz="1400" i="0"/>
          </a:p>
        </p:txBody>
      </p:sp>
      <p:sp>
        <p:nvSpPr>
          <p:cNvPr id="538627" name="Rectangle 2"/>
          <p:cNvSpPr>
            <a:spLocks noGrp="1" noRot="1" noChangeAspect="1" noChangeArrowheads="1" noTextEdit="1"/>
          </p:cNvSpPr>
          <p:nvPr>
            <p:ph type="sldImg"/>
          </p:nvPr>
        </p:nvSpPr>
        <p:spPr>
          <a:ln/>
        </p:spPr>
      </p:sp>
      <p:sp>
        <p:nvSpPr>
          <p:cNvPr id="53862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34699105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Rectangle 2"/>
          <p:cNvSpPr>
            <a:spLocks noGrp="1" noRot="1" noChangeAspect="1" noChangeArrowheads="1" noTextEdit="1"/>
          </p:cNvSpPr>
          <p:nvPr>
            <p:ph type="sldImg"/>
          </p:nvPr>
        </p:nvSpPr>
        <p:spPr>
          <a:ln/>
        </p:spPr>
      </p:sp>
      <p:sp>
        <p:nvSpPr>
          <p:cNvPr id="5898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dirty="0"/>
          </a:p>
        </p:txBody>
      </p:sp>
    </p:spTree>
    <p:extLst>
      <p:ext uri="{BB962C8B-B14F-4D97-AF65-F5344CB8AC3E}">
        <p14:creationId xmlns:p14="http://schemas.microsoft.com/office/powerpoint/2010/main" val="31693623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37171">
              <a:defRPr sz="2400">
                <a:solidFill>
                  <a:schemeClr val="tx1"/>
                </a:solidFill>
                <a:latin typeface="Times New Roman" pitchFamily="18" charset="0"/>
              </a:defRPr>
            </a:lvl1pPr>
            <a:lvl2pPr marL="748458" indent="-287868" defTabSz="937171">
              <a:defRPr sz="2400">
                <a:solidFill>
                  <a:schemeClr val="tx1"/>
                </a:solidFill>
                <a:latin typeface="Times New Roman" pitchFamily="18" charset="0"/>
              </a:defRPr>
            </a:lvl2pPr>
            <a:lvl3pPr marL="1151470" indent="-230293" defTabSz="937171">
              <a:defRPr sz="2400">
                <a:solidFill>
                  <a:schemeClr val="tx1"/>
                </a:solidFill>
                <a:latin typeface="Times New Roman" pitchFamily="18" charset="0"/>
              </a:defRPr>
            </a:lvl3pPr>
            <a:lvl4pPr marL="1612058" indent="-230293" defTabSz="937171">
              <a:defRPr sz="2400">
                <a:solidFill>
                  <a:schemeClr val="tx1"/>
                </a:solidFill>
                <a:latin typeface="Times New Roman" pitchFamily="18" charset="0"/>
              </a:defRPr>
            </a:lvl4pPr>
            <a:lvl5pPr marL="2072646" indent="-230293" defTabSz="937171">
              <a:defRPr sz="2400">
                <a:solidFill>
                  <a:schemeClr val="tx1"/>
                </a:solidFill>
                <a:latin typeface="Times New Roman" pitchFamily="18" charset="0"/>
              </a:defRPr>
            </a:lvl5pPr>
            <a:lvl6pPr marL="2533233" indent="-230293" defTabSz="937171" eaLnBrk="0" fontAlgn="base" hangingPunct="0">
              <a:spcBef>
                <a:spcPct val="0"/>
              </a:spcBef>
              <a:spcAft>
                <a:spcPct val="0"/>
              </a:spcAft>
              <a:defRPr sz="2400">
                <a:solidFill>
                  <a:schemeClr val="tx1"/>
                </a:solidFill>
                <a:latin typeface="Times New Roman" pitchFamily="18" charset="0"/>
              </a:defRPr>
            </a:lvl6pPr>
            <a:lvl7pPr marL="2993823" indent="-230293" defTabSz="937171" eaLnBrk="0" fontAlgn="base" hangingPunct="0">
              <a:spcBef>
                <a:spcPct val="0"/>
              </a:spcBef>
              <a:spcAft>
                <a:spcPct val="0"/>
              </a:spcAft>
              <a:defRPr sz="2400">
                <a:solidFill>
                  <a:schemeClr val="tx1"/>
                </a:solidFill>
                <a:latin typeface="Times New Roman" pitchFamily="18" charset="0"/>
              </a:defRPr>
            </a:lvl7pPr>
            <a:lvl8pPr marL="3454409" indent="-230293" defTabSz="937171" eaLnBrk="0" fontAlgn="base" hangingPunct="0">
              <a:spcBef>
                <a:spcPct val="0"/>
              </a:spcBef>
              <a:spcAft>
                <a:spcPct val="0"/>
              </a:spcAft>
              <a:defRPr sz="2400">
                <a:solidFill>
                  <a:schemeClr val="tx1"/>
                </a:solidFill>
                <a:latin typeface="Times New Roman" pitchFamily="18" charset="0"/>
              </a:defRPr>
            </a:lvl8pPr>
            <a:lvl9pPr marL="3915000" indent="-230293" defTabSz="937171" eaLnBrk="0" fontAlgn="base" hangingPunct="0">
              <a:spcBef>
                <a:spcPct val="0"/>
              </a:spcBef>
              <a:spcAft>
                <a:spcPct val="0"/>
              </a:spcAft>
              <a:defRPr sz="2400">
                <a:solidFill>
                  <a:schemeClr val="tx1"/>
                </a:solidFill>
                <a:latin typeface="Times New Roman" pitchFamily="18" charset="0"/>
              </a:defRPr>
            </a:lvl9pPr>
          </a:lstStyle>
          <a:p>
            <a:fld id="{6848B4A7-4C20-4EBB-9609-170A49097713}" type="slidenum">
              <a:rPr lang="en-US" sz="1300"/>
              <a:pPr/>
              <a:t>72</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40316920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37171">
              <a:defRPr sz="2400">
                <a:solidFill>
                  <a:schemeClr val="tx1"/>
                </a:solidFill>
                <a:latin typeface="Times New Roman" pitchFamily="18" charset="0"/>
              </a:defRPr>
            </a:lvl1pPr>
            <a:lvl2pPr marL="748458" indent="-287868" defTabSz="937171">
              <a:defRPr sz="2400">
                <a:solidFill>
                  <a:schemeClr val="tx1"/>
                </a:solidFill>
                <a:latin typeface="Times New Roman" pitchFamily="18" charset="0"/>
              </a:defRPr>
            </a:lvl2pPr>
            <a:lvl3pPr marL="1151470" indent="-230293" defTabSz="937171">
              <a:defRPr sz="2400">
                <a:solidFill>
                  <a:schemeClr val="tx1"/>
                </a:solidFill>
                <a:latin typeface="Times New Roman" pitchFamily="18" charset="0"/>
              </a:defRPr>
            </a:lvl3pPr>
            <a:lvl4pPr marL="1612058" indent="-230293" defTabSz="937171">
              <a:defRPr sz="2400">
                <a:solidFill>
                  <a:schemeClr val="tx1"/>
                </a:solidFill>
                <a:latin typeface="Times New Roman" pitchFamily="18" charset="0"/>
              </a:defRPr>
            </a:lvl4pPr>
            <a:lvl5pPr marL="2072646" indent="-230293" defTabSz="937171">
              <a:defRPr sz="2400">
                <a:solidFill>
                  <a:schemeClr val="tx1"/>
                </a:solidFill>
                <a:latin typeface="Times New Roman" pitchFamily="18" charset="0"/>
              </a:defRPr>
            </a:lvl5pPr>
            <a:lvl6pPr marL="2533233" indent="-230293" defTabSz="937171" eaLnBrk="0" fontAlgn="base" hangingPunct="0">
              <a:spcBef>
                <a:spcPct val="0"/>
              </a:spcBef>
              <a:spcAft>
                <a:spcPct val="0"/>
              </a:spcAft>
              <a:defRPr sz="2400">
                <a:solidFill>
                  <a:schemeClr val="tx1"/>
                </a:solidFill>
                <a:latin typeface="Times New Roman" pitchFamily="18" charset="0"/>
              </a:defRPr>
            </a:lvl6pPr>
            <a:lvl7pPr marL="2993823" indent="-230293" defTabSz="937171" eaLnBrk="0" fontAlgn="base" hangingPunct="0">
              <a:spcBef>
                <a:spcPct val="0"/>
              </a:spcBef>
              <a:spcAft>
                <a:spcPct val="0"/>
              </a:spcAft>
              <a:defRPr sz="2400">
                <a:solidFill>
                  <a:schemeClr val="tx1"/>
                </a:solidFill>
                <a:latin typeface="Times New Roman" pitchFamily="18" charset="0"/>
              </a:defRPr>
            </a:lvl7pPr>
            <a:lvl8pPr marL="3454409" indent="-230293" defTabSz="937171" eaLnBrk="0" fontAlgn="base" hangingPunct="0">
              <a:spcBef>
                <a:spcPct val="0"/>
              </a:spcBef>
              <a:spcAft>
                <a:spcPct val="0"/>
              </a:spcAft>
              <a:defRPr sz="2400">
                <a:solidFill>
                  <a:schemeClr val="tx1"/>
                </a:solidFill>
                <a:latin typeface="Times New Roman" pitchFamily="18" charset="0"/>
              </a:defRPr>
            </a:lvl8pPr>
            <a:lvl9pPr marL="3915000" indent="-230293" defTabSz="937171" eaLnBrk="0" fontAlgn="base" hangingPunct="0">
              <a:spcBef>
                <a:spcPct val="0"/>
              </a:spcBef>
              <a:spcAft>
                <a:spcPct val="0"/>
              </a:spcAft>
              <a:defRPr sz="2400">
                <a:solidFill>
                  <a:schemeClr val="tx1"/>
                </a:solidFill>
                <a:latin typeface="Times New Roman" pitchFamily="18" charset="0"/>
              </a:defRPr>
            </a:lvl9pPr>
          </a:lstStyle>
          <a:p>
            <a:fld id="{6848B4A7-4C20-4EBB-9609-170A49097713}" type="slidenum">
              <a:rPr lang="en-US" sz="1300"/>
              <a:pPr/>
              <a:t>81</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34105555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E48E92-C6B3-4368-8E9B-53B44B133B8A}" type="slidenum">
              <a:rPr lang="en-US"/>
              <a:pPr/>
              <a:t>82</a:t>
            </a:fld>
            <a:endParaRPr lang="en-US"/>
          </a:p>
        </p:txBody>
      </p:sp>
      <p:sp>
        <p:nvSpPr>
          <p:cNvPr id="176130" name="Rectangle 2"/>
          <p:cNvSpPr>
            <a:spLocks noGrp="1" noRot="1" noChangeAspect="1" noChangeArrowheads="1" noTextEdit="1"/>
          </p:cNvSpPr>
          <p:nvPr>
            <p:ph type="sldImg"/>
          </p:nvPr>
        </p:nvSpPr>
        <p:spPr>
          <a:xfrm>
            <a:off x="1258888" y="720725"/>
            <a:ext cx="4799012" cy="3600450"/>
          </a:xfrm>
          <a:ln/>
        </p:spPr>
      </p:sp>
      <p:sp>
        <p:nvSpPr>
          <p:cNvPr id="176131" name="Rectangle 3"/>
          <p:cNvSpPr>
            <a:spLocks noGrp="1" noChangeArrowheads="1"/>
          </p:cNvSpPr>
          <p:nvPr>
            <p:ph type="body" idx="1"/>
          </p:nvPr>
        </p:nvSpPr>
        <p:spPr>
          <a:xfrm>
            <a:off x="975361" y="4561227"/>
            <a:ext cx="5364480" cy="4318573"/>
          </a:xfrm>
        </p:spPr>
        <p:txBody>
          <a:bodyPr/>
          <a:lstStyle/>
          <a:p>
            <a:endParaRPr lang="en-US"/>
          </a:p>
        </p:txBody>
      </p:sp>
    </p:spTree>
    <p:extLst>
      <p:ext uri="{BB962C8B-B14F-4D97-AF65-F5344CB8AC3E}">
        <p14:creationId xmlns:p14="http://schemas.microsoft.com/office/powerpoint/2010/main" val="3920379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Slide Image Placeholder 1"/>
          <p:cNvSpPr>
            <a:spLocks noGrp="1" noRot="1" noChangeAspect="1" noTextEdit="1"/>
          </p:cNvSpPr>
          <p:nvPr>
            <p:ph type="sldImg"/>
          </p:nvPr>
        </p:nvSpPr>
        <p:spPr>
          <a:ln/>
        </p:spPr>
      </p:sp>
      <p:sp>
        <p:nvSpPr>
          <p:cNvPr id="640003" name="Notes Placeholder 2"/>
          <p:cNvSpPr>
            <a:spLocks noGrp="1"/>
          </p:cNvSpPr>
          <p:nvPr>
            <p:ph type="body" idx="1"/>
          </p:nvPr>
        </p:nvSpPr>
        <p:spPr>
          <a:noFill/>
        </p:spPr>
        <p:txBody>
          <a:bodyPr/>
          <a:lstStyle/>
          <a:p>
            <a:endParaRPr lang="en-US"/>
          </a:p>
        </p:txBody>
      </p:sp>
      <p:sp>
        <p:nvSpPr>
          <p:cNvPr id="640004" name="Slide Number Placeholder 3"/>
          <p:cNvSpPr>
            <a:spLocks noGrp="1"/>
          </p:cNvSpPr>
          <p:nvPr>
            <p:ph type="sldNum" sz="quarter" idx="5"/>
          </p:nvPr>
        </p:nvSpPr>
        <p:spPr>
          <a:noFill/>
        </p:spPr>
        <p:txBody>
          <a:bodyPr/>
          <a:lstStyle>
            <a:lvl1pPr defTabSz="971556">
              <a:defRPr sz="2500">
                <a:solidFill>
                  <a:schemeClr val="tx1"/>
                </a:solidFill>
                <a:latin typeface="Times New Roman" pitchFamily="18" charset="0"/>
              </a:defRPr>
            </a:lvl1pPr>
            <a:lvl2pPr marL="775919" indent="-298430" defTabSz="971556">
              <a:defRPr sz="2500">
                <a:solidFill>
                  <a:schemeClr val="tx1"/>
                </a:solidFill>
                <a:latin typeface="Times New Roman" pitchFamily="18" charset="0"/>
              </a:defRPr>
            </a:lvl2pPr>
            <a:lvl3pPr marL="1193720" indent="-238743" defTabSz="971556">
              <a:defRPr sz="2500">
                <a:solidFill>
                  <a:schemeClr val="tx1"/>
                </a:solidFill>
                <a:latin typeface="Times New Roman" pitchFamily="18" charset="0"/>
              </a:defRPr>
            </a:lvl3pPr>
            <a:lvl4pPr marL="1671208" indent="-238743" defTabSz="971556">
              <a:defRPr sz="2500">
                <a:solidFill>
                  <a:schemeClr val="tx1"/>
                </a:solidFill>
                <a:latin typeface="Times New Roman" pitchFamily="18" charset="0"/>
              </a:defRPr>
            </a:lvl4pPr>
            <a:lvl5pPr marL="2148696" indent="-238743" defTabSz="971556">
              <a:defRPr sz="2500">
                <a:solidFill>
                  <a:schemeClr val="tx1"/>
                </a:solidFill>
                <a:latin typeface="Times New Roman" pitchFamily="18" charset="0"/>
              </a:defRPr>
            </a:lvl5pPr>
            <a:lvl6pPr marL="2626183" indent="-238743" defTabSz="971556" eaLnBrk="0" fontAlgn="base" hangingPunct="0">
              <a:spcBef>
                <a:spcPct val="0"/>
              </a:spcBef>
              <a:spcAft>
                <a:spcPct val="0"/>
              </a:spcAft>
              <a:defRPr sz="2500">
                <a:solidFill>
                  <a:schemeClr val="tx1"/>
                </a:solidFill>
                <a:latin typeface="Times New Roman" pitchFamily="18" charset="0"/>
              </a:defRPr>
            </a:lvl6pPr>
            <a:lvl7pPr marL="3103673" indent="-238743" defTabSz="971556" eaLnBrk="0" fontAlgn="base" hangingPunct="0">
              <a:spcBef>
                <a:spcPct val="0"/>
              </a:spcBef>
              <a:spcAft>
                <a:spcPct val="0"/>
              </a:spcAft>
              <a:defRPr sz="2500">
                <a:solidFill>
                  <a:schemeClr val="tx1"/>
                </a:solidFill>
                <a:latin typeface="Times New Roman" pitchFamily="18" charset="0"/>
              </a:defRPr>
            </a:lvl7pPr>
            <a:lvl8pPr marL="3581158" indent="-238743" defTabSz="971556" eaLnBrk="0" fontAlgn="base" hangingPunct="0">
              <a:spcBef>
                <a:spcPct val="0"/>
              </a:spcBef>
              <a:spcAft>
                <a:spcPct val="0"/>
              </a:spcAft>
              <a:defRPr sz="2500">
                <a:solidFill>
                  <a:schemeClr val="tx1"/>
                </a:solidFill>
                <a:latin typeface="Times New Roman" pitchFamily="18" charset="0"/>
              </a:defRPr>
            </a:lvl8pPr>
            <a:lvl9pPr marL="4058650" indent="-238743" defTabSz="971556" eaLnBrk="0" fontAlgn="base" hangingPunct="0">
              <a:spcBef>
                <a:spcPct val="0"/>
              </a:spcBef>
              <a:spcAft>
                <a:spcPct val="0"/>
              </a:spcAft>
              <a:defRPr sz="2500">
                <a:solidFill>
                  <a:schemeClr val="tx1"/>
                </a:solidFill>
                <a:latin typeface="Times New Roman" pitchFamily="18" charset="0"/>
              </a:defRPr>
            </a:lvl9pPr>
          </a:lstStyle>
          <a:p>
            <a:fld id="{C7CBB3F4-1027-4110-890F-20221E82D286}" type="slidenum">
              <a:rPr lang="en-US" sz="1300"/>
              <a:pPr/>
              <a:t>4</a:t>
            </a:fld>
            <a:endParaRPr lang="en-US" sz="1300"/>
          </a:p>
        </p:txBody>
      </p:sp>
    </p:spTree>
    <p:extLst>
      <p:ext uri="{BB962C8B-B14F-4D97-AF65-F5344CB8AC3E}">
        <p14:creationId xmlns:p14="http://schemas.microsoft.com/office/powerpoint/2010/main" val="25031395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D001E9-D7A2-47AB-AD0B-06E964149EB8}" type="slidenum">
              <a:rPr lang="en-US"/>
              <a:pPr/>
              <a:t>83</a:t>
            </a:fld>
            <a:endParaRPr lang="en-US"/>
          </a:p>
        </p:txBody>
      </p:sp>
      <p:sp>
        <p:nvSpPr>
          <p:cNvPr id="178178" name="Rectangle 2"/>
          <p:cNvSpPr>
            <a:spLocks noGrp="1" noRot="1" noChangeAspect="1" noChangeArrowheads="1" noTextEdit="1"/>
          </p:cNvSpPr>
          <p:nvPr>
            <p:ph type="sldImg"/>
          </p:nvPr>
        </p:nvSpPr>
        <p:spPr>
          <a:xfrm>
            <a:off x="1258888" y="720725"/>
            <a:ext cx="4799012" cy="3600450"/>
          </a:xfrm>
          <a:ln/>
        </p:spPr>
      </p:sp>
      <p:sp>
        <p:nvSpPr>
          <p:cNvPr id="178179" name="Rectangle 3"/>
          <p:cNvSpPr>
            <a:spLocks noGrp="1" noChangeArrowheads="1"/>
          </p:cNvSpPr>
          <p:nvPr>
            <p:ph type="body" idx="1"/>
          </p:nvPr>
        </p:nvSpPr>
        <p:spPr>
          <a:xfrm>
            <a:off x="975361" y="4561227"/>
            <a:ext cx="5364480" cy="4318573"/>
          </a:xfrm>
        </p:spPr>
        <p:txBody>
          <a:bodyPr/>
          <a:lstStyle/>
          <a:p>
            <a:endParaRPr lang="en-US"/>
          </a:p>
        </p:txBody>
      </p:sp>
    </p:spTree>
    <p:extLst>
      <p:ext uri="{BB962C8B-B14F-4D97-AF65-F5344CB8AC3E}">
        <p14:creationId xmlns:p14="http://schemas.microsoft.com/office/powerpoint/2010/main" val="3005307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A94095-CF1F-48D6-AF5D-67110DA8A981}" type="slidenum">
              <a:rPr lang="en-US"/>
              <a:pPr/>
              <a:t>85</a:t>
            </a:fld>
            <a:endParaRPr lang="en-US"/>
          </a:p>
        </p:txBody>
      </p:sp>
      <p:sp>
        <p:nvSpPr>
          <p:cNvPr id="182274" name="Rectangle 2"/>
          <p:cNvSpPr>
            <a:spLocks noGrp="1" noRot="1" noChangeAspect="1" noChangeArrowheads="1" noTextEdit="1"/>
          </p:cNvSpPr>
          <p:nvPr>
            <p:ph type="sldImg"/>
          </p:nvPr>
        </p:nvSpPr>
        <p:spPr>
          <a:xfrm>
            <a:off x="1258888" y="720725"/>
            <a:ext cx="4799012" cy="3600450"/>
          </a:xfrm>
          <a:ln/>
        </p:spPr>
      </p:sp>
      <p:sp>
        <p:nvSpPr>
          <p:cNvPr id="182275" name="Rectangle 3"/>
          <p:cNvSpPr>
            <a:spLocks noGrp="1" noChangeArrowheads="1"/>
          </p:cNvSpPr>
          <p:nvPr>
            <p:ph type="body" idx="1"/>
          </p:nvPr>
        </p:nvSpPr>
        <p:spPr>
          <a:xfrm>
            <a:off x="975361" y="4561227"/>
            <a:ext cx="5364480" cy="4318573"/>
          </a:xfrm>
        </p:spPr>
        <p:txBody>
          <a:bodyPr/>
          <a:lstStyle/>
          <a:p>
            <a:endParaRPr lang="en-US"/>
          </a:p>
        </p:txBody>
      </p:sp>
    </p:spTree>
    <p:extLst>
      <p:ext uri="{BB962C8B-B14F-4D97-AF65-F5344CB8AC3E}">
        <p14:creationId xmlns:p14="http://schemas.microsoft.com/office/powerpoint/2010/main" val="11524392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D98467-CE6D-47EF-825F-838BACC9D33A}" type="slidenum">
              <a:rPr lang="en-US"/>
              <a:pPr/>
              <a:t>86</a:t>
            </a:fld>
            <a:endParaRPr lang="en-US"/>
          </a:p>
        </p:txBody>
      </p:sp>
      <p:sp>
        <p:nvSpPr>
          <p:cNvPr id="184322" name="Rectangle 2"/>
          <p:cNvSpPr>
            <a:spLocks noGrp="1" noRot="1" noChangeAspect="1" noChangeArrowheads="1" noTextEdit="1"/>
          </p:cNvSpPr>
          <p:nvPr>
            <p:ph type="sldImg"/>
          </p:nvPr>
        </p:nvSpPr>
        <p:spPr>
          <a:xfrm>
            <a:off x="1258888" y="720725"/>
            <a:ext cx="4799012" cy="3600450"/>
          </a:xfrm>
          <a:ln/>
        </p:spPr>
      </p:sp>
      <p:sp>
        <p:nvSpPr>
          <p:cNvPr id="184323" name="Rectangle 3"/>
          <p:cNvSpPr>
            <a:spLocks noGrp="1" noChangeArrowheads="1"/>
          </p:cNvSpPr>
          <p:nvPr>
            <p:ph type="body" idx="1"/>
          </p:nvPr>
        </p:nvSpPr>
        <p:spPr>
          <a:xfrm>
            <a:off x="975361" y="4561227"/>
            <a:ext cx="5364480" cy="4318573"/>
          </a:xfrm>
        </p:spPr>
        <p:txBody>
          <a:bodyPr/>
          <a:lstStyle/>
          <a:p>
            <a:endParaRPr lang="en-US"/>
          </a:p>
        </p:txBody>
      </p:sp>
    </p:spTree>
    <p:extLst>
      <p:ext uri="{BB962C8B-B14F-4D97-AF65-F5344CB8AC3E}">
        <p14:creationId xmlns:p14="http://schemas.microsoft.com/office/powerpoint/2010/main" val="21086754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37171">
              <a:defRPr sz="2400">
                <a:solidFill>
                  <a:schemeClr val="tx1"/>
                </a:solidFill>
                <a:latin typeface="Times New Roman" pitchFamily="18" charset="0"/>
              </a:defRPr>
            </a:lvl1pPr>
            <a:lvl2pPr marL="748458" indent="-287868" defTabSz="937171">
              <a:defRPr sz="2400">
                <a:solidFill>
                  <a:schemeClr val="tx1"/>
                </a:solidFill>
                <a:latin typeface="Times New Roman" pitchFamily="18" charset="0"/>
              </a:defRPr>
            </a:lvl2pPr>
            <a:lvl3pPr marL="1151470" indent="-230293" defTabSz="937171">
              <a:defRPr sz="2400">
                <a:solidFill>
                  <a:schemeClr val="tx1"/>
                </a:solidFill>
                <a:latin typeface="Times New Roman" pitchFamily="18" charset="0"/>
              </a:defRPr>
            </a:lvl3pPr>
            <a:lvl4pPr marL="1612058" indent="-230293" defTabSz="937171">
              <a:defRPr sz="2400">
                <a:solidFill>
                  <a:schemeClr val="tx1"/>
                </a:solidFill>
                <a:latin typeface="Times New Roman" pitchFamily="18" charset="0"/>
              </a:defRPr>
            </a:lvl4pPr>
            <a:lvl5pPr marL="2072646" indent="-230293" defTabSz="937171">
              <a:defRPr sz="2400">
                <a:solidFill>
                  <a:schemeClr val="tx1"/>
                </a:solidFill>
                <a:latin typeface="Times New Roman" pitchFamily="18" charset="0"/>
              </a:defRPr>
            </a:lvl5pPr>
            <a:lvl6pPr marL="2533233" indent="-230293" defTabSz="937171" eaLnBrk="0" fontAlgn="base" hangingPunct="0">
              <a:spcBef>
                <a:spcPct val="0"/>
              </a:spcBef>
              <a:spcAft>
                <a:spcPct val="0"/>
              </a:spcAft>
              <a:defRPr sz="2400">
                <a:solidFill>
                  <a:schemeClr val="tx1"/>
                </a:solidFill>
                <a:latin typeface="Times New Roman" pitchFamily="18" charset="0"/>
              </a:defRPr>
            </a:lvl6pPr>
            <a:lvl7pPr marL="2993823" indent="-230293" defTabSz="937171" eaLnBrk="0" fontAlgn="base" hangingPunct="0">
              <a:spcBef>
                <a:spcPct val="0"/>
              </a:spcBef>
              <a:spcAft>
                <a:spcPct val="0"/>
              </a:spcAft>
              <a:defRPr sz="2400">
                <a:solidFill>
                  <a:schemeClr val="tx1"/>
                </a:solidFill>
                <a:latin typeface="Times New Roman" pitchFamily="18" charset="0"/>
              </a:defRPr>
            </a:lvl7pPr>
            <a:lvl8pPr marL="3454409" indent="-230293" defTabSz="937171" eaLnBrk="0" fontAlgn="base" hangingPunct="0">
              <a:spcBef>
                <a:spcPct val="0"/>
              </a:spcBef>
              <a:spcAft>
                <a:spcPct val="0"/>
              </a:spcAft>
              <a:defRPr sz="2400">
                <a:solidFill>
                  <a:schemeClr val="tx1"/>
                </a:solidFill>
                <a:latin typeface="Times New Roman" pitchFamily="18" charset="0"/>
              </a:defRPr>
            </a:lvl8pPr>
            <a:lvl9pPr marL="3915000" indent="-230293" defTabSz="937171" eaLnBrk="0" fontAlgn="base" hangingPunct="0">
              <a:spcBef>
                <a:spcPct val="0"/>
              </a:spcBef>
              <a:spcAft>
                <a:spcPct val="0"/>
              </a:spcAft>
              <a:defRPr sz="2400">
                <a:solidFill>
                  <a:schemeClr val="tx1"/>
                </a:solidFill>
                <a:latin typeface="Times New Roman" pitchFamily="18" charset="0"/>
              </a:defRPr>
            </a:lvl9pPr>
          </a:lstStyle>
          <a:p>
            <a:fld id="{6848B4A7-4C20-4EBB-9609-170A49097713}" type="slidenum">
              <a:rPr lang="en-US" sz="1300"/>
              <a:pPr/>
              <a:t>92</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41051690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37171">
              <a:defRPr sz="2400">
                <a:solidFill>
                  <a:schemeClr val="tx1"/>
                </a:solidFill>
                <a:latin typeface="Times New Roman" pitchFamily="18" charset="0"/>
              </a:defRPr>
            </a:lvl1pPr>
            <a:lvl2pPr marL="748458" indent="-287868" defTabSz="937171">
              <a:defRPr sz="2400">
                <a:solidFill>
                  <a:schemeClr val="tx1"/>
                </a:solidFill>
                <a:latin typeface="Times New Roman" pitchFamily="18" charset="0"/>
              </a:defRPr>
            </a:lvl2pPr>
            <a:lvl3pPr marL="1151470" indent="-230293" defTabSz="937171">
              <a:defRPr sz="2400">
                <a:solidFill>
                  <a:schemeClr val="tx1"/>
                </a:solidFill>
                <a:latin typeface="Times New Roman" pitchFamily="18" charset="0"/>
              </a:defRPr>
            </a:lvl3pPr>
            <a:lvl4pPr marL="1612058" indent="-230293" defTabSz="937171">
              <a:defRPr sz="2400">
                <a:solidFill>
                  <a:schemeClr val="tx1"/>
                </a:solidFill>
                <a:latin typeface="Times New Roman" pitchFamily="18" charset="0"/>
              </a:defRPr>
            </a:lvl4pPr>
            <a:lvl5pPr marL="2072646" indent="-230293" defTabSz="937171">
              <a:defRPr sz="2400">
                <a:solidFill>
                  <a:schemeClr val="tx1"/>
                </a:solidFill>
                <a:latin typeface="Times New Roman" pitchFamily="18" charset="0"/>
              </a:defRPr>
            </a:lvl5pPr>
            <a:lvl6pPr marL="2533233" indent="-230293" defTabSz="937171" eaLnBrk="0" fontAlgn="base" hangingPunct="0">
              <a:spcBef>
                <a:spcPct val="0"/>
              </a:spcBef>
              <a:spcAft>
                <a:spcPct val="0"/>
              </a:spcAft>
              <a:defRPr sz="2400">
                <a:solidFill>
                  <a:schemeClr val="tx1"/>
                </a:solidFill>
                <a:latin typeface="Times New Roman" pitchFamily="18" charset="0"/>
              </a:defRPr>
            </a:lvl6pPr>
            <a:lvl7pPr marL="2993823" indent="-230293" defTabSz="937171" eaLnBrk="0" fontAlgn="base" hangingPunct="0">
              <a:spcBef>
                <a:spcPct val="0"/>
              </a:spcBef>
              <a:spcAft>
                <a:spcPct val="0"/>
              </a:spcAft>
              <a:defRPr sz="2400">
                <a:solidFill>
                  <a:schemeClr val="tx1"/>
                </a:solidFill>
                <a:latin typeface="Times New Roman" pitchFamily="18" charset="0"/>
              </a:defRPr>
            </a:lvl7pPr>
            <a:lvl8pPr marL="3454409" indent="-230293" defTabSz="937171" eaLnBrk="0" fontAlgn="base" hangingPunct="0">
              <a:spcBef>
                <a:spcPct val="0"/>
              </a:spcBef>
              <a:spcAft>
                <a:spcPct val="0"/>
              </a:spcAft>
              <a:defRPr sz="2400">
                <a:solidFill>
                  <a:schemeClr val="tx1"/>
                </a:solidFill>
                <a:latin typeface="Times New Roman" pitchFamily="18" charset="0"/>
              </a:defRPr>
            </a:lvl8pPr>
            <a:lvl9pPr marL="3915000" indent="-230293" defTabSz="937171" eaLnBrk="0" fontAlgn="base" hangingPunct="0">
              <a:spcBef>
                <a:spcPct val="0"/>
              </a:spcBef>
              <a:spcAft>
                <a:spcPct val="0"/>
              </a:spcAft>
              <a:defRPr sz="2400">
                <a:solidFill>
                  <a:schemeClr val="tx1"/>
                </a:solidFill>
                <a:latin typeface="Times New Roman" pitchFamily="18" charset="0"/>
              </a:defRPr>
            </a:lvl9pPr>
          </a:lstStyle>
          <a:p>
            <a:fld id="{6848B4A7-4C20-4EBB-9609-170A49097713}" type="slidenum">
              <a:rPr lang="en-US" sz="1300"/>
              <a:pPr/>
              <a:t>97</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37684867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7F1AE7-B43E-4396-A98E-F2BCB7EDF7A3}" type="slidenum">
              <a:rPr lang="en-US" smtClean="0"/>
              <a:pPr/>
              <a:t>100</a:t>
            </a:fld>
            <a:endParaRPr lang="en-US"/>
          </a:p>
        </p:txBody>
      </p:sp>
    </p:spTree>
    <p:extLst>
      <p:ext uri="{BB962C8B-B14F-4D97-AF65-F5344CB8AC3E}">
        <p14:creationId xmlns:p14="http://schemas.microsoft.com/office/powerpoint/2010/main" val="36701252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B2B654-5DB0-4D26-BCD2-80A5EBFC9DA9}" type="slidenum">
              <a:rPr lang="en-US"/>
              <a:pPr/>
              <a:t>102</a:t>
            </a:fld>
            <a:endParaRPr lang="en-US"/>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99265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37171">
              <a:defRPr sz="2400">
                <a:solidFill>
                  <a:schemeClr val="tx1"/>
                </a:solidFill>
                <a:latin typeface="Times New Roman" pitchFamily="18" charset="0"/>
              </a:defRPr>
            </a:lvl1pPr>
            <a:lvl2pPr marL="748458" indent="-287868" defTabSz="937171">
              <a:defRPr sz="2400">
                <a:solidFill>
                  <a:schemeClr val="tx1"/>
                </a:solidFill>
                <a:latin typeface="Times New Roman" pitchFamily="18" charset="0"/>
              </a:defRPr>
            </a:lvl2pPr>
            <a:lvl3pPr marL="1151470" indent="-230293" defTabSz="937171">
              <a:defRPr sz="2400">
                <a:solidFill>
                  <a:schemeClr val="tx1"/>
                </a:solidFill>
                <a:latin typeface="Times New Roman" pitchFamily="18" charset="0"/>
              </a:defRPr>
            </a:lvl3pPr>
            <a:lvl4pPr marL="1612058" indent="-230293" defTabSz="937171">
              <a:defRPr sz="2400">
                <a:solidFill>
                  <a:schemeClr val="tx1"/>
                </a:solidFill>
                <a:latin typeface="Times New Roman" pitchFamily="18" charset="0"/>
              </a:defRPr>
            </a:lvl4pPr>
            <a:lvl5pPr marL="2072646" indent="-230293" defTabSz="937171">
              <a:defRPr sz="2400">
                <a:solidFill>
                  <a:schemeClr val="tx1"/>
                </a:solidFill>
                <a:latin typeface="Times New Roman" pitchFamily="18" charset="0"/>
              </a:defRPr>
            </a:lvl5pPr>
            <a:lvl6pPr marL="2533233" indent="-230293" defTabSz="937171" eaLnBrk="0" fontAlgn="base" hangingPunct="0">
              <a:spcBef>
                <a:spcPct val="0"/>
              </a:spcBef>
              <a:spcAft>
                <a:spcPct val="0"/>
              </a:spcAft>
              <a:defRPr sz="2400">
                <a:solidFill>
                  <a:schemeClr val="tx1"/>
                </a:solidFill>
                <a:latin typeface="Times New Roman" pitchFamily="18" charset="0"/>
              </a:defRPr>
            </a:lvl6pPr>
            <a:lvl7pPr marL="2993823" indent="-230293" defTabSz="937171" eaLnBrk="0" fontAlgn="base" hangingPunct="0">
              <a:spcBef>
                <a:spcPct val="0"/>
              </a:spcBef>
              <a:spcAft>
                <a:spcPct val="0"/>
              </a:spcAft>
              <a:defRPr sz="2400">
                <a:solidFill>
                  <a:schemeClr val="tx1"/>
                </a:solidFill>
                <a:latin typeface="Times New Roman" pitchFamily="18" charset="0"/>
              </a:defRPr>
            </a:lvl7pPr>
            <a:lvl8pPr marL="3454409" indent="-230293" defTabSz="937171" eaLnBrk="0" fontAlgn="base" hangingPunct="0">
              <a:spcBef>
                <a:spcPct val="0"/>
              </a:spcBef>
              <a:spcAft>
                <a:spcPct val="0"/>
              </a:spcAft>
              <a:defRPr sz="2400">
                <a:solidFill>
                  <a:schemeClr val="tx1"/>
                </a:solidFill>
                <a:latin typeface="Times New Roman" pitchFamily="18" charset="0"/>
              </a:defRPr>
            </a:lvl8pPr>
            <a:lvl9pPr marL="3915000" indent="-230293" defTabSz="937171" eaLnBrk="0" fontAlgn="base" hangingPunct="0">
              <a:spcBef>
                <a:spcPct val="0"/>
              </a:spcBef>
              <a:spcAft>
                <a:spcPct val="0"/>
              </a:spcAft>
              <a:defRPr sz="2400">
                <a:solidFill>
                  <a:schemeClr val="tx1"/>
                </a:solidFill>
                <a:latin typeface="Times New Roman" pitchFamily="18" charset="0"/>
              </a:defRPr>
            </a:lvl9pPr>
          </a:lstStyle>
          <a:p>
            <a:fld id="{6848B4A7-4C20-4EBB-9609-170A49097713}" type="slidenum">
              <a:rPr lang="en-US" sz="1300"/>
              <a:pPr/>
              <a:t>103</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3156600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AFA802B-FC56-480F-BD85-8E983C4696EE}" type="slidenum">
              <a:rPr lang="en-US" smtClean="0"/>
              <a:pPr>
                <a:defRPr/>
              </a:pPr>
              <a:t>6</a:t>
            </a:fld>
            <a:endParaRPr lang="en-US"/>
          </a:p>
        </p:txBody>
      </p:sp>
    </p:spTree>
    <p:extLst>
      <p:ext uri="{BB962C8B-B14F-4D97-AF65-F5344CB8AC3E}">
        <p14:creationId xmlns:p14="http://schemas.microsoft.com/office/powerpoint/2010/main" val="2562684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13">
              <a:defRPr sz="2300">
                <a:solidFill>
                  <a:schemeClr val="tx1"/>
                </a:solidFill>
                <a:latin typeface="Times New Roman" pitchFamily="18" charset="0"/>
              </a:defRPr>
            </a:lvl1pPr>
            <a:lvl2pPr marL="715920" indent="-275353" defTabSz="931613">
              <a:defRPr sz="2300">
                <a:solidFill>
                  <a:schemeClr val="tx1"/>
                </a:solidFill>
                <a:latin typeface="Times New Roman" pitchFamily="18" charset="0"/>
              </a:defRPr>
            </a:lvl2pPr>
            <a:lvl3pPr marL="1101416" indent="-220284" defTabSz="931613">
              <a:defRPr sz="2300">
                <a:solidFill>
                  <a:schemeClr val="tx1"/>
                </a:solidFill>
                <a:latin typeface="Times New Roman" pitchFamily="18" charset="0"/>
              </a:defRPr>
            </a:lvl3pPr>
            <a:lvl4pPr marL="1541981" indent="-220284" defTabSz="931613">
              <a:defRPr sz="2300">
                <a:solidFill>
                  <a:schemeClr val="tx1"/>
                </a:solidFill>
                <a:latin typeface="Times New Roman" pitchFamily="18" charset="0"/>
              </a:defRPr>
            </a:lvl4pPr>
            <a:lvl5pPr marL="1982548" indent="-220284" defTabSz="931613">
              <a:defRPr sz="2300">
                <a:solidFill>
                  <a:schemeClr val="tx1"/>
                </a:solidFill>
                <a:latin typeface="Times New Roman" pitchFamily="18" charset="0"/>
              </a:defRPr>
            </a:lvl5pPr>
            <a:lvl6pPr marL="2423113" indent="-220284" defTabSz="931613" eaLnBrk="0" fontAlgn="base" hangingPunct="0">
              <a:spcBef>
                <a:spcPct val="0"/>
              </a:spcBef>
              <a:spcAft>
                <a:spcPct val="0"/>
              </a:spcAft>
              <a:defRPr sz="2300">
                <a:solidFill>
                  <a:schemeClr val="tx1"/>
                </a:solidFill>
                <a:latin typeface="Times New Roman" pitchFamily="18" charset="0"/>
              </a:defRPr>
            </a:lvl6pPr>
            <a:lvl7pPr marL="2863679" indent="-220284" defTabSz="931613" eaLnBrk="0" fontAlgn="base" hangingPunct="0">
              <a:spcBef>
                <a:spcPct val="0"/>
              </a:spcBef>
              <a:spcAft>
                <a:spcPct val="0"/>
              </a:spcAft>
              <a:defRPr sz="2300">
                <a:solidFill>
                  <a:schemeClr val="tx1"/>
                </a:solidFill>
                <a:latin typeface="Times New Roman" pitchFamily="18" charset="0"/>
              </a:defRPr>
            </a:lvl7pPr>
            <a:lvl8pPr marL="3304243" indent="-220284" defTabSz="931613" eaLnBrk="0" fontAlgn="base" hangingPunct="0">
              <a:spcBef>
                <a:spcPct val="0"/>
              </a:spcBef>
              <a:spcAft>
                <a:spcPct val="0"/>
              </a:spcAft>
              <a:defRPr sz="2300">
                <a:solidFill>
                  <a:schemeClr val="tx1"/>
                </a:solidFill>
                <a:latin typeface="Times New Roman" pitchFamily="18" charset="0"/>
              </a:defRPr>
            </a:lvl8pPr>
            <a:lvl9pPr marL="3744810" indent="-220284" defTabSz="931613" eaLnBrk="0" fontAlgn="base" hangingPunct="0">
              <a:spcBef>
                <a:spcPct val="0"/>
              </a:spcBef>
              <a:spcAft>
                <a:spcPct val="0"/>
              </a:spcAft>
              <a:defRPr sz="2300">
                <a:solidFill>
                  <a:schemeClr val="tx1"/>
                </a:solidFill>
                <a:latin typeface="Times New Roman" pitchFamily="18" charset="0"/>
              </a:defRPr>
            </a:lvl9pPr>
          </a:lstStyle>
          <a:p>
            <a:fld id="{A1864550-C5EF-46BC-9BC2-C147BBAE6479}" type="slidenum">
              <a:rPr lang="en-US" altLang="en-US" sz="1200"/>
              <a:pPr/>
              <a:t>8</a:t>
            </a:fld>
            <a:endParaRPr lang="en-US" altLang="en-US" sz="120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149671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AFA802B-FC56-480F-BD85-8E983C4696EE}" type="slidenum">
              <a:rPr lang="en-US" smtClean="0"/>
              <a:pPr>
                <a:defRPr/>
              </a:pPr>
              <a:t>12</a:t>
            </a:fld>
            <a:endParaRPr lang="en-US"/>
          </a:p>
        </p:txBody>
      </p:sp>
    </p:spTree>
    <p:extLst>
      <p:ext uri="{BB962C8B-B14F-4D97-AF65-F5344CB8AC3E}">
        <p14:creationId xmlns:p14="http://schemas.microsoft.com/office/powerpoint/2010/main" val="2459599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3496108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p>
        </p:txBody>
      </p:sp>
      <p:sp>
        <p:nvSpPr>
          <p:cNvPr id="11776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lvl1pPr defTabSz="972476">
              <a:defRPr i="1">
                <a:solidFill>
                  <a:schemeClr val="tx1"/>
                </a:solidFill>
                <a:latin typeface="Times New Roman" pitchFamily="18" charset="0"/>
              </a:defRPr>
            </a:lvl1pPr>
            <a:lvl2pPr marL="748550" indent="-287903" defTabSz="972476">
              <a:defRPr i="1">
                <a:solidFill>
                  <a:schemeClr val="tx1"/>
                </a:solidFill>
                <a:latin typeface="Times New Roman" pitchFamily="18" charset="0"/>
              </a:defRPr>
            </a:lvl2pPr>
            <a:lvl3pPr marL="1151617" indent="-230323" defTabSz="972476">
              <a:defRPr i="1">
                <a:solidFill>
                  <a:schemeClr val="tx1"/>
                </a:solidFill>
                <a:latin typeface="Times New Roman" pitchFamily="18" charset="0"/>
              </a:defRPr>
            </a:lvl3pPr>
            <a:lvl4pPr marL="1612263" indent="-230323" defTabSz="972476">
              <a:defRPr i="1">
                <a:solidFill>
                  <a:schemeClr val="tx1"/>
                </a:solidFill>
                <a:latin typeface="Times New Roman" pitchFamily="18" charset="0"/>
              </a:defRPr>
            </a:lvl4pPr>
            <a:lvl5pPr marL="2072910" indent="-230323" defTabSz="972476">
              <a:defRPr i="1">
                <a:solidFill>
                  <a:schemeClr val="tx1"/>
                </a:solidFill>
                <a:latin typeface="Times New Roman" pitchFamily="18" charset="0"/>
              </a:defRPr>
            </a:lvl5pPr>
            <a:lvl6pPr marL="2533554" indent="-230323" algn="ctr" defTabSz="972476" eaLnBrk="0" fontAlgn="base" hangingPunct="0">
              <a:spcBef>
                <a:spcPct val="0"/>
              </a:spcBef>
              <a:spcAft>
                <a:spcPct val="0"/>
              </a:spcAft>
              <a:defRPr i="1">
                <a:solidFill>
                  <a:schemeClr val="tx1"/>
                </a:solidFill>
                <a:latin typeface="Times New Roman" pitchFamily="18" charset="0"/>
              </a:defRPr>
            </a:lvl6pPr>
            <a:lvl7pPr marL="2994201" indent="-230323" algn="ctr" defTabSz="972476" eaLnBrk="0" fontAlgn="base" hangingPunct="0">
              <a:spcBef>
                <a:spcPct val="0"/>
              </a:spcBef>
              <a:spcAft>
                <a:spcPct val="0"/>
              </a:spcAft>
              <a:defRPr i="1">
                <a:solidFill>
                  <a:schemeClr val="tx1"/>
                </a:solidFill>
                <a:latin typeface="Times New Roman" pitchFamily="18" charset="0"/>
              </a:defRPr>
            </a:lvl7pPr>
            <a:lvl8pPr marL="3454850" indent="-230323" algn="ctr" defTabSz="972476" eaLnBrk="0" fontAlgn="base" hangingPunct="0">
              <a:spcBef>
                <a:spcPct val="0"/>
              </a:spcBef>
              <a:spcAft>
                <a:spcPct val="0"/>
              </a:spcAft>
              <a:defRPr i="1">
                <a:solidFill>
                  <a:schemeClr val="tx1"/>
                </a:solidFill>
                <a:latin typeface="Times New Roman" pitchFamily="18" charset="0"/>
              </a:defRPr>
            </a:lvl8pPr>
            <a:lvl9pPr marL="3915495" indent="-230323" algn="ctr" defTabSz="972476" eaLnBrk="0" fontAlgn="base" hangingPunct="0">
              <a:spcBef>
                <a:spcPct val="0"/>
              </a:spcBef>
              <a:spcAft>
                <a:spcPct val="0"/>
              </a:spcAft>
              <a:defRPr i="1">
                <a:solidFill>
                  <a:schemeClr val="tx1"/>
                </a:solidFill>
                <a:latin typeface="Times New Roman" pitchFamily="18" charset="0"/>
              </a:defRPr>
            </a:lvl9pPr>
          </a:lstStyle>
          <a:p>
            <a:fld id="{13905A14-1484-4E41-AF18-621A68043303}" type="slidenum">
              <a:rPr lang="en-US" i="0" smtClean="0"/>
              <a:pPr/>
              <a:t>14</a:t>
            </a:fld>
            <a:endParaRPr lang="en-US" i="0"/>
          </a:p>
        </p:txBody>
      </p:sp>
    </p:spTree>
    <p:extLst>
      <p:ext uri="{BB962C8B-B14F-4D97-AF65-F5344CB8AC3E}">
        <p14:creationId xmlns:p14="http://schemas.microsoft.com/office/powerpoint/2010/main" val="166160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Footer Placeholder 4"/>
          <p:cNvSpPr>
            <a:spLocks noGrp="1"/>
          </p:cNvSpPr>
          <p:nvPr>
            <p:ph type="ftr" sz="quarter" idx="11"/>
          </p:nvPr>
        </p:nvSpPr>
        <p:spPr/>
        <p:txBody>
          <a:bodyPr/>
          <a:lstStyle>
            <a:lvl1pPr>
              <a:defRPr/>
            </a:lvl1pPr>
          </a:lstStyle>
          <a:p>
            <a:pPr>
              <a:defRPr/>
            </a:pPr>
            <a:r>
              <a:rPr lang="en-US"/>
              <a:t>© 2017 Warren B. Powell</a:t>
            </a:r>
          </a:p>
        </p:txBody>
      </p:sp>
      <p:sp>
        <p:nvSpPr>
          <p:cNvPr id="6" name="Slide Number Placeholder 5"/>
          <p:cNvSpPr>
            <a:spLocks noGrp="1"/>
          </p:cNvSpPr>
          <p:nvPr>
            <p:ph type="sldNum" sz="quarter" idx="12"/>
          </p:nvPr>
        </p:nvSpPr>
        <p:spPr/>
        <p:txBody>
          <a:bodyPr/>
          <a:lstStyle>
            <a:lvl1pPr>
              <a:defRPr/>
            </a:lvl1pPr>
          </a:lstStyle>
          <a:p>
            <a:pPr>
              <a:defRPr/>
            </a:pPr>
            <a:fld id="{1655371B-0A8B-48EE-B0B9-9A5278808416}" type="slidenum">
              <a:rPr lang="en-US"/>
              <a:pPr>
                <a:defRPr/>
              </a:pPr>
              <a:t>‹#›</a:t>
            </a:fld>
            <a:endParaRPr lang="en-US"/>
          </a:p>
        </p:txBody>
      </p:sp>
    </p:spTree>
    <p:extLst>
      <p:ext uri="{BB962C8B-B14F-4D97-AF65-F5344CB8AC3E}">
        <p14:creationId xmlns:p14="http://schemas.microsoft.com/office/powerpoint/2010/main" val="125332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 2017 Warren B. Powell</a:t>
            </a:r>
          </a:p>
        </p:txBody>
      </p:sp>
      <p:sp>
        <p:nvSpPr>
          <p:cNvPr id="6" name="Rectangle 6"/>
          <p:cNvSpPr>
            <a:spLocks noGrp="1" noChangeArrowheads="1"/>
          </p:cNvSpPr>
          <p:nvPr>
            <p:ph type="sldNum" sz="quarter" idx="12"/>
          </p:nvPr>
        </p:nvSpPr>
        <p:spPr>
          <a:ln/>
        </p:spPr>
        <p:txBody>
          <a:bodyPr/>
          <a:lstStyle>
            <a:lvl1pPr>
              <a:defRPr/>
            </a:lvl1pPr>
          </a:lstStyle>
          <a:p>
            <a:pPr>
              <a:defRPr/>
            </a:pPr>
            <a:fld id="{6498DD5D-1BCE-462D-B743-79333EBAB59B}" type="slidenum">
              <a:rPr lang="en-US"/>
              <a:pPr>
                <a:defRPr/>
              </a:pPr>
              <a:t>‹#›</a:t>
            </a:fld>
            <a:endParaRPr lang="en-US"/>
          </a:p>
        </p:txBody>
      </p:sp>
    </p:spTree>
    <p:extLst>
      <p:ext uri="{BB962C8B-B14F-4D97-AF65-F5344CB8AC3E}">
        <p14:creationId xmlns:p14="http://schemas.microsoft.com/office/powerpoint/2010/main" val="233790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 2017 Warren B. Powell</a:t>
            </a:r>
          </a:p>
        </p:txBody>
      </p:sp>
      <p:sp>
        <p:nvSpPr>
          <p:cNvPr id="6" name="Rectangle 6"/>
          <p:cNvSpPr>
            <a:spLocks noGrp="1" noChangeArrowheads="1"/>
          </p:cNvSpPr>
          <p:nvPr>
            <p:ph type="sldNum" sz="quarter" idx="12"/>
          </p:nvPr>
        </p:nvSpPr>
        <p:spPr>
          <a:ln/>
        </p:spPr>
        <p:txBody>
          <a:bodyPr/>
          <a:lstStyle>
            <a:lvl1pPr>
              <a:defRPr/>
            </a:lvl1pPr>
          </a:lstStyle>
          <a:p>
            <a:pPr>
              <a:defRPr/>
            </a:pPr>
            <a:fld id="{9A29BCBA-9DCF-45E7-96C3-C16EC100C2CF}" type="slidenum">
              <a:rPr lang="en-US"/>
              <a:pPr>
                <a:defRPr/>
              </a:pPr>
              <a:t>‹#›</a:t>
            </a:fld>
            <a:endParaRPr lang="en-US"/>
          </a:p>
        </p:txBody>
      </p:sp>
    </p:spTree>
    <p:extLst>
      <p:ext uri="{BB962C8B-B14F-4D97-AF65-F5344CB8AC3E}">
        <p14:creationId xmlns:p14="http://schemas.microsoft.com/office/powerpoint/2010/main" val="3170147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609600"/>
          </a:xfrm>
        </p:spPr>
        <p:txBody>
          <a:bodyPr/>
          <a:lstStyle/>
          <a:p>
            <a:r>
              <a:rPr lang="en-US"/>
              <a:t>Click to edit Master title style</a:t>
            </a:r>
          </a:p>
        </p:txBody>
      </p:sp>
      <p:sp>
        <p:nvSpPr>
          <p:cNvPr id="3" name="Text Placeholder 2"/>
          <p:cNvSpPr>
            <a:spLocks noGrp="1"/>
          </p:cNvSpPr>
          <p:nvPr>
            <p:ph type="body" sz="half" idx="1"/>
          </p:nvPr>
        </p:nvSpPr>
        <p:spPr>
          <a:xfrm>
            <a:off x="685800" y="1143000"/>
            <a:ext cx="38100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0"/>
            <a:ext cx="38100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 2017 Warren B. Powell</a:t>
            </a:r>
          </a:p>
        </p:txBody>
      </p:sp>
      <p:sp>
        <p:nvSpPr>
          <p:cNvPr id="7" name="Rectangle 6"/>
          <p:cNvSpPr>
            <a:spLocks noGrp="1" noChangeArrowheads="1"/>
          </p:cNvSpPr>
          <p:nvPr>
            <p:ph type="sldNum" sz="quarter" idx="12"/>
          </p:nvPr>
        </p:nvSpPr>
        <p:spPr>
          <a:ln/>
        </p:spPr>
        <p:txBody>
          <a:bodyPr/>
          <a:lstStyle>
            <a:lvl1pPr>
              <a:defRPr/>
            </a:lvl1pPr>
          </a:lstStyle>
          <a:p>
            <a:pPr>
              <a:defRPr/>
            </a:pPr>
            <a:fld id="{FD58FD04-59A8-4BA2-BC9A-C72897BFB576}" type="slidenum">
              <a:rPr lang="en-US"/>
              <a:pPr>
                <a:defRPr/>
              </a:pPr>
              <a:t>‹#›</a:t>
            </a:fld>
            <a:endParaRPr lang="en-US"/>
          </a:p>
        </p:txBody>
      </p:sp>
    </p:spTree>
    <p:extLst>
      <p:ext uri="{BB962C8B-B14F-4D97-AF65-F5344CB8AC3E}">
        <p14:creationId xmlns:p14="http://schemas.microsoft.com/office/powerpoint/2010/main" val="3179825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609600"/>
          </a:xfrm>
        </p:spPr>
        <p:txBody>
          <a:bodyPr/>
          <a:lstStyle/>
          <a:p>
            <a:r>
              <a:rPr lang="en-US"/>
              <a:t>Click to edit Master title style</a:t>
            </a:r>
          </a:p>
        </p:txBody>
      </p:sp>
      <p:sp>
        <p:nvSpPr>
          <p:cNvPr id="3" name="Text Placeholder 2"/>
          <p:cNvSpPr>
            <a:spLocks noGrp="1"/>
          </p:cNvSpPr>
          <p:nvPr>
            <p:ph type="body" sz="half" idx="1"/>
          </p:nvPr>
        </p:nvSpPr>
        <p:spPr>
          <a:xfrm>
            <a:off x="685800" y="1143000"/>
            <a:ext cx="38100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143000"/>
            <a:ext cx="3810000" cy="4953000"/>
          </a:xfrm>
        </p:spPr>
        <p:txBody>
          <a:bodyPr/>
          <a:lstStyle/>
          <a:p>
            <a:pPr lvl="0"/>
            <a:endParaRPr lang="en-US" noProof="0"/>
          </a:p>
        </p:txBody>
      </p:sp>
      <p:sp>
        <p:nvSpPr>
          <p:cNvPr id="5" name="Date Placeholder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r>
              <a:rPr lang="en-US"/>
              <a:t>© 2018 W.B. Powell</a:t>
            </a:r>
          </a:p>
        </p:txBody>
      </p:sp>
      <p:sp>
        <p:nvSpPr>
          <p:cNvPr id="7" name="Slide Number Placeholder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C7CF53EC-859C-491E-9CEF-80A6DED9D1F1}" type="slidenum">
              <a:rPr lang="en-US"/>
              <a:pPr>
                <a:defRPr/>
              </a:pPr>
              <a:t>‹#›</a:t>
            </a:fld>
            <a:endParaRPr lang="en-US"/>
          </a:p>
        </p:txBody>
      </p:sp>
    </p:spTree>
    <p:extLst>
      <p:ext uri="{BB962C8B-B14F-4D97-AF65-F5344CB8AC3E}">
        <p14:creationId xmlns:p14="http://schemas.microsoft.com/office/powerpoint/2010/main" val="409627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 2017 Warren B. Powell</a:t>
            </a:r>
          </a:p>
        </p:txBody>
      </p:sp>
      <p:sp>
        <p:nvSpPr>
          <p:cNvPr id="6" name="Rectangle 6"/>
          <p:cNvSpPr>
            <a:spLocks noGrp="1" noChangeArrowheads="1"/>
          </p:cNvSpPr>
          <p:nvPr>
            <p:ph type="sldNum" sz="quarter" idx="12"/>
          </p:nvPr>
        </p:nvSpPr>
        <p:spPr>
          <a:ln/>
        </p:spPr>
        <p:txBody>
          <a:bodyPr/>
          <a:lstStyle>
            <a:lvl1pPr>
              <a:defRPr/>
            </a:lvl1pPr>
          </a:lstStyle>
          <a:p>
            <a:pPr>
              <a:defRPr/>
            </a:pPr>
            <a:fld id="{92D0F0A5-88A2-400D-91DB-1B6C935589C9}" type="slidenum">
              <a:rPr lang="en-US"/>
              <a:pPr>
                <a:defRPr/>
              </a:pPr>
              <a:t>‹#›</a:t>
            </a:fld>
            <a:endParaRPr lang="en-US"/>
          </a:p>
        </p:txBody>
      </p:sp>
    </p:spTree>
    <p:extLst>
      <p:ext uri="{BB962C8B-B14F-4D97-AF65-F5344CB8AC3E}">
        <p14:creationId xmlns:p14="http://schemas.microsoft.com/office/powerpoint/2010/main" val="922705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 2017 Warren B. Powell</a:t>
            </a:r>
          </a:p>
        </p:txBody>
      </p:sp>
      <p:sp>
        <p:nvSpPr>
          <p:cNvPr id="6" name="Rectangle 6"/>
          <p:cNvSpPr>
            <a:spLocks noGrp="1" noChangeArrowheads="1"/>
          </p:cNvSpPr>
          <p:nvPr>
            <p:ph type="sldNum" sz="quarter" idx="12"/>
          </p:nvPr>
        </p:nvSpPr>
        <p:spPr>
          <a:ln/>
        </p:spPr>
        <p:txBody>
          <a:bodyPr/>
          <a:lstStyle>
            <a:lvl1pPr>
              <a:defRPr/>
            </a:lvl1pPr>
          </a:lstStyle>
          <a:p>
            <a:pPr>
              <a:defRPr/>
            </a:pPr>
            <a:fld id="{2A080D03-DE9E-4EEB-B32F-D95DB17C2BB1}" type="slidenum">
              <a:rPr lang="en-US"/>
              <a:pPr>
                <a:defRPr/>
              </a:pPr>
              <a:t>‹#›</a:t>
            </a:fld>
            <a:endParaRPr lang="en-US"/>
          </a:p>
        </p:txBody>
      </p:sp>
    </p:spTree>
    <p:extLst>
      <p:ext uri="{BB962C8B-B14F-4D97-AF65-F5344CB8AC3E}">
        <p14:creationId xmlns:p14="http://schemas.microsoft.com/office/powerpoint/2010/main" val="1219706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1430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 2017 Warren B. Powell</a:t>
            </a:r>
          </a:p>
        </p:txBody>
      </p:sp>
      <p:sp>
        <p:nvSpPr>
          <p:cNvPr id="7" name="Rectangle 6"/>
          <p:cNvSpPr>
            <a:spLocks noGrp="1" noChangeArrowheads="1"/>
          </p:cNvSpPr>
          <p:nvPr>
            <p:ph type="sldNum" sz="quarter" idx="12"/>
          </p:nvPr>
        </p:nvSpPr>
        <p:spPr>
          <a:ln/>
        </p:spPr>
        <p:txBody>
          <a:bodyPr/>
          <a:lstStyle>
            <a:lvl1pPr>
              <a:defRPr/>
            </a:lvl1pPr>
          </a:lstStyle>
          <a:p>
            <a:pPr>
              <a:defRPr/>
            </a:pPr>
            <a:fld id="{E5C06A3F-1911-48B4-9053-E3F3E4A774AD}" type="slidenum">
              <a:rPr lang="en-US"/>
              <a:pPr>
                <a:defRPr/>
              </a:pPr>
              <a:t>‹#›</a:t>
            </a:fld>
            <a:endParaRPr lang="en-US"/>
          </a:p>
        </p:txBody>
      </p:sp>
    </p:spTree>
    <p:extLst>
      <p:ext uri="{BB962C8B-B14F-4D97-AF65-F5344CB8AC3E}">
        <p14:creationId xmlns:p14="http://schemas.microsoft.com/office/powerpoint/2010/main" val="3497478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5"/>
          <p:cNvSpPr>
            <a:spLocks noGrp="1" noChangeArrowheads="1"/>
          </p:cNvSpPr>
          <p:nvPr>
            <p:ph type="ftr" sz="quarter" idx="11"/>
          </p:nvPr>
        </p:nvSpPr>
        <p:spPr>
          <a:ln/>
        </p:spPr>
        <p:txBody>
          <a:bodyPr/>
          <a:lstStyle>
            <a:lvl1pPr>
              <a:defRPr/>
            </a:lvl1pPr>
          </a:lstStyle>
          <a:p>
            <a:pPr>
              <a:defRPr/>
            </a:pPr>
            <a:r>
              <a:rPr lang="en-US"/>
              <a:t>© 2017 Warren B. Powell</a:t>
            </a:r>
          </a:p>
        </p:txBody>
      </p:sp>
      <p:sp>
        <p:nvSpPr>
          <p:cNvPr id="9" name="Rectangle 6"/>
          <p:cNvSpPr>
            <a:spLocks noGrp="1" noChangeArrowheads="1"/>
          </p:cNvSpPr>
          <p:nvPr>
            <p:ph type="sldNum" sz="quarter" idx="12"/>
          </p:nvPr>
        </p:nvSpPr>
        <p:spPr>
          <a:ln/>
        </p:spPr>
        <p:txBody>
          <a:bodyPr/>
          <a:lstStyle>
            <a:lvl1pPr>
              <a:defRPr/>
            </a:lvl1pPr>
          </a:lstStyle>
          <a:p>
            <a:pPr>
              <a:defRPr/>
            </a:pPr>
            <a:fld id="{93CAAAAD-662A-478B-9213-FED7BD0BDFFA}" type="slidenum">
              <a:rPr lang="en-US"/>
              <a:pPr>
                <a:defRPr/>
              </a:pPr>
              <a:t>‹#›</a:t>
            </a:fld>
            <a:endParaRPr lang="en-US"/>
          </a:p>
        </p:txBody>
      </p:sp>
    </p:spTree>
    <p:extLst>
      <p:ext uri="{BB962C8B-B14F-4D97-AF65-F5344CB8AC3E}">
        <p14:creationId xmlns:p14="http://schemas.microsoft.com/office/powerpoint/2010/main" val="3306583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5"/>
          <p:cNvSpPr>
            <a:spLocks noGrp="1" noChangeArrowheads="1"/>
          </p:cNvSpPr>
          <p:nvPr>
            <p:ph type="ftr" sz="quarter" idx="11"/>
          </p:nvPr>
        </p:nvSpPr>
        <p:spPr>
          <a:ln/>
        </p:spPr>
        <p:txBody>
          <a:bodyPr/>
          <a:lstStyle>
            <a:lvl1pPr>
              <a:defRPr/>
            </a:lvl1pPr>
          </a:lstStyle>
          <a:p>
            <a:pPr>
              <a:defRPr/>
            </a:pPr>
            <a:r>
              <a:rPr lang="en-US"/>
              <a:t>© 2017 Warren B. Powell</a:t>
            </a:r>
          </a:p>
        </p:txBody>
      </p:sp>
      <p:sp>
        <p:nvSpPr>
          <p:cNvPr id="5" name="Rectangle 6"/>
          <p:cNvSpPr>
            <a:spLocks noGrp="1" noChangeArrowheads="1"/>
          </p:cNvSpPr>
          <p:nvPr>
            <p:ph type="sldNum" sz="quarter" idx="12"/>
          </p:nvPr>
        </p:nvSpPr>
        <p:spPr>
          <a:ln/>
        </p:spPr>
        <p:txBody>
          <a:bodyPr/>
          <a:lstStyle>
            <a:lvl1pPr>
              <a:defRPr/>
            </a:lvl1pPr>
          </a:lstStyle>
          <a:p>
            <a:pPr>
              <a:defRPr/>
            </a:pPr>
            <a:fld id="{6EF8FDB9-CF0A-420A-AF2D-F4DF67B823D9}" type="slidenum">
              <a:rPr lang="en-US"/>
              <a:pPr>
                <a:defRPr/>
              </a:pPr>
              <a:t>‹#›</a:t>
            </a:fld>
            <a:endParaRPr lang="en-US"/>
          </a:p>
        </p:txBody>
      </p:sp>
    </p:spTree>
    <p:extLst>
      <p:ext uri="{BB962C8B-B14F-4D97-AF65-F5344CB8AC3E}">
        <p14:creationId xmlns:p14="http://schemas.microsoft.com/office/powerpoint/2010/main" val="589285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5"/>
          <p:cNvSpPr>
            <a:spLocks noGrp="1" noChangeArrowheads="1"/>
          </p:cNvSpPr>
          <p:nvPr>
            <p:ph type="ftr" sz="quarter" idx="11"/>
          </p:nvPr>
        </p:nvSpPr>
        <p:spPr>
          <a:ln/>
        </p:spPr>
        <p:txBody>
          <a:bodyPr/>
          <a:lstStyle>
            <a:lvl1pPr>
              <a:defRPr/>
            </a:lvl1pPr>
          </a:lstStyle>
          <a:p>
            <a:pPr>
              <a:defRPr/>
            </a:pPr>
            <a:r>
              <a:rPr lang="en-US"/>
              <a:t>© 2017 Warren B. Powell</a:t>
            </a:r>
          </a:p>
        </p:txBody>
      </p:sp>
      <p:sp>
        <p:nvSpPr>
          <p:cNvPr id="4" name="Rectangle 6"/>
          <p:cNvSpPr>
            <a:spLocks noGrp="1" noChangeArrowheads="1"/>
          </p:cNvSpPr>
          <p:nvPr>
            <p:ph type="sldNum" sz="quarter" idx="12"/>
          </p:nvPr>
        </p:nvSpPr>
        <p:spPr>
          <a:ln/>
        </p:spPr>
        <p:txBody>
          <a:bodyPr/>
          <a:lstStyle>
            <a:lvl1pPr>
              <a:defRPr/>
            </a:lvl1pPr>
          </a:lstStyle>
          <a:p>
            <a:pPr>
              <a:defRPr/>
            </a:pPr>
            <a:fld id="{1833C0C6-2BFE-49DE-AAA7-5EB9207CDD57}" type="slidenum">
              <a:rPr lang="en-US"/>
              <a:pPr>
                <a:defRPr/>
              </a:pPr>
              <a:t>‹#›</a:t>
            </a:fld>
            <a:endParaRPr lang="en-US"/>
          </a:p>
        </p:txBody>
      </p:sp>
    </p:spTree>
    <p:extLst>
      <p:ext uri="{BB962C8B-B14F-4D97-AF65-F5344CB8AC3E}">
        <p14:creationId xmlns:p14="http://schemas.microsoft.com/office/powerpoint/2010/main" val="2677312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 2017 Warren B. Powell</a:t>
            </a:r>
          </a:p>
        </p:txBody>
      </p:sp>
      <p:sp>
        <p:nvSpPr>
          <p:cNvPr id="7" name="Rectangle 6"/>
          <p:cNvSpPr>
            <a:spLocks noGrp="1" noChangeArrowheads="1"/>
          </p:cNvSpPr>
          <p:nvPr>
            <p:ph type="sldNum" sz="quarter" idx="12"/>
          </p:nvPr>
        </p:nvSpPr>
        <p:spPr>
          <a:ln/>
        </p:spPr>
        <p:txBody>
          <a:bodyPr/>
          <a:lstStyle>
            <a:lvl1pPr>
              <a:defRPr/>
            </a:lvl1pPr>
          </a:lstStyle>
          <a:p>
            <a:pPr>
              <a:defRPr/>
            </a:pPr>
            <a:fld id="{530130D4-F6C9-40D2-B7E4-116D1D94E9FF}" type="slidenum">
              <a:rPr lang="en-US"/>
              <a:pPr>
                <a:defRPr/>
              </a:pPr>
              <a:t>‹#›</a:t>
            </a:fld>
            <a:endParaRPr lang="en-US"/>
          </a:p>
        </p:txBody>
      </p:sp>
    </p:spTree>
    <p:extLst>
      <p:ext uri="{BB962C8B-B14F-4D97-AF65-F5344CB8AC3E}">
        <p14:creationId xmlns:p14="http://schemas.microsoft.com/office/powerpoint/2010/main" val="271209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 2017 Warren B. Powell</a:t>
            </a:r>
          </a:p>
        </p:txBody>
      </p:sp>
      <p:sp>
        <p:nvSpPr>
          <p:cNvPr id="7" name="Rectangle 6"/>
          <p:cNvSpPr>
            <a:spLocks noGrp="1" noChangeArrowheads="1"/>
          </p:cNvSpPr>
          <p:nvPr>
            <p:ph type="sldNum" sz="quarter" idx="12"/>
          </p:nvPr>
        </p:nvSpPr>
        <p:spPr>
          <a:ln/>
        </p:spPr>
        <p:txBody>
          <a:bodyPr/>
          <a:lstStyle>
            <a:lvl1pPr>
              <a:defRPr/>
            </a:lvl1pPr>
          </a:lstStyle>
          <a:p>
            <a:pPr>
              <a:defRPr/>
            </a:pPr>
            <a:fld id="{D262D715-E131-4A8B-A303-485C5266A183}" type="slidenum">
              <a:rPr lang="en-US"/>
              <a:pPr>
                <a:defRPr/>
              </a:pPr>
              <a:t>‹#›</a:t>
            </a:fld>
            <a:endParaRPr lang="en-US"/>
          </a:p>
        </p:txBody>
      </p:sp>
    </p:spTree>
    <p:extLst>
      <p:ext uri="{BB962C8B-B14F-4D97-AF65-F5344CB8AC3E}">
        <p14:creationId xmlns:p14="http://schemas.microsoft.com/office/powerpoint/2010/main" val="1535472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304800"/>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143000"/>
            <a:ext cx="77724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a:off x="3124200" y="65532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r>
              <a:rPr lang="en-US"/>
              <a:t>© 2017 Warren B. Powell</a:t>
            </a:r>
          </a:p>
        </p:txBody>
      </p:sp>
      <p:sp>
        <p:nvSpPr>
          <p:cNvPr id="1030" name="Rectangle 6"/>
          <p:cNvSpPr>
            <a:spLocks noGrp="1" noChangeArrowheads="1"/>
          </p:cNvSpPr>
          <p:nvPr>
            <p:ph type="sldNum" sz="quarter" idx="4"/>
          </p:nvPr>
        </p:nvSpPr>
        <p:spPr bwMode="auto">
          <a:xfrm>
            <a:off x="6553200" y="65532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647A4E76-480E-48DB-A143-935C7E118E2B}" type="slidenum">
              <a:rPr lang="en-US"/>
              <a:pPr>
                <a:defRPr/>
              </a:pPr>
              <a:t>‹#›</a:t>
            </a:fld>
            <a:endParaRPr lang="en-US"/>
          </a:p>
        </p:txBody>
      </p:sp>
      <p:sp>
        <p:nvSpPr>
          <p:cNvPr id="1031" name="Rectangle 7"/>
          <p:cNvSpPr>
            <a:spLocks noChangeArrowheads="1"/>
          </p:cNvSpPr>
          <p:nvPr/>
        </p:nvSpPr>
        <p:spPr bwMode="auto">
          <a:xfrm>
            <a:off x="304800" y="914400"/>
            <a:ext cx="5791200" cy="152400"/>
          </a:xfrm>
          <a:prstGeom prst="rect">
            <a:avLst/>
          </a:prstGeom>
          <a:gradFill rotWithShape="0">
            <a:gsLst>
              <a:gs pos="0">
                <a:srgbClr val="291000"/>
              </a:gs>
              <a:gs pos="100000">
                <a:srgbClr val="FF6600"/>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751"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2" r:id="rId13"/>
  </p:sldLayoutIdLst>
  <p:hf sldNum="0" hdr="0" ftr="0" dt="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Times New Roman" pitchFamily="18" charset="0"/>
        </a:defRPr>
      </a:lvl2pPr>
      <a:lvl3pPr algn="l" rtl="0" eaLnBrk="0" fontAlgn="base" hangingPunct="0">
        <a:spcBef>
          <a:spcPct val="0"/>
        </a:spcBef>
        <a:spcAft>
          <a:spcPct val="0"/>
        </a:spcAft>
        <a:defRPr sz="3600">
          <a:solidFill>
            <a:schemeClr val="tx2"/>
          </a:solidFill>
          <a:latin typeface="Times New Roman" pitchFamily="18" charset="0"/>
        </a:defRPr>
      </a:lvl3pPr>
      <a:lvl4pPr algn="l" rtl="0" eaLnBrk="0" fontAlgn="base" hangingPunct="0">
        <a:spcBef>
          <a:spcPct val="0"/>
        </a:spcBef>
        <a:spcAft>
          <a:spcPct val="0"/>
        </a:spcAft>
        <a:defRPr sz="3600">
          <a:solidFill>
            <a:schemeClr val="tx2"/>
          </a:solidFill>
          <a:latin typeface="Times New Roman" pitchFamily="18" charset="0"/>
        </a:defRPr>
      </a:lvl4pPr>
      <a:lvl5pPr algn="l" rtl="0" eaLnBrk="0" fontAlgn="base" hangingPunct="0">
        <a:spcBef>
          <a:spcPct val="0"/>
        </a:spcBef>
        <a:spcAft>
          <a:spcPct val="0"/>
        </a:spcAft>
        <a:defRPr sz="3600">
          <a:solidFill>
            <a:schemeClr val="tx2"/>
          </a:solidFill>
          <a:latin typeface="Times New Roman" pitchFamily="18" charset="0"/>
        </a:defRPr>
      </a:lvl5pPr>
      <a:lvl6pPr marL="457200" algn="l" rtl="0" eaLnBrk="0" fontAlgn="base" hangingPunct="0">
        <a:spcBef>
          <a:spcPct val="0"/>
        </a:spcBef>
        <a:spcAft>
          <a:spcPct val="0"/>
        </a:spcAft>
        <a:defRPr sz="3600">
          <a:solidFill>
            <a:schemeClr val="tx2"/>
          </a:solidFill>
          <a:latin typeface="Times New Roman" pitchFamily="18" charset="0"/>
        </a:defRPr>
      </a:lvl6pPr>
      <a:lvl7pPr marL="914400" algn="l" rtl="0" eaLnBrk="0" fontAlgn="base" hangingPunct="0">
        <a:spcBef>
          <a:spcPct val="0"/>
        </a:spcBef>
        <a:spcAft>
          <a:spcPct val="0"/>
        </a:spcAft>
        <a:defRPr sz="3600">
          <a:solidFill>
            <a:schemeClr val="tx2"/>
          </a:solidFill>
          <a:latin typeface="Times New Roman" pitchFamily="18" charset="0"/>
        </a:defRPr>
      </a:lvl7pPr>
      <a:lvl8pPr marL="1371600" algn="l" rtl="0" eaLnBrk="0" fontAlgn="base" hangingPunct="0">
        <a:spcBef>
          <a:spcPct val="0"/>
        </a:spcBef>
        <a:spcAft>
          <a:spcPct val="0"/>
        </a:spcAft>
        <a:defRPr sz="3600">
          <a:solidFill>
            <a:schemeClr val="tx2"/>
          </a:solidFill>
          <a:latin typeface="Times New Roman" pitchFamily="18" charset="0"/>
        </a:defRPr>
      </a:lvl8pPr>
      <a:lvl9pPr marL="1828800" algn="l" rtl="0" eaLnBrk="0" fontAlgn="base" hangingPunct="0">
        <a:spcBef>
          <a:spcPct val="0"/>
        </a:spcBef>
        <a:spcAft>
          <a:spcPct val="0"/>
        </a:spcAft>
        <a:defRPr sz="36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Font typeface="Wingdings" pitchFamily="2" charset="2"/>
        <a:buChar char="n"/>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0"/>
        </a:spcBef>
        <a:spcAft>
          <a:spcPct val="0"/>
        </a:spcAft>
        <a:buChar char="•"/>
        <a:defRPr>
          <a:solidFill>
            <a:schemeClr val="tx1"/>
          </a:solidFill>
          <a:latin typeface="+mn-lt"/>
        </a:defRPr>
      </a:lvl3pPr>
      <a:lvl4pPr marL="1600200" indent="-228600" algn="l" rtl="0" eaLnBrk="0" fontAlgn="base" hangingPunct="0">
        <a:spcBef>
          <a:spcPct val="0"/>
        </a:spcBef>
        <a:spcAft>
          <a:spcPct val="0"/>
        </a:spcAft>
        <a:buChar char="–"/>
        <a:defRPr>
          <a:solidFill>
            <a:schemeClr val="tx1"/>
          </a:solidFill>
          <a:latin typeface="+mn-lt"/>
        </a:defRPr>
      </a:lvl4pPr>
      <a:lvl5pPr marL="2057400" indent="-228600" algn="l" rtl="0" eaLnBrk="0" fontAlgn="base" hangingPunct="0">
        <a:spcBef>
          <a:spcPct val="0"/>
        </a:spcBef>
        <a:spcAft>
          <a:spcPct val="0"/>
        </a:spcAft>
        <a:buChar char="»"/>
        <a:defRPr>
          <a:solidFill>
            <a:schemeClr val="tx1"/>
          </a:solidFill>
          <a:latin typeface="+mn-lt"/>
        </a:defRPr>
      </a:lvl5pPr>
      <a:lvl6pPr marL="2514600" indent="-228600" algn="l" rtl="0" eaLnBrk="0" fontAlgn="base" hangingPunct="0">
        <a:spcBef>
          <a:spcPct val="0"/>
        </a:spcBef>
        <a:spcAft>
          <a:spcPct val="0"/>
        </a:spcAft>
        <a:buChar char="»"/>
        <a:defRPr>
          <a:solidFill>
            <a:schemeClr val="tx1"/>
          </a:solidFill>
          <a:latin typeface="+mn-lt"/>
        </a:defRPr>
      </a:lvl6pPr>
      <a:lvl7pPr marL="2971800" indent="-228600" algn="l" rtl="0" eaLnBrk="0" fontAlgn="base" hangingPunct="0">
        <a:spcBef>
          <a:spcPct val="0"/>
        </a:spcBef>
        <a:spcAft>
          <a:spcPct val="0"/>
        </a:spcAft>
        <a:buChar char="»"/>
        <a:defRPr>
          <a:solidFill>
            <a:schemeClr val="tx1"/>
          </a:solidFill>
          <a:latin typeface="+mn-lt"/>
        </a:defRPr>
      </a:lvl7pPr>
      <a:lvl8pPr marL="3429000" indent="-228600" algn="l" rtl="0" eaLnBrk="0" fontAlgn="base" hangingPunct="0">
        <a:spcBef>
          <a:spcPct val="0"/>
        </a:spcBef>
        <a:spcAft>
          <a:spcPct val="0"/>
        </a:spcAft>
        <a:buChar char="»"/>
        <a:defRPr>
          <a:solidFill>
            <a:schemeClr val="tx1"/>
          </a:solidFill>
          <a:latin typeface="+mn-lt"/>
        </a:defRPr>
      </a:lvl8pPr>
      <a:lvl9pPr marL="3886200" indent="-228600" algn="l" rtl="0" eaLnBrk="0" fontAlgn="base" hangingPunct="0">
        <a:spcBef>
          <a:spcPct val="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177.emf"/><Relationship Id="rId5" Type="http://schemas.openxmlformats.org/officeDocument/2006/relationships/oleObject" Target="../embeddings/oleObject67.bin"/><Relationship Id="rId4" Type="http://schemas.openxmlformats.org/officeDocument/2006/relationships/hyperlink" Target="Spreadsheets/Asset%20selling.xlsx"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hyperlink" Target="Spreadsheets/Asset%20selling.xlsx" TargetMode="Externa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vmlDrawing" Target="../drawings/vmlDrawing17.vml"/><Relationship Id="rId5" Type="http://schemas.openxmlformats.org/officeDocument/2006/relationships/image" Target="../media/image179.emf"/><Relationship Id="rId4" Type="http://schemas.openxmlformats.org/officeDocument/2006/relationships/oleObject" Target="../embeddings/oleObject68.bin"/></Relationships>
</file>

<file path=ppt/slides/_rels/slide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4.wmf"/><Relationship Id="rId3" Type="http://schemas.openxmlformats.org/officeDocument/2006/relationships/notesSlide" Target="../notesSlides/notesSlide9.xml"/><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3.wmf"/><Relationship Id="rId5" Type="http://schemas.openxmlformats.org/officeDocument/2006/relationships/oleObject" Target="../embeddings/oleObject1.bin"/><Relationship Id="rId10" Type="http://schemas.openxmlformats.org/officeDocument/2006/relationships/image" Target="../media/image25.wmf"/><Relationship Id="rId4" Type="http://schemas.openxmlformats.org/officeDocument/2006/relationships/chart" Target="../charts/chart1.xml"/><Relationship Id="rId9" Type="http://schemas.openxmlformats.org/officeDocument/2006/relationships/oleObject" Target="../embeddings/oleObject3.bin"/></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48.wmf"/><Relationship Id="rId4" Type="http://schemas.openxmlformats.org/officeDocument/2006/relationships/oleObject" Target="../embeddings/oleObject4.bin"/></Relationships>
</file>

<file path=ppt/slides/_rels/slide3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10" Type="http://schemas.openxmlformats.org/officeDocument/2006/relationships/image" Target="../media/image57.jpeg"/><Relationship Id="rId4" Type="http://schemas.openxmlformats.org/officeDocument/2006/relationships/image" Target="../media/image51.jpeg"/><Relationship Id="rId9"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oleObject" Target="../embeddings/oleObject5.bin"/><Relationship Id="rId7" Type="http://schemas.openxmlformats.org/officeDocument/2006/relationships/oleObject" Target="../embeddings/oleObject7.bin"/><Relationship Id="rId12" Type="http://schemas.openxmlformats.org/officeDocument/2006/relationships/image" Target="../media/image63.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60.wmf"/><Relationship Id="rId11" Type="http://schemas.openxmlformats.org/officeDocument/2006/relationships/oleObject" Target="../embeddings/oleObject9.bin"/><Relationship Id="rId5" Type="http://schemas.openxmlformats.org/officeDocument/2006/relationships/oleObject" Target="../embeddings/oleObject6.bin"/><Relationship Id="rId10" Type="http://schemas.openxmlformats.org/officeDocument/2006/relationships/image" Target="../media/image62.wmf"/><Relationship Id="rId4" Type="http://schemas.openxmlformats.org/officeDocument/2006/relationships/image" Target="../media/image59.emf"/><Relationship Id="rId9" Type="http://schemas.openxmlformats.org/officeDocument/2006/relationships/oleObject" Target="../embeddings/oleObject8.bin"/></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68.wmf"/><Relationship Id="rId5" Type="http://schemas.openxmlformats.org/officeDocument/2006/relationships/oleObject" Target="../embeddings/oleObject10.bin"/><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hyperlink" Target="http://tinyurl.com/orf411decisionsspreadsheet" TargetMode="External"/><Relationship Id="rId3" Type="http://schemas.microsoft.com/office/2007/relationships/media" Target="../media/media2.mp4"/><Relationship Id="rId7" Type="http://schemas.openxmlformats.org/officeDocument/2006/relationships/image" Target="../media/image7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2.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notesSlide" Target="../notesSlides/notesSlide28.xml"/><Relationship Id="rId7" Type="http://schemas.openxmlformats.org/officeDocument/2006/relationships/image" Target="../media/image77.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2.bin"/><Relationship Id="rId5" Type="http://schemas.openxmlformats.org/officeDocument/2006/relationships/image" Target="../media/image76.wmf"/><Relationship Id="rId4" Type="http://schemas.openxmlformats.org/officeDocument/2006/relationships/oleObject" Target="../embeddings/oleObject11.bin"/></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8" Type="http://schemas.openxmlformats.org/officeDocument/2006/relationships/image" Target="../media/image82.jpeg"/><Relationship Id="rId13" Type="http://schemas.openxmlformats.org/officeDocument/2006/relationships/image" Target="../media/image87.jpeg"/><Relationship Id="rId18" Type="http://schemas.openxmlformats.org/officeDocument/2006/relationships/image" Target="../media/image92.jpeg"/><Relationship Id="rId3" Type="http://schemas.openxmlformats.org/officeDocument/2006/relationships/image" Target="../media/image78.png"/><Relationship Id="rId7" Type="http://schemas.openxmlformats.org/officeDocument/2006/relationships/image" Target="../media/image81.jpeg"/><Relationship Id="rId12" Type="http://schemas.openxmlformats.org/officeDocument/2006/relationships/image" Target="../media/image86.png"/><Relationship Id="rId17" Type="http://schemas.openxmlformats.org/officeDocument/2006/relationships/image" Target="../media/image91.jpeg"/><Relationship Id="rId2" Type="http://schemas.openxmlformats.org/officeDocument/2006/relationships/notesSlide" Target="../notesSlides/notesSlide30.xml"/><Relationship Id="rId16" Type="http://schemas.openxmlformats.org/officeDocument/2006/relationships/image" Target="../media/image90.jpeg"/><Relationship Id="rId20" Type="http://schemas.openxmlformats.org/officeDocument/2006/relationships/image" Target="../media/image94.jpeg"/><Relationship Id="rId1" Type="http://schemas.openxmlformats.org/officeDocument/2006/relationships/slideLayout" Target="../slideLayouts/slideLayout1.xml"/><Relationship Id="rId6" Type="http://schemas.openxmlformats.org/officeDocument/2006/relationships/image" Target="../media/image80.jpeg"/><Relationship Id="rId11" Type="http://schemas.openxmlformats.org/officeDocument/2006/relationships/image" Target="../media/image85.jpeg"/><Relationship Id="rId5" Type="http://schemas.openxmlformats.org/officeDocument/2006/relationships/image" Target="../media/image79.jpeg"/><Relationship Id="rId15" Type="http://schemas.openxmlformats.org/officeDocument/2006/relationships/image" Target="../media/image89.jpeg"/><Relationship Id="rId10" Type="http://schemas.openxmlformats.org/officeDocument/2006/relationships/image" Target="../media/image84.png"/><Relationship Id="rId19" Type="http://schemas.openxmlformats.org/officeDocument/2006/relationships/image" Target="../media/image93.jpeg"/><Relationship Id="rId4" Type="http://schemas.microsoft.com/office/2007/relationships/hdphoto" Target="../media/hdphoto1.wdp"/><Relationship Id="rId9" Type="http://schemas.openxmlformats.org/officeDocument/2006/relationships/image" Target="../media/image83.jpeg"/><Relationship Id="rId14" Type="http://schemas.openxmlformats.org/officeDocument/2006/relationships/image" Target="../media/image88.jpeg"/></Relationships>
</file>

<file path=ppt/slides/_rels/slide5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notesSlide" Target="../notesSlides/notesSlide32.xml"/><Relationship Id="rId7" Type="http://schemas.openxmlformats.org/officeDocument/2006/relationships/image" Target="../media/image96.wmf"/><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14.bin"/><Relationship Id="rId5" Type="http://schemas.openxmlformats.org/officeDocument/2006/relationships/image" Target="../media/image95.wmf"/><Relationship Id="rId10" Type="http://schemas.openxmlformats.org/officeDocument/2006/relationships/image" Target="../media/image99.jpeg"/><Relationship Id="rId4" Type="http://schemas.openxmlformats.org/officeDocument/2006/relationships/oleObject" Target="../embeddings/oleObject13.bin"/><Relationship Id="rId9" Type="http://schemas.openxmlformats.org/officeDocument/2006/relationships/image" Target="../media/image98.jpeg"/></Relationships>
</file>

<file path=ppt/slides/_rels/slide5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notesSlide" Target="../notesSlides/notesSlide33.xml"/><Relationship Id="rId7" Type="http://schemas.openxmlformats.org/officeDocument/2006/relationships/image" Target="../media/image96.wmf"/><Relationship Id="rId12" Type="http://schemas.openxmlformats.org/officeDocument/2006/relationships/image" Target="../media/image99.jpe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16.bin"/><Relationship Id="rId11" Type="http://schemas.openxmlformats.org/officeDocument/2006/relationships/image" Target="../media/image98.jpeg"/><Relationship Id="rId5" Type="http://schemas.openxmlformats.org/officeDocument/2006/relationships/image" Target="../media/image103.wmf"/><Relationship Id="rId10" Type="http://schemas.openxmlformats.org/officeDocument/2006/relationships/image" Target="../media/image97.png"/><Relationship Id="rId4" Type="http://schemas.openxmlformats.org/officeDocument/2006/relationships/oleObject" Target="../embeddings/oleObject15.bin"/><Relationship Id="rId9" Type="http://schemas.openxmlformats.org/officeDocument/2006/relationships/image" Target="../media/image104.wmf"/></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108.wmf"/><Relationship Id="rId13" Type="http://schemas.openxmlformats.org/officeDocument/2006/relationships/oleObject" Target="../embeddings/oleObject23.bin"/><Relationship Id="rId3" Type="http://schemas.openxmlformats.org/officeDocument/2006/relationships/oleObject" Target="../embeddings/oleObject18.bin"/><Relationship Id="rId7" Type="http://schemas.openxmlformats.org/officeDocument/2006/relationships/oleObject" Target="../embeddings/oleObject20.bin"/><Relationship Id="rId12" Type="http://schemas.openxmlformats.org/officeDocument/2006/relationships/image" Target="../media/image110.w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107.wmf"/><Relationship Id="rId11" Type="http://schemas.openxmlformats.org/officeDocument/2006/relationships/oleObject" Target="../embeddings/oleObject22.bin"/><Relationship Id="rId5" Type="http://schemas.openxmlformats.org/officeDocument/2006/relationships/oleObject" Target="../embeddings/oleObject19.bin"/><Relationship Id="rId10" Type="http://schemas.openxmlformats.org/officeDocument/2006/relationships/image" Target="../media/image109.wmf"/><Relationship Id="rId4" Type="http://schemas.openxmlformats.org/officeDocument/2006/relationships/image" Target="../media/image106.wmf"/><Relationship Id="rId9" Type="http://schemas.openxmlformats.org/officeDocument/2006/relationships/oleObject" Target="../embeddings/oleObject21.bin"/><Relationship Id="rId14" Type="http://schemas.openxmlformats.org/officeDocument/2006/relationships/image" Target="../media/image111.wmf"/></Relationships>
</file>

<file path=ppt/slides/_rels/slide62.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notesSlide" Target="../notesSlides/notesSlide34.xml"/><Relationship Id="rId7" Type="http://schemas.openxmlformats.org/officeDocument/2006/relationships/image" Target="../media/image112.wmf"/><Relationship Id="rId12" Type="http://schemas.openxmlformats.org/officeDocument/2006/relationships/image" Target="../media/image113.wmf"/><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oleObject" Target="../embeddings/oleObject25.bin"/><Relationship Id="rId11" Type="http://schemas.openxmlformats.org/officeDocument/2006/relationships/oleObject" Target="../embeddings/oleObject26.bin"/><Relationship Id="rId5" Type="http://schemas.openxmlformats.org/officeDocument/2006/relationships/image" Target="../media/image96.wmf"/><Relationship Id="rId10" Type="http://schemas.openxmlformats.org/officeDocument/2006/relationships/image" Target="../media/image99.jpeg"/><Relationship Id="rId4" Type="http://schemas.openxmlformats.org/officeDocument/2006/relationships/oleObject" Target="../embeddings/oleObject24.bin"/><Relationship Id="rId9" Type="http://schemas.openxmlformats.org/officeDocument/2006/relationships/image" Target="../media/image98.jpeg"/></Relationships>
</file>

<file path=ppt/slides/_rels/slide6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notesSlide" Target="../notesSlides/notesSlide35.xml"/><Relationship Id="rId7" Type="http://schemas.openxmlformats.org/officeDocument/2006/relationships/image" Target="../media/image115.wmf"/><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oleObject" Target="../embeddings/oleObject28.bin"/><Relationship Id="rId5" Type="http://schemas.openxmlformats.org/officeDocument/2006/relationships/image" Target="../media/image96.wmf"/><Relationship Id="rId10" Type="http://schemas.openxmlformats.org/officeDocument/2006/relationships/image" Target="../media/image99.jpeg"/><Relationship Id="rId4" Type="http://schemas.openxmlformats.org/officeDocument/2006/relationships/oleObject" Target="../embeddings/oleObject27.bin"/><Relationship Id="rId9" Type="http://schemas.openxmlformats.org/officeDocument/2006/relationships/image" Target="../media/image98.jpeg"/></Relationships>
</file>

<file path=ppt/slides/_rels/slide6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119.wmf"/><Relationship Id="rId5" Type="http://schemas.openxmlformats.org/officeDocument/2006/relationships/oleObject" Target="../embeddings/oleObject30.bin"/><Relationship Id="rId4" Type="http://schemas.openxmlformats.org/officeDocument/2006/relationships/image" Target="../media/image118.wmf"/></Relationships>
</file>

<file path=ppt/slides/_rels/slide68.xml.rels><?xml version="1.0" encoding="UTF-8" standalone="yes"?>
<Relationships xmlns="http://schemas.openxmlformats.org/package/2006/relationships"><Relationship Id="rId8" Type="http://schemas.openxmlformats.org/officeDocument/2006/relationships/image" Target="../media/image121.wmf"/><Relationship Id="rId3" Type="http://schemas.openxmlformats.org/officeDocument/2006/relationships/notesSlide" Target="../notesSlides/notesSlide36.xml"/><Relationship Id="rId7" Type="http://schemas.openxmlformats.org/officeDocument/2006/relationships/oleObject" Target="../embeddings/oleObject32.bin"/><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120.wmf"/><Relationship Id="rId5" Type="http://schemas.openxmlformats.org/officeDocument/2006/relationships/oleObject" Target="../embeddings/oleObject31.bin"/><Relationship Id="rId10" Type="http://schemas.openxmlformats.org/officeDocument/2006/relationships/image" Target="../media/image122.wmf"/><Relationship Id="rId4" Type="http://schemas.openxmlformats.org/officeDocument/2006/relationships/image" Target="../media/image580.png"/><Relationship Id="rId9" Type="http://schemas.openxmlformats.org/officeDocument/2006/relationships/oleObject" Target="../embeddings/oleObject33.bin"/></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oleObject" Target="../embeddings/oleObject36.bin"/><Relationship Id="rId13" Type="http://schemas.openxmlformats.org/officeDocument/2006/relationships/image" Target="../media/image127.wmf"/><Relationship Id="rId18" Type="http://schemas.openxmlformats.org/officeDocument/2006/relationships/oleObject" Target="../embeddings/oleObject41.bin"/><Relationship Id="rId3" Type="http://schemas.openxmlformats.org/officeDocument/2006/relationships/image" Target="../media/image14.gif"/><Relationship Id="rId21" Type="http://schemas.openxmlformats.org/officeDocument/2006/relationships/image" Target="../media/image131.wmf"/><Relationship Id="rId7" Type="http://schemas.openxmlformats.org/officeDocument/2006/relationships/image" Target="../media/image124.wmf"/><Relationship Id="rId12" Type="http://schemas.openxmlformats.org/officeDocument/2006/relationships/oleObject" Target="../embeddings/oleObject38.bin"/><Relationship Id="rId17" Type="http://schemas.openxmlformats.org/officeDocument/2006/relationships/image" Target="../media/image129.wmf"/><Relationship Id="rId2" Type="http://schemas.openxmlformats.org/officeDocument/2006/relationships/slideLayout" Target="../slideLayouts/slideLayout13.xml"/><Relationship Id="rId16" Type="http://schemas.openxmlformats.org/officeDocument/2006/relationships/oleObject" Target="../embeddings/oleObject40.bin"/><Relationship Id="rId20" Type="http://schemas.openxmlformats.org/officeDocument/2006/relationships/oleObject" Target="../embeddings/oleObject42.bin"/><Relationship Id="rId1" Type="http://schemas.openxmlformats.org/officeDocument/2006/relationships/vmlDrawing" Target="../drawings/vmlDrawing13.vml"/><Relationship Id="rId6" Type="http://schemas.openxmlformats.org/officeDocument/2006/relationships/oleObject" Target="../embeddings/oleObject35.bin"/><Relationship Id="rId11" Type="http://schemas.openxmlformats.org/officeDocument/2006/relationships/image" Target="../media/image126.wmf"/><Relationship Id="rId5" Type="http://schemas.openxmlformats.org/officeDocument/2006/relationships/image" Target="../media/image123.wmf"/><Relationship Id="rId15" Type="http://schemas.openxmlformats.org/officeDocument/2006/relationships/image" Target="../media/image128.wmf"/><Relationship Id="rId23" Type="http://schemas.openxmlformats.org/officeDocument/2006/relationships/image" Target="../media/image132.wmf"/><Relationship Id="rId10" Type="http://schemas.openxmlformats.org/officeDocument/2006/relationships/oleObject" Target="../embeddings/oleObject37.bin"/><Relationship Id="rId19" Type="http://schemas.openxmlformats.org/officeDocument/2006/relationships/image" Target="../media/image130.wmf"/><Relationship Id="rId4" Type="http://schemas.openxmlformats.org/officeDocument/2006/relationships/oleObject" Target="../embeddings/oleObject34.bin"/><Relationship Id="rId9" Type="http://schemas.openxmlformats.org/officeDocument/2006/relationships/image" Target="../media/image125.wmf"/><Relationship Id="rId14" Type="http://schemas.openxmlformats.org/officeDocument/2006/relationships/oleObject" Target="../embeddings/oleObject39.bin"/><Relationship Id="rId22" Type="http://schemas.openxmlformats.org/officeDocument/2006/relationships/oleObject" Target="../embeddings/oleObject43.bin"/></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27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44.jpeg"/></Relationships>
</file>

<file path=ppt/slides/_rels/slide8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46.jpeg"/></Relationships>
</file>

<file path=ppt/slides/_rels/slide84.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oleObject" Target="../embeddings/oleObject46.bin"/><Relationship Id="rId13" Type="http://schemas.openxmlformats.org/officeDocument/2006/relationships/image" Target="../media/image150.wmf"/><Relationship Id="rId18" Type="http://schemas.openxmlformats.org/officeDocument/2006/relationships/image" Target="../media/image152.wmf"/><Relationship Id="rId26" Type="http://schemas.openxmlformats.org/officeDocument/2006/relationships/image" Target="../media/image156.wmf"/><Relationship Id="rId39" Type="http://schemas.openxmlformats.org/officeDocument/2006/relationships/oleObject" Target="../embeddings/oleObject63.bin"/><Relationship Id="rId3" Type="http://schemas.openxmlformats.org/officeDocument/2006/relationships/notesSlide" Target="../notesSlides/notesSlide41.xml"/><Relationship Id="rId21" Type="http://schemas.openxmlformats.org/officeDocument/2006/relationships/oleObject" Target="../embeddings/oleObject54.bin"/><Relationship Id="rId34" Type="http://schemas.openxmlformats.org/officeDocument/2006/relationships/image" Target="../media/image160.wmf"/><Relationship Id="rId42" Type="http://schemas.openxmlformats.org/officeDocument/2006/relationships/image" Target="../media/image164.wmf"/><Relationship Id="rId7" Type="http://schemas.openxmlformats.org/officeDocument/2006/relationships/image" Target="../media/image148.wmf"/><Relationship Id="rId12" Type="http://schemas.openxmlformats.org/officeDocument/2006/relationships/oleObject" Target="../embeddings/oleObject49.bin"/><Relationship Id="rId17" Type="http://schemas.openxmlformats.org/officeDocument/2006/relationships/oleObject" Target="../embeddings/oleObject52.bin"/><Relationship Id="rId25" Type="http://schemas.openxmlformats.org/officeDocument/2006/relationships/oleObject" Target="../embeddings/oleObject56.bin"/><Relationship Id="rId33" Type="http://schemas.openxmlformats.org/officeDocument/2006/relationships/oleObject" Target="../embeddings/oleObject60.bin"/><Relationship Id="rId38" Type="http://schemas.openxmlformats.org/officeDocument/2006/relationships/image" Target="../media/image162.wmf"/><Relationship Id="rId2" Type="http://schemas.openxmlformats.org/officeDocument/2006/relationships/slideLayout" Target="../slideLayouts/slideLayout2.xml"/><Relationship Id="rId16" Type="http://schemas.openxmlformats.org/officeDocument/2006/relationships/image" Target="../media/image151.wmf"/><Relationship Id="rId20" Type="http://schemas.openxmlformats.org/officeDocument/2006/relationships/image" Target="../media/image153.wmf"/><Relationship Id="rId29" Type="http://schemas.openxmlformats.org/officeDocument/2006/relationships/oleObject" Target="../embeddings/oleObject58.bin"/><Relationship Id="rId41" Type="http://schemas.openxmlformats.org/officeDocument/2006/relationships/oleObject" Target="../embeddings/oleObject64.bin"/><Relationship Id="rId1" Type="http://schemas.openxmlformats.org/officeDocument/2006/relationships/vmlDrawing" Target="../drawings/vmlDrawing14.vml"/><Relationship Id="rId6" Type="http://schemas.openxmlformats.org/officeDocument/2006/relationships/oleObject" Target="../embeddings/oleObject45.bin"/><Relationship Id="rId11" Type="http://schemas.openxmlformats.org/officeDocument/2006/relationships/oleObject" Target="../embeddings/oleObject48.bin"/><Relationship Id="rId24" Type="http://schemas.openxmlformats.org/officeDocument/2006/relationships/image" Target="../media/image155.wmf"/><Relationship Id="rId32" Type="http://schemas.openxmlformats.org/officeDocument/2006/relationships/image" Target="../media/image159.wmf"/><Relationship Id="rId37" Type="http://schemas.openxmlformats.org/officeDocument/2006/relationships/oleObject" Target="../embeddings/oleObject62.bin"/><Relationship Id="rId40" Type="http://schemas.openxmlformats.org/officeDocument/2006/relationships/image" Target="../media/image163.wmf"/><Relationship Id="rId5" Type="http://schemas.openxmlformats.org/officeDocument/2006/relationships/image" Target="../media/image147.wmf"/><Relationship Id="rId15" Type="http://schemas.openxmlformats.org/officeDocument/2006/relationships/oleObject" Target="../embeddings/oleObject51.bin"/><Relationship Id="rId23" Type="http://schemas.openxmlformats.org/officeDocument/2006/relationships/oleObject" Target="../embeddings/oleObject55.bin"/><Relationship Id="rId28" Type="http://schemas.openxmlformats.org/officeDocument/2006/relationships/image" Target="../media/image157.wmf"/><Relationship Id="rId36" Type="http://schemas.openxmlformats.org/officeDocument/2006/relationships/image" Target="../media/image161.wmf"/><Relationship Id="rId10" Type="http://schemas.openxmlformats.org/officeDocument/2006/relationships/image" Target="../media/image149.wmf"/><Relationship Id="rId19" Type="http://schemas.openxmlformats.org/officeDocument/2006/relationships/oleObject" Target="../embeddings/oleObject53.bin"/><Relationship Id="rId31" Type="http://schemas.openxmlformats.org/officeDocument/2006/relationships/oleObject" Target="../embeddings/oleObject59.bin"/><Relationship Id="rId44" Type="http://schemas.openxmlformats.org/officeDocument/2006/relationships/image" Target="../media/image165.wmf"/><Relationship Id="rId4" Type="http://schemas.openxmlformats.org/officeDocument/2006/relationships/oleObject" Target="../embeddings/oleObject44.bin"/><Relationship Id="rId9" Type="http://schemas.openxmlformats.org/officeDocument/2006/relationships/oleObject" Target="../embeddings/oleObject47.bin"/><Relationship Id="rId14" Type="http://schemas.openxmlformats.org/officeDocument/2006/relationships/oleObject" Target="../embeddings/oleObject50.bin"/><Relationship Id="rId22" Type="http://schemas.openxmlformats.org/officeDocument/2006/relationships/image" Target="../media/image154.wmf"/><Relationship Id="rId27" Type="http://schemas.openxmlformats.org/officeDocument/2006/relationships/oleObject" Target="../embeddings/oleObject57.bin"/><Relationship Id="rId30" Type="http://schemas.openxmlformats.org/officeDocument/2006/relationships/image" Target="../media/image158.wmf"/><Relationship Id="rId35" Type="http://schemas.openxmlformats.org/officeDocument/2006/relationships/oleObject" Target="../embeddings/oleObject61.bin"/><Relationship Id="rId43" Type="http://schemas.openxmlformats.org/officeDocument/2006/relationships/oleObject" Target="../embeddings/oleObject65.bin"/></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6.xml"/><Relationship Id="rId1" Type="http://schemas.openxmlformats.org/officeDocument/2006/relationships/vmlDrawing" Target="../drawings/vmlDrawing15.vml"/><Relationship Id="rId5" Type="http://schemas.openxmlformats.org/officeDocument/2006/relationships/image" Target="../media/image166.wmf"/><Relationship Id="rId4" Type="http://schemas.openxmlformats.org/officeDocument/2006/relationships/oleObject" Target="../embeddings/oleObject66.bin"/></Relationships>
</file>

<file path=ppt/slides/_rels/slide87.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140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ChangeArrowheads="1"/>
          </p:cNvSpPr>
          <p:nvPr/>
        </p:nvSpPr>
        <p:spPr bwMode="auto">
          <a:xfrm>
            <a:off x="0" y="0"/>
            <a:ext cx="9124950" cy="6838950"/>
          </a:xfrm>
          <a:prstGeom prst="rect">
            <a:avLst/>
          </a:prstGeom>
          <a:solidFill>
            <a:srgbClr val="EF91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t>.</a:t>
            </a:r>
          </a:p>
        </p:txBody>
      </p:sp>
      <p:sp>
        <p:nvSpPr>
          <p:cNvPr id="3077" name="AutoShape 3"/>
          <p:cNvSpPr>
            <a:spLocks noChangeArrowheads="1"/>
          </p:cNvSpPr>
          <p:nvPr/>
        </p:nvSpPr>
        <p:spPr bwMode="auto">
          <a:xfrm>
            <a:off x="250825" y="504825"/>
            <a:ext cx="8623300" cy="3200400"/>
          </a:xfrm>
          <a:prstGeom prst="roundRect">
            <a:avLst>
              <a:gd name="adj" fmla="val 12495"/>
            </a:avLst>
          </a:prstGeom>
          <a:gradFill rotWithShape="0">
            <a:gsLst>
              <a:gs pos="0">
                <a:srgbClr val="472B00"/>
              </a:gs>
              <a:gs pos="50000">
                <a:srgbClr val="EF9100"/>
              </a:gs>
              <a:gs pos="100000">
                <a:srgbClr val="472B00"/>
              </a:gs>
            </a:gsLst>
            <a:lin ang="5400000" scaled="1"/>
          </a:gra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pPr algn="ctr">
              <a:lnSpc>
                <a:spcPct val="88000"/>
              </a:lnSpc>
            </a:pPr>
            <a:r>
              <a:rPr lang="en-US" sz="2800" b="1" dirty="0">
                <a:solidFill>
                  <a:schemeClr val="bg1"/>
                </a:solidFill>
              </a:rPr>
              <a:t>Sequential decision analytics and modeling</a:t>
            </a:r>
          </a:p>
          <a:p>
            <a:pPr algn="ctr">
              <a:lnSpc>
                <a:spcPct val="88000"/>
              </a:lnSpc>
            </a:pPr>
            <a:r>
              <a:rPr lang="en-US" sz="2000" b="1" dirty="0">
                <a:solidFill>
                  <a:schemeClr val="bg1"/>
                </a:solidFill>
              </a:rPr>
              <a:t>ORF 411</a:t>
            </a:r>
          </a:p>
          <a:p>
            <a:pPr algn="ctr">
              <a:lnSpc>
                <a:spcPct val="88000"/>
              </a:lnSpc>
            </a:pPr>
            <a:r>
              <a:rPr lang="en-US" sz="2000" b="1" dirty="0">
                <a:solidFill>
                  <a:schemeClr val="bg1"/>
                </a:solidFill>
              </a:rPr>
              <a:t>Fall, 2018</a:t>
            </a:r>
          </a:p>
        </p:txBody>
      </p:sp>
      <p:sp>
        <p:nvSpPr>
          <p:cNvPr id="3078" name="Rectangle 4"/>
          <p:cNvSpPr>
            <a:spLocks noChangeArrowheads="1"/>
          </p:cNvSpPr>
          <p:nvPr/>
        </p:nvSpPr>
        <p:spPr bwMode="auto">
          <a:xfrm>
            <a:off x="3790950" y="4248150"/>
            <a:ext cx="4826000" cy="2146300"/>
          </a:xfrm>
          <a:prstGeom prst="rect">
            <a:avLst/>
          </a:prstGeom>
          <a:gradFill rotWithShape="0">
            <a:gsLst>
              <a:gs pos="0">
                <a:srgbClr val="EF9100"/>
              </a:gs>
              <a:gs pos="50000">
                <a:srgbClr val="000000"/>
              </a:gs>
              <a:gs pos="100000">
                <a:srgbClr val="EF9100"/>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nchorCtr="1"/>
          <a:lstStyle/>
          <a:p>
            <a:pPr algn="ctr">
              <a:lnSpc>
                <a:spcPct val="92000"/>
              </a:lnSpc>
            </a:pPr>
            <a:r>
              <a:rPr lang="en-US" b="1" dirty="0">
                <a:solidFill>
                  <a:schemeClr val="bg1"/>
                </a:solidFill>
              </a:rPr>
              <a:t>Warren Powell</a:t>
            </a:r>
          </a:p>
          <a:p>
            <a:pPr algn="ctr">
              <a:lnSpc>
                <a:spcPct val="92000"/>
              </a:lnSpc>
            </a:pPr>
            <a:r>
              <a:rPr lang="en-US" b="1" dirty="0">
                <a:solidFill>
                  <a:schemeClr val="bg1"/>
                </a:solidFill>
              </a:rPr>
              <a:t>Princeton University</a:t>
            </a:r>
          </a:p>
          <a:p>
            <a:pPr algn="ctr">
              <a:lnSpc>
                <a:spcPct val="92000"/>
              </a:lnSpc>
            </a:pPr>
            <a:r>
              <a:rPr lang="en-US" sz="2000" b="1" dirty="0">
                <a:solidFill>
                  <a:schemeClr val="bg1"/>
                </a:solidFill>
              </a:rPr>
              <a:t>http://www.castlelab.princeton.edu </a:t>
            </a:r>
            <a:endParaRPr lang="en-US" sz="2800" b="1" dirty="0">
              <a:solidFill>
                <a:schemeClr val="bg1"/>
              </a:solidFill>
            </a:endParaRPr>
          </a:p>
        </p:txBody>
      </p:sp>
      <p:pic>
        <p:nvPicPr>
          <p:cNvPr id="3079" name="Picture 5" descr="CAS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900" y="3910013"/>
            <a:ext cx="2784475"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Rectangle 6"/>
          <p:cNvSpPr>
            <a:spLocks noChangeArrowheads="1"/>
          </p:cNvSpPr>
          <p:nvPr/>
        </p:nvSpPr>
        <p:spPr bwMode="auto">
          <a:xfrm>
            <a:off x="0" y="6553200"/>
            <a:ext cx="36210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i="1" dirty="0"/>
              <a:t>© 2017 Warren B. Powell, Princeton University</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Binding Probe/Reporter Complex</a:t>
            </a:r>
          </a:p>
        </p:txBody>
      </p:sp>
      <p:pic>
        <p:nvPicPr>
          <p:cNvPr id="4" name="Content Placeholder 5"/>
          <p:cNvPicPr>
            <a:picLocks noGrp="1" noChangeAspect="1"/>
          </p:cNvPicPr>
          <p:nvPr>
            <p:ph idx="1"/>
          </p:nvPr>
        </p:nvPicPr>
        <p:blipFill rotWithShape="1">
          <a:blip r:embed="rId2"/>
          <a:srcRect l="2929" t="59874" r="42743" b="508"/>
          <a:stretch/>
        </p:blipFill>
        <p:spPr>
          <a:xfrm>
            <a:off x="1984279" y="2374253"/>
            <a:ext cx="4723618" cy="3830741"/>
          </a:xfrm>
        </p:spPr>
      </p:pic>
      <p:sp>
        <p:nvSpPr>
          <p:cNvPr id="5" name="Rectangle 4"/>
          <p:cNvSpPr/>
          <p:nvPr/>
        </p:nvSpPr>
        <p:spPr>
          <a:xfrm>
            <a:off x="1984279" y="4693671"/>
            <a:ext cx="1245687" cy="56278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57200" y="1343265"/>
            <a:ext cx="8229600" cy="1200328"/>
          </a:xfrm>
          <a:prstGeom prst="rect">
            <a:avLst/>
          </a:prstGeom>
          <a:noFill/>
        </p:spPr>
        <p:txBody>
          <a:bodyPr wrap="square" rtlCol="0">
            <a:spAutoFit/>
          </a:bodyPr>
          <a:lstStyle/>
          <a:p>
            <a:pPr algn="l"/>
            <a:r>
              <a:rPr lang="en-US" sz="2400" dirty="0"/>
              <a:t>New Methodology: attempt to bind probe/reporter complex with fluorescent marker. If bound, we observe strong fluorescence signal. </a:t>
            </a:r>
          </a:p>
        </p:txBody>
      </p:sp>
      <p:grpSp>
        <p:nvGrpSpPr>
          <p:cNvPr id="12" name="Group 11"/>
          <p:cNvGrpSpPr/>
          <p:nvPr/>
        </p:nvGrpSpPr>
        <p:grpSpPr>
          <a:xfrm>
            <a:off x="7448344" y="2817300"/>
            <a:ext cx="1166704" cy="572505"/>
            <a:chOff x="5611005" y="2573129"/>
            <a:chExt cx="1166704" cy="572505"/>
          </a:xfrm>
        </p:grpSpPr>
        <p:sp>
          <p:nvSpPr>
            <p:cNvPr id="9" name="Freeform 8"/>
            <p:cNvSpPr/>
            <p:nvPr/>
          </p:nvSpPr>
          <p:spPr>
            <a:xfrm>
              <a:off x="5611005" y="2573129"/>
              <a:ext cx="1078107" cy="413511"/>
            </a:xfrm>
            <a:custGeom>
              <a:avLst/>
              <a:gdLst>
                <a:gd name="connsiteX0" fmla="*/ 1078107 w 1078107"/>
                <a:gd name="connsiteY0" fmla="*/ 0 h 413511"/>
                <a:gd name="connsiteX1" fmla="*/ 118301 w 1078107"/>
                <a:gd name="connsiteY1" fmla="*/ 73841 h 413511"/>
                <a:gd name="connsiteX2" fmla="*/ 44469 w 1078107"/>
                <a:gd name="connsiteY2" fmla="*/ 369206 h 413511"/>
                <a:gd name="connsiteX3" fmla="*/ 384093 w 1078107"/>
                <a:gd name="connsiteY3" fmla="*/ 310133 h 413511"/>
                <a:gd name="connsiteX4" fmla="*/ 768015 w 1078107"/>
                <a:gd name="connsiteY4" fmla="*/ 413511 h 413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107" h="413511">
                  <a:moveTo>
                    <a:pt x="1078107" y="0"/>
                  </a:moveTo>
                  <a:cubicBezTo>
                    <a:pt x="684340" y="6153"/>
                    <a:pt x="290574" y="12307"/>
                    <a:pt x="118301" y="73841"/>
                  </a:cubicBezTo>
                  <a:cubicBezTo>
                    <a:pt x="-53972" y="135375"/>
                    <a:pt x="170" y="329824"/>
                    <a:pt x="44469" y="369206"/>
                  </a:cubicBezTo>
                  <a:cubicBezTo>
                    <a:pt x="88768" y="408588"/>
                    <a:pt x="263502" y="302749"/>
                    <a:pt x="384093" y="310133"/>
                  </a:cubicBezTo>
                  <a:cubicBezTo>
                    <a:pt x="504684" y="317517"/>
                    <a:pt x="676956" y="401204"/>
                    <a:pt x="768015" y="41351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6349487" y="2983184"/>
              <a:ext cx="428222" cy="162450"/>
            </a:xfrm>
            <a:custGeom>
              <a:avLst/>
              <a:gdLst>
                <a:gd name="connsiteX0" fmla="*/ 0 w 428222"/>
                <a:gd name="connsiteY0" fmla="*/ 0 h 162450"/>
                <a:gd name="connsiteX1" fmla="*/ 428222 w 428222"/>
                <a:gd name="connsiteY1" fmla="*/ 162450 h 162450"/>
              </a:gdLst>
              <a:ahLst/>
              <a:cxnLst>
                <a:cxn ang="0">
                  <a:pos x="connsiteX0" y="connsiteY0"/>
                </a:cxn>
                <a:cxn ang="0">
                  <a:pos x="connsiteX1" y="connsiteY1"/>
                </a:cxn>
              </a:cxnLst>
              <a:rect l="l" t="t" r="r" b="b"/>
              <a:pathLst>
                <a:path w="428222" h="162450">
                  <a:moveTo>
                    <a:pt x="0" y="0"/>
                  </a:moveTo>
                  <a:lnTo>
                    <a:pt x="428222" y="162450"/>
                  </a:lnTo>
                </a:path>
              </a:pathLst>
            </a:cu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en-US"/>
            </a:p>
          </p:txBody>
        </p:sp>
      </p:grpSp>
      <p:sp>
        <p:nvSpPr>
          <p:cNvPr id="11" name="TextBox 10"/>
          <p:cNvSpPr txBox="1"/>
          <p:nvPr/>
        </p:nvSpPr>
        <p:spPr>
          <a:xfrm>
            <a:off x="6914827" y="2362941"/>
            <a:ext cx="2543998" cy="707886"/>
          </a:xfrm>
          <a:prstGeom prst="rect">
            <a:avLst/>
          </a:prstGeom>
          <a:noFill/>
        </p:spPr>
        <p:txBody>
          <a:bodyPr wrap="square" rtlCol="0">
            <a:spAutoFit/>
          </a:bodyPr>
          <a:lstStyle/>
          <a:p>
            <a:pPr algn="ctr"/>
            <a:r>
              <a:rPr lang="en-US" sz="2000" dirty="0"/>
              <a:t>Probe/Reporter complex</a:t>
            </a:r>
          </a:p>
        </p:txBody>
      </p:sp>
      <p:grpSp>
        <p:nvGrpSpPr>
          <p:cNvPr id="21" name="Group 20"/>
          <p:cNvGrpSpPr/>
          <p:nvPr/>
        </p:nvGrpSpPr>
        <p:grpSpPr>
          <a:xfrm>
            <a:off x="6916760" y="3733166"/>
            <a:ext cx="783657" cy="498429"/>
            <a:chOff x="5389681" y="3902506"/>
            <a:chExt cx="783657" cy="498429"/>
          </a:xfrm>
        </p:grpSpPr>
        <p:cxnSp>
          <p:nvCxnSpPr>
            <p:cNvPr id="14" name="Straight Connector 13"/>
            <p:cNvCxnSpPr/>
            <p:nvPr/>
          </p:nvCxnSpPr>
          <p:spPr>
            <a:xfrm>
              <a:off x="5389681" y="4002192"/>
              <a:ext cx="128709" cy="398743"/>
            </a:xfrm>
            <a:prstGeom prst="line">
              <a:avLst/>
            </a:prstGeom>
          </p:spPr>
          <p:style>
            <a:lnRef idx="2">
              <a:schemeClr val="accent3"/>
            </a:lnRef>
            <a:fillRef idx="0">
              <a:schemeClr val="accent3"/>
            </a:fillRef>
            <a:effectRef idx="1">
              <a:schemeClr val="accent3"/>
            </a:effectRef>
            <a:fontRef idx="minor">
              <a:schemeClr val="tx1"/>
            </a:fontRef>
          </p:style>
        </p:cxnSp>
        <p:cxnSp>
          <p:nvCxnSpPr>
            <p:cNvPr id="15" name="Straight Connector 14"/>
            <p:cNvCxnSpPr/>
            <p:nvPr/>
          </p:nvCxnSpPr>
          <p:spPr>
            <a:xfrm>
              <a:off x="5533155" y="3955220"/>
              <a:ext cx="388110" cy="398743"/>
            </a:xfrm>
            <a:prstGeom prst="line">
              <a:avLst/>
            </a:prstGeom>
          </p:spPr>
          <p:style>
            <a:lnRef idx="2">
              <a:schemeClr val="accent3"/>
            </a:lnRef>
            <a:fillRef idx="0">
              <a:schemeClr val="accent3"/>
            </a:fillRef>
            <a:effectRef idx="1">
              <a:schemeClr val="accent3"/>
            </a:effectRef>
            <a:fontRef idx="minor">
              <a:schemeClr val="tx1"/>
            </a:fontRef>
          </p:style>
        </p:cxnSp>
        <p:cxnSp>
          <p:nvCxnSpPr>
            <p:cNvPr id="18" name="Straight Connector 17"/>
            <p:cNvCxnSpPr/>
            <p:nvPr/>
          </p:nvCxnSpPr>
          <p:spPr>
            <a:xfrm>
              <a:off x="5669191" y="3902506"/>
              <a:ext cx="504147" cy="199372"/>
            </a:xfrm>
            <a:prstGeom prst="line">
              <a:avLst/>
            </a:prstGeom>
          </p:spPr>
          <p:style>
            <a:lnRef idx="2">
              <a:schemeClr val="accent3"/>
            </a:lnRef>
            <a:fillRef idx="0">
              <a:schemeClr val="accent3"/>
            </a:fillRef>
            <a:effectRef idx="1">
              <a:schemeClr val="accent3"/>
            </a:effectRef>
            <a:fontRef idx="minor">
              <a:schemeClr val="tx1"/>
            </a:fontRef>
          </p:style>
        </p:cxnSp>
      </p:grpSp>
      <p:grpSp>
        <p:nvGrpSpPr>
          <p:cNvPr id="22" name="Group 21"/>
          <p:cNvGrpSpPr/>
          <p:nvPr/>
        </p:nvGrpSpPr>
        <p:grpSpPr>
          <a:xfrm rot="8085053">
            <a:off x="2063262" y="4970199"/>
            <a:ext cx="1166704" cy="572505"/>
            <a:chOff x="5611005" y="2573129"/>
            <a:chExt cx="1166704" cy="572505"/>
          </a:xfrm>
        </p:grpSpPr>
        <p:sp>
          <p:nvSpPr>
            <p:cNvPr id="23" name="Freeform 22"/>
            <p:cNvSpPr/>
            <p:nvPr/>
          </p:nvSpPr>
          <p:spPr>
            <a:xfrm>
              <a:off x="5611005" y="2573129"/>
              <a:ext cx="1078107" cy="413511"/>
            </a:xfrm>
            <a:custGeom>
              <a:avLst/>
              <a:gdLst>
                <a:gd name="connsiteX0" fmla="*/ 1078107 w 1078107"/>
                <a:gd name="connsiteY0" fmla="*/ 0 h 413511"/>
                <a:gd name="connsiteX1" fmla="*/ 118301 w 1078107"/>
                <a:gd name="connsiteY1" fmla="*/ 73841 h 413511"/>
                <a:gd name="connsiteX2" fmla="*/ 44469 w 1078107"/>
                <a:gd name="connsiteY2" fmla="*/ 369206 h 413511"/>
                <a:gd name="connsiteX3" fmla="*/ 384093 w 1078107"/>
                <a:gd name="connsiteY3" fmla="*/ 310133 h 413511"/>
                <a:gd name="connsiteX4" fmla="*/ 768015 w 1078107"/>
                <a:gd name="connsiteY4" fmla="*/ 413511 h 413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107" h="413511">
                  <a:moveTo>
                    <a:pt x="1078107" y="0"/>
                  </a:moveTo>
                  <a:cubicBezTo>
                    <a:pt x="684340" y="6153"/>
                    <a:pt x="290574" y="12307"/>
                    <a:pt x="118301" y="73841"/>
                  </a:cubicBezTo>
                  <a:cubicBezTo>
                    <a:pt x="-53972" y="135375"/>
                    <a:pt x="170" y="329824"/>
                    <a:pt x="44469" y="369206"/>
                  </a:cubicBezTo>
                  <a:cubicBezTo>
                    <a:pt x="88768" y="408588"/>
                    <a:pt x="263502" y="302749"/>
                    <a:pt x="384093" y="310133"/>
                  </a:cubicBezTo>
                  <a:cubicBezTo>
                    <a:pt x="504684" y="317517"/>
                    <a:pt x="676956" y="401204"/>
                    <a:pt x="768015" y="41351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Freeform 23"/>
            <p:cNvSpPr/>
            <p:nvPr/>
          </p:nvSpPr>
          <p:spPr>
            <a:xfrm>
              <a:off x="6349487" y="2983184"/>
              <a:ext cx="428222" cy="162450"/>
            </a:xfrm>
            <a:custGeom>
              <a:avLst/>
              <a:gdLst>
                <a:gd name="connsiteX0" fmla="*/ 0 w 428222"/>
                <a:gd name="connsiteY0" fmla="*/ 0 h 162450"/>
                <a:gd name="connsiteX1" fmla="*/ 428222 w 428222"/>
                <a:gd name="connsiteY1" fmla="*/ 162450 h 162450"/>
              </a:gdLst>
              <a:ahLst/>
              <a:cxnLst>
                <a:cxn ang="0">
                  <a:pos x="connsiteX0" y="connsiteY0"/>
                </a:cxn>
                <a:cxn ang="0">
                  <a:pos x="connsiteX1" y="connsiteY1"/>
                </a:cxn>
              </a:cxnLst>
              <a:rect l="l" t="t" r="r" b="b"/>
              <a:pathLst>
                <a:path w="428222" h="162450">
                  <a:moveTo>
                    <a:pt x="0" y="0"/>
                  </a:moveTo>
                  <a:lnTo>
                    <a:pt x="428222" y="162450"/>
                  </a:lnTo>
                </a:path>
              </a:pathLst>
            </a:cu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en-US"/>
            </a:p>
          </p:txBody>
        </p:sp>
      </p:grpSp>
      <p:grpSp>
        <p:nvGrpSpPr>
          <p:cNvPr id="28" name="Group 27"/>
          <p:cNvGrpSpPr/>
          <p:nvPr/>
        </p:nvGrpSpPr>
        <p:grpSpPr>
          <a:xfrm>
            <a:off x="2045766" y="5256452"/>
            <a:ext cx="324304" cy="327121"/>
            <a:chOff x="132896" y="5425792"/>
            <a:chExt cx="324304" cy="327121"/>
          </a:xfrm>
        </p:grpSpPr>
        <p:cxnSp>
          <p:nvCxnSpPr>
            <p:cNvPr id="26" name="Straight Connector 25"/>
            <p:cNvCxnSpPr/>
            <p:nvPr/>
          </p:nvCxnSpPr>
          <p:spPr>
            <a:xfrm>
              <a:off x="132896" y="5425792"/>
              <a:ext cx="324304" cy="327121"/>
            </a:xfrm>
            <a:prstGeom prst="line">
              <a:avLst/>
            </a:prstGeom>
          </p:spPr>
          <p:style>
            <a:lnRef idx="2">
              <a:schemeClr val="accent2"/>
            </a:lnRef>
            <a:fillRef idx="0">
              <a:schemeClr val="accent2"/>
            </a:fillRef>
            <a:effectRef idx="1">
              <a:schemeClr val="accent2"/>
            </a:effectRef>
            <a:fontRef idx="minor">
              <a:schemeClr val="tx1"/>
            </a:fontRef>
          </p:style>
        </p:cxnSp>
        <p:cxnSp>
          <p:nvCxnSpPr>
            <p:cNvPr id="27" name="Straight Connector 26"/>
            <p:cNvCxnSpPr/>
            <p:nvPr/>
          </p:nvCxnSpPr>
          <p:spPr>
            <a:xfrm flipH="1">
              <a:off x="132896" y="5425792"/>
              <a:ext cx="324304" cy="327121"/>
            </a:xfrm>
            <a:prstGeom prst="line">
              <a:avLst/>
            </a:prstGeom>
          </p:spPr>
          <p:style>
            <a:lnRef idx="2">
              <a:schemeClr val="accent2"/>
            </a:lnRef>
            <a:fillRef idx="0">
              <a:schemeClr val="accent2"/>
            </a:fillRef>
            <a:effectRef idx="1">
              <a:schemeClr val="accent2"/>
            </a:effectRef>
            <a:fontRef idx="minor">
              <a:schemeClr val="tx1"/>
            </a:fontRef>
          </p:style>
        </p:cxnSp>
      </p:grpSp>
      <p:sp>
        <p:nvSpPr>
          <p:cNvPr id="29" name="TextBox 28"/>
          <p:cNvSpPr txBox="1"/>
          <p:nvPr/>
        </p:nvSpPr>
        <p:spPr>
          <a:xfrm>
            <a:off x="6547582" y="4489427"/>
            <a:ext cx="2305670" cy="1200329"/>
          </a:xfrm>
          <a:prstGeom prst="rect">
            <a:avLst/>
          </a:prstGeom>
          <a:noFill/>
        </p:spPr>
        <p:txBody>
          <a:bodyPr wrap="square" rtlCol="0">
            <a:spAutoFit/>
          </a:bodyPr>
          <a:lstStyle/>
          <a:p>
            <a:pPr>
              <a:lnSpc>
                <a:spcPct val="90000"/>
              </a:lnSpc>
            </a:pPr>
            <a:r>
              <a:rPr lang="en-US" sz="2000" dirty="0"/>
              <a:t>If probe can bind, we get fluorescence signal, indicating accessibility.</a:t>
            </a:r>
          </a:p>
        </p:txBody>
      </p:sp>
      <p:sp>
        <p:nvSpPr>
          <p:cNvPr id="30" name="TextBox 29"/>
          <p:cNvSpPr txBox="1"/>
          <p:nvPr/>
        </p:nvSpPr>
        <p:spPr>
          <a:xfrm>
            <a:off x="559590" y="4034025"/>
            <a:ext cx="2326000" cy="1477328"/>
          </a:xfrm>
          <a:prstGeom prst="rect">
            <a:avLst/>
          </a:prstGeom>
          <a:noFill/>
        </p:spPr>
        <p:txBody>
          <a:bodyPr wrap="square" rtlCol="0">
            <a:spAutoFit/>
          </a:bodyPr>
          <a:lstStyle/>
          <a:p>
            <a:pPr>
              <a:lnSpc>
                <a:spcPct val="90000"/>
              </a:lnSpc>
            </a:pPr>
            <a:r>
              <a:rPr lang="en-US" sz="2000" dirty="0"/>
              <a:t>If a probe cannot bind, then we get no fluorescence signal, indicating inaccessibility.</a:t>
            </a:r>
          </a:p>
        </p:txBody>
      </p:sp>
      <p:sp>
        <p:nvSpPr>
          <p:cNvPr id="25" name="TextBox 24"/>
          <p:cNvSpPr txBox="1"/>
          <p:nvPr/>
        </p:nvSpPr>
        <p:spPr>
          <a:xfrm>
            <a:off x="2207918" y="6241534"/>
            <a:ext cx="3291736" cy="307777"/>
          </a:xfrm>
          <a:prstGeom prst="rect">
            <a:avLst/>
          </a:prstGeom>
          <a:noFill/>
        </p:spPr>
        <p:txBody>
          <a:bodyPr wrap="none" rtlCol="0">
            <a:spAutoFit/>
          </a:bodyPr>
          <a:lstStyle/>
          <a:p>
            <a:r>
              <a:rPr lang="en-US" sz="1400" i="1" dirty="0"/>
              <a:t>Image courtesy Adams et al., RNA (2004) </a:t>
            </a:r>
          </a:p>
        </p:txBody>
      </p:sp>
      <p:sp>
        <p:nvSpPr>
          <p:cNvPr id="31" name="TextBox 30"/>
          <p:cNvSpPr txBox="1"/>
          <p:nvPr/>
        </p:nvSpPr>
        <p:spPr>
          <a:xfrm>
            <a:off x="6333072" y="6510863"/>
            <a:ext cx="2809487" cy="369332"/>
          </a:xfrm>
          <a:prstGeom prst="rect">
            <a:avLst/>
          </a:prstGeom>
          <a:noFill/>
        </p:spPr>
        <p:txBody>
          <a:bodyPr wrap="none" rtlCol="0">
            <a:spAutoFit/>
          </a:bodyPr>
          <a:lstStyle/>
          <a:p>
            <a:r>
              <a:rPr lang="en-US" sz="1800" dirty="0"/>
              <a:t>Contreras Group, UT Austin</a:t>
            </a:r>
          </a:p>
        </p:txBody>
      </p:sp>
      <p:sp>
        <p:nvSpPr>
          <p:cNvPr id="3" name="Footer Placeholder 2"/>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1536124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51476E-6 4.19736E-6 L -0.19381 0.0366 " pathEditMode="relative" ptsTypes="AA">
                                      <p:cBhvr>
                                        <p:cTn id="6" dur="2000" fill="hold"/>
                                        <p:tgtEl>
                                          <p:spTgt spid="12"/>
                                        </p:tgtEl>
                                        <p:attrNameLst>
                                          <p:attrName>ppt_x</p:attrName>
                                          <p:attrName>ppt_y</p:attrName>
                                        </p:attrNameLst>
                                      </p:cBhvr>
                                    </p:animMotion>
                                  </p:childTnLst>
                                </p:cTn>
                              </p:par>
                            </p:childTnLst>
                          </p:cTn>
                        </p:par>
                        <p:par>
                          <p:cTn id="7" fill="hold">
                            <p:stCondLst>
                              <p:cond delay="2000"/>
                            </p:stCondLst>
                            <p:childTnLst>
                              <p:par>
                                <p:cTn id="8" presetID="1" presetClass="entr" presetSubtype="0" fill="hold" nodeType="afterEffect">
                                  <p:stCondLst>
                                    <p:cond delay="0"/>
                                  </p:stCondLst>
                                  <p:childTnLst>
                                    <p:set>
                                      <p:cBhvr>
                                        <p:cTn id="9" dur="1" fill="hold">
                                          <p:stCondLst>
                                            <p:cond delay="0"/>
                                          </p:stCondLst>
                                        </p:cTn>
                                        <p:tgtEl>
                                          <p:spTgt spid="21"/>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1.74366E-6 -1.38754E-6 C 0.05679 -0.07435 0.11358 -0.14848 0.1438 -0.16817 C 0.17402 -0.18786 0.20441 -0.14871 0.18097 -0.1186 C 0.15752 -0.08848 0.08041 -0.03775 0.0033 0.01298 " pathEditMode="relative" ptsTypes="aaaA">
                                      <p:cBhvr>
                                        <p:cTn id="16" dur="2000" fill="hold"/>
                                        <p:tgtEl>
                                          <p:spTgt spid="22"/>
                                        </p:tgtEl>
                                        <p:attrNameLst>
                                          <p:attrName>ppt_x</p:attrName>
                                          <p:attrName>ppt_y</p:attrName>
                                        </p:attrNameLst>
                                      </p:cBhvr>
                                    </p:animMotion>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childTnLst>
                                </p:cTn>
                              </p:par>
                            </p:childTnLst>
                          </p:cTn>
                        </p:par>
                        <p:par>
                          <p:cTn id="20" fill="hold">
                            <p:stCondLst>
                              <p:cond delay="2000"/>
                            </p:stCondLst>
                            <p:childTnLst>
                              <p:par>
                                <p:cTn id="21" presetID="1" presetClass="entr" presetSubtype="0"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objective function</a:t>
            </a:r>
          </a:p>
        </p:txBody>
      </p:sp>
      <p:sp>
        <p:nvSpPr>
          <p:cNvPr id="3" name="Content Placeholder 2"/>
          <p:cNvSpPr>
            <a:spLocks noGrp="1"/>
          </p:cNvSpPr>
          <p:nvPr>
            <p:ph idx="1"/>
          </p:nvPr>
        </p:nvSpPr>
        <p:spPr>
          <a:xfrm>
            <a:off x="685799" y="1143000"/>
            <a:ext cx="8215009" cy="4953000"/>
          </a:xfrm>
        </p:spPr>
        <p:txBody>
          <a:bodyPr/>
          <a:lstStyle/>
          <a:p>
            <a:r>
              <a:rPr lang="en-US" sz="2400" dirty="0"/>
              <a:t>Search for the best value of beta </a:t>
            </a:r>
            <a:r>
              <a:rPr lang="en-US" sz="2400" dirty="0">
                <a:hlinkClick r:id="rId4" action="ppaction://hlinkfile"/>
              </a:rPr>
              <a:t>(click here for spreadsheet)</a:t>
            </a:r>
            <a:endParaRPr lang="en-US" sz="2400" dirty="0"/>
          </a:p>
        </p:txBody>
      </p:sp>
      <p:sp>
        <p:nvSpPr>
          <p:cNvPr id="4" name="Footer Placeholder 3"/>
          <p:cNvSpPr>
            <a:spLocks noGrp="1"/>
          </p:cNvSpPr>
          <p:nvPr>
            <p:ph type="ftr" sz="quarter" idx="11"/>
          </p:nvPr>
        </p:nvSpPr>
        <p:spPr/>
        <p:txBody>
          <a:bodyPr/>
          <a:lstStyle/>
          <a:p>
            <a:r>
              <a:rPr lang="en-US"/>
              <a:t>© 2018 W.B. Powell</a:t>
            </a:r>
            <a:endParaRPr lang="en-US" dirty="0"/>
          </a:p>
        </p:txBody>
      </p:sp>
      <p:sp>
        <p:nvSpPr>
          <p:cNvPr id="5" name="Slide Number Placeholder 4"/>
          <p:cNvSpPr>
            <a:spLocks noGrp="1"/>
          </p:cNvSpPr>
          <p:nvPr>
            <p:ph type="sldNum" sz="quarter" idx="4294967295"/>
          </p:nvPr>
        </p:nvSpPr>
        <p:spPr/>
        <p:txBody>
          <a:bodyPr/>
          <a:lstStyle/>
          <a:p>
            <a:fld id="{3EA77C15-180B-4419-969F-75F54783F727}" type="slidenum">
              <a:rPr lang="en-US" smtClean="0"/>
              <a:pPr/>
              <a:t>100</a:t>
            </a:fld>
            <a:endParaRPr lang="en-US"/>
          </a:p>
        </p:txBody>
      </p:sp>
      <p:graphicFrame>
        <p:nvGraphicFramePr>
          <p:cNvPr id="6" name="Object 5"/>
          <p:cNvGraphicFramePr>
            <a:graphicFrameLocks noChangeAspect="1"/>
          </p:cNvGraphicFramePr>
          <p:nvPr>
            <p:extLst/>
          </p:nvPr>
        </p:nvGraphicFramePr>
        <p:xfrm>
          <a:off x="836613" y="1747838"/>
          <a:ext cx="7213600" cy="4683125"/>
        </p:xfrm>
        <a:graphic>
          <a:graphicData uri="http://schemas.openxmlformats.org/presentationml/2006/ole">
            <mc:AlternateContent xmlns:mc="http://schemas.openxmlformats.org/markup-compatibility/2006">
              <mc:Choice xmlns:v="urn:schemas-microsoft-com:vml" Requires="v">
                <p:oleObj spid="_x0000_s24578" name="Worksheet" r:id="rId5" imgW="8557127" imgH="5554980" progId="Excel.Sheet.8">
                  <p:embed/>
                </p:oleObj>
              </mc:Choice>
              <mc:Fallback>
                <p:oleObj name="Worksheet" r:id="rId5" imgW="8557127" imgH="5554980" progId="Excel.Sheet.8">
                  <p:embed/>
                  <p:pic>
                    <p:nvPicPr>
                      <p:cNvPr id="6" name="Object 5"/>
                      <p:cNvPicPr>
                        <a:picLocks noChangeAspect="1" noChangeArrowheads="1"/>
                      </p:cNvPicPr>
                      <p:nvPr/>
                    </p:nvPicPr>
                    <p:blipFill>
                      <a:blip r:embed="rId6"/>
                      <a:srcRect/>
                      <a:stretch>
                        <a:fillRect/>
                      </a:stretch>
                    </p:blipFill>
                    <p:spPr bwMode="auto">
                      <a:xfrm>
                        <a:off x="836613" y="1747838"/>
                        <a:ext cx="7213600" cy="468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53272167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Asset selling exercise</a:t>
            </a:r>
          </a:p>
          <a:p>
            <a:pPr lvl="1"/>
            <a:r>
              <a:rPr lang="en-US" dirty="0"/>
              <a:t>Click on image for spreadsheet</a:t>
            </a:r>
          </a:p>
        </p:txBody>
      </p:sp>
      <p:pic>
        <p:nvPicPr>
          <p:cNvPr id="4" name="Picture 3">
            <a:hlinkClick r:id="rId2" action="ppaction://hlinkfile"/>
          </p:cNvPr>
          <p:cNvPicPr>
            <a:picLocks noChangeAspect="1"/>
          </p:cNvPicPr>
          <p:nvPr/>
        </p:nvPicPr>
        <p:blipFill>
          <a:blip r:embed="rId3"/>
          <a:stretch>
            <a:fillRect/>
          </a:stretch>
        </p:blipFill>
        <p:spPr>
          <a:xfrm>
            <a:off x="1542069" y="2300911"/>
            <a:ext cx="5806943" cy="3795089"/>
          </a:xfrm>
          <a:prstGeom prst="rect">
            <a:avLst/>
          </a:prstGeom>
        </p:spPr>
      </p:pic>
      <p:sp>
        <p:nvSpPr>
          <p:cNvPr id="5" name="Footer Placeholder 4"/>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318995022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 2018 W.B. Powell</a:t>
            </a:r>
          </a:p>
        </p:txBody>
      </p:sp>
      <p:sp>
        <p:nvSpPr>
          <p:cNvPr id="6" name="Slide Number Placeholder 5"/>
          <p:cNvSpPr>
            <a:spLocks noGrp="1"/>
          </p:cNvSpPr>
          <p:nvPr>
            <p:ph type="sldNum" sz="quarter" idx="4294967295"/>
          </p:nvPr>
        </p:nvSpPr>
        <p:spPr/>
        <p:txBody>
          <a:bodyPr/>
          <a:lstStyle/>
          <a:p>
            <a:fld id="{3A0D2573-AEA5-4737-87B9-14CFCA7B71E0}" type="slidenum">
              <a:rPr lang="en-US"/>
              <a:pPr/>
              <a:t>102</a:t>
            </a:fld>
            <a:endParaRPr lang="en-US"/>
          </a:p>
        </p:txBody>
      </p:sp>
      <p:sp>
        <p:nvSpPr>
          <p:cNvPr id="263170" name="Rectangle 2"/>
          <p:cNvSpPr>
            <a:spLocks noGrp="1" noChangeArrowheads="1"/>
          </p:cNvSpPr>
          <p:nvPr>
            <p:ph type="title"/>
          </p:nvPr>
        </p:nvSpPr>
        <p:spPr/>
        <p:txBody>
          <a:bodyPr/>
          <a:lstStyle/>
          <a:p>
            <a:r>
              <a:rPr lang="en-US" sz="3200" dirty="0"/>
              <a:t>The objective function</a:t>
            </a:r>
          </a:p>
        </p:txBody>
      </p:sp>
      <p:sp>
        <p:nvSpPr>
          <p:cNvPr id="263171" name="Rectangle 3"/>
          <p:cNvSpPr>
            <a:spLocks noGrp="1" noChangeArrowheads="1"/>
          </p:cNvSpPr>
          <p:nvPr>
            <p:ph type="body" idx="1"/>
          </p:nvPr>
        </p:nvSpPr>
        <p:spPr/>
        <p:txBody>
          <a:bodyPr/>
          <a:lstStyle/>
          <a:p>
            <a:r>
              <a:rPr lang="en-US"/>
              <a:t>Simulated price process</a:t>
            </a:r>
          </a:p>
        </p:txBody>
      </p:sp>
      <p:graphicFrame>
        <p:nvGraphicFramePr>
          <p:cNvPr id="263172" name="Object 4"/>
          <p:cNvGraphicFramePr>
            <a:graphicFrameLocks noGrp="1" noChangeAspect="1"/>
          </p:cNvGraphicFramePr>
          <p:nvPr>
            <p:ph idx="4294967295"/>
          </p:nvPr>
        </p:nvGraphicFramePr>
        <p:xfrm>
          <a:off x="752475" y="1785938"/>
          <a:ext cx="7629525" cy="4622800"/>
        </p:xfrm>
        <a:graphic>
          <a:graphicData uri="http://schemas.openxmlformats.org/presentationml/2006/ole">
            <mc:AlternateContent xmlns:mc="http://schemas.openxmlformats.org/markup-compatibility/2006">
              <mc:Choice xmlns:v="urn:schemas-microsoft-com:vml" Requires="v">
                <p:oleObj spid="_x0000_s25602" name="Chart" r:id="rId4" imgW="5800725" imgH="3514939" progId="Excel.Chart.8">
                  <p:embed/>
                </p:oleObj>
              </mc:Choice>
              <mc:Fallback>
                <p:oleObj name="Chart" r:id="rId4" imgW="5800725" imgH="3514939" progId="Excel.Chart.8">
                  <p:embed/>
                  <p:pic>
                    <p:nvPicPr>
                      <p:cNvPr id="263172"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475" y="1785938"/>
                        <a:ext cx="7629525" cy="462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50766619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9144000" cy="6858000"/>
          </a:xfrm>
          <a:prstGeom prst="rect">
            <a:avLst/>
          </a:prstGeom>
        </p:spPr>
      </p:pic>
      <p:sp>
        <p:nvSpPr>
          <p:cNvPr id="4100" name="Rectangle 4"/>
          <p:cNvSpPr>
            <a:spLocks noGrp="1" noChangeArrowheads="1"/>
          </p:cNvSpPr>
          <p:nvPr>
            <p:ph type="ctrTitle"/>
          </p:nvPr>
        </p:nvSpPr>
        <p:spPr/>
        <p:txBody>
          <a:bodyPr/>
          <a:lstStyle/>
          <a:p>
            <a:pPr algn="ctr"/>
            <a:r>
              <a:rPr lang="en-US" dirty="0"/>
              <a:t>Extensions</a:t>
            </a:r>
          </a:p>
        </p:txBody>
      </p:sp>
      <p:sp>
        <p:nvSpPr>
          <p:cNvPr id="4101" name="Rectangle 5"/>
          <p:cNvSpPr>
            <a:spLocks noGrp="1" noChangeArrowheads="1"/>
          </p:cNvSpPr>
          <p:nvPr>
            <p:ph type="subTitle" idx="1"/>
          </p:nvPr>
        </p:nvSpPr>
        <p:spPr/>
        <p:txBody>
          <a:bodyPr/>
          <a:lstStyle/>
          <a:p>
            <a:endParaRPr lang="en-US" dirty="0"/>
          </a:p>
        </p:txBody>
      </p:sp>
      <p:sp>
        <p:nvSpPr>
          <p:cNvPr id="2" name="Footer Placeholder 1"/>
          <p:cNvSpPr>
            <a:spLocks noGrp="1"/>
          </p:cNvSpPr>
          <p:nvPr>
            <p:ph type="ftr" sz="quarter" idx="11"/>
          </p:nvPr>
        </p:nvSpPr>
        <p:spPr/>
        <p:txBody>
          <a:bodyPr/>
          <a:lstStyle/>
          <a:p>
            <a:pPr>
              <a:defRPr/>
            </a:pPr>
            <a:r>
              <a:rPr lang="en-US"/>
              <a:t>© 2018 W.B. Powell</a:t>
            </a:r>
          </a:p>
        </p:txBody>
      </p:sp>
      <p:sp>
        <p:nvSpPr>
          <p:cNvPr id="4" name="Slide Number Placeholder 3"/>
          <p:cNvSpPr>
            <a:spLocks noGrp="1"/>
          </p:cNvSpPr>
          <p:nvPr>
            <p:ph type="sldNum" sz="quarter" idx="12"/>
          </p:nvPr>
        </p:nvSpPr>
        <p:spPr/>
        <p:txBody>
          <a:bodyPr/>
          <a:lstStyle/>
          <a:p>
            <a:pPr>
              <a:defRPr/>
            </a:pPr>
            <a:r>
              <a:rPr lang="en-US"/>
              <a:t>Slide </a:t>
            </a:r>
            <a:fld id="{6AA0165E-294E-4057-A6C5-8F6B42A2F28C}" type="slidenum">
              <a:rPr lang="en-US" smtClean="0"/>
              <a:pPr>
                <a:defRPr/>
              </a:pPr>
              <a:t>103</a:t>
            </a:fld>
            <a:endParaRPr lang="en-US"/>
          </a:p>
        </p:txBody>
      </p:sp>
    </p:spTree>
    <p:extLst>
      <p:ext uri="{BB962C8B-B14F-4D97-AF65-F5344CB8AC3E}">
        <p14:creationId xmlns:p14="http://schemas.microsoft.com/office/powerpoint/2010/main" val="50025773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85800" y="1143000"/>
            <a:ext cx="7217292" cy="4469860"/>
          </a:xfrm>
          <a:prstGeom prst="rect">
            <a:avLst/>
          </a:prstGeom>
        </p:spPr>
      </p:pic>
      <p:sp>
        <p:nvSpPr>
          <p:cNvPr id="5" name="Footer Placeholder 4"/>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370149422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Basket of assets</a:t>
                </a:r>
              </a:p>
              <a:p>
                <a:pPr lvl="1"/>
                <a:r>
                  <a:rPr lang="en-US" dirty="0"/>
                  <a:t>Imagine that we sell based on an index that reflects a basket of assets, each of which are evolving on their own.</a:t>
                </a:r>
              </a:p>
              <a:p>
                <a:pPr lvl="1"/>
                <a:r>
                  <a:rPr lang="en-US" dirty="0"/>
                  <a:t>Now the price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𝑡</m:t>
                        </m:r>
                      </m:sub>
                    </m:sSub>
                  </m:oMath>
                </a14:m>
                <a:r>
                  <a:rPr lang="en-US" dirty="0"/>
                  <a:t> becomes a vector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𝑡</m:t>
                        </m:r>
                      </m:sub>
                    </m:sSub>
                    <m:r>
                      <a:rPr lang="en-US" b="0" i="1" smtClean="0">
                        <a:latin typeface="Cambria Math" panose="02040503050406030204" pitchFamily="18" charset="0"/>
                      </a:rPr>
                      <m:t>=</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𝑡𝑖</m:t>
                            </m:r>
                          </m:sub>
                        </m:sSub>
                      </m:e>
                    </m:d>
                    <m:r>
                      <a:rPr lang="en-US" b="0" i="1" smtClean="0">
                        <a:latin typeface="Cambria Math" panose="02040503050406030204" pitchFamily="18" charset="0"/>
                      </a:rPr>
                      <m:t>, </m:t>
                    </m:r>
                    <m:r>
                      <a:rPr lang="en-US" b="0" i="1" smtClean="0">
                        <a:latin typeface="Cambria Math" panose="02040503050406030204" pitchFamily="18" charset="0"/>
                      </a:rPr>
                      <m:t>𝑖</m:t>
                    </m:r>
                    <m:r>
                      <a:rPr lang="en-US" b="0" i="1" smtClean="0">
                        <a:latin typeface="Cambria Math" panose="02040503050406030204" pitchFamily="18" charset="0"/>
                      </a:rPr>
                      <m:t>=1, …, </m:t>
                    </m:r>
                    <m:r>
                      <a:rPr lang="en-US" b="0" i="1" smtClean="0">
                        <a:latin typeface="Cambria Math" panose="02040503050406030204" pitchFamily="18" charset="0"/>
                      </a:rPr>
                      <m:t>𝑁</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t="-1355"/>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3360673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6333072" y="6510863"/>
            <a:ext cx="2809487" cy="369332"/>
          </a:xfrm>
          <a:prstGeom prst="rect">
            <a:avLst/>
          </a:prstGeom>
          <a:noFill/>
        </p:spPr>
        <p:txBody>
          <a:bodyPr wrap="none" rtlCol="0">
            <a:spAutoFit/>
          </a:bodyPr>
          <a:lstStyle/>
          <a:p>
            <a:r>
              <a:rPr lang="en-US" sz="1800" dirty="0"/>
              <a:t>Contreras Group, UT Austin</a:t>
            </a:r>
          </a:p>
        </p:txBody>
      </p: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l="4907" r="7593"/>
          <a:stretch/>
        </p:blipFill>
        <p:spPr>
          <a:xfrm>
            <a:off x="431798" y="1420788"/>
            <a:ext cx="8001001" cy="4572000"/>
          </a:xfrm>
          <a:prstGeom prst="rect">
            <a:avLst/>
          </a:prstGeom>
        </p:spPr>
      </p:pic>
      <p:sp>
        <p:nvSpPr>
          <p:cNvPr id="17" name="TextBox 16"/>
          <p:cNvSpPr txBox="1"/>
          <p:nvPr/>
        </p:nvSpPr>
        <p:spPr>
          <a:xfrm>
            <a:off x="1474457" y="1602109"/>
            <a:ext cx="2274002" cy="1015663"/>
          </a:xfrm>
          <a:prstGeom prst="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000" dirty="0"/>
              <a:t>Use KG scores as a guideline to picking the next experiment.</a:t>
            </a:r>
          </a:p>
        </p:txBody>
      </p:sp>
      <p:grpSp>
        <p:nvGrpSpPr>
          <p:cNvPr id="18" name="Group 17"/>
          <p:cNvGrpSpPr/>
          <p:nvPr/>
        </p:nvGrpSpPr>
        <p:grpSpPr>
          <a:xfrm>
            <a:off x="3216874" y="1804881"/>
            <a:ext cx="2554562" cy="1780945"/>
            <a:chOff x="3233808" y="2126627"/>
            <a:chExt cx="2554562" cy="1780945"/>
          </a:xfrm>
        </p:grpSpPr>
        <p:sp>
          <p:nvSpPr>
            <p:cNvPr id="19" name="TextBox 18"/>
            <p:cNvSpPr txBox="1"/>
            <p:nvPr/>
          </p:nvSpPr>
          <p:spPr>
            <a:xfrm>
              <a:off x="3233808" y="3076575"/>
              <a:ext cx="2430393" cy="830997"/>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nSpc>
                  <a:spcPct val="80000"/>
                </a:lnSpc>
              </a:pPr>
              <a:r>
                <a:rPr lang="en-US" sz="2000" dirty="0"/>
                <a:t>The primer for this  highest scoring probe need to be ordered</a:t>
              </a:r>
            </a:p>
          </p:txBody>
        </p:sp>
        <p:cxnSp>
          <p:nvCxnSpPr>
            <p:cNvPr id="20" name="Straight Arrow Connector 19"/>
            <p:cNvCxnSpPr>
              <a:stCxn id="19" idx="0"/>
            </p:cNvCxnSpPr>
            <p:nvPr/>
          </p:nvCxnSpPr>
          <p:spPr>
            <a:xfrm flipV="1">
              <a:off x="4449005" y="2126627"/>
              <a:ext cx="1339365" cy="949948"/>
            </a:xfrm>
            <a:prstGeom prst="straightConnector1">
              <a:avLst/>
            </a:prstGeom>
            <a:ln w="76200" cmpd="sng">
              <a:solidFill>
                <a:srgbClr val="0070C0"/>
              </a:solidFill>
              <a:tailEnd type="arrow"/>
            </a:ln>
          </p:spPr>
          <p:style>
            <a:lnRef idx="2">
              <a:schemeClr val="accent2"/>
            </a:lnRef>
            <a:fillRef idx="0">
              <a:schemeClr val="accent2"/>
            </a:fillRef>
            <a:effectRef idx="1">
              <a:schemeClr val="accent2"/>
            </a:effectRef>
            <a:fontRef idx="minor">
              <a:schemeClr val="tx1"/>
            </a:fontRef>
          </p:style>
        </p:cxnSp>
      </p:grpSp>
      <p:grpSp>
        <p:nvGrpSpPr>
          <p:cNvPr id="21" name="Group 20"/>
          <p:cNvGrpSpPr/>
          <p:nvPr/>
        </p:nvGrpSpPr>
        <p:grpSpPr>
          <a:xfrm>
            <a:off x="6376853" y="2188854"/>
            <a:ext cx="2485466" cy="1818276"/>
            <a:chOff x="6393787" y="2510600"/>
            <a:chExt cx="2485466" cy="1818276"/>
          </a:xfrm>
        </p:grpSpPr>
        <p:sp>
          <p:nvSpPr>
            <p:cNvPr id="22" name="TextBox 21"/>
            <p:cNvSpPr txBox="1"/>
            <p:nvPr/>
          </p:nvSpPr>
          <p:spPr>
            <a:xfrm>
              <a:off x="6620016" y="3251658"/>
              <a:ext cx="2259237" cy="1077218"/>
            </a:xfrm>
            <a:prstGeom prst="rect">
              <a:avLst/>
            </a:prstGeom>
            <a:ln>
              <a:solidFill>
                <a:srgbClr val="0070C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nSpc>
                  <a:spcPct val="80000"/>
                </a:lnSpc>
              </a:pPr>
              <a:r>
                <a:rPr lang="en-US" sz="2000" dirty="0"/>
                <a:t>But we have this primer in stock, and it has a reasonably large KG value.</a:t>
              </a:r>
            </a:p>
          </p:txBody>
        </p:sp>
        <p:cxnSp>
          <p:nvCxnSpPr>
            <p:cNvPr id="23" name="Straight Arrow Connector 22"/>
            <p:cNvCxnSpPr>
              <a:stCxn id="22" idx="0"/>
            </p:cNvCxnSpPr>
            <p:nvPr/>
          </p:nvCxnSpPr>
          <p:spPr>
            <a:xfrm flipH="1" flipV="1">
              <a:off x="6393787" y="2510600"/>
              <a:ext cx="1355848" cy="741058"/>
            </a:xfrm>
            <a:prstGeom prst="straightConnector1">
              <a:avLst/>
            </a:prstGeom>
            <a:ln w="76200" cmpd="sng">
              <a:solidFill>
                <a:srgbClr val="0070C0"/>
              </a:solidFill>
              <a:tailEnd type="arrow"/>
            </a:ln>
          </p:spPr>
          <p:style>
            <a:lnRef idx="2">
              <a:schemeClr val="accent3"/>
            </a:lnRef>
            <a:fillRef idx="0">
              <a:schemeClr val="accent3"/>
            </a:fillRef>
            <a:effectRef idx="1">
              <a:schemeClr val="accent3"/>
            </a:effectRef>
            <a:fontRef idx="minor">
              <a:schemeClr val="tx1"/>
            </a:fontRef>
          </p:style>
        </p:cxnSp>
      </p:grpSp>
      <p:sp>
        <p:nvSpPr>
          <p:cNvPr id="13" name="Title 1"/>
          <p:cNvSpPr>
            <a:spLocks noGrp="1"/>
          </p:cNvSpPr>
          <p:nvPr>
            <p:ph type="title"/>
          </p:nvPr>
        </p:nvSpPr>
        <p:spPr/>
        <p:txBody>
          <a:bodyPr>
            <a:normAutofit fontScale="90000"/>
          </a:bodyPr>
          <a:lstStyle/>
          <a:p>
            <a:r>
              <a:rPr lang="en-US" dirty="0"/>
              <a:t>Knowledge Gradient scores</a:t>
            </a:r>
          </a:p>
        </p:txBody>
      </p:sp>
      <p:pic>
        <p:nvPicPr>
          <p:cNvPr id="6266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0418" y="5533344"/>
            <a:ext cx="7208837"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bwMode="auto">
          <a:xfrm>
            <a:off x="3940629" y="5809569"/>
            <a:ext cx="1534885" cy="275545"/>
          </a:xfrm>
          <a:prstGeom prst="rect">
            <a:avLst/>
          </a:prstGeom>
          <a:solidFill>
            <a:schemeClr val="bg1"/>
          </a:solidFill>
          <a:ln w="38100" cap="flat" cmpd="sng" algn="ctr">
            <a:noFill/>
            <a:prstDash val="solid"/>
            <a:round/>
            <a:headEnd type="none" w="med" len="med"/>
            <a:tailEnd type="stealth"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Footer Placeholder 1"/>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65300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45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445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514350"/>
            <a:ext cx="9144001" cy="634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pPr>
              <a:defRPr/>
            </a:pPr>
            <a:r>
              <a:rPr lang="en-US"/>
              <a:t>© 2018 W.B. Powell</a:t>
            </a:r>
          </a:p>
        </p:txBody>
      </p:sp>
      <p:sp>
        <p:nvSpPr>
          <p:cNvPr id="3" name="Slide Number Placeholder 2"/>
          <p:cNvSpPr>
            <a:spLocks noGrp="1"/>
          </p:cNvSpPr>
          <p:nvPr>
            <p:ph type="sldNum" sz="quarter" idx="12"/>
          </p:nvPr>
        </p:nvSpPr>
        <p:spPr/>
        <p:txBody>
          <a:bodyPr/>
          <a:lstStyle/>
          <a:p>
            <a:pPr>
              <a:defRPr/>
            </a:pPr>
            <a:r>
              <a:rPr lang="en-US"/>
              <a:t>Slide </a:t>
            </a:r>
            <a:fld id="{CA1BF554-DF22-475E-92F9-B7E92000597D}" type="slidenum">
              <a:rPr lang="en-US" smtClean="0"/>
              <a:pPr>
                <a:defRPr/>
              </a:pPr>
              <a:t>12</a:t>
            </a:fld>
            <a:endParaRPr lang="en-US"/>
          </a:p>
        </p:txBody>
      </p:sp>
    </p:spTree>
    <p:extLst>
      <p:ext uri="{BB962C8B-B14F-4D97-AF65-F5344CB8AC3E}">
        <p14:creationId xmlns:p14="http://schemas.microsoft.com/office/powerpoint/2010/main" val="997370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dirty="0"/>
              <a:t>Energy arbitrage</a:t>
            </a:r>
          </a:p>
        </p:txBody>
      </p:sp>
      <p:sp>
        <p:nvSpPr>
          <p:cNvPr id="43011" name="Rectangle 3"/>
          <p:cNvSpPr>
            <a:spLocks noGrp="1" noChangeArrowheads="1"/>
          </p:cNvSpPr>
          <p:nvPr>
            <p:ph type="body" idx="1"/>
          </p:nvPr>
        </p:nvSpPr>
        <p:spPr/>
        <p:txBody>
          <a:bodyPr/>
          <a:lstStyle/>
          <a:p>
            <a:r>
              <a:rPr lang="en-US" dirty="0"/>
              <a:t>Battery arbitrage – When to charge, when to discharge, given volatile LMPs</a:t>
            </a:r>
          </a:p>
        </p:txBody>
      </p:sp>
      <p:pic>
        <p:nvPicPr>
          <p:cNvPr id="13824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0896" y="2138005"/>
            <a:ext cx="3151734" cy="209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1971"/>
          <a:stretch/>
        </p:blipFill>
        <p:spPr bwMode="auto">
          <a:xfrm>
            <a:off x="1071534" y="4273120"/>
            <a:ext cx="2677296" cy="238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p:cNvSpPr/>
          <p:nvPr/>
        </p:nvSpPr>
        <p:spPr bwMode="auto">
          <a:xfrm>
            <a:off x="3942786" y="5495037"/>
            <a:ext cx="1365813" cy="398214"/>
          </a:xfrm>
          <a:prstGeom prst="rightArrow">
            <a:avLst>
              <a:gd name="adj1" fmla="val 50000"/>
              <a:gd name="adj2" fmla="val 73253"/>
            </a:avLst>
          </a:prstGeom>
          <a:solidFill>
            <a:srgbClr val="00B0F0"/>
          </a:solidFill>
          <a:ln w="28575" cap="flat" cmpd="sng" algn="ctr">
            <a:no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5" name="Right Arrow 14"/>
          <p:cNvSpPr/>
          <p:nvPr/>
        </p:nvSpPr>
        <p:spPr bwMode="auto">
          <a:xfrm rot="10800000">
            <a:off x="3944711" y="5068687"/>
            <a:ext cx="1365813" cy="398214"/>
          </a:xfrm>
          <a:prstGeom prst="rightArrow">
            <a:avLst>
              <a:gd name="adj1" fmla="val 50000"/>
              <a:gd name="adj2" fmla="val 73253"/>
            </a:avLst>
          </a:prstGeom>
          <a:solidFill>
            <a:srgbClr val="00B0F0"/>
          </a:solidFill>
          <a:ln w="28575" cap="flat" cmpd="sng" algn="ctr">
            <a:no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r="34915"/>
          <a:stretch/>
        </p:blipFill>
        <p:spPr>
          <a:xfrm>
            <a:off x="5542568" y="4273120"/>
            <a:ext cx="3131532" cy="2387563"/>
          </a:xfrm>
          <a:prstGeom prst="rect">
            <a:avLst/>
          </a:prstGeom>
        </p:spPr>
      </p:pic>
      <p:sp>
        <p:nvSpPr>
          <p:cNvPr id="3" name="Footer Placeholder 2"/>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2768572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p:cNvGraphicFramePr>
            <a:graphicFrameLocks/>
          </p:cNvGraphicFramePr>
          <p:nvPr>
            <p:extLst/>
          </p:nvPr>
        </p:nvGraphicFramePr>
        <p:xfrm>
          <a:off x="1235581" y="2344330"/>
          <a:ext cx="6852213" cy="2905245"/>
        </p:xfrm>
        <a:graphic>
          <a:graphicData uri="http://schemas.openxmlformats.org/drawingml/2006/chart">
            <c:chart xmlns:c="http://schemas.openxmlformats.org/drawingml/2006/chart" xmlns:r="http://schemas.openxmlformats.org/officeDocument/2006/relationships" r:id="rId4"/>
          </a:graphicData>
        </a:graphic>
      </p:graphicFrame>
      <p:sp>
        <p:nvSpPr>
          <p:cNvPr id="46083" name="Content Placeholder 2"/>
          <p:cNvSpPr>
            <a:spLocks noGrp="1"/>
          </p:cNvSpPr>
          <p:nvPr>
            <p:ph idx="1"/>
          </p:nvPr>
        </p:nvSpPr>
        <p:spPr>
          <a:xfrm>
            <a:off x="685800" y="1143000"/>
            <a:ext cx="8296275" cy="4953000"/>
          </a:xfrm>
        </p:spPr>
        <p:txBody>
          <a:bodyPr/>
          <a:lstStyle/>
          <a:p>
            <a:r>
              <a:rPr lang="en-US" dirty="0"/>
              <a:t>Grid operators require that batteries bid charge and discharge prices, an hour in advance.</a:t>
            </a:r>
          </a:p>
          <a:p>
            <a:endParaRPr lang="en-US" dirty="0"/>
          </a:p>
          <a:p>
            <a:endParaRPr lang="en-US" dirty="0"/>
          </a:p>
          <a:p>
            <a:endParaRPr lang="en-US" dirty="0"/>
          </a:p>
          <a:p>
            <a:endParaRPr lang="en-US" dirty="0"/>
          </a:p>
          <a:p>
            <a:pPr lvl="1"/>
            <a:endParaRPr lang="en-US" dirty="0"/>
          </a:p>
          <a:p>
            <a:pPr lvl="1"/>
            <a:endParaRPr lang="en-US" dirty="0"/>
          </a:p>
          <a:p>
            <a:pPr lvl="1"/>
            <a:endParaRPr lang="en-US" dirty="0"/>
          </a:p>
          <a:p>
            <a:r>
              <a:rPr lang="en-US" dirty="0"/>
              <a:t>We have to search for the best values for the policy parameters </a:t>
            </a:r>
          </a:p>
        </p:txBody>
      </p:sp>
      <p:grpSp>
        <p:nvGrpSpPr>
          <p:cNvPr id="2" name="Group 5"/>
          <p:cNvGrpSpPr>
            <a:grpSpLocks/>
          </p:cNvGrpSpPr>
          <p:nvPr/>
        </p:nvGrpSpPr>
        <p:grpSpPr bwMode="auto">
          <a:xfrm>
            <a:off x="469381" y="3883553"/>
            <a:ext cx="7637463" cy="352425"/>
            <a:chOff x="577" y="2183"/>
            <a:chExt cx="4811" cy="222"/>
          </a:xfrm>
        </p:grpSpPr>
        <p:sp>
          <p:nvSpPr>
            <p:cNvPr id="46089" name="Line 6"/>
            <p:cNvSpPr>
              <a:spLocks noChangeShapeType="1"/>
            </p:cNvSpPr>
            <p:nvPr/>
          </p:nvSpPr>
          <p:spPr bwMode="auto">
            <a:xfrm>
              <a:off x="1290" y="2294"/>
              <a:ext cx="4098" cy="0"/>
            </a:xfrm>
            <a:prstGeom prst="line">
              <a:avLst/>
            </a:prstGeom>
            <a:noFill/>
            <a:ln w="38100">
              <a:solidFill>
                <a:schemeClr val="accent2"/>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aphicFrame>
          <p:nvGraphicFramePr>
            <p:cNvPr id="46090" name="Object 7"/>
            <p:cNvGraphicFramePr>
              <a:graphicFrameLocks noChangeAspect="1"/>
            </p:cNvGraphicFramePr>
            <p:nvPr>
              <p:extLst/>
            </p:nvPr>
          </p:nvGraphicFramePr>
          <p:xfrm>
            <a:off x="577" y="2183"/>
            <a:ext cx="539" cy="222"/>
          </p:xfrm>
          <a:graphic>
            <a:graphicData uri="http://schemas.openxmlformats.org/presentationml/2006/ole">
              <mc:AlternateContent xmlns:mc="http://schemas.openxmlformats.org/markup-compatibility/2006">
                <mc:Choice xmlns:v="urn:schemas-microsoft-com:vml" Requires="v">
                  <p:oleObj spid="_x0000_s9218" name="Equation" r:id="rId5" imgW="495000" imgH="203040" progId="Equation.DSMT4">
                    <p:embed/>
                  </p:oleObj>
                </mc:Choice>
                <mc:Fallback>
                  <p:oleObj name="Equation" r:id="rId5" imgW="495000" imgH="203040" progId="Equation.DSMT4">
                    <p:embed/>
                    <p:pic>
                      <p:nvPicPr>
                        <p:cNvPr id="46090" name="Object 7"/>
                        <p:cNvPicPr>
                          <a:picLocks noChangeAspect="1" noChangeArrowheads="1"/>
                        </p:cNvPicPr>
                        <p:nvPr/>
                      </p:nvPicPr>
                      <p:blipFill>
                        <a:blip r:embed="rId6"/>
                        <a:srcRect/>
                        <a:stretch>
                          <a:fillRect/>
                        </a:stretch>
                      </p:blipFill>
                      <p:spPr bwMode="auto">
                        <a:xfrm>
                          <a:off x="577" y="2183"/>
                          <a:ext cx="539" cy="2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3" name="Group 8"/>
          <p:cNvGrpSpPr>
            <a:grpSpLocks/>
          </p:cNvGrpSpPr>
          <p:nvPr/>
        </p:nvGrpSpPr>
        <p:grpSpPr bwMode="auto">
          <a:xfrm>
            <a:off x="469381" y="4265166"/>
            <a:ext cx="7618413" cy="352425"/>
            <a:chOff x="577" y="2731"/>
            <a:chExt cx="4799" cy="222"/>
          </a:xfrm>
        </p:grpSpPr>
        <p:sp>
          <p:nvSpPr>
            <p:cNvPr id="46092" name="Line 9"/>
            <p:cNvSpPr>
              <a:spLocks noChangeShapeType="1"/>
            </p:cNvSpPr>
            <p:nvPr/>
          </p:nvSpPr>
          <p:spPr bwMode="auto">
            <a:xfrm>
              <a:off x="1278" y="2842"/>
              <a:ext cx="4098" cy="0"/>
            </a:xfrm>
            <a:prstGeom prst="line">
              <a:avLst/>
            </a:prstGeom>
            <a:noFill/>
            <a:ln w="38100">
              <a:solidFill>
                <a:schemeClr val="accent2"/>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aphicFrame>
          <p:nvGraphicFramePr>
            <p:cNvPr id="46093" name="Object 6"/>
            <p:cNvGraphicFramePr>
              <a:graphicFrameLocks noChangeAspect="1"/>
            </p:cNvGraphicFramePr>
            <p:nvPr>
              <p:extLst/>
            </p:nvPr>
          </p:nvGraphicFramePr>
          <p:xfrm>
            <a:off x="577" y="2731"/>
            <a:ext cx="429" cy="222"/>
          </p:xfrm>
          <a:graphic>
            <a:graphicData uri="http://schemas.openxmlformats.org/presentationml/2006/ole">
              <mc:AlternateContent xmlns:mc="http://schemas.openxmlformats.org/markup-compatibility/2006">
                <mc:Choice xmlns:v="urn:schemas-microsoft-com:vml" Requires="v">
                  <p:oleObj spid="_x0000_s9219" name="Equation" r:id="rId7" imgW="393480" imgH="203040" progId="Equation.DSMT4">
                    <p:embed/>
                  </p:oleObj>
                </mc:Choice>
                <mc:Fallback>
                  <p:oleObj name="Equation" r:id="rId7" imgW="393480" imgH="203040" progId="Equation.DSMT4">
                    <p:embed/>
                    <p:pic>
                      <p:nvPicPr>
                        <p:cNvPr id="46093" name="Object 6"/>
                        <p:cNvPicPr>
                          <a:picLocks noChangeAspect="1" noChangeArrowheads="1"/>
                        </p:cNvPicPr>
                        <p:nvPr/>
                      </p:nvPicPr>
                      <p:blipFill>
                        <a:blip r:embed="rId8"/>
                        <a:srcRect/>
                        <a:stretch>
                          <a:fillRect/>
                        </a:stretch>
                      </p:blipFill>
                      <p:spPr bwMode="auto">
                        <a:xfrm>
                          <a:off x="577" y="2731"/>
                          <a:ext cx="429" cy="2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aphicFrame>
        <p:nvGraphicFramePr>
          <p:cNvPr id="4" name="Object 3"/>
          <p:cNvGraphicFramePr>
            <a:graphicFrameLocks noChangeAspect="1"/>
          </p:cNvGraphicFramePr>
          <p:nvPr>
            <p:extLst/>
          </p:nvPr>
        </p:nvGraphicFramePr>
        <p:xfrm>
          <a:off x="2832100" y="5910263"/>
          <a:ext cx="2587625" cy="452437"/>
        </p:xfrm>
        <a:graphic>
          <a:graphicData uri="http://schemas.openxmlformats.org/presentationml/2006/ole">
            <mc:AlternateContent xmlns:mc="http://schemas.openxmlformats.org/markup-compatibility/2006">
              <mc:Choice xmlns:v="urn:schemas-microsoft-com:vml" Requires="v">
                <p:oleObj spid="_x0000_s9220" name="Equation" r:id="rId9" imgW="1015920" imgH="177480" progId="Equation.DSMT4">
                  <p:embed/>
                </p:oleObj>
              </mc:Choice>
              <mc:Fallback>
                <p:oleObj name="Equation" r:id="rId9" imgW="1015920" imgH="177480" progId="Equation.DSMT4">
                  <p:embed/>
                  <p:pic>
                    <p:nvPicPr>
                      <p:cNvPr id="4" name="Object 3"/>
                      <p:cNvPicPr/>
                      <p:nvPr/>
                    </p:nvPicPr>
                    <p:blipFill>
                      <a:blip r:embed="rId10"/>
                      <a:stretch>
                        <a:fillRect/>
                      </a:stretch>
                    </p:blipFill>
                    <p:spPr>
                      <a:xfrm>
                        <a:off x="2832100" y="5910263"/>
                        <a:ext cx="2587625" cy="452437"/>
                      </a:xfrm>
                      <a:prstGeom prst="rect">
                        <a:avLst/>
                      </a:prstGeom>
                    </p:spPr>
                  </p:pic>
                </p:oleObj>
              </mc:Fallback>
            </mc:AlternateContent>
          </a:graphicData>
        </a:graphic>
      </p:graphicFrame>
      <p:sp>
        <p:nvSpPr>
          <p:cNvPr id="14" name="Rectangle 2"/>
          <p:cNvSpPr>
            <a:spLocks noGrp="1" noChangeArrowheads="1"/>
          </p:cNvSpPr>
          <p:nvPr>
            <p:ph type="title"/>
          </p:nvPr>
        </p:nvSpPr>
        <p:spPr>
          <a:xfrm>
            <a:off x="685800" y="304800"/>
            <a:ext cx="7772400" cy="609600"/>
          </a:xfrm>
        </p:spPr>
        <p:txBody>
          <a:bodyPr/>
          <a:lstStyle/>
          <a:p>
            <a:r>
              <a:rPr lang="en-US" sz="3200" dirty="0"/>
              <a:t>Policy function approximations</a:t>
            </a:r>
          </a:p>
        </p:txBody>
      </p:sp>
      <p:sp>
        <p:nvSpPr>
          <p:cNvPr id="5" name="Footer Placeholder 4"/>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8846181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storage</a:t>
            </a:r>
          </a:p>
        </p:txBody>
      </p:sp>
      <p:sp>
        <p:nvSpPr>
          <p:cNvPr id="3" name="Content Placeholder 2"/>
          <p:cNvSpPr>
            <a:spLocks noGrp="1"/>
          </p:cNvSpPr>
          <p:nvPr>
            <p:ph idx="1"/>
          </p:nvPr>
        </p:nvSpPr>
        <p:spPr/>
        <p:txBody>
          <a:bodyPr/>
          <a:lstStyle/>
          <a:p>
            <a:r>
              <a:rPr lang="en-US" sz="2400" dirty="0"/>
              <a:t>How much energy to store in a battery to handle the volatility of wind and spot prices to meet demands?</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503" y="2392931"/>
            <a:ext cx="8470083" cy="3245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508856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usage management</a:t>
            </a:r>
          </a:p>
        </p:txBody>
      </p:sp>
      <p:sp>
        <p:nvSpPr>
          <p:cNvPr id="3" name="Content Placeholder 2"/>
          <p:cNvSpPr>
            <a:spLocks noGrp="1"/>
          </p:cNvSpPr>
          <p:nvPr>
            <p:ph idx="1"/>
          </p:nvPr>
        </p:nvSpPr>
        <p:spPr/>
        <p:txBody>
          <a:bodyPr/>
          <a:lstStyle/>
          <a:p>
            <a:r>
              <a:rPr lang="en-US" dirty="0"/>
              <a:t>Chilled water management at Princeton University</a:t>
            </a:r>
          </a:p>
          <a:p>
            <a:pPr lvl="1"/>
            <a:r>
              <a:rPr lang="en-US" dirty="0"/>
              <a:t>Major issue is how much to store in chilled water tank</a:t>
            </a:r>
          </a:p>
        </p:txBody>
      </p:sp>
      <p:sp>
        <p:nvSpPr>
          <p:cNvPr id="4" name="Footer Placeholder 3"/>
          <p:cNvSpPr>
            <a:spLocks noGrp="1"/>
          </p:cNvSpPr>
          <p:nvPr>
            <p:ph type="ftr" sz="quarter" idx="11"/>
          </p:nvPr>
        </p:nvSpPr>
        <p:spPr/>
        <p:txBody>
          <a:bodyPr/>
          <a:lstStyle/>
          <a:p>
            <a:pPr>
              <a:defRPr/>
            </a:pPr>
            <a:r>
              <a:rPr lang="en-US"/>
              <a:t>© 2016 W.B. Powell</a:t>
            </a:r>
          </a:p>
        </p:txBody>
      </p:sp>
      <p:sp>
        <p:nvSpPr>
          <p:cNvPr id="5" name="Slide Number Placeholder 4"/>
          <p:cNvSpPr>
            <a:spLocks noGrp="1"/>
          </p:cNvSpPr>
          <p:nvPr>
            <p:ph type="sldNum" sz="quarter" idx="4294967295"/>
          </p:nvPr>
        </p:nvSpPr>
        <p:spPr/>
        <p:txBody>
          <a:bodyPr/>
          <a:lstStyle/>
          <a:p>
            <a:pPr>
              <a:defRPr/>
            </a:pPr>
            <a:fld id="{69864B66-955D-46E4-AB59-0B742E4FD36C}" type="slidenum">
              <a:rPr lang="en-US" smtClean="0"/>
              <a:pPr>
                <a:defRPr/>
              </a:pPr>
              <a:t>16</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60599"/>
            <a:ext cx="9157768" cy="420370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5237" y="2260599"/>
            <a:ext cx="2799377" cy="2882901"/>
          </a:xfrm>
          <a:prstGeom prst="rect">
            <a:avLst/>
          </a:prstGeom>
        </p:spPr>
      </p:pic>
    </p:spTree>
    <p:extLst>
      <p:ext uri="{BB962C8B-B14F-4D97-AF65-F5344CB8AC3E}">
        <p14:creationId xmlns:p14="http://schemas.microsoft.com/office/powerpoint/2010/main" val="947691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usage management</a:t>
            </a:r>
          </a:p>
        </p:txBody>
      </p:sp>
      <p:sp>
        <p:nvSpPr>
          <p:cNvPr id="3" name="Content Placeholder 2"/>
          <p:cNvSpPr>
            <a:spLocks noGrp="1"/>
          </p:cNvSpPr>
          <p:nvPr>
            <p:ph idx="1"/>
          </p:nvPr>
        </p:nvSpPr>
        <p:spPr>
          <a:xfrm>
            <a:off x="685800" y="1092200"/>
            <a:ext cx="7772400" cy="4953000"/>
          </a:xfrm>
        </p:spPr>
        <p:txBody>
          <a:bodyPr/>
          <a:lstStyle/>
          <a:p>
            <a:r>
              <a:rPr lang="en-US" sz="2400" dirty="0"/>
              <a:t>Real time spot prices</a:t>
            </a:r>
          </a:p>
        </p:txBody>
      </p:sp>
      <p:sp>
        <p:nvSpPr>
          <p:cNvPr id="4" name="Footer Placeholder 3"/>
          <p:cNvSpPr>
            <a:spLocks noGrp="1"/>
          </p:cNvSpPr>
          <p:nvPr>
            <p:ph type="ftr" sz="quarter" idx="11"/>
          </p:nvPr>
        </p:nvSpPr>
        <p:spPr/>
        <p:txBody>
          <a:bodyPr/>
          <a:lstStyle/>
          <a:p>
            <a:pPr>
              <a:defRPr/>
            </a:pPr>
            <a:r>
              <a:rPr lang="en-US"/>
              <a:t>© 2016 W.B. Powell</a:t>
            </a: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435" r="15182" b="2971"/>
          <a:stretch/>
        </p:blipFill>
        <p:spPr bwMode="auto">
          <a:xfrm>
            <a:off x="1" y="1612900"/>
            <a:ext cx="91440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68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5037360"/>
            <a:ext cx="9143999" cy="1807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31800" y="4806527"/>
            <a:ext cx="7164141" cy="461665"/>
          </a:xfrm>
          <a:prstGeom prst="rect">
            <a:avLst/>
          </a:prstGeom>
          <a:solidFill>
            <a:schemeClr val="tx1"/>
          </a:solidFill>
        </p:spPr>
        <p:txBody>
          <a:bodyPr wrap="none" rtlCol="0">
            <a:spAutoFit/>
          </a:bodyPr>
          <a:lstStyle/>
          <a:p>
            <a:r>
              <a:rPr lang="en-US" dirty="0">
                <a:solidFill>
                  <a:schemeClr val="bg1"/>
                </a:solidFill>
              </a:rPr>
              <a:t>Green line is real-time (5 minute) electricity spot prices</a:t>
            </a:r>
          </a:p>
        </p:txBody>
      </p:sp>
      <p:sp>
        <p:nvSpPr>
          <p:cNvPr id="7" name="Slide Number Placeholder 6"/>
          <p:cNvSpPr>
            <a:spLocks noGrp="1"/>
          </p:cNvSpPr>
          <p:nvPr>
            <p:ph type="sldNum" sz="quarter" idx="4294967295"/>
          </p:nvPr>
        </p:nvSpPr>
        <p:spPr/>
        <p:txBody>
          <a:bodyPr/>
          <a:lstStyle/>
          <a:p>
            <a:pPr>
              <a:defRPr/>
            </a:pPr>
            <a:fld id="{69864B66-955D-46E4-AB59-0B742E4FD36C}" type="slidenum">
              <a:rPr lang="en-US" smtClean="0"/>
              <a:pPr>
                <a:defRPr/>
              </a:pPr>
              <a:t>17</a:t>
            </a:fld>
            <a:endParaRPr lang="en-US"/>
          </a:p>
        </p:txBody>
      </p:sp>
    </p:spTree>
    <p:extLst>
      <p:ext uri="{BB962C8B-B14F-4D97-AF65-F5344CB8AC3E}">
        <p14:creationId xmlns:p14="http://schemas.microsoft.com/office/powerpoint/2010/main" val="6673874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Planning cash reserves</a:t>
            </a:r>
          </a:p>
        </p:txBody>
      </p:sp>
      <p:sp>
        <p:nvSpPr>
          <p:cNvPr id="3" name="Content Placeholder 2"/>
          <p:cNvSpPr>
            <a:spLocks noGrp="1"/>
          </p:cNvSpPr>
          <p:nvPr>
            <p:ph idx="1"/>
          </p:nvPr>
        </p:nvSpPr>
        <p:spPr/>
        <p:txBody>
          <a:bodyPr/>
          <a:lstStyle/>
          <a:p>
            <a:r>
              <a:rPr lang="en-US" sz="2400" dirty="0"/>
              <a:t>How much money should we hold in cash given variable market returns and interest rates to meet the needs of a business?</a:t>
            </a:r>
          </a:p>
        </p:txBody>
      </p:sp>
      <p:pic>
        <p:nvPicPr>
          <p:cNvPr id="97282" name="Picture 2" descr="http://thetrustadvisor.com/wp-content/uploads/2012/07/Ban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6500" y="3841236"/>
            <a:ext cx="1536700" cy="1493150"/>
          </a:xfrm>
          <a:prstGeom prst="rect">
            <a:avLst/>
          </a:prstGeom>
          <a:noFill/>
          <a:extLst>
            <a:ext uri="{909E8E84-426E-40DD-AFC4-6F175D3DCCD1}">
              <a14:hiddenFill xmlns:a14="http://schemas.microsoft.com/office/drawing/2010/main">
                <a:solidFill>
                  <a:srgbClr val="FFFFFF"/>
                </a:solidFill>
              </a14:hiddenFill>
            </a:ext>
          </a:extLst>
        </p:spPr>
      </p:pic>
      <p:pic>
        <p:nvPicPr>
          <p:cNvPr id="97284" name="Picture 4" descr="http://contraryinvesting.com/wp-content/uploads/2011/01/Intel-stock-price-chart-201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3477" y="2860675"/>
            <a:ext cx="2579052" cy="1617070"/>
          </a:xfrm>
          <a:prstGeom prst="rect">
            <a:avLst/>
          </a:prstGeom>
          <a:noFill/>
          <a:extLst>
            <a:ext uri="{909E8E84-426E-40DD-AFC4-6F175D3DCCD1}">
              <a14:hiddenFill xmlns:a14="http://schemas.microsoft.com/office/drawing/2010/main">
                <a:solidFill>
                  <a:srgbClr val="FFFFFF"/>
                </a:solidFill>
              </a14:hiddenFill>
            </a:ext>
          </a:extLst>
        </p:spPr>
      </p:pic>
      <p:pic>
        <p:nvPicPr>
          <p:cNvPr id="9728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9976" y="4940300"/>
            <a:ext cx="2734065" cy="163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384300" y="4749800"/>
            <a:ext cx="840295" cy="400110"/>
          </a:xfrm>
          <a:prstGeom prst="rect">
            <a:avLst/>
          </a:prstGeom>
          <a:noFill/>
        </p:spPr>
        <p:txBody>
          <a:bodyPr wrap="none" rtlCol="0">
            <a:spAutoFit/>
          </a:bodyPr>
          <a:lstStyle/>
          <a:p>
            <a:r>
              <a:rPr lang="en-US" sz="2000" dirty="0"/>
              <a:t>Bonds</a:t>
            </a:r>
          </a:p>
        </p:txBody>
      </p:sp>
      <p:sp>
        <p:nvSpPr>
          <p:cNvPr id="12" name="TextBox 11"/>
          <p:cNvSpPr txBox="1"/>
          <p:nvPr/>
        </p:nvSpPr>
        <p:spPr>
          <a:xfrm>
            <a:off x="978245" y="2473265"/>
            <a:ext cx="1443024" cy="400110"/>
          </a:xfrm>
          <a:prstGeom prst="rect">
            <a:avLst/>
          </a:prstGeom>
          <a:noFill/>
        </p:spPr>
        <p:txBody>
          <a:bodyPr wrap="none" rtlCol="0">
            <a:spAutoFit/>
          </a:bodyPr>
          <a:lstStyle/>
          <a:p>
            <a:r>
              <a:rPr lang="en-US" sz="2000" dirty="0"/>
              <a:t>Stock prices</a:t>
            </a:r>
          </a:p>
        </p:txBody>
      </p:sp>
      <p:pic>
        <p:nvPicPr>
          <p:cNvPr id="97287" name="Picture 7" descr="http://satelliteradioplayground.com/wp-content/uploads/2011/06/general-motor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1040" y="3513534"/>
            <a:ext cx="2116931" cy="2116931"/>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p:cNvCxnSpPr>
            <a:stCxn id="97284" idx="3"/>
            <a:endCxn id="97282" idx="1"/>
          </p:cNvCxnSpPr>
          <p:nvPr/>
        </p:nvCxnSpPr>
        <p:spPr bwMode="auto">
          <a:xfrm>
            <a:off x="3002529" y="3669210"/>
            <a:ext cx="743971" cy="918601"/>
          </a:xfrm>
          <a:prstGeom prst="straightConnector1">
            <a:avLst/>
          </a:prstGeom>
          <a:solidFill>
            <a:schemeClr val="accent1"/>
          </a:solidFill>
          <a:ln w="38100" cap="flat" cmpd="sng" algn="ctr">
            <a:solidFill>
              <a:schemeClr val="tx1"/>
            </a:solidFill>
            <a:prstDash val="solid"/>
            <a:round/>
            <a:headEnd type="stealth" w="lg" len="lg"/>
            <a:tailEnd type="stealth"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15"/>
          <p:cNvCxnSpPr>
            <a:stCxn id="97285" idx="3"/>
            <a:endCxn id="97282" idx="1"/>
          </p:cNvCxnSpPr>
          <p:nvPr/>
        </p:nvCxnSpPr>
        <p:spPr bwMode="auto">
          <a:xfrm flipV="1">
            <a:off x="3094041" y="4587811"/>
            <a:ext cx="652459" cy="1172433"/>
          </a:xfrm>
          <a:prstGeom prst="straightConnector1">
            <a:avLst/>
          </a:prstGeom>
          <a:solidFill>
            <a:schemeClr val="accent1"/>
          </a:solidFill>
          <a:ln w="38100" cap="flat" cmpd="sng" algn="ctr">
            <a:solidFill>
              <a:schemeClr val="tx1"/>
            </a:solidFill>
            <a:prstDash val="solid"/>
            <a:round/>
            <a:headEnd type="stealth" w="lg" len="lg"/>
            <a:tailEnd type="stealth"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Arrow Connector 18"/>
          <p:cNvCxnSpPr>
            <a:stCxn id="97282" idx="3"/>
            <a:endCxn id="97287" idx="1"/>
          </p:cNvCxnSpPr>
          <p:nvPr/>
        </p:nvCxnSpPr>
        <p:spPr bwMode="auto">
          <a:xfrm flipV="1">
            <a:off x="5283200" y="4572000"/>
            <a:ext cx="1137840" cy="15811"/>
          </a:xfrm>
          <a:prstGeom prst="straightConnector1">
            <a:avLst/>
          </a:prstGeom>
          <a:solidFill>
            <a:schemeClr val="accent1"/>
          </a:solidFill>
          <a:ln w="38100" cap="flat" cmpd="sng" algn="ctr">
            <a:solidFill>
              <a:schemeClr val="tx1"/>
            </a:solidFill>
            <a:prstDash val="solid"/>
            <a:round/>
            <a:headEnd type="stealth" w="lg" len="lg"/>
            <a:tailEnd type="stealth"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Arrow Connector 24"/>
          <p:cNvCxnSpPr/>
          <p:nvPr/>
        </p:nvCxnSpPr>
        <p:spPr bwMode="auto">
          <a:xfrm flipV="1">
            <a:off x="3094041" y="5054600"/>
            <a:ext cx="3326999" cy="952501"/>
          </a:xfrm>
          <a:prstGeom prst="straightConnector1">
            <a:avLst/>
          </a:prstGeom>
          <a:solidFill>
            <a:schemeClr val="accent1"/>
          </a:solidFill>
          <a:ln w="38100" cap="flat" cmpd="sng" algn="ctr">
            <a:solidFill>
              <a:schemeClr val="tx1"/>
            </a:solidFill>
            <a:prstDash val="solid"/>
            <a:round/>
            <a:headEnd type="stealth" w="lg" len="lg"/>
            <a:tailEnd type="stealth"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Arrow Connector 28"/>
          <p:cNvCxnSpPr/>
          <p:nvPr/>
        </p:nvCxnSpPr>
        <p:spPr bwMode="auto">
          <a:xfrm>
            <a:off x="3002529" y="3124200"/>
            <a:ext cx="3418511" cy="1004310"/>
          </a:xfrm>
          <a:prstGeom prst="straightConnector1">
            <a:avLst/>
          </a:prstGeom>
          <a:solidFill>
            <a:schemeClr val="accent1"/>
          </a:solidFill>
          <a:ln w="38100" cap="flat" cmpd="sng" algn="ctr">
            <a:solidFill>
              <a:schemeClr val="tx1"/>
            </a:solidFill>
            <a:prstDash val="solid"/>
            <a:round/>
            <a:headEnd type="stealth" w="lg" len="lg"/>
            <a:tailEnd type="stealth"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5333485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881"/>
            <a:ext cx="3898900" cy="3175000"/>
          </a:xfrm>
        </p:spPr>
        <p:txBody>
          <a:bodyPr/>
          <a:lstStyle/>
          <a:p>
            <a:r>
              <a:rPr lang="en-US" dirty="0"/>
              <a:t>Amazon distribution network</a:t>
            </a:r>
          </a:p>
          <a:p>
            <a:pPr lvl="1"/>
            <a:r>
              <a:rPr lang="en-US" dirty="0"/>
              <a:t>Small number of DC’s</a:t>
            </a:r>
          </a:p>
          <a:p>
            <a:pPr lvl="1"/>
            <a:r>
              <a:rPr lang="en-US" dirty="0"/>
              <a:t>Uses UPS, FedEx, for final distribution</a:t>
            </a:r>
          </a:p>
        </p:txBody>
      </p:sp>
      <p:sp>
        <p:nvSpPr>
          <p:cNvPr id="4" name="Footer Placeholder 3"/>
          <p:cNvSpPr>
            <a:spLocks noGrp="1"/>
          </p:cNvSpPr>
          <p:nvPr>
            <p:ph type="ftr" sz="quarter" idx="11"/>
          </p:nvPr>
        </p:nvSpPr>
        <p:spPr/>
        <p:txBody>
          <a:bodyPr/>
          <a:lstStyle/>
          <a:p>
            <a:pPr>
              <a:defRPr/>
            </a:pPr>
            <a:r>
              <a:rPr lang="en-US"/>
              <a:t>© 2016 W.B. Powell</a:t>
            </a:r>
          </a:p>
        </p:txBody>
      </p:sp>
      <p:sp>
        <p:nvSpPr>
          <p:cNvPr id="5" name="Slide Number Placeholder 4"/>
          <p:cNvSpPr>
            <a:spLocks noGrp="1"/>
          </p:cNvSpPr>
          <p:nvPr>
            <p:ph type="sldNum" sz="quarter" idx="4294967295"/>
          </p:nvPr>
        </p:nvSpPr>
        <p:spPr/>
        <p:txBody>
          <a:bodyPr/>
          <a:lstStyle/>
          <a:p>
            <a:pPr>
              <a:defRPr/>
            </a:pPr>
            <a:fld id="{69864B66-955D-46E4-AB59-0B742E4FD36C}" type="slidenum">
              <a:rPr lang="en-US" smtClean="0"/>
              <a:pPr>
                <a:defRPr/>
              </a:pPr>
              <a:t>19</a:t>
            </a:fld>
            <a:endParaRPr lang="en-US"/>
          </a:p>
        </p:txBody>
      </p:sp>
      <p:pic>
        <p:nvPicPr>
          <p:cNvPr id="112642" name="Picture 2" descr="https://operationsroom.files.wordpress.com/2013/06/mk-ce100_walflu_g_201306181739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00"/>
            <a:ext cx="4775852" cy="3683000"/>
          </a:xfrm>
          <a:prstGeom prst="rect">
            <a:avLst/>
          </a:prstGeom>
          <a:noFill/>
          <a:extLst>
            <a:ext uri="{909E8E84-426E-40DD-AFC4-6F175D3DCCD1}">
              <a14:hiddenFill xmlns:a14="http://schemas.microsoft.com/office/drawing/2010/main">
                <a:solidFill>
                  <a:srgbClr val="FFFFFF"/>
                </a:solidFill>
              </a14:hiddenFill>
            </a:ext>
          </a:extLst>
        </p:spPr>
      </p:pic>
      <p:pic>
        <p:nvPicPr>
          <p:cNvPr id="1126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1601" y="-15881"/>
            <a:ext cx="5232399" cy="3190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2"/>
          <p:cNvSpPr txBox="1">
            <a:spLocks/>
          </p:cNvSpPr>
          <p:nvPr/>
        </p:nvSpPr>
        <p:spPr bwMode="auto">
          <a:xfrm>
            <a:off x="4775852" y="3175000"/>
            <a:ext cx="4368148" cy="368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0"/>
              </a:spcBef>
              <a:spcAft>
                <a:spcPct val="0"/>
              </a:spcAft>
              <a:buChar char="•"/>
              <a:defRPr sz="2000">
                <a:solidFill>
                  <a:schemeClr val="tx1"/>
                </a:solidFill>
                <a:latin typeface="+mn-lt"/>
              </a:defRPr>
            </a:lvl3pPr>
            <a:lvl4pPr marL="1600200" indent="-228600" algn="l" rtl="0" eaLnBrk="0" fontAlgn="base" hangingPunct="0">
              <a:spcBef>
                <a:spcPct val="0"/>
              </a:spcBef>
              <a:spcAft>
                <a:spcPct val="0"/>
              </a:spcAft>
              <a:buChar char="–"/>
              <a:defRPr sz="2000">
                <a:solidFill>
                  <a:schemeClr val="tx1"/>
                </a:solidFill>
                <a:latin typeface="+mn-lt"/>
              </a:defRPr>
            </a:lvl4pPr>
            <a:lvl5pPr marL="2057400" indent="-228600" algn="l" rtl="0" eaLnBrk="0" fontAlgn="base" hangingPunct="0">
              <a:spcBef>
                <a:spcPct val="0"/>
              </a:spcBef>
              <a:spcAft>
                <a:spcPct val="0"/>
              </a:spcAft>
              <a:buChar char="»"/>
              <a:defRPr sz="2000">
                <a:solidFill>
                  <a:schemeClr val="tx1"/>
                </a:solidFill>
                <a:latin typeface="+mn-lt"/>
              </a:defRPr>
            </a:lvl5pPr>
            <a:lvl6pPr marL="2514600" indent="-228600" algn="l" rtl="0" eaLnBrk="0" fontAlgn="base" hangingPunct="0">
              <a:spcBef>
                <a:spcPct val="0"/>
              </a:spcBef>
              <a:spcAft>
                <a:spcPct val="0"/>
              </a:spcAft>
              <a:buChar char="»"/>
              <a:defRPr sz="2000">
                <a:solidFill>
                  <a:schemeClr val="tx1"/>
                </a:solidFill>
                <a:latin typeface="+mn-lt"/>
              </a:defRPr>
            </a:lvl6pPr>
            <a:lvl7pPr marL="2971800" indent="-228600" algn="l" rtl="0" eaLnBrk="0" fontAlgn="base" hangingPunct="0">
              <a:spcBef>
                <a:spcPct val="0"/>
              </a:spcBef>
              <a:spcAft>
                <a:spcPct val="0"/>
              </a:spcAft>
              <a:buChar char="»"/>
              <a:defRPr sz="2000">
                <a:solidFill>
                  <a:schemeClr val="tx1"/>
                </a:solidFill>
                <a:latin typeface="+mn-lt"/>
              </a:defRPr>
            </a:lvl7pPr>
            <a:lvl8pPr marL="3429000" indent="-228600" algn="l" rtl="0" eaLnBrk="0" fontAlgn="base" hangingPunct="0">
              <a:spcBef>
                <a:spcPct val="0"/>
              </a:spcBef>
              <a:spcAft>
                <a:spcPct val="0"/>
              </a:spcAft>
              <a:buChar char="»"/>
              <a:defRPr sz="2000">
                <a:solidFill>
                  <a:schemeClr val="tx1"/>
                </a:solidFill>
                <a:latin typeface="+mn-lt"/>
              </a:defRPr>
            </a:lvl8pPr>
            <a:lvl9pPr marL="3886200" indent="-228600" algn="l" rtl="0" eaLnBrk="0" fontAlgn="base" hangingPunct="0">
              <a:spcBef>
                <a:spcPct val="0"/>
              </a:spcBef>
              <a:spcAft>
                <a:spcPct val="0"/>
              </a:spcAft>
              <a:buChar char="»"/>
              <a:defRPr sz="2000">
                <a:solidFill>
                  <a:schemeClr val="tx1"/>
                </a:solidFill>
                <a:latin typeface="+mn-lt"/>
              </a:defRPr>
            </a:lvl9pPr>
          </a:lstStyle>
          <a:p>
            <a:r>
              <a:rPr lang="en-US" i="0" kern="0" dirty="0" err="1"/>
              <a:t>Walmart</a:t>
            </a:r>
            <a:r>
              <a:rPr lang="en-US" i="0" kern="0" dirty="0"/>
              <a:t> distribution network</a:t>
            </a:r>
          </a:p>
          <a:p>
            <a:pPr lvl="1"/>
            <a:r>
              <a:rPr lang="en-US" i="0" kern="0" dirty="0"/>
              <a:t>Extensive retail network</a:t>
            </a:r>
          </a:p>
          <a:p>
            <a:pPr lvl="1"/>
            <a:r>
              <a:rPr lang="en-US" i="0" kern="0" dirty="0"/>
              <a:t>Limited need for distribution centers</a:t>
            </a:r>
          </a:p>
          <a:p>
            <a:pPr lvl="1"/>
            <a:r>
              <a:rPr lang="en-US" i="0" kern="0" dirty="0"/>
              <a:t>Increasing role of internet sales</a:t>
            </a:r>
          </a:p>
        </p:txBody>
      </p:sp>
    </p:spTree>
    <p:extLst>
      <p:ext uri="{BB962C8B-B14F-4D97-AF65-F5344CB8AC3E}">
        <p14:creationId xmlns:p14="http://schemas.microsoft.com/office/powerpoint/2010/main" val="1712020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9144000" cy="6858000"/>
          </a:xfrm>
          <a:prstGeom prst="rect">
            <a:avLst/>
          </a:prstGeom>
        </p:spPr>
      </p:pic>
      <p:sp>
        <p:nvSpPr>
          <p:cNvPr id="4100" name="Rectangle 4"/>
          <p:cNvSpPr>
            <a:spLocks noGrp="1" noChangeArrowheads="1"/>
          </p:cNvSpPr>
          <p:nvPr>
            <p:ph type="ctrTitle"/>
          </p:nvPr>
        </p:nvSpPr>
        <p:spPr/>
        <p:txBody>
          <a:bodyPr/>
          <a:lstStyle/>
          <a:p>
            <a:pPr algn="ctr"/>
            <a:r>
              <a:rPr lang="en-US" dirty="0"/>
              <a:t>Week 0 - Wednesday</a:t>
            </a:r>
          </a:p>
        </p:txBody>
      </p:sp>
      <p:sp>
        <p:nvSpPr>
          <p:cNvPr id="4101" name="Rectangle 5"/>
          <p:cNvSpPr>
            <a:spLocks noGrp="1" noChangeArrowheads="1"/>
          </p:cNvSpPr>
          <p:nvPr>
            <p:ph type="subTitle" idx="1"/>
          </p:nvPr>
        </p:nvSpPr>
        <p:spPr/>
        <p:txBody>
          <a:bodyPr/>
          <a:lstStyle/>
          <a:p>
            <a:r>
              <a:rPr lang="en-US" dirty="0"/>
              <a:t>Illustrations of sequential decision problems</a:t>
            </a:r>
          </a:p>
          <a:p>
            <a:r>
              <a:rPr lang="en-US" dirty="0"/>
              <a:t>Modeling frameworks</a:t>
            </a:r>
          </a:p>
          <a:p>
            <a:r>
              <a:rPr lang="en-US" dirty="0"/>
              <a:t>An asset selling problem</a:t>
            </a:r>
          </a:p>
          <a:p>
            <a:r>
              <a:rPr lang="en-US" dirty="0"/>
              <a:t>Modeling uncertainty</a:t>
            </a:r>
          </a:p>
          <a:p>
            <a:r>
              <a:rPr lang="en-US" dirty="0"/>
              <a:t>Designing and evaluating policies</a:t>
            </a:r>
          </a:p>
        </p:txBody>
      </p:sp>
      <p:sp>
        <p:nvSpPr>
          <p:cNvPr id="3" name="Footer Placeholder 2"/>
          <p:cNvSpPr>
            <a:spLocks noGrp="1"/>
          </p:cNvSpPr>
          <p:nvPr>
            <p:ph type="ftr" sz="quarter" idx="11"/>
          </p:nvPr>
        </p:nvSpPr>
        <p:spPr/>
        <p:txBody>
          <a:bodyPr/>
          <a:lstStyle/>
          <a:p>
            <a:pPr>
              <a:defRPr/>
            </a:pPr>
            <a:r>
              <a:rPr lang="en-US"/>
              <a:t>© 2018 W.B. Powell</a:t>
            </a:r>
          </a:p>
        </p:txBody>
      </p:sp>
      <p:sp>
        <p:nvSpPr>
          <p:cNvPr id="4" name="Slide Number Placeholder 3"/>
          <p:cNvSpPr>
            <a:spLocks noGrp="1"/>
          </p:cNvSpPr>
          <p:nvPr>
            <p:ph type="sldNum" sz="quarter" idx="12"/>
          </p:nvPr>
        </p:nvSpPr>
        <p:spPr/>
        <p:txBody>
          <a:bodyPr/>
          <a:lstStyle/>
          <a:p>
            <a:pPr>
              <a:defRPr/>
            </a:pPr>
            <a:r>
              <a:rPr lang="en-US"/>
              <a:t>Slide </a:t>
            </a:r>
            <a:fld id="{6AA0165E-294E-4057-A6C5-8F6B42A2F28C}" type="slidenum">
              <a:rPr lang="en-US" smtClean="0"/>
              <a:pPr>
                <a:defRPr/>
              </a:pPr>
              <a:t>2</a:t>
            </a:fld>
            <a:endParaRPr lang="en-US"/>
          </a:p>
        </p:txBody>
      </p:sp>
    </p:spTree>
    <p:extLst>
      <p:ext uri="{BB962C8B-B14F-4D97-AF65-F5344CB8AC3E}">
        <p14:creationId xmlns:p14="http://schemas.microsoft.com/office/powerpoint/2010/main" val="4098402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Amazon</a:t>
            </a:r>
          </a:p>
        </p:txBody>
      </p:sp>
      <p:sp>
        <p:nvSpPr>
          <p:cNvPr id="3" name="Content Placeholder 2"/>
          <p:cNvSpPr>
            <a:spLocks noGrp="1"/>
          </p:cNvSpPr>
          <p:nvPr>
            <p:ph idx="1"/>
          </p:nvPr>
        </p:nvSpPr>
        <p:spPr>
          <a:xfrm>
            <a:off x="685800" y="1143000"/>
            <a:ext cx="4771784" cy="4953000"/>
          </a:xfrm>
        </p:spPr>
        <p:txBody>
          <a:bodyPr/>
          <a:lstStyle/>
          <a:p>
            <a:r>
              <a:rPr lang="en-US" dirty="0"/>
              <a:t>First supply chain logistics conference in 2015</a:t>
            </a:r>
          </a:p>
          <a:p>
            <a:r>
              <a:rPr lang="en-US" dirty="0"/>
              <a:t>Still running off of spreadsheets developed by Jeff Bezos</a:t>
            </a:r>
          </a:p>
          <a:p>
            <a:r>
              <a:rPr lang="en-US" dirty="0"/>
              <a:t>Numerous instances where uncertainty is an important element.</a:t>
            </a:r>
          </a:p>
          <a:p>
            <a:r>
              <a:rPr lang="en-US" dirty="0"/>
              <a:t>Exclusively using deterministic optimization tools at that time.</a:t>
            </a:r>
          </a:p>
        </p:txBody>
      </p:sp>
      <p:sp>
        <p:nvSpPr>
          <p:cNvPr id="4" name="Footer Placeholder 3"/>
          <p:cNvSpPr>
            <a:spLocks noGrp="1"/>
          </p:cNvSpPr>
          <p:nvPr>
            <p:ph type="ftr" sz="quarter" idx="11"/>
          </p:nvPr>
        </p:nvSpPr>
        <p:spPr/>
        <p:txBody>
          <a:bodyPr/>
          <a:lstStyle/>
          <a:p>
            <a:pPr>
              <a:defRPr/>
            </a:pPr>
            <a:r>
              <a:rPr lang="en-US"/>
              <a:t>© 2016 W.B. Powell</a:t>
            </a:r>
          </a:p>
        </p:txBody>
      </p:sp>
      <p:sp>
        <p:nvSpPr>
          <p:cNvPr id="5" name="Slide Number Placeholder 4"/>
          <p:cNvSpPr>
            <a:spLocks noGrp="1"/>
          </p:cNvSpPr>
          <p:nvPr>
            <p:ph type="sldNum" sz="quarter" idx="4294967295"/>
          </p:nvPr>
        </p:nvSpPr>
        <p:spPr/>
        <p:txBody>
          <a:bodyPr/>
          <a:lstStyle/>
          <a:p>
            <a:pPr>
              <a:defRPr/>
            </a:pPr>
            <a:fld id="{69864B66-955D-46E4-AB59-0B742E4FD36C}" type="slidenum">
              <a:rPr lang="en-US" smtClean="0"/>
              <a:pPr>
                <a:defRPr/>
              </a:pPr>
              <a:t>20</a:t>
            </a:fld>
            <a:endParaRPr lang="en-US"/>
          </a:p>
        </p:txBody>
      </p:sp>
      <p:pic>
        <p:nvPicPr>
          <p:cNvPr id="6" name="Picture 5"/>
          <p:cNvPicPr>
            <a:picLocks noChangeAspect="1"/>
          </p:cNvPicPr>
          <p:nvPr/>
        </p:nvPicPr>
        <p:blipFill rotWithShape="1">
          <a:blip r:embed="rId2"/>
          <a:srcRect l="9587" t="5704" r="13320" b="4084"/>
          <a:stretch/>
        </p:blipFill>
        <p:spPr>
          <a:xfrm>
            <a:off x="5457584" y="1143000"/>
            <a:ext cx="3662970" cy="5715000"/>
          </a:xfrm>
          <a:prstGeom prst="rect">
            <a:avLst/>
          </a:prstGeom>
        </p:spPr>
      </p:pic>
    </p:spTree>
    <p:extLst>
      <p:ext uri="{BB962C8B-B14F-4D97-AF65-F5344CB8AC3E}">
        <p14:creationId xmlns:p14="http://schemas.microsoft.com/office/powerpoint/2010/main" val="3605385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Supply chain management</a:t>
            </a:r>
          </a:p>
        </p:txBody>
      </p:sp>
      <p:sp>
        <p:nvSpPr>
          <p:cNvPr id="3" name="Content Placeholder 2"/>
          <p:cNvSpPr>
            <a:spLocks noGrp="1"/>
          </p:cNvSpPr>
          <p:nvPr>
            <p:ph idx="1"/>
          </p:nvPr>
        </p:nvSpPr>
        <p:spPr/>
        <p:txBody>
          <a:bodyPr/>
          <a:lstStyle/>
          <a:p>
            <a:r>
              <a:rPr lang="en-US" dirty="0"/>
              <a:t>Amazon-UPS meltdown, Christmas, 2013</a:t>
            </a:r>
          </a:p>
          <a:p>
            <a:pPr lvl="1"/>
            <a:r>
              <a:rPr lang="en-US" dirty="0"/>
              <a:t>Amazon promised 2-day service (based on UPS service guarantees). UPS was overwhelmed.</a:t>
            </a:r>
          </a:p>
        </p:txBody>
      </p:sp>
      <p:sp>
        <p:nvSpPr>
          <p:cNvPr id="4" name="Footer Placeholder 3"/>
          <p:cNvSpPr>
            <a:spLocks noGrp="1"/>
          </p:cNvSpPr>
          <p:nvPr>
            <p:ph type="ftr" sz="quarter" idx="11"/>
          </p:nvPr>
        </p:nvSpPr>
        <p:spPr/>
        <p:txBody>
          <a:bodyPr/>
          <a:lstStyle/>
          <a:p>
            <a:pPr>
              <a:defRPr/>
            </a:pPr>
            <a:r>
              <a:rPr lang="en-US"/>
              <a:t>© 2016 W.B. Powell</a:t>
            </a:r>
          </a:p>
        </p:txBody>
      </p:sp>
      <p:sp>
        <p:nvSpPr>
          <p:cNvPr id="5" name="Slide Number Placeholder 4"/>
          <p:cNvSpPr>
            <a:spLocks noGrp="1"/>
          </p:cNvSpPr>
          <p:nvPr>
            <p:ph type="sldNum" sz="quarter" idx="4294967295"/>
          </p:nvPr>
        </p:nvSpPr>
        <p:spPr/>
        <p:txBody>
          <a:bodyPr/>
          <a:lstStyle/>
          <a:p>
            <a:pPr>
              <a:defRPr/>
            </a:pPr>
            <a:fld id="{69864B66-955D-46E4-AB59-0B742E4FD36C}" type="slidenum">
              <a:rPr lang="en-US" smtClean="0"/>
              <a:pPr>
                <a:defRPr/>
              </a:pPr>
              <a:t>21</a:t>
            </a:fld>
            <a:endParaRPr lang="en-US"/>
          </a:p>
        </p:txBody>
      </p:sp>
      <p:pic>
        <p:nvPicPr>
          <p:cNvPr id="1085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4" y="2574925"/>
            <a:ext cx="4817938" cy="413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85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9300" y="2600325"/>
            <a:ext cx="4570304" cy="381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08321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t>© 2016 W.B. Powell</a:t>
            </a:r>
          </a:p>
        </p:txBody>
      </p:sp>
      <p:sp>
        <p:nvSpPr>
          <p:cNvPr id="5" name="Slide Number Placeholder 4"/>
          <p:cNvSpPr>
            <a:spLocks noGrp="1"/>
          </p:cNvSpPr>
          <p:nvPr>
            <p:ph type="sldNum" sz="quarter" idx="4294967295"/>
          </p:nvPr>
        </p:nvSpPr>
        <p:spPr/>
        <p:txBody>
          <a:bodyPr/>
          <a:lstStyle/>
          <a:p>
            <a:pPr>
              <a:defRPr/>
            </a:pPr>
            <a:fld id="{69864B66-955D-46E4-AB59-0B742E4FD36C}" type="slidenum">
              <a:rPr lang="en-US" smtClean="0"/>
              <a:pPr>
                <a:defRPr/>
              </a:pPr>
              <a:t>22</a:t>
            </a:fld>
            <a:endParaRPr lang="en-US"/>
          </a:p>
        </p:txBody>
      </p:sp>
      <p:pic>
        <p:nvPicPr>
          <p:cNvPr id="1003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538163"/>
            <a:ext cx="9123363" cy="578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356" name="Picture 4" descr="http://fortunebrainstormtech.files.wordpress.com/2011/01/tim_cook_apple-hom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6038" y="1866900"/>
            <a:ext cx="2736849" cy="2052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1530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Global logistics</a:t>
            </a:r>
          </a:p>
        </p:txBody>
      </p:sp>
      <p:sp>
        <p:nvSpPr>
          <p:cNvPr id="3" name="Content Placeholder 2"/>
          <p:cNvSpPr>
            <a:spLocks noGrp="1"/>
          </p:cNvSpPr>
          <p:nvPr>
            <p:ph idx="1"/>
          </p:nvPr>
        </p:nvSpPr>
        <p:spPr/>
        <p:txBody>
          <a:bodyPr/>
          <a:lstStyle/>
          <a:p>
            <a:r>
              <a:rPr lang="en-US" dirty="0"/>
              <a:t>Apple, Inc.</a:t>
            </a:r>
          </a:p>
        </p:txBody>
      </p:sp>
      <p:sp>
        <p:nvSpPr>
          <p:cNvPr id="4" name="Footer Placeholder 3"/>
          <p:cNvSpPr>
            <a:spLocks noGrp="1"/>
          </p:cNvSpPr>
          <p:nvPr>
            <p:ph type="ftr" sz="quarter" idx="11"/>
          </p:nvPr>
        </p:nvSpPr>
        <p:spPr/>
        <p:txBody>
          <a:bodyPr/>
          <a:lstStyle/>
          <a:p>
            <a:pPr>
              <a:defRPr/>
            </a:pPr>
            <a:r>
              <a:rPr lang="en-US"/>
              <a:t>© 2016 W.B. Powell</a:t>
            </a:r>
          </a:p>
        </p:txBody>
      </p:sp>
      <p:sp>
        <p:nvSpPr>
          <p:cNvPr id="5" name="Slide Number Placeholder 4"/>
          <p:cNvSpPr>
            <a:spLocks noGrp="1"/>
          </p:cNvSpPr>
          <p:nvPr>
            <p:ph type="sldNum" sz="quarter" idx="4294967295"/>
          </p:nvPr>
        </p:nvSpPr>
        <p:spPr/>
        <p:txBody>
          <a:bodyPr/>
          <a:lstStyle/>
          <a:p>
            <a:pPr>
              <a:defRPr/>
            </a:pPr>
            <a:fld id="{69864B66-955D-46E4-AB59-0B742E4FD36C}" type="slidenum">
              <a:rPr lang="en-US" smtClean="0"/>
              <a:pPr>
                <a:defRPr/>
              </a:pPr>
              <a:t>23</a:t>
            </a:fld>
            <a:endParaRPr lang="en-US"/>
          </a:p>
        </p:txBody>
      </p:sp>
      <p:pic>
        <p:nvPicPr>
          <p:cNvPr id="99330" name="Picture 2" descr="http://us.dhlglobalmail.com/media/images/international-network.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1" y="1803400"/>
            <a:ext cx="9220201" cy="505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0570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Fleet management</a:t>
            </a:r>
          </a:p>
        </p:txBody>
      </p:sp>
      <p:sp>
        <p:nvSpPr>
          <p:cNvPr id="3" name="Content Placeholder 2"/>
          <p:cNvSpPr>
            <a:spLocks noGrp="1"/>
          </p:cNvSpPr>
          <p:nvPr>
            <p:ph idx="1"/>
          </p:nvPr>
        </p:nvSpPr>
        <p:spPr>
          <a:xfrm>
            <a:off x="685800" y="4613273"/>
            <a:ext cx="7772400" cy="2143127"/>
          </a:xfrm>
        </p:spPr>
        <p:txBody>
          <a:bodyPr/>
          <a:lstStyle/>
          <a:p>
            <a:r>
              <a:rPr lang="en-US" dirty="0"/>
              <a:t>Fleet management problem</a:t>
            </a:r>
          </a:p>
          <a:p>
            <a:pPr lvl="1"/>
            <a:r>
              <a:rPr lang="en-US" dirty="0"/>
              <a:t>Optimize the assignment of drivers to loads over time.</a:t>
            </a:r>
          </a:p>
          <a:p>
            <a:pPr lvl="1"/>
            <a:r>
              <a:rPr lang="en-US" dirty="0"/>
              <a:t>Tremendous uncertainty in loads being called in</a:t>
            </a:r>
          </a:p>
        </p:txBody>
      </p:sp>
      <p:pic>
        <p:nvPicPr>
          <p:cNvPr id="4" name="Picture 3" descr="Schneider driver flows-pv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41400"/>
            <a:ext cx="4762497" cy="357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Schneider subproblem with lin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8238" y="1015999"/>
            <a:ext cx="3432175"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Footer Placeholder 5"/>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7439552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Real-time logistics</a:t>
            </a:r>
          </a:p>
        </p:txBody>
      </p:sp>
      <p:sp>
        <p:nvSpPr>
          <p:cNvPr id="3" name="Content Placeholder 2"/>
          <p:cNvSpPr>
            <a:spLocks noGrp="1"/>
          </p:cNvSpPr>
          <p:nvPr>
            <p:ph idx="1"/>
          </p:nvPr>
        </p:nvSpPr>
        <p:spPr>
          <a:xfrm>
            <a:off x="685799" y="1143000"/>
            <a:ext cx="5057775" cy="4953000"/>
          </a:xfrm>
        </p:spPr>
        <p:txBody>
          <a:bodyPr/>
          <a:lstStyle/>
          <a:p>
            <a:r>
              <a:rPr lang="en-US" sz="2400" dirty="0" err="1"/>
              <a:t>Uber</a:t>
            </a:r>
            <a:endParaRPr lang="en-US" sz="2400" dirty="0"/>
          </a:p>
          <a:p>
            <a:pPr lvl="1"/>
            <a:r>
              <a:rPr lang="en-US" sz="2000" dirty="0"/>
              <a:t>Provides real-time, on-demand transportation.</a:t>
            </a:r>
          </a:p>
          <a:p>
            <a:pPr lvl="1"/>
            <a:r>
              <a:rPr lang="en-US" sz="2000" dirty="0"/>
              <a:t>Drivers are encouraged to enter or leave the system using pricing signals and informational guidance.</a:t>
            </a:r>
          </a:p>
          <a:p>
            <a:r>
              <a:rPr lang="en-US" sz="2400" dirty="0"/>
              <a:t>Decisions:</a:t>
            </a:r>
          </a:p>
          <a:p>
            <a:pPr lvl="1"/>
            <a:r>
              <a:rPr lang="en-US" sz="2000" dirty="0"/>
              <a:t>How to price to get the right balance of drivers relative to customers.</a:t>
            </a:r>
          </a:p>
          <a:p>
            <a:pPr lvl="1"/>
            <a:r>
              <a:rPr lang="en-US" sz="2000" dirty="0"/>
              <a:t>Assigning and routing drivers to manage </a:t>
            </a:r>
            <a:r>
              <a:rPr lang="en-US" sz="2000" dirty="0" err="1"/>
              <a:t>Uber</a:t>
            </a:r>
            <a:r>
              <a:rPr lang="en-US" sz="2000" dirty="0"/>
              <a:t>-created congestion.</a:t>
            </a:r>
          </a:p>
          <a:p>
            <a:pPr lvl="1"/>
            <a:r>
              <a:rPr lang="en-US" sz="2000" dirty="0"/>
              <a:t>Real-time management of drivers.</a:t>
            </a:r>
          </a:p>
          <a:p>
            <a:pPr lvl="1"/>
            <a:r>
              <a:rPr lang="en-US" sz="2000" dirty="0"/>
              <a:t>Pricing (trips, new services, …)</a:t>
            </a:r>
          </a:p>
          <a:p>
            <a:pPr lvl="1"/>
            <a:r>
              <a:rPr lang="en-US" sz="2000" dirty="0"/>
              <a:t>Policies (rules for managing drivers, customers,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3760" y="1143000"/>
            <a:ext cx="3170240" cy="5638800"/>
          </a:xfrm>
          <a:prstGeom prst="rect">
            <a:avLst/>
          </a:prstGeom>
        </p:spPr>
      </p:pic>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19548707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914" y="152400"/>
            <a:ext cx="8294914" cy="749300"/>
          </a:xfrm>
        </p:spPr>
        <p:txBody>
          <a:bodyPr/>
          <a:lstStyle/>
          <a:p>
            <a:r>
              <a:rPr lang="en-US" b="1" dirty="0"/>
              <a:t>Effect of Current Decision on the Future</a:t>
            </a:r>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58"/>
          <a:stretch/>
        </p:blipFill>
        <p:spPr bwMode="auto">
          <a:xfrm>
            <a:off x="311557" y="1042416"/>
            <a:ext cx="8850732" cy="581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3"/>
          <a:stretch>
            <a:fillRect/>
          </a:stretch>
        </p:blipFill>
        <p:spPr>
          <a:xfrm>
            <a:off x="1169916" y="5764511"/>
            <a:ext cx="179182" cy="420389"/>
          </a:xfrm>
          <a:prstGeom prst="rect">
            <a:avLst/>
          </a:prstGeom>
        </p:spPr>
      </p:pic>
      <p:pic>
        <p:nvPicPr>
          <p:cNvPr id="6" name="Picture 5"/>
          <p:cNvPicPr>
            <a:picLocks noChangeAspect="1"/>
          </p:cNvPicPr>
          <p:nvPr/>
        </p:nvPicPr>
        <p:blipFill>
          <a:blip r:embed="rId3"/>
          <a:stretch>
            <a:fillRect/>
          </a:stretch>
        </p:blipFill>
        <p:spPr>
          <a:xfrm>
            <a:off x="3937500" y="3950207"/>
            <a:ext cx="179182" cy="420389"/>
          </a:xfrm>
          <a:prstGeom prst="rect">
            <a:avLst/>
          </a:prstGeom>
        </p:spPr>
      </p:pic>
      <p:sp>
        <p:nvSpPr>
          <p:cNvPr id="7" name="Oval 6"/>
          <p:cNvSpPr/>
          <p:nvPr/>
        </p:nvSpPr>
        <p:spPr bwMode="auto">
          <a:xfrm>
            <a:off x="2980944" y="4617720"/>
            <a:ext cx="192024" cy="192024"/>
          </a:xfrm>
          <a:prstGeom prst="ellipse">
            <a:avLst/>
          </a:prstGeom>
          <a:solidFill>
            <a:schemeClr val="accent1"/>
          </a:solidFill>
          <a:ln w="9525" cap="flat" cmpd="sng" algn="ctr">
            <a:solidFill>
              <a:schemeClr val="tx1"/>
            </a:solidFill>
            <a:prstDash val="solid"/>
            <a:round/>
            <a:headEnd type="none" w="lg" len="lg"/>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anose="02020603050405020304" pitchFamily="18" charset="0"/>
            </a:endParaRPr>
          </a:p>
        </p:txBody>
      </p:sp>
      <p:cxnSp>
        <p:nvCxnSpPr>
          <p:cNvPr id="9" name="Straight Arrow Connector 8"/>
          <p:cNvCxnSpPr/>
          <p:nvPr/>
        </p:nvCxnSpPr>
        <p:spPr bwMode="auto">
          <a:xfrm flipH="1">
            <a:off x="3191256" y="4261104"/>
            <a:ext cx="746244" cy="384048"/>
          </a:xfrm>
          <a:prstGeom prst="straightConnector1">
            <a:avLst/>
          </a:prstGeom>
          <a:solidFill>
            <a:schemeClr val="accent1"/>
          </a:solidFill>
          <a:ln w="3810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9"/>
          <p:cNvSpPr txBox="1"/>
          <p:nvPr/>
        </p:nvSpPr>
        <p:spPr>
          <a:xfrm>
            <a:off x="3696058" y="4416552"/>
            <a:ext cx="2451686" cy="1631216"/>
          </a:xfrm>
          <a:prstGeom prst="rect">
            <a:avLst/>
          </a:prstGeom>
          <a:noFill/>
        </p:spPr>
        <p:txBody>
          <a:bodyPr wrap="square" rtlCol="0">
            <a:spAutoFit/>
          </a:bodyPr>
          <a:lstStyle/>
          <a:p>
            <a:r>
              <a:rPr lang="en-US" dirty="0"/>
              <a:t>Closest car…. but it moves car away from </a:t>
            </a:r>
          </a:p>
          <a:p>
            <a:r>
              <a:rPr lang="en-US" dirty="0"/>
              <a:t>busy downtown area</a:t>
            </a:r>
          </a:p>
          <a:p>
            <a:r>
              <a:rPr lang="en-US" dirty="0"/>
              <a:t>and strands other car in low density area. </a:t>
            </a:r>
          </a:p>
        </p:txBody>
      </p:sp>
      <p:cxnSp>
        <p:nvCxnSpPr>
          <p:cNvPr id="12" name="Straight Arrow Connector 11"/>
          <p:cNvCxnSpPr/>
          <p:nvPr/>
        </p:nvCxnSpPr>
        <p:spPr bwMode="auto">
          <a:xfrm flipV="1">
            <a:off x="1349098" y="4809744"/>
            <a:ext cx="1631846" cy="1114566"/>
          </a:xfrm>
          <a:prstGeom prst="straightConnector1">
            <a:avLst/>
          </a:prstGeom>
          <a:solidFill>
            <a:schemeClr val="accent1"/>
          </a:solidFill>
          <a:ln w="38100" cap="flat" cmpd="sng" algn="ctr">
            <a:solidFill>
              <a:schemeClr val="tx1"/>
            </a:solidFill>
            <a:prstDash val="sysDash"/>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3" name="Group 22"/>
          <p:cNvGrpSpPr/>
          <p:nvPr/>
        </p:nvGrpSpPr>
        <p:grpSpPr>
          <a:xfrm>
            <a:off x="4116682" y="2560320"/>
            <a:ext cx="1468917" cy="1600082"/>
            <a:chOff x="4116682" y="2560320"/>
            <a:chExt cx="1468917" cy="1600082"/>
          </a:xfrm>
        </p:grpSpPr>
        <p:cxnSp>
          <p:nvCxnSpPr>
            <p:cNvPr id="15" name="Straight Arrow Connector 14"/>
            <p:cNvCxnSpPr/>
            <p:nvPr/>
          </p:nvCxnSpPr>
          <p:spPr bwMode="auto">
            <a:xfrm flipV="1">
              <a:off x="4120088" y="2560320"/>
              <a:ext cx="433624" cy="1533969"/>
            </a:xfrm>
            <a:prstGeom prst="straightConnector1">
              <a:avLst/>
            </a:prstGeom>
            <a:solidFill>
              <a:schemeClr val="accent1"/>
            </a:solidFill>
            <a:ln w="38100" cap="flat" cmpd="sng" algn="ctr">
              <a:solidFill>
                <a:schemeClr val="tx1"/>
              </a:solidFill>
              <a:prstDash val="sysDash"/>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Arrow Connector 16"/>
            <p:cNvCxnSpPr/>
            <p:nvPr/>
          </p:nvCxnSpPr>
          <p:spPr bwMode="auto">
            <a:xfrm flipV="1">
              <a:off x="4116682" y="2880360"/>
              <a:ext cx="1013102" cy="1280041"/>
            </a:xfrm>
            <a:prstGeom prst="straightConnector1">
              <a:avLst/>
            </a:prstGeom>
            <a:solidFill>
              <a:schemeClr val="accent1"/>
            </a:solidFill>
            <a:ln w="38100" cap="flat" cmpd="sng" algn="ctr">
              <a:solidFill>
                <a:schemeClr val="tx1"/>
              </a:solidFill>
              <a:prstDash val="sysDash"/>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Arrow Connector 19"/>
            <p:cNvCxnSpPr>
              <a:stCxn id="6" idx="3"/>
            </p:cNvCxnSpPr>
            <p:nvPr/>
          </p:nvCxnSpPr>
          <p:spPr bwMode="auto">
            <a:xfrm flipV="1">
              <a:off x="4116682" y="3698808"/>
              <a:ext cx="1468917" cy="461594"/>
            </a:xfrm>
            <a:prstGeom prst="straightConnector1">
              <a:avLst/>
            </a:prstGeom>
            <a:solidFill>
              <a:schemeClr val="accent1"/>
            </a:solidFill>
            <a:ln w="38100" cap="flat" cmpd="sng" algn="ctr">
              <a:solidFill>
                <a:schemeClr val="tx1"/>
              </a:solidFill>
              <a:prstDash val="sysDash"/>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4" name="TextBox 23"/>
          <p:cNvSpPr txBox="1"/>
          <p:nvPr/>
        </p:nvSpPr>
        <p:spPr>
          <a:xfrm>
            <a:off x="538330" y="3078480"/>
            <a:ext cx="2451686" cy="1631216"/>
          </a:xfrm>
          <a:prstGeom prst="rect">
            <a:avLst/>
          </a:prstGeom>
          <a:noFill/>
        </p:spPr>
        <p:txBody>
          <a:bodyPr wrap="square" rtlCol="0">
            <a:spAutoFit/>
          </a:bodyPr>
          <a:lstStyle/>
          <a:p>
            <a:r>
              <a:rPr lang="en-US" dirty="0"/>
              <a:t>Assigning car in less dense area allows closer car to handle potential demands in more dense areas.</a:t>
            </a:r>
          </a:p>
        </p:txBody>
      </p:sp>
      <p:sp>
        <p:nvSpPr>
          <p:cNvPr id="8" name="Footer Placeholder 7"/>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419180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up)">
                                      <p:cBhvr>
                                        <p:cTn id="20" dur="500"/>
                                        <p:tgtEl>
                                          <p:spTgt spid="24"/>
                                        </p:tgtEl>
                                      </p:cBhvr>
                                    </p:animEffect>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557" y="1051560"/>
            <a:ext cx="8850732" cy="5806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54338" name="Rectangle 2"/>
          <p:cNvSpPr>
            <a:spLocks noGrp="1" noChangeArrowheads="1"/>
          </p:cNvSpPr>
          <p:nvPr>
            <p:ph type="title"/>
          </p:nvPr>
        </p:nvSpPr>
        <p:spPr/>
        <p:txBody>
          <a:bodyPr/>
          <a:lstStyle/>
          <a:p>
            <a:pPr algn="l"/>
            <a:r>
              <a:rPr lang="en-US" b="1" dirty="0"/>
              <a:t>Cost function approximations</a:t>
            </a:r>
          </a:p>
        </p:txBody>
      </p:sp>
      <p:grpSp>
        <p:nvGrpSpPr>
          <p:cNvPr id="3854339" name="Group 3"/>
          <p:cNvGrpSpPr>
            <a:grpSpLocks/>
          </p:cNvGrpSpPr>
          <p:nvPr/>
        </p:nvGrpSpPr>
        <p:grpSpPr bwMode="auto">
          <a:xfrm>
            <a:off x="2187575" y="2755900"/>
            <a:ext cx="1511300" cy="2720975"/>
            <a:chOff x="1378" y="1736"/>
            <a:chExt cx="952" cy="1714"/>
          </a:xfrm>
        </p:grpSpPr>
        <p:sp>
          <p:nvSpPr>
            <p:cNvPr id="3854340" name="Oval 4"/>
            <p:cNvSpPr>
              <a:spLocks noChangeArrowheads="1"/>
            </p:cNvSpPr>
            <p:nvPr/>
          </p:nvSpPr>
          <p:spPr bwMode="auto">
            <a:xfrm>
              <a:off x="1392" y="1736"/>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4341" name="Oval 5"/>
            <p:cNvSpPr>
              <a:spLocks noChangeArrowheads="1"/>
            </p:cNvSpPr>
            <p:nvPr/>
          </p:nvSpPr>
          <p:spPr bwMode="auto">
            <a:xfrm>
              <a:off x="1385" y="2273"/>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4342" name="Oval 6"/>
            <p:cNvSpPr>
              <a:spLocks noChangeArrowheads="1"/>
            </p:cNvSpPr>
            <p:nvPr/>
          </p:nvSpPr>
          <p:spPr bwMode="auto">
            <a:xfrm>
              <a:off x="1385" y="2761"/>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4343" name="Oval 7"/>
            <p:cNvSpPr>
              <a:spLocks noChangeArrowheads="1"/>
            </p:cNvSpPr>
            <p:nvPr/>
          </p:nvSpPr>
          <p:spPr bwMode="auto">
            <a:xfrm>
              <a:off x="1378" y="3298"/>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4344" name="Rectangle 8"/>
            <p:cNvSpPr>
              <a:spLocks noChangeArrowheads="1"/>
            </p:cNvSpPr>
            <p:nvPr/>
          </p:nvSpPr>
          <p:spPr bwMode="auto">
            <a:xfrm>
              <a:off x="2168" y="1864"/>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4345" name="Rectangle 9"/>
            <p:cNvSpPr>
              <a:spLocks noChangeArrowheads="1"/>
            </p:cNvSpPr>
            <p:nvPr/>
          </p:nvSpPr>
          <p:spPr bwMode="auto">
            <a:xfrm>
              <a:off x="2169" y="2441"/>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4346" name="Rectangle 10"/>
            <p:cNvSpPr>
              <a:spLocks noChangeArrowheads="1"/>
            </p:cNvSpPr>
            <p:nvPr/>
          </p:nvSpPr>
          <p:spPr bwMode="auto">
            <a:xfrm>
              <a:off x="2170" y="3106"/>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3854347" name="AutoShape 11"/>
            <p:cNvCxnSpPr>
              <a:cxnSpLocks noChangeShapeType="1"/>
              <a:stCxn id="3854340" idx="6"/>
              <a:endCxn id="3854344" idx="1"/>
            </p:cNvCxnSpPr>
            <p:nvPr/>
          </p:nvCxnSpPr>
          <p:spPr bwMode="auto">
            <a:xfrm>
              <a:off x="1550" y="1812"/>
              <a:ext cx="612" cy="132"/>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4348" name="AutoShape 12"/>
            <p:cNvCxnSpPr>
              <a:cxnSpLocks noChangeShapeType="1"/>
              <a:stCxn id="3854340" idx="6"/>
              <a:endCxn id="3854345" idx="1"/>
            </p:cNvCxnSpPr>
            <p:nvPr/>
          </p:nvCxnSpPr>
          <p:spPr bwMode="auto">
            <a:xfrm>
              <a:off x="1550" y="1812"/>
              <a:ext cx="613" cy="709"/>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4349" name="AutoShape 13"/>
            <p:cNvCxnSpPr>
              <a:cxnSpLocks noChangeShapeType="1"/>
              <a:stCxn id="3854341" idx="6"/>
              <a:endCxn id="3854344" idx="1"/>
            </p:cNvCxnSpPr>
            <p:nvPr/>
          </p:nvCxnSpPr>
          <p:spPr bwMode="auto">
            <a:xfrm flipV="1">
              <a:off x="1543" y="1944"/>
              <a:ext cx="619" cy="405"/>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4350" name="AutoShape 14"/>
            <p:cNvCxnSpPr>
              <a:cxnSpLocks noChangeShapeType="1"/>
              <a:stCxn id="3854341" idx="6"/>
              <a:endCxn id="3854345" idx="1"/>
            </p:cNvCxnSpPr>
            <p:nvPr/>
          </p:nvCxnSpPr>
          <p:spPr bwMode="auto">
            <a:xfrm>
              <a:off x="1543" y="2349"/>
              <a:ext cx="620" cy="172"/>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4351" name="AutoShape 15"/>
            <p:cNvCxnSpPr>
              <a:cxnSpLocks noChangeShapeType="1"/>
              <a:stCxn id="3854341" idx="6"/>
              <a:endCxn id="3854346" idx="1"/>
            </p:cNvCxnSpPr>
            <p:nvPr/>
          </p:nvCxnSpPr>
          <p:spPr bwMode="auto">
            <a:xfrm>
              <a:off x="1543" y="2349"/>
              <a:ext cx="621" cy="837"/>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4352" name="AutoShape 16"/>
            <p:cNvCxnSpPr>
              <a:cxnSpLocks noChangeShapeType="1"/>
              <a:stCxn id="3854342" idx="6"/>
              <a:endCxn id="3854346" idx="1"/>
            </p:cNvCxnSpPr>
            <p:nvPr/>
          </p:nvCxnSpPr>
          <p:spPr bwMode="auto">
            <a:xfrm>
              <a:off x="1543" y="2837"/>
              <a:ext cx="621" cy="349"/>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4353" name="AutoShape 17"/>
            <p:cNvCxnSpPr>
              <a:cxnSpLocks noChangeShapeType="1"/>
              <a:stCxn id="3854342" idx="6"/>
              <a:endCxn id="3854345" idx="1"/>
            </p:cNvCxnSpPr>
            <p:nvPr/>
          </p:nvCxnSpPr>
          <p:spPr bwMode="auto">
            <a:xfrm flipV="1">
              <a:off x="1543" y="2521"/>
              <a:ext cx="620" cy="316"/>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4354" name="AutoShape 18"/>
            <p:cNvCxnSpPr>
              <a:cxnSpLocks noChangeShapeType="1"/>
              <a:stCxn id="3854343" idx="6"/>
              <a:endCxn id="3854346" idx="1"/>
            </p:cNvCxnSpPr>
            <p:nvPr/>
          </p:nvCxnSpPr>
          <p:spPr bwMode="auto">
            <a:xfrm flipV="1">
              <a:off x="1536" y="3186"/>
              <a:ext cx="628" cy="188"/>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4355" name="AutoShape 19"/>
            <p:cNvCxnSpPr>
              <a:cxnSpLocks noChangeShapeType="1"/>
              <a:stCxn id="3854343" idx="6"/>
              <a:endCxn id="3854345" idx="1"/>
            </p:cNvCxnSpPr>
            <p:nvPr/>
          </p:nvCxnSpPr>
          <p:spPr bwMode="auto">
            <a:xfrm flipV="1">
              <a:off x="1536" y="2521"/>
              <a:ext cx="627" cy="853"/>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854360" name="Group 24"/>
          <p:cNvGrpSpPr>
            <a:grpSpLocks/>
          </p:cNvGrpSpPr>
          <p:nvPr/>
        </p:nvGrpSpPr>
        <p:grpSpPr bwMode="auto">
          <a:xfrm>
            <a:off x="2522538" y="1298575"/>
            <a:ext cx="1404937" cy="5029200"/>
            <a:chOff x="1589" y="818"/>
            <a:chExt cx="885" cy="3168"/>
          </a:xfrm>
        </p:grpSpPr>
        <p:sp>
          <p:nvSpPr>
            <p:cNvPr id="3854361" name="Oval 25"/>
            <p:cNvSpPr>
              <a:spLocks noChangeArrowheads="1"/>
            </p:cNvSpPr>
            <p:nvPr/>
          </p:nvSpPr>
          <p:spPr bwMode="auto">
            <a:xfrm>
              <a:off x="2063" y="1042"/>
              <a:ext cx="411" cy="2944"/>
            </a:xfrm>
            <a:prstGeom prst="ellipse">
              <a:avLst/>
            </a:prstGeom>
            <a:noFill/>
            <a:ln w="38100">
              <a:solidFill>
                <a:srgbClr val="0000FF"/>
              </a:solidFill>
              <a:round/>
              <a:headEnd type="none" w="med" len="lg"/>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4362" name="Text Box 26"/>
            <p:cNvSpPr txBox="1">
              <a:spLocks noChangeArrowheads="1"/>
            </p:cNvSpPr>
            <p:nvPr/>
          </p:nvSpPr>
          <p:spPr bwMode="auto">
            <a:xfrm>
              <a:off x="1589" y="818"/>
              <a:ext cx="62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400" i="0" dirty="0">
                  <a:solidFill>
                    <a:srgbClr val="0000FF"/>
                  </a:solidFill>
                </a:rPr>
                <a:t>Riders</a:t>
              </a:r>
            </a:p>
          </p:txBody>
        </p:sp>
      </p:grpSp>
      <p:grpSp>
        <p:nvGrpSpPr>
          <p:cNvPr id="7" name="Group 6"/>
          <p:cNvGrpSpPr/>
          <p:nvPr/>
        </p:nvGrpSpPr>
        <p:grpSpPr>
          <a:xfrm>
            <a:off x="789598" y="1255713"/>
            <a:ext cx="1866291" cy="5072062"/>
            <a:chOff x="789598" y="1255713"/>
            <a:chExt cx="1866291" cy="5072062"/>
          </a:xfrm>
        </p:grpSpPr>
        <p:sp>
          <p:nvSpPr>
            <p:cNvPr id="3854364" name="Oval 28"/>
            <p:cNvSpPr>
              <a:spLocks noChangeArrowheads="1"/>
            </p:cNvSpPr>
            <p:nvPr/>
          </p:nvSpPr>
          <p:spPr bwMode="auto">
            <a:xfrm>
              <a:off x="2003426" y="1654175"/>
              <a:ext cx="652463" cy="4673600"/>
            </a:xfrm>
            <a:prstGeom prst="ellipse">
              <a:avLst/>
            </a:prstGeom>
            <a:noFill/>
            <a:ln w="38100">
              <a:solidFill>
                <a:srgbClr val="0000FF"/>
              </a:solidFill>
              <a:round/>
              <a:headEnd type="none" w="med" len="lg"/>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 name="Group 5"/>
            <p:cNvGrpSpPr/>
            <p:nvPr/>
          </p:nvGrpSpPr>
          <p:grpSpPr>
            <a:xfrm>
              <a:off x="789598" y="1255713"/>
              <a:ext cx="1568598" cy="4481194"/>
              <a:chOff x="789598" y="1255713"/>
              <a:chExt cx="1568598" cy="4481194"/>
            </a:xfrm>
          </p:grpSpPr>
          <p:sp>
            <p:nvSpPr>
              <p:cNvPr id="134" name="Text Box 30"/>
              <p:cNvSpPr txBox="1">
                <a:spLocks noChangeArrowheads="1"/>
              </p:cNvSpPr>
              <p:nvPr/>
            </p:nvSpPr>
            <p:spPr bwMode="auto">
              <a:xfrm>
                <a:off x="1609273" y="1255713"/>
                <a:ext cx="74892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400" dirty="0">
                    <a:solidFill>
                      <a:srgbClr val="0000FF"/>
                    </a:solidFill>
                  </a:rPr>
                  <a:t>Ca</a:t>
                </a:r>
                <a:r>
                  <a:rPr lang="en-US" sz="2400" i="0" dirty="0">
                    <a:solidFill>
                      <a:srgbClr val="0000FF"/>
                    </a:solidFill>
                  </a:rPr>
                  <a:t>rs</a:t>
                </a:r>
              </a:p>
            </p:txBody>
          </p:sp>
          <p:pic>
            <p:nvPicPr>
              <p:cNvPr id="135" name="Picture 134"/>
              <p:cNvPicPr>
                <a:picLocks noChangeAspect="1"/>
              </p:cNvPicPr>
              <p:nvPr/>
            </p:nvPicPr>
            <p:blipFill>
              <a:blip r:embed="rId4"/>
              <a:stretch>
                <a:fillRect/>
              </a:stretch>
            </p:blipFill>
            <p:spPr>
              <a:xfrm rot="5400000">
                <a:off x="996902" y="2447929"/>
                <a:ext cx="307994" cy="722602"/>
              </a:xfrm>
              <a:prstGeom prst="rect">
                <a:avLst/>
              </a:prstGeom>
            </p:spPr>
          </p:pic>
          <p:pic>
            <p:nvPicPr>
              <p:cNvPr id="136" name="Picture 135"/>
              <p:cNvPicPr>
                <a:picLocks noChangeAspect="1"/>
              </p:cNvPicPr>
              <p:nvPr/>
            </p:nvPicPr>
            <p:blipFill>
              <a:blip r:embed="rId4"/>
              <a:stretch>
                <a:fillRect/>
              </a:stretch>
            </p:blipFill>
            <p:spPr>
              <a:xfrm rot="5400000">
                <a:off x="1002998" y="3377569"/>
                <a:ext cx="307994" cy="722602"/>
              </a:xfrm>
              <a:prstGeom prst="rect">
                <a:avLst/>
              </a:prstGeom>
            </p:spPr>
          </p:pic>
          <p:pic>
            <p:nvPicPr>
              <p:cNvPr id="137" name="Picture 136"/>
              <p:cNvPicPr>
                <a:picLocks noChangeAspect="1"/>
              </p:cNvPicPr>
              <p:nvPr/>
            </p:nvPicPr>
            <p:blipFill>
              <a:blip r:embed="rId4"/>
              <a:stretch>
                <a:fillRect/>
              </a:stretch>
            </p:blipFill>
            <p:spPr>
              <a:xfrm rot="5400000">
                <a:off x="1012142" y="4291969"/>
                <a:ext cx="307994" cy="722602"/>
              </a:xfrm>
              <a:prstGeom prst="rect">
                <a:avLst/>
              </a:prstGeom>
            </p:spPr>
          </p:pic>
          <p:pic>
            <p:nvPicPr>
              <p:cNvPr id="138" name="Picture 137"/>
              <p:cNvPicPr>
                <a:picLocks noChangeAspect="1"/>
              </p:cNvPicPr>
              <p:nvPr/>
            </p:nvPicPr>
            <p:blipFill>
              <a:blip r:embed="rId4"/>
              <a:stretch>
                <a:fillRect/>
              </a:stretch>
            </p:blipFill>
            <p:spPr>
              <a:xfrm rot="5400000">
                <a:off x="999950" y="5221609"/>
                <a:ext cx="307994" cy="722602"/>
              </a:xfrm>
              <a:prstGeom prst="rect">
                <a:avLst/>
              </a:prstGeom>
            </p:spPr>
          </p:pic>
        </p:grpSp>
      </p:grpSp>
      <p:sp>
        <p:nvSpPr>
          <p:cNvPr id="2" name="Footer Placeholder 1"/>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188673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854360"/>
                                        </p:tgtEl>
                                        <p:attrNameLst>
                                          <p:attrName>style.visibility</p:attrName>
                                        </p:attrNameLst>
                                      </p:cBhvr>
                                      <p:to>
                                        <p:strVal val="visible"/>
                                      </p:to>
                                    </p:set>
                                    <p:animEffect transition="in" filter="wipe(up)">
                                      <p:cBhvr>
                                        <p:cTn id="12" dur="500"/>
                                        <p:tgtEl>
                                          <p:spTgt spid="38543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557" y="1051560"/>
            <a:ext cx="8850732" cy="5806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42594" name="Rectangle 2"/>
          <p:cNvSpPr>
            <a:spLocks noGrp="1" noChangeArrowheads="1"/>
          </p:cNvSpPr>
          <p:nvPr>
            <p:ph type="title"/>
          </p:nvPr>
        </p:nvSpPr>
        <p:spPr/>
        <p:txBody>
          <a:bodyPr/>
          <a:lstStyle/>
          <a:p>
            <a:pPr algn="l"/>
            <a:r>
              <a:rPr lang="en-US" altLang="en-US" b="1" dirty="0"/>
              <a:t>Optimizing over time</a:t>
            </a:r>
          </a:p>
        </p:txBody>
      </p:sp>
      <p:grpSp>
        <p:nvGrpSpPr>
          <p:cNvPr id="2542771" name="Group 179"/>
          <p:cNvGrpSpPr>
            <a:grpSpLocks/>
          </p:cNvGrpSpPr>
          <p:nvPr/>
        </p:nvGrpSpPr>
        <p:grpSpPr bwMode="auto">
          <a:xfrm>
            <a:off x="2187575" y="2755900"/>
            <a:ext cx="1511300" cy="2720975"/>
            <a:chOff x="1378" y="1736"/>
            <a:chExt cx="952" cy="1714"/>
          </a:xfrm>
        </p:grpSpPr>
        <p:sp>
          <p:nvSpPr>
            <p:cNvPr id="2542596" name="Oval 4"/>
            <p:cNvSpPr>
              <a:spLocks noChangeArrowheads="1"/>
            </p:cNvSpPr>
            <p:nvPr/>
          </p:nvSpPr>
          <p:spPr bwMode="auto">
            <a:xfrm>
              <a:off x="1392" y="1736"/>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42597" name="Oval 5"/>
            <p:cNvSpPr>
              <a:spLocks noChangeArrowheads="1"/>
            </p:cNvSpPr>
            <p:nvPr/>
          </p:nvSpPr>
          <p:spPr bwMode="auto">
            <a:xfrm>
              <a:off x="1385" y="2273"/>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42598" name="Oval 6"/>
            <p:cNvSpPr>
              <a:spLocks noChangeArrowheads="1"/>
            </p:cNvSpPr>
            <p:nvPr/>
          </p:nvSpPr>
          <p:spPr bwMode="auto">
            <a:xfrm>
              <a:off x="1385" y="2761"/>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42599" name="Oval 7"/>
            <p:cNvSpPr>
              <a:spLocks noChangeArrowheads="1"/>
            </p:cNvSpPr>
            <p:nvPr/>
          </p:nvSpPr>
          <p:spPr bwMode="auto">
            <a:xfrm>
              <a:off x="1378" y="3298"/>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42600" name="Rectangle 8"/>
            <p:cNvSpPr>
              <a:spLocks noChangeArrowheads="1"/>
            </p:cNvSpPr>
            <p:nvPr/>
          </p:nvSpPr>
          <p:spPr bwMode="auto">
            <a:xfrm>
              <a:off x="2168" y="1864"/>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42601" name="Rectangle 9"/>
            <p:cNvSpPr>
              <a:spLocks noChangeArrowheads="1"/>
            </p:cNvSpPr>
            <p:nvPr/>
          </p:nvSpPr>
          <p:spPr bwMode="auto">
            <a:xfrm>
              <a:off x="2169" y="2441"/>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42602" name="Rectangle 10"/>
            <p:cNvSpPr>
              <a:spLocks noChangeArrowheads="1"/>
            </p:cNvSpPr>
            <p:nvPr/>
          </p:nvSpPr>
          <p:spPr bwMode="auto">
            <a:xfrm>
              <a:off x="2170" y="3106"/>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2542716" name="AutoShape 124"/>
            <p:cNvCxnSpPr>
              <a:cxnSpLocks noChangeShapeType="1"/>
              <a:stCxn id="2542596" idx="6"/>
              <a:endCxn id="2542600" idx="1"/>
            </p:cNvCxnSpPr>
            <p:nvPr/>
          </p:nvCxnSpPr>
          <p:spPr bwMode="auto">
            <a:xfrm>
              <a:off x="1550" y="1812"/>
              <a:ext cx="612" cy="132"/>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42717" name="AutoShape 125"/>
            <p:cNvCxnSpPr>
              <a:cxnSpLocks noChangeShapeType="1"/>
              <a:stCxn id="2542596" idx="6"/>
              <a:endCxn id="2542601" idx="1"/>
            </p:cNvCxnSpPr>
            <p:nvPr/>
          </p:nvCxnSpPr>
          <p:spPr bwMode="auto">
            <a:xfrm>
              <a:off x="1550" y="1812"/>
              <a:ext cx="613" cy="709"/>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42718" name="AutoShape 126"/>
            <p:cNvCxnSpPr>
              <a:cxnSpLocks noChangeShapeType="1"/>
              <a:stCxn id="2542597" idx="6"/>
              <a:endCxn id="2542600" idx="1"/>
            </p:cNvCxnSpPr>
            <p:nvPr/>
          </p:nvCxnSpPr>
          <p:spPr bwMode="auto">
            <a:xfrm flipV="1">
              <a:off x="1543" y="1944"/>
              <a:ext cx="619" cy="405"/>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42719" name="AutoShape 127"/>
            <p:cNvCxnSpPr>
              <a:cxnSpLocks noChangeShapeType="1"/>
              <a:stCxn id="2542597" idx="6"/>
              <a:endCxn id="2542601" idx="1"/>
            </p:cNvCxnSpPr>
            <p:nvPr/>
          </p:nvCxnSpPr>
          <p:spPr bwMode="auto">
            <a:xfrm>
              <a:off x="1543" y="2349"/>
              <a:ext cx="620" cy="172"/>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42720" name="AutoShape 128"/>
            <p:cNvCxnSpPr>
              <a:cxnSpLocks noChangeShapeType="1"/>
              <a:stCxn id="2542597" idx="6"/>
              <a:endCxn id="2542602" idx="1"/>
            </p:cNvCxnSpPr>
            <p:nvPr/>
          </p:nvCxnSpPr>
          <p:spPr bwMode="auto">
            <a:xfrm>
              <a:off x="1543" y="2349"/>
              <a:ext cx="621" cy="837"/>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42721" name="AutoShape 129"/>
            <p:cNvCxnSpPr>
              <a:cxnSpLocks noChangeShapeType="1"/>
              <a:stCxn id="2542598" idx="6"/>
              <a:endCxn id="2542602" idx="1"/>
            </p:cNvCxnSpPr>
            <p:nvPr/>
          </p:nvCxnSpPr>
          <p:spPr bwMode="auto">
            <a:xfrm>
              <a:off x="1543" y="2837"/>
              <a:ext cx="621" cy="349"/>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42722" name="AutoShape 130"/>
            <p:cNvCxnSpPr>
              <a:cxnSpLocks noChangeShapeType="1"/>
              <a:stCxn id="2542598" idx="6"/>
              <a:endCxn id="2542601" idx="1"/>
            </p:cNvCxnSpPr>
            <p:nvPr/>
          </p:nvCxnSpPr>
          <p:spPr bwMode="auto">
            <a:xfrm flipV="1">
              <a:off x="1543" y="2521"/>
              <a:ext cx="620" cy="316"/>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42723" name="AutoShape 131"/>
            <p:cNvCxnSpPr>
              <a:cxnSpLocks noChangeShapeType="1"/>
              <a:stCxn id="2542599" idx="6"/>
              <a:endCxn id="2542602" idx="1"/>
            </p:cNvCxnSpPr>
            <p:nvPr/>
          </p:nvCxnSpPr>
          <p:spPr bwMode="auto">
            <a:xfrm flipV="1">
              <a:off x="1536" y="3186"/>
              <a:ext cx="628" cy="188"/>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42724" name="AutoShape 132"/>
            <p:cNvCxnSpPr>
              <a:cxnSpLocks noChangeShapeType="1"/>
              <a:stCxn id="2542599" idx="6"/>
              <a:endCxn id="2542601" idx="1"/>
            </p:cNvCxnSpPr>
            <p:nvPr/>
          </p:nvCxnSpPr>
          <p:spPr bwMode="auto">
            <a:xfrm flipV="1">
              <a:off x="1536" y="2521"/>
              <a:ext cx="627" cy="853"/>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542774" name="Text Box 182"/>
          <p:cNvSpPr txBox="1">
            <a:spLocks noChangeArrowheads="1"/>
          </p:cNvSpPr>
          <p:nvPr/>
        </p:nvSpPr>
        <p:spPr bwMode="auto">
          <a:xfrm>
            <a:off x="2819400" y="1504950"/>
            <a:ext cx="311150"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a:t>t</a:t>
            </a:r>
          </a:p>
        </p:txBody>
      </p:sp>
      <p:sp>
        <p:nvSpPr>
          <p:cNvPr id="2542775" name="Text Box 183"/>
          <p:cNvSpPr txBox="1">
            <a:spLocks noChangeArrowheads="1"/>
          </p:cNvSpPr>
          <p:nvPr/>
        </p:nvSpPr>
        <p:spPr bwMode="auto">
          <a:xfrm>
            <a:off x="4572000" y="1493838"/>
            <a:ext cx="847725"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a:t>t+1</a:t>
            </a:r>
          </a:p>
        </p:txBody>
      </p:sp>
      <p:sp>
        <p:nvSpPr>
          <p:cNvPr id="2542776" name="Text Box 184"/>
          <p:cNvSpPr txBox="1">
            <a:spLocks noChangeArrowheads="1"/>
          </p:cNvSpPr>
          <p:nvPr/>
        </p:nvSpPr>
        <p:spPr bwMode="auto">
          <a:xfrm>
            <a:off x="6846888" y="1495425"/>
            <a:ext cx="847725"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a:t>t+2</a:t>
            </a:r>
          </a:p>
        </p:txBody>
      </p:sp>
      <p:sp>
        <p:nvSpPr>
          <p:cNvPr id="2" name="Footer Placeholder 1"/>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36270751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557" y="1051560"/>
            <a:ext cx="8850732" cy="5806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70946" name="Rectangle 2"/>
          <p:cNvSpPr>
            <a:spLocks noGrp="1" noChangeArrowheads="1"/>
          </p:cNvSpPr>
          <p:nvPr>
            <p:ph type="title"/>
          </p:nvPr>
        </p:nvSpPr>
        <p:spPr/>
        <p:txBody>
          <a:bodyPr/>
          <a:lstStyle/>
          <a:p>
            <a:pPr algn="l"/>
            <a:r>
              <a:rPr lang="en-US" altLang="en-US" b="1" dirty="0"/>
              <a:t>Optimizing over time</a:t>
            </a:r>
          </a:p>
        </p:txBody>
      </p:sp>
      <p:grpSp>
        <p:nvGrpSpPr>
          <p:cNvPr id="2770947" name="Group 3"/>
          <p:cNvGrpSpPr>
            <a:grpSpLocks/>
          </p:cNvGrpSpPr>
          <p:nvPr/>
        </p:nvGrpSpPr>
        <p:grpSpPr bwMode="auto">
          <a:xfrm>
            <a:off x="2187575" y="2755900"/>
            <a:ext cx="1511300" cy="2720975"/>
            <a:chOff x="1378" y="1736"/>
            <a:chExt cx="952" cy="1714"/>
          </a:xfrm>
        </p:grpSpPr>
        <p:sp>
          <p:nvSpPr>
            <p:cNvPr id="2770948" name="Oval 4"/>
            <p:cNvSpPr>
              <a:spLocks noChangeArrowheads="1"/>
            </p:cNvSpPr>
            <p:nvPr/>
          </p:nvSpPr>
          <p:spPr bwMode="auto">
            <a:xfrm>
              <a:off x="1392" y="1736"/>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49" name="Oval 5"/>
            <p:cNvSpPr>
              <a:spLocks noChangeArrowheads="1"/>
            </p:cNvSpPr>
            <p:nvPr/>
          </p:nvSpPr>
          <p:spPr bwMode="auto">
            <a:xfrm>
              <a:off x="1385" y="2273"/>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50" name="Oval 6"/>
            <p:cNvSpPr>
              <a:spLocks noChangeArrowheads="1"/>
            </p:cNvSpPr>
            <p:nvPr/>
          </p:nvSpPr>
          <p:spPr bwMode="auto">
            <a:xfrm>
              <a:off x="1385" y="2761"/>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51" name="Oval 7"/>
            <p:cNvSpPr>
              <a:spLocks noChangeArrowheads="1"/>
            </p:cNvSpPr>
            <p:nvPr/>
          </p:nvSpPr>
          <p:spPr bwMode="auto">
            <a:xfrm>
              <a:off x="1378" y="3298"/>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52" name="Rectangle 8"/>
            <p:cNvSpPr>
              <a:spLocks noChangeArrowheads="1"/>
            </p:cNvSpPr>
            <p:nvPr/>
          </p:nvSpPr>
          <p:spPr bwMode="auto">
            <a:xfrm>
              <a:off x="2168" y="1864"/>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53" name="Rectangle 9"/>
            <p:cNvSpPr>
              <a:spLocks noChangeArrowheads="1"/>
            </p:cNvSpPr>
            <p:nvPr/>
          </p:nvSpPr>
          <p:spPr bwMode="auto">
            <a:xfrm>
              <a:off x="2169" y="2441"/>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54" name="Rectangle 10"/>
            <p:cNvSpPr>
              <a:spLocks noChangeArrowheads="1"/>
            </p:cNvSpPr>
            <p:nvPr/>
          </p:nvSpPr>
          <p:spPr bwMode="auto">
            <a:xfrm>
              <a:off x="2170" y="3106"/>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2770955" name="AutoShape 11"/>
            <p:cNvCxnSpPr>
              <a:cxnSpLocks noChangeShapeType="1"/>
              <a:stCxn id="2770948" idx="6"/>
              <a:endCxn id="2770952" idx="1"/>
            </p:cNvCxnSpPr>
            <p:nvPr/>
          </p:nvCxnSpPr>
          <p:spPr bwMode="auto">
            <a:xfrm>
              <a:off x="1550" y="1812"/>
              <a:ext cx="612" cy="132"/>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0956" name="AutoShape 12"/>
            <p:cNvCxnSpPr>
              <a:cxnSpLocks noChangeShapeType="1"/>
              <a:stCxn id="2770948" idx="6"/>
              <a:endCxn id="2770953" idx="1"/>
            </p:cNvCxnSpPr>
            <p:nvPr/>
          </p:nvCxnSpPr>
          <p:spPr bwMode="auto">
            <a:xfrm>
              <a:off x="1550" y="1812"/>
              <a:ext cx="613" cy="709"/>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0957" name="AutoShape 13"/>
            <p:cNvCxnSpPr>
              <a:cxnSpLocks noChangeShapeType="1"/>
              <a:stCxn id="2770949" idx="6"/>
              <a:endCxn id="2770952" idx="1"/>
            </p:cNvCxnSpPr>
            <p:nvPr/>
          </p:nvCxnSpPr>
          <p:spPr bwMode="auto">
            <a:xfrm flipV="1">
              <a:off x="1543" y="1944"/>
              <a:ext cx="619" cy="405"/>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0958" name="AutoShape 14"/>
            <p:cNvCxnSpPr>
              <a:cxnSpLocks noChangeShapeType="1"/>
              <a:stCxn id="2770949" idx="6"/>
              <a:endCxn id="2770953" idx="1"/>
            </p:cNvCxnSpPr>
            <p:nvPr/>
          </p:nvCxnSpPr>
          <p:spPr bwMode="auto">
            <a:xfrm>
              <a:off x="1543" y="2349"/>
              <a:ext cx="620" cy="172"/>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0959" name="AutoShape 15"/>
            <p:cNvCxnSpPr>
              <a:cxnSpLocks noChangeShapeType="1"/>
              <a:stCxn id="2770949" idx="6"/>
              <a:endCxn id="2770954" idx="1"/>
            </p:cNvCxnSpPr>
            <p:nvPr/>
          </p:nvCxnSpPr>
          <p:spPr bwMode="auto">
            <a:xfrm>
              <a:off x="1543" y="2349"/>
              <a:ext cx="621" cy="837"/>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0960" name="AutoShape 16"/>
            <p:cNvCxnSpPr>
              <a:cxnSpLocks noChangeShapeType="1"/>
              <a:stCxn id="2770950" idx="6"/>
              <a:endCxn id="2770954" idx="1"/>
            </p:cNvCxnSpPr>
            <p:nvPr/>
          </p:nvCxnSpPr>
          <p:spPr bwMode="auto">
            <a:xfrm>
              <a:off x="1543" y="2837"/>
              <a:ext cx="621" cy="349"/>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0961" name="AutoShape 17"/>
            <p:cNvCxnSpPr>
              <a:cxnSpLocks noChangeShapeType="1"/>
              <a:stCxn id="2770950" idx="6"/>
              <a:endCxn id="2770953" idx="1"/>
            </p:cNvCxnSpPr>
            <p:nvPr/>
          </p:nvCxnSpPr>
          <p:spPr bwMode="auto">
            <a:xfrm flipV="1">
              <a:off x="1543" y="2521"/>
              <a:ext cx="620" cy="316"/>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0962" name="AutoShape 18"/>
            <p:cNvCxnSpPr>
              <a:cxnSpLocks noChangeShapeType="1"/>
              <a:stCxn id="2770951" idx="6"/>
              <a:endCxn id="2770954" idx="1"/>
            </p:cNvCxnSpPr>
            <p:nvPr/>
          </p:nvCxnSpPr>
          <p:spPr bwMode="auto">
            <a:xfrm flipV="1">
              <a:off x="1536" y="3186"/>
              <a:ext cx="628" cy="188"/>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0963" name="AutoShape 19"/>
            <p:cNvCxnSpPr>
              <a:cxnSpLocks noChangeShapeType="1"/>
              <a:stCxn id="2770951" idx="6"/>
              <a:endCxn id="2770953" idx="1"/>
            </p:cNvCxnSpPr>
            <p:nvPr/>
          </p:nvCxnSpPr>
          <p:spPr bwMode="auto">
            <a:xfrm flipV="1">
              <a:off x="1536" y="2521"/>
              <a:ext cx="627" cy="853"/>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770964" name="Oval 20"/>
          <p:cNvSpPr>
            <a:spLocks noChangeArrowheads="1"/>
          </p:cNvSpPr>
          <p:nvPr/>
        </p:nvSpPr>
        <p:spPr bwMode="auto">
          <a:xfrm>
            <a:off x="4294188" y="2757488"/>
            <a:ext cx="241300" cy="241300"/>
          </a:xfrm>
          <a:prstGeom prst="ellipse">
            <a:avLst/>
          </a:prstGeom>
          <a:solidFill>
            <a:schemeClr val="accent6"/>
          </a:solidFill>
          <a:ln w="19050" algn="ctr">
            <a:solidFill>
              <a:schemeClr val="tx1"/>
            </a:solidFill>
            <a:round/>
            <a:headEnd/>
            <a:tailEnd/>
          </a:ln>
          <a:effectLst/>
          <a:extLst/>
        </p:spPr>
        <p:txBody>
          <a:bodyPr wrap="none" anchor="ctr"/>
          <a:lstStyle/>
          <a:p>
            <a:endParaRPr lang="en-US"/>
          </a:p>
        </p:txBody>
      </p:sp>
      <p:sp>
        <p:nvSpPr>
          <p:cNvPr id="2770965" name="Oval 21"/>
          <p:cNvSpPr>
            <a:spLocks noChangeArrowheads="1"/>
          </p:cNvSpPr>
          <p:nvPr/>
        </p:nvSpPr>
        <p:spPr bwMode="auto">
          <a:xfrm>
            <a:off x="4295775" y="3648075"/>
            <a:ext cx="241300" cy="241300"/>
          </a:xfrm>
          <a:prstGeom prst="ellipse">
            <a:avLst/>
          </a:prstGeom>
          <a:solidFill>
            <a:schemeClr val="accent1">
              <a:lumMod val="60000"/>
              <a:lumOff val="40000"/>
            </a:schemeClr>
          </a:solidFill>
          <a:ln w="19050" algn="ctr">
            <a:solidFill>
              <a:schemeClr val="tx1"/>
            </a:solidFill>
            <a:round/>
            <a:headEnd/>
            <a:tailEnd/>
          </a:ln>
          <a:effectLst/>
          <a:extLst/>
        </p:spPr>
        <p:txBody>
          <a:bodyPr wrap="none" anchor="ctr"/>
          <a:lstStyle/>
          <a:p>
            <a:endParaRPr lang="en-US"/>
          </a:p>
        </p:txBody>
      </p:sp>
      <p:sp>
        <p:nvSpPr>
          <p:cNvPr id="2770966" name="Oval 22"/>
          <p:cNvSpPr>
            <a:spLocks noChangeArrowheads="1"/>
          </p:cNvSpPr>
          <p:nvPr/>
        </p:nvSpPr>
        <p:spPr bwMode="auto">
          <a:xfrm>
            <a:off x="4295775" y="4422775"/>
            <a:ext cx="241300" cy="241300"/>
          </a:xfrm>
          <a:prstGeom prst="ellipse">
            <a:avLst/>
          </a:prstGeom>
          <a:solidFill>
            <a:srgbClr val="91BEFF"/>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67" name="Oval 23"/>
          <p:cNvSpPr>
            <a:spLocks noChangeArrowheads="1"/>
          </p:cNvSpPr>
          <p:nvPr/>
        </p:nvSpPr>
        <p:spPr bwMode="auto">
          <a:xfrm>
            <a:off x="4284663" y="5275263"/>
            <a:ext cx="241300" cy="241300"/>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68" name="Rectangle 24"/>
          <p:cNvSpPr>
            <a:spLocks noChangeArrowheads="1"/>
          </p:cNvSpPr>
          <p:nvPr/>
        </p:nvSpPr>
        <p:spPr bwMode="auto">
          <a:xfrm>
            <a:off x="5538788" y="2998788"/>
            <a:ext cx="254000" cy="254000"/>
          </a:xfrm>
          <a:prstGeom prst="rect">
            <a:avLst/>
          </a:prstGeom>
          <a:solidFill>
            <a:srgbClr val="FFA7C4"/>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69" name="Rectangle 25"/>
          <p:cNvSpPr>
            <a:spLocks noChangeArrowheads="1"/>
          </p:cNvSpPr>
          <p:nvPr/>
        </p:nvSpPr>
        <p:spPr bwMode="auto">
          <a:xfrm>
            <a:off x="5540375" y="3762375"/>
            <a:ext cx="254000" cy="254000"/>
          </a:xfrm>
          <a:prstGeom prst="rect">
            <a:avLst/>
          </a:prstGeom>
          <a:solidFill>
            <a:schemeClr val="accent1">
              <a:lumMod val="60000"/>
              <a:lumOff val="40000"/>
            </a:schemeClr>
          </a:solidFill>
          <a:ln w="19050" algn="ctr">
            <a:solidFill>
              <a:schemeClr val="tx1"/>
            </a:solidFill>
            <a:miter lim="800000"/>
            <a:headEnd/>
            <a:tailEnd/>
          </a:ln>
          <a:effectLst/>
          <a:extLst/>
        </p:spPr>
        <p:txBody>
          <a:bodyPr wrap="none" anchor="ctr"/>
          <a:lstStyle/>
          <a:p>
            <a:endParaRPr lang="en-US"/>
          </a:p>
        </p:txBody>
      </p:sp>
      <p:sp>
        <p:nvSpPr>
          <p:cNvPr id="2770970" name="Rectangle 26"/>
          <p:cNvSpPr>
            <a:spLocks noChangeArrowheads="1"/>
          </p:cNvSpPr>
          <p:nvPr/>
        </p:nvSpPr>
        <p:spPr bwMode="auto">
          <a:xfrm>
            <a:off x="5580063" y="4919663"/>
            <a:ext cx="254000" cy="254000"/>
          </a:xfrm>
          <a:prstGeom prst="rect">
            <a:avLst/>
          </a:prstGeom>
          <a:solidFill>
            <a:schemeClr val="accent1">
              <a:lumMod val="60000"/>
              <a:lumOff val="40000"/>
            </a:schemeClr>
          </a:solidFill>
          <a:ln w="19050" algn="ctr">
            <a:solidFill>
              <a:schemeClr val="tx1"/>
            </a:solidFill>
            <a:miter lim="800000"/>
            <a:headEnd/>
            <a:tailEnd/>
          </a:ln>
          <a:effectLst/>
          <a:extLst/>
        </p:spPr>
        <p:txBody>
          <a:bodyPr wrap="none" anchor="ctr"/>
          <a:lstStyle/>
          <a:p>
            <a:endParaRPr lang="en-US"/>
          </a:p>
        </p:txBody>
      </p:sp>
      <p:sp>
        <p:nvSpPr>
          <p:cNvPr id="2770980" name="Rectangle 36"/>
          <p:cNvSpPr>
            <a:spLocks noChangeArrowheads="1"/>
          </p:cNvSpPr>
          <p:nvPr/>
        </p:nvSpPr>
        <p:spPr bwMode="auto">
          <a:xfrm>
            <a:off x="5543550" y="2419350"/>
            <a:ext cx="254000" cy="25400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82" name="Text Box 38"/>
          <p:cNvSpPr txBox="1">
            <a:spLocks noChangeArrowheads="1"/>
          </p:cNvSpPr>
          <p:nvPr/>
        </p:nvSpPr>
        <p:spPr bwMode="auto">
          <a:xfrm>
            <a:off x="2819400" y="1504950"/>
            <a:ext cx="311150"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a:t>t</a:t>
            </a:r>
          </a:p>
        </p:txBody>
      </p:sp>
      <p:sp>
        <p:nvSpPr>
          <p:cNvPr id="2770983" name="Text Box 39"/>
          <p:cNvSpPr txBox="1">
            <a:spLocks noChangeArrowheads="1"/>
          </p:cNvSpPr>
          <p:nvPr/>
        </p:nvSpPr>
        <p:spPr bwMode="auto">
          <a:xfrm>
            <a:off x="4572000" y="1493838"/>
            <a:ext cx="847725"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a:t>t+1</a:t>
            </a:r>
          </a:p>
        </p:txBody>
      </p:sp>
      <p:sp>
        <p:nvSpPr>
          <p:cNvPr id="2770984" name="Text Box 40"/>
          <p:cNvSpPr txBox="1">
            <a:spLocks noChangeArrowheads="1"/>
          </p:cNvSpPr>
          <p:nvPr/>
        </p:nvSpPr>
        <p:spPr bwMode="auto">
          <a:xfrm>
            <a:off x="6846888" y="1495425"/>
            <a:ext cx="847725"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a:t>t+2</a:t>
            </a:r>
          </a:p>
        </p:txBody>
      </p:sp>
      <p:sp>
        <p:nvSpPr>
          <p:cNvPr id="2770987" name="Line 43"/>
          <p:cNvSpPr>
            <a:spLocks noChangeShapeType="1"/>
          </p:cNvSpPr>
          <p:nvPr/>
        </p:nvSpPr>
        <p:spPr bwMode="auto">
          <a:xfrm>
            <a:off x="2438400" y="5372100"/>
            <a:ext cx="1841500" cy="0"/>
          </a:xfrm>
          <a:prstGeom prst="line">
            <a:avLst/>
          </a:prstGeom>
          <a:noFill/>
          <a:ln w="3810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89" name="Line 45"/>
          <p:cNvSpPr>
            <a:spLocks noChangeShapeType="1"/>
          </p:cNvSpPr>
          <p:nvPr/>
        </p:nvSpPr>
        <p:spPr bwMode="auto">
          <a:xfrm>
            <a:off x="2441575" y="2847975"/>
            <a:ext cx="1854200" cy="12700"/>
          </a:xfrm>
          <a:prstGeom prst="line">
            <a:avLst/>
          </a:prstGeom>
          <a:noFill/>
          <a:ln w="3810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3" name="Straight Arrow Connector 2"/>
          <p:cNvCxnSpPr/>
          <p:nvPr/>
        </p:nvCxnSpPr>
        <p:spPr bwMode="auto">
          <a:xfrm flipV="1">
            <a:off x="4546374" y="2546350"/>
            <a:ext cx="993775" cy="331788"/>
          </a:xfrm>
          <a:prstGeom prst="straightConnector1">
            <a:avLst/>
          </a:prstGeom>
          <a:solidFill>
            <a:schemeClr val="accent1"/>
          </a:solidFill>
          <a:ln w="38100" cap="flat" cmpd="sng" algn="ctr">
            <a:solidFill>
              <a:schemeClr val="tx1"/>
            </a:solidFill>
            <a:prstDash val="solid"/>
            <a:round/>
            <a:headEnd type="none" w="lg" len="lg"/>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Straight Arrow Connector 4"/>
          <p:cNvCxnSpPr>
            <a:stCxn id="2770965" idx="6"/>
            <a:endCxn id="2770969" idx="1"/>
          </p:cNvCxnSpPr>
          <p:nvPr/>
        </p:nvCxnSpPr>
        <p:spPr bwMode="auto">
          <a:xfrm>
            <a:off x="4537075" y="3768725"/>
            <a:ext cx="1003300" cy="120650"/>
          </a:xfrm>
          <a:prstGeom prst="straightConnector1">
            <a:avLst/>
          </a:prstGeom>
          <a:solidFill>
            <a:schemeClr val="accent1"/>
          </a:solidFill>
          <a:ln w="38100" cap="flat" cmpd="sng" algn="ctr">
            <a:solidFill>
              <a:schemeClr val="tx1"/>
            </a:solidFill>
            <a:prstDash val="solid"/>
            <a:round/>
            <a:headEnd type="none" w="lg" len="lg"/>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9"/>
          <p:cNvCxnSpPr>
            <a:stCxn id="2770966" idx="6"/>
            <a:endCxn id="2770970" idx="1"/>
          </p:cNvCxnSpPr>
          <p:nvPr/>
        </p:nvCxnSpPr>
        <p:spPr bwMode="auto">
          <a:xfrm>
            <a:off x="4537075" y="4543425"/>
            <a:ext cx="1042988" cy="503238"/>
          </a:xfrm>
          <a:prstGeom prst="straightConnector1">
            <a:avLst/>
          </a:prstGeom>
          <a:solidFill>
            <a:schemeClr val="accent1"/>
          </a:solidFill>
          <a:ln w="38100" cap="flat" cmpd="sng" algn="ctr">
            <a:solidFill>
              <a:schemeClr val="tx1"/>
            </a:solidFill>
            <a:prstDash val="solid"/>
            <a:round/>
            <a:headEnd type="none" w="lg" len="lg"/>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Footer Placeholder 1"/>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121787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9144000" cy="6858000"/>
          </a:xfrm>
          <a:prstGeom prst="rect">
            <a:avLst/>
          </a:prstGeom>
        </p:spPr>
      </p:pic>
      <p:sp>
        <p:nvSpPr>
          <p:cNvPr id="4100" name="Rectangle 4"/>
          <p:cNvSpPr>
            <a:spLocks noGrp="1" noChangeArrowheads="1"/>
          </p:cNvSpPr>
          <p:nvPr>
            <p:ph type="ctrTitle"/>
          </p:nvPr>
        </p:nvSpPr>
        <p:spPr/>
        <p:txBody>
          <a:bodyPr/>
          <a:lstStyle/>
          <a:p>
            <a:pPr algn="ctr"/>
            <a:r>
              <a:rPr lang="en-US" dirty="0"/>
              <a:t>Illustrations of sequential decision problems</a:t>
            </a:r>
          </a:p>
        </p:txBody>
      </p:sp>
      <p:sp>
        <p:nvSpPr>
          <p:cNvPr id="4101" name="Rectangle 5"/>
          <p:cNvSpPr>
            <a:spLocks noGrp="1" noChangeArrowheads="1"/>
          </p:cNvSpPr>
          <p:nvPr>
            <p:ph type="subTitle" idx="1"/>
          </p:nvPr>
        </p:nvSpPr>
        <p:spPr/>
        <p:txBody>
          <a:bodyPr/>
          <a:lstStyle/>
          <a:p>
            <a:endParaRPr lang="en-US" dirty="0"/>
          </a:p>
        </p:txBody>
      </p:sp>
      <p:sp>
        <p:nvSpPr>
          <p:cNvPr id="2" name="Footer Placeholder 1"/>
          <p:cNvSpPr>
            <a:spLocks noGrp="1"/>
          </p:cNvSpPr>
          <p:nvPr>
            <p:ph type="ftr" sz="quarter" idx="11"/>
          </p:nvPr>
        </p:nvSpPr>
        <p:spPr/>
        <p:txBody>
          <a:bodyPr/>
          <a:lstStyle/>
          <a:p>
            <a:pPr>
              <a:defRPr/>
            </a:pPr>
            <a:r>
              <a:rPr lang="en-US"/>
              <a:t>© 2018 W.B. Powell</a:t>
            </a:r>
          </a:p>
        </p:txBody>
      </p:sp>
      <p:sp>
        <p:nvSpPr>
          <p:cNvPr id="4" name="Slide Number Placeholder 3"/>
          <p:cNvSpPr>
            <a:spLocks noGrp="1"/>
          </p:cNvSpPr>
          <p:nvPr>
            <p:ph type="sldNum" sz="quarter" idx="12"/>
          </p:nvPr>
        </p:nvSpPr>
        <p:spPr/>
        <p:txBody>
          <a:bodyPr/>
          <a:lstStyle/>
          <a:p>
            <a:pPr>
              <a:defRPr/>
            </a:pPr>
            <a:r>
              <a:rPr lang="en-US"/>
              <a:t>Slide </a:t>
            </a:r>
            <a:fld id="{6AA0165E-294E-4057-A6C5-8F6B42A2F28C}" type="slidenum">
              <a:rPr lang="en-US" smtClean="0"/>
              <a:pPr>
                <a:defRPr/>
              </a:pPr>
              <a:t>3</a:t>
            </a:fld>
            <a:endParaRPr lang="en-US"/>
          </a:p>
        </p:txBody>
      </p:sp>
    </p:spTree>
    <p:extLst>
      <p:ext uri="{BB962C8B-B14F-4D97-AF65-F5344CB8AC3E}">
        <p14:creationId xmlns:p14="http://schemas.microsoft.com/office/powerpoint/2010/main" val="7836688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557" y="1051560"/>
            <a:ext cx="8850732" cy="5806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70946" name="Rectangle 2"/>
          <p:cNvSpPr>
            <a:spLocks noGrp="1" noChangeArrowheads="1"/>
          </p:cNvSpPr>
          <p:nvPr>
            <p:ph type="title"/>
          </p:nvPr>
        </p:nvSpPr>
        <p:spPr/>
        <p:txBody>
          <a:bodyPr/>
          <a:lstStyle/>
          <a:p>
            <a:pPr algn="l"/>
            <a:r>
              <a:rPr lang="en-US" altLang="en-US" b="1" dirty="0"/>
              <a:t>Optimizing over time</a:t>
            </a:r>
          </a:p>
        </p:txBody>
      </p:sp>
      <p:grpSp>
        <p:nvGrpSpPr>
          <p:cNvPr id="2770947" name="Group 3"/>
          <p:cNvGrpSpPr>
            <a:grpSpLocks/>
          </p:cNvGrpSpPr>
          <p:nvPr/>
        </p:nvGrpSpPr>
        <p:grpSpPr bwMode="auto">
          <a:xfrm>
            <a:off x="2187575" y="2755900"/>
            <a:ext cx="1511300" cy="2720975"/>
            <a:chOff x="1378" y="1736"/>
            <a:chExt cx="952" cy="1714"/>
          </a:xfrm>
        </p:grpSpPr>
        <p:sp>
          <p:nvSpPr>
            <p:cNvPr id="2770948" name="Oval 4"/>
            <p:cNvSpPr>
              <a:spLocks noChangeArrowheads="1"/>
            </p:cNvSpPr>
            <p:nvPr/>
          </p:nvSpPr>
          <p:spPr bwMode="auto">
            <a:xfrm>
              <a:off x="1392" y="1736"/>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49" name="Oval 5"/>
            <p:cNvSpPr>
              <a:spLocks noChangeArrowheads="1"/>
            </p:cNvSpPr>
            <p:nvPr/>
          </p:nvSpPr>
          <p:spPr bwMode="auto">
            <a:xfrm>
              <a:off x="1385" y="2273"/>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50" name="Oval 6"/>
            <p:cNvSpPr>
              <a:spLocks noChangeArrowheads="1"/>
            </p:cNvSpPr>
            <p:nvPr/>
          </p:nvSpPr>
          <p:spPr bwMode="auto">
            <a:xfrm>
              <a:off x="1385" y="2761"/>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51" name="Oval 7"/>
            <p:cNvSpPr>
              <a:spLocks noChangeArrowheads="1"/>
            </p:cNvSpPr>
            <p:nvPr/>
          </p:nvSpPr>
          <p:spPr bwMode="auto">
            <a:xfrm>
              <a:off x="1378" y="3298"/>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52" name="Rectangle 8"/>
            <p:cNvSpPr>
              <a:spLocks noChangeArrowheads="1"/>
            </p:cNvSpPr>
            <p:nvPr/>
          </p:nvSpPr>
          <p:spPr bwMode="auto">
            <a:xfrm>
              <a:off x="2168" y="1864"/>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53" name="Rectangle 9"/>
            <p:cNvSpPr>
              <a:spLocks noChangeArrowheads="1"/>
            </p:cNvSpPr>
            <p:nvPr/>
          </p:nvSpPr>
          <p:spPr bwMode="auto">
            <a:xfrm>
              <a:off x="2169" y="2441"/>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54" name="Rectangle 10"/>
            <p:cNvSpPr>
              <a:spLocks noChangeArrowheads="1"/>
            </p:cNvSpPr>
            <p:nvPr/>
          </p:nvSpPr>
          <p:spPr bwMode="auto">
            <a:xfrm>
              <a:off x="2170" y="3106"/>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2770955" name="AutoShape 11"/>
            <p:cNvCxnSpPr>
              <a:cxnSpLocks noChangeShapeType="1"/>
              <a:stCxn id="2770948" idx="6"/>
              <a:endCxn id="2770952" idx="1"/>
            </p:cNvCxnSpPr>
            <p:nvPr/>
          </p:nvCxnSpPr>
          <p:spPr bwMode="auto">
            <a:xfrm>
              <a:off x="1550" y="1812"/>
              <a:ext cx="612" cy="132"/>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0956" name="AutoShape 12"/>
            <p:cNvCxnSpPr>
              <a:cxnSpLocks noChangeShapeType="1"/>
              <a:stCxn id="2770948" idx="6"/>
              <a:endCxn id="2770953" idx="1"/>
            </p:cNvCxnSpPr>
            <p:nvPr/>
          </p:nvCxnSpPr>
          <p:spPr bwMode="auto">
            <a:xfrm>
              <a:off x="1550" y="1812"/>
              <a:ext cx="613" cy="709"/>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0957" name="AutoShape 13"/>
            <p:cNvCxnSpPr>
              <a:cxnSpLocks noChangeShapeType="1"/>
              <a:stCxn id="2770949" idx="6"/>
              <a:endCxn id="2770952" idx="1"/>
            </p:cNvCxnSpPr>
            <p:nvPr/>
          </p:nvCxnSpPr>
          <p:spPr bwMode="auto">
            <a:xfrm flipV="1">
              <a:off x="1543" y="1944"/>
              <a:ext cx="619" cy="405"/>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0958" name="AutoShape 14"/>
            <p:cNvCxnSpPr>
              <a:cxnSpLocks noChangeShapeType="1"/>
              <a:stCxn id="2770949" idx="6"/>
              <a:endCxn id="2770953" idx="1"/>
            </p:cNvCxnSpPr>
            <p:nvPr/>
          </p:nvCxnSpPr>
          <p:spPr bwMode="auto">
            <a:xfrm>
              <a:off x="1543" y="2349"/>
              <a:ext cx="620" cy="172"/>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0959" name="AutoShape 15"/>
            <p:cNvCxnSpPr>
              <a:cxnSpLocks noChangeShapeType="1"/>
              <a:stCxn id="2770949" idx="6"/>
              <a:endCxn id="2770954" idx="1"/>
            </p:cNvCxnSpPr>
            <p:nvPr/>
          </p:nvCxnSpPr>
          <p:spPr bwMode="auto">
            <a:xfrm>
              <a:off x="1543" y="2349"/>
              <a:ext cx="621" cy="837"/>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0960" name="AutoShape 16"/>
            <p:cNvCxnSpPr>
              <a:cxnSpLocks noChangeShapeType="1"/>
              <a:stCxn id="2770950" idx="6"/>
              <a:endCxn id="2770954" idx="1"/>
            </p:cNvCxnSpPr>
            <p:nvPr/>
          </p:nvCxnSpPr>
          <p:spPr bwMode="auto">
            <a:xfrm>
              <a:off x="1543" y="2837"/>
              <a:ext cx="621" cy="349"/>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0961" name="AutoShape 17"/>
            <p:cNvCxnSpPr>
              <a:cxnSpLocks noChangeShapeType="1"/>
              <a:stCxn id="2770950" idx="6"/>
              <a:endCxn id="2770953" idx="1"/>
            </p:cNvCxnSpPr>
            <p:nvPr/>
          </p:nvCxnSpPr>
          <p:spPr bwMode="auto">
            <a:xfrm flipV="1">
              <a:off x="1543" y="2521"/>
              <a:ext cx="620" cy="316"/>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0962" name="AutoShape 18"/>
            <p:cNvCxnSpPr>
              <a:cxnSpLocks noChangeShapeType="1"/>
              <a:stCxn id="2770951" idx="6"/>
              <a:endCxn id="2770954" idx="1"/>
            </p:cNvCxnSpPr>
            <p:nvPr/>
          </p:nvCxnSpPr>
          <p:spPr bwMode="auto">
            <a:xfrm flipV="1">
              <a:off x="1536" y="3186"/>
              <a:ext cx="628" cy="188"/>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0963" name="AutoShape 19"/>
            <p:cNvCxnSpPr>
              <a:cxnSpLocks noChangeShapeType="1"/>
              <a:stCxn id="2770951" idx="6"/>
              <a:endCxn id="2770953" idx="1"/>
            </p:cNvCxnSpPr>
            <p:nvPr/>
          </p:nvCxnSpPr>
          <p:spPr bwMode="auto">
            <a:xfrm flipV="1">
              <a:off x="1536" y="2521"/>
              <a:ext cx="627" cy="853"/>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770964" name="Oval 20"/>
          <p:cNvSpPr>
            <a:spLocks noChangeArrowheads="1"/>
          </p:cNvSpPr>
          <p:nvPr/>
        </p:nvSpPr>
        <p:spPr bwMode="auto">
          <a:xfrm>
            <a:off x="4294188" y="2757488"/>
            <a:ext cx="241300" cy="241300"/>
          </a:xfrm>
          <a:prstGeom prst="ellipse">
            <a:avLst/>
          </a:prstGeom>
          <a:solidFill>
            <a:schemeClr val="accent6"/>
          </a:solidFill>
          <a:ln w="19050" algn="ctr">
            <a:solidFill>
              <a:schemeClr val="tx1"/>
            </a:solidFill>
            <a:round/>
            <a:headEnd/>
            <a:tailEnd/>
          </a:ln>
          <a:effectLst/>
          <a:extLst/>
        </p:spPr>
        <p:txBody>
          <a:bodyPr wrap="none" anchor="ctr"/>
          <a:lstStyle/>
          <a:p>
            <a:endParaRPr lang="en-US"/>
          </a:p>
        </p:txBody>
      </p:sp>
      <p:sp>
        <p:nvSpPr>
          <p:cNvPr id="2770965" name="Oval 21"/>
          <p:cNvSpPr>
            <a:spLocks noChangeArrowheads="1"/>
          </p:cNvSpPr>
          <p:nvPr/>
        </p:nvSpPr>
        <p:spPr bwMode="auto">
          <a:xfrm>
            <a:off x="4295775" y="3648075"/>
            <a:ext cx="241300" cy="241300"/>
          </a:xfrm>
          <a:prstGeom prst="ellipse">
            <a:avLst/>
          </a:prstGeom>
          <a:solidFill>
            <a:schemeClr val="accent1">
              <a:lumMod val="60000"/>
              <a:lumOff val="40000"/>
            </a:schemeClr>
          </a:solidFill>
          <a:ln w="19050" algn="ctr">
            <a:solidFill>
              <a:schemeClr val="tx1"/>
            </a:solidFill>
            <a:round/>
            <a:headEnd/>
            <a:tailEnd/>
          </a:ln>
          <a:effectLst/>
          <a:extLst/>
        </p:spPr>
        <p:txBody>
          <a:bodyPr wrap="none" anchor="ctr"/>
          <a:lstStyle/>
          <a:p>
            <a:endParaRPr lang="en-US"/>
          </a:p>
        </p:txBody>
      </p:sp>
      <p:sp>
        <p:nvSpPr>
          <p:cNvPr id="2770966" name="Oval 22"/>
          <p:cNvSpPr>
            <a:spLocks noChangeArrowheads="1"/>
          </p:cNvSpPr>
          <p:nvPr/>
        </p:nvSpPr>
        <p:spPr bwMode="auto">
          <a:xfrm>
            <a:off x="4295775" y="4422775"/>
            <a:ext cx="241300" cy="241300"/>
          </a:xfrm>
          <a:prstGeom prst="ellipse">
            <a:avLst/>
          </a:prstGeom>
          <a:solidFill>
            <a:srgbClr val="91BEFF"/>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67" name="Oval 23"/>
          <p:cNvSpPr>
            <a:spLocks noChangeArrowheads="1"/>
          </p:cNvSpPr>
          <p:nvPr/>
        </p:nvSpPr>
        <p:spPr bwMode="auto">
          <a:xfrm>
            <a:off x="4284663" y="5275263"/>
            <a:ext cx="241300" cy="241300"/>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68" name="Rectangle 24"/>
          <p:cNvSpPr>
            <a:spLocks noChangeArrowheads="1"/>
          </p:cNvSpPr>
          <p:nvPr/>
        </p:nvSpPr>
        <p:spPr bwMode="auto">
          <a:xfrm>
            <a:off x="5538788" y="2998788"/>
            <a:ext cx="254000" cy="254000"/>
          </a:xfrm>
          <a:prstGeom prst="rect">
            <a:avLst/>
          </a:prstGeom>
          <a:solidFill>
            <a:srgbClr val="FFA7C4"/>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69" name="Rectangle 25"/>
          <p:cNvSpPr>
            <a:spLocks noChangeArrowheads="1"/>
          </p:cNvSpPr>
          <p:nvPr/>
        </p:nvSpPr>
        <p:spPr bwMode="auto">
          <a:xfrm>
            <a:off x="5540375" y="3762375"/>
            <a:ext cx="254000" cy="254000"/>
          </a:xfrm>
          <a:prstGeom prst="rect">
            <a:avLst/>
          </a:prstGeom>
          <a:solidFill>
            <a:schemeClr val="accent1">
              <a:lumMod val="60000"/>
              <a:lumOff val="40000"/>
            </a:schemeClr>
          </a:solidFill>
          <a:ln w="19050" algn="ctr">
            <a:solidFill>
              <a:schemeClr val="tx1"/>
            </a:solidFill>
            <a:miter lim="800000"/>
            <a:headEnd/>
            <a:tailEnd/>
          </a:ln>
          <a:effectLst/>
          <a:extLst/>
        </p:spPr>
        <p:txBody>
          <a:bodyPr wrap="none" anchor="ctr"/>
          <a:lstStyle/>
          <a:p>
            <a:endParaRPr lang="en-US"/>
          </a:p>
        </p:txBody>
      </p:sp>
      <p:sp>
        <p:nvSpPr>
          <p:cNvPr id="2770970" name="Rectangle 26"/>
          <p:cNvSpPr>
            <a:spLocks noChangeArrowheads="1"/>
          </p:cNvSpPr>
          <p:nvPr/>
        </p:nvSpPr>
        <p:spPr bwMode="auto">
          <a:xfrm>
            <a:off x="5580063" y="4919663"/>
            <a:ext cx="254000" cy="254000"/>
          </a:xfrm>
          <a:prstGeom prst="rect">
            <a:avLst/>
          </a:prstGeom>
          <a:solidFill>
            <a:schemeClr val="accent1">
              <a:lumMod val="60000"/>
              <a:lumOff val="40000"/>
            </a:schemeClr>
          </a:solidFill>
          <a:ln w="19050" algn="ctr">
            <a:solidFill>
              <a:schemeClr val="tx1"/>
            </a:solidFill>
            <a:miter lim="800000"/>
            <a:headEnd/>
            <a:tailEnd/>
          </a:ln>
          <a:effectLst/>
          <a:extLst/>
        </p:spPr>
        <p:txBody>
          <a:bodyPr wrap="none" anchor="ctr"/>
          <a:lstStyle/>
          <a:p>
            <a:endParaRPr lang="en-US"/>
          </a:p>
        </p:txBody>
      </p:sp>
      <p:sp>
        <p:nvSpPr>
          <p:cNvPr id="2770980" name="Rectangle 36"/>
          <p:cNvSpPr>
            <a:spLocks noChangeArrowheads="1"/>
          </p:cNvSpPr>
          <p:nvPr/>
        </p:nvSpPr>
        <p:spPr bwMode="auto">
          <a:xfrm>
            <a:off x="5543550" y="2419350"/>
            <a:ext cx="254000" cy="25400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82" name="Text Box 38"/>
          <p:cNvSpPr txBox="1">
            <a:spLocks noChangeArrowheads="1"/>
          </p:cNvSpPr>
          <p:nvPr/>
        </p:nvSpPr>
        <p:spPr bwMode="auto">
          <a:xfrm>
            <a:off x="2819400" y="1504950"/>
            <a:ext cx="311150"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a:t>t</a:t>
            </a:r>
          </a:p>
        </p:txBody>
      </p:sp>
      <p:sp>
        <p:nvSpPr>
          <p:cNvPr id="2770983" name="Text Box 39"/>
          <p:cNvSpPr txBox="1">
            <a:spLocks noChangeArrowheads="1"/>
          </p:cNvSpPr>
          <p:nvPr/>
        </p:nvSpPr>
        <p:spPr bwMode="auto">
          <a:xfrm>
            <a:off x="4572000" y="1493838"/>
            <a:ext cx="847725"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a:t>t+1</a:t>
            </a:r>
          </a:p>
        </p:txBody>
      </p:sp>
      <p:sp>
        <p:nvSpPr>
          <p:cNvPr id="2770984" name="Text Box 40"/>
          <p:cNvSpPr txBox="1">
            <a:spLocks noChangeArrowheads="1"/>
          </p:cNvSpPr>
          <p:nvPr/>
        </p:nvSpPr>
        <p:spPr bwMode="auto">
          <a:xfrm>
            <a:off x="6846888" y="1495425"/>
            <a:ext cx="847725"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a:t>t+2</a:t>
            </a:r>
          </a:p>
        </p:txBody>
      </p:sp>
      <p:sp>
        <p:nvSpPr>
          <p:cNvPr id="2770987" name="Line 43"/>
          <p:cNvSpPr>
            <a:spLocks noChangeShapeType="1"/>
          </p:cNvSpPr>
          <p:nvPr/>
        </p:nvSpPr>
        <p:spPr bwMode="auto">
          <a:xfrm>
            <a:off x="2438400" y="5372100"/>
            <a:ext cx="1841500" cy="0"/>
          </a:xfrm>
          <a:prstGeom prst="line">
            <a:avLst/>
          </a:prstGeom>
          <a:noFill/>
          <a:ln w="3810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89" name="Line 45"/>
          <p:cNvSpPr>
            <a:spLocks noChangeShapeType="1"/>
          </p:cNvSpPr>
          <p:nvPr/>
        </p:nvSpPr>
        <p:spPr bwMode="auto">
          <a:xfrm>
            <a:off x="2441575" y="2847975"/>
            <a:ext cx="1854200" cy="12700"/>
          </a:xfrm>
          <a:prstGeom prst="line">
            <a:avLst/>
          </a:prstGeom>
          <a:noFill/>
          <a:ln w="3810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3" name="Straight Arrow Connector 2"/>
          <p:cNvCxnSpPr/>
          <p:nvPr/>
        </p:nvCxnSpPr>
        <p:spPr bwMode="auto">
          <a:xfrm flipV="1">
            <a:off x="4546374" y="2546350"/>
            <a:ext cx="993775" cy="331788"/>
          </a:xfrm>
          <a:prstGeom prst="straightConnector1">
            <a:avLst/>
          </a:prstGeom>
          <a:solidFill>
            <a:schemeClr val="accent1"/>
          </a:solidFill>
          <a:ln w="38100" cap="flat" cmpd="sng" algn="ctr">
            <a:solidFill>
              <a:schemeClr val="tx1"/>
            </a:solidFill>
            <a:prstDash val="solid"/>
            <a:round/>
            <a:headEnd type="none" w="lg" len="lg"/>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4" name="Oval 49"/>
          <p:cNvSpPr>
            <a:spLocks noChangeArrowheads="1"/>
          </p:cNvSpPr>
          <p:nvPr/>
        </p:nvSpPr>
        <p:spPr bwMode="auto">
          <a:xfrm>
            <a:off x="6403975" y="2759075"/>
            <a:ext cx="241300" cy="241300"/>
          </a:xfrm>
          <a:prstGeom prst="ellipse">
            <a:avLst/>
          </a:prstGeom>
          <a:solidFill>
            <a:srgbClr val="91BEFF"/>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 name="Oval 50"/>
          <p:cNvSpPr>
            <a:spLocks noChangeArrowheads="1"/>
          </p:cNvSpPr>
          <p:nvPr/>
        </p:nvSpPr>
        <p:spPr bwMode="auto">
          <a:xfrm>
            <a:off x="6405563" y="3649663"/>
            <a:ext cx="241300" cy="241300"/>
          </a:xfrm>
          <a:prstGeom prst="ellipse">
            <a:avLst/>
          </a:prstGeom>
          <a:solidFill>
            <a:srgbClr val="91BEFF"/>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 name="Oval 51"/>
          <p:cNvSpPr>
            <a:spLocks noChangeArrowheads="1"/>
          </p:cNvSpPr>
          <p:nvPr/>
        </p:nvSpPr>
        <p:spPr bwMode="auto">
          <a:xfrm>
            <a:off x="6405563" y="4424363"/>
            <a:ext cx="241300" cy="241300"/>
          </a:xfrm>
          <a:prstGeom prst="ellipse">
            <a:avLst/>
          </a:prstGeom>
          <a:solidFill>
            <a:srgbClr val="91BEFF"/>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 name="Oval 52"/>
          <p:cNvSpPr>
            <a:spLocks noChangeArrowheads="1"/>
          </p:cNvSpPr>
          <p:nvPr/>
        </p:nvSpPr>
        <p:spPr bwMode="auto">
          <a:xfrm>
            <a:off x="6394450" y="5276850"/>
            <a:ext cx="241300" cy="241300"/>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 name="Rectangle 54"/>
          <p:cNvSpPr>
            <a:spLocks noChangeArrowheads="1"/>
          </p:cNvSpPr>
          <p:nvPr/>
        </p:nvSpPr>
        <p:spPr bwMode="auto">
          <a:xfrm>
            <a:off x="7650163" y="3763963"/>
            <a:ext cx="254000" cy="254000"/>
          </a:xfrm>
          <a:prstGeom prst="rect">
            <a:avLst/>
          </a:prstGeom>
          <a:solidFill>
            <a:schemeClr val="accent1">
              <a:lumMod val="60000"/>
              <a:lumOff val="40000"/>
            </a:schemeClr>
          </a:solidFill>
          <a:ln w="19050" algn="ctr">
            <a:solidFill>
              <a:schemeClr val="tx1"/>
            </a:solidFill>
            <a:miter lim="800000"/>
            <a:headEnd/>
            <a:tailEnd/>
          </a:ln>
          <a:effectLst/>
          <a:extLst/>
        </p:spPr>
        <p:txBody>
          <a:bodyPr wrap="none" anchor="ctr"/>
          <a:lstStyle/>
          <a:p>
            <a:endParaRPr lang="en-US"/>
          </a:p>
        </p:txBody>
      </p:sp>
      <p:sp>
        <p:nvSpPr>
          <p:cNvPr id="60" name="Rectangle 55"/>
          <p:cNvSpPr>
            <a:spLocks noChangeArrowheads="1"/>
          </p:cNvSpPr>
          <p:nvPr/>
        </p:nvSpPr>
        <p:spPr bwMode="auto">
          <a:xfrm>
            <a:off x="7689850" y="4921250"/>
            <a:ext cx="254000" cy="254000"/>
          </a:xfrm>
          <a:prstGeom prst="rect">
            <a:avLst/>
          </a:prstGeom>
          <a:solidFill>
            <a:schemeClr val="accent1">
              <a:lumMod val="60000"/>
              <a:lumOff val="40000"/>
            </a:schemeClr>
          </a:solidFill>
          <a:ln w="19050" algn="ctr">
            <a:solidFill>
              <a:schemeClr val="tx1"/>
            </a:solidFill>
            <a:miter lim="800000"/>
            <a:headEnd/>
            <a:tailEnd/>
          </a:ln>
          <a:effectLst/>
          <a:extLst/>
        </p:spPr>
        <p:txBody>
          <a:bodyPr wrap="none" anchor="ctr"/>
          <a:lstStyle/>
          <a:p>
            <a:endParaRPr lang="en-US"/>
          </a:p>
        </p:txBody>
      </p:sp>
      <p:sp>
        <p:nvSpPr>
          <p:cNvPr id="61" name="Rectangle 65"/>
          <p:cNvSpPr>
            <a:spLocks noChangeArrowheads="1"/>
          </p:cNvSpPr>
          <p:nvPr/>
        </p:nvSpPr>
        <p:spPr bwMode="auto">
          <a:xfrm>
            <a:off x="7653338" y="2420938"/>
            <a:ext cx="254000" cy="254000"/>
          </a:xfrm>
          <a:prstGeom prst="rect">
            <a:avLst/>
          </a:prstGeom>
          <a:solidFill>
            <a:schemeClr val="accent1">
              <a:lumMod val="60000"/>
              <a:lumOff val="40000"/>
            </a:schemeClr>
          </a:solidFill>
          <a:ln w="19050" algn="ctr">
            <a:solidFill>
              <a:schemeClr val="tx1"/>
            </a:solidFill>
            <a:miter lim="800000"/>
            <a:headEnd/>
            <a:tailEnd/>
          </a:ln>
          <a:effectLst/>
          <a:extLst/>
        </p:spPr>
        <p:txBody>
          <a:bodyPr wrap="none" anchor="ctr"/>
          <a:lstStyle/>
          <a:p>
            <a:endParaRPr lang="en-US"/>
          </a:p>
        </p:txBody>
      </p:sp>
      <p:sp>
        <p:nvSpPr>
          <p:cNvPr id="62" name="Oval 68"/>
          <p:cNvSpPr>
            <a:spLocks noChangeArrowheads="1"/>
          </p:cNvSpPr>
          <p:nvPr/>
        </p:nvSpPr>
        <p:spPr bwMode="auto">
          <a:xfrm>
            <a:off x="6394450" y="2038350"/>
            <a:ext cx="241300" cy="241300"/>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6" name="Straight Arrow Connector 5"/>
          <p:cNvCxnSpPr>
            <a:stCxn id="55" idx="6"/>
          </p:cNvCxnSpPr>
          <p:nvPr/>
        </p:nvCxnSpPr>
        <p:spPr bwMode="auto">
          <a:xfrm>
            <a:off x="6646863" y="3770313"/>
            <a:ext cx="1001712" cy="119062"/>
          </a:xfrm>
          <a:prstGeom prst="straightConnector1">
            <a:avLst/>
          </a:prstGeom>
          <a:solidFill>
            <a:schemeClr val="accent1"/>
          </a:solidFill>
          <a:ln w="38100" cap="flat" cmpd="sng" algn="ctr">
            <a:solidFill>
              <a:schemeClr val="tx1"/>
            </a:solidFill>
            <a:prstDash val="solid"/>
            <a:round/>
            <a:headEnd type="none" w="lg" len="lg"/>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Arrow Connector 7"/>
          <p:cNvCxnSpPr>
            <a:stCxn id="56" idx="6"/>
          </p:cNvCxnSpPr>
          <p:nvPr/>
        </p:nvCxnSpPr>
        <p:spPr bwMode="auto">
          <a:xfrm>
            <a:off x="6646863" y="4545013"/>
            <a:ext cx="1001712" cy="501650"/>
          </a:xfrm>
          <a:prstGeom prst="straightConnector1">
            <a:avLst/>
          </a:prstGeom>
          <a:solidFill>
            <a:schemeClr val="accent1"/>
          </a:solidFill>
          <a:ln w="38100" cap="flat" cmpd="sng" algn="ctr">
            <a:solidFill>
              <a:schemeClr val="tx1"/>
            </a:solidFill>
            <a:prstDash val="solid"/>
            <a:round/>
            <a:headEnd type="none" w="lg" len="lg"/>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1"/>
          <p:cNvCxnSpPr>
            <a:stCxn id="2770967" idx="6"/>
            <a:endCxn id="57" idx="2"/>
          </p:cNvCxnSpPr>
          <p:nvPr/>
        </p:nvCxnSpPr>
        <p:spPr bwMode="auto">
          <a:xfrm>
            <a:off x="4525963" y="5395913"/>
            <a:ext cx="1868487" cy="1587"/>
          </a:xfrm>
          <a:prstGeom prst="straightConnector1">
            <a:avLst/>
          </a:prstGeom>
          <a:solidFill>
            <a:schemeClr val="accent1"/>
          </a:solidFill>
          <a:ln w="38100" cap="flat" cmpd="sng" algn="ctr">
            <a:solidFill>
              <a:schemeClr val="tx1"/>
            </a:solidFill>
            <a:prstDash val="sysDot"/>
            <a:round/>
            <a:headEnd type="none" w="lg" len="lg"/>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13"/>
          <p:cNvCxnSpPr>
            <a:stCxn id="54" idx="6"/>
            <a:endCxn id="61" idx="1"/>
          </p:cNvCxnSpPr>
          <p:nvPr/>
        </p:nvCxnSpPr>
        <p:spPr bwMode="auto">
          <a:xfrm flipV="1">
            <a:off x="6645275" y="2547938"/>
            <a:ext cx="1008063" cy="331787"/>
          </a:xfrm>
          <a:prstGeom prst="straightConnector1">
            <a:avLst/>
          </a:prstGeom>
          <a:solidFill>
            <a:schemeClr val="accent1"/>
          </a:solidFill>
          <a:ln w="38100" cap="flat" cmpd="sng" algn="ctr">
            <a:solidFill>
              <a:schemeClr val="tx1"/>
            </a:solidFill>
            <a:prstDash val="solid"/>
            <a:round/>
            <a:headEnd type="none" w="lg" len="lg"/>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15"/>
          <p:cNvCxnSpPr>
            <a:endCxn id="2770969" idx="1"/>
          </p:cNvCxnSpPr>
          <p:nvPr/>
        </p:nvCxnSpPr>
        <p:spPr bwMode="auto">
          <a:xfrm>
            <a:off x="4545013" y="3770313"/>
            <a:ext cx="995362" cy="119062"/>
          </a:xfrm>
          <a:prstGeom prst="straightConnector1">
            <a:avLst/>
          </a:prstGeom>
          <a:solidFill>
            <a:schemeClr val="accent1"/>
          </a:solidFill>
          <a:ln w="38100" cap="flat" cmpd="sng" algn="ctr">
            <a:solidFill>
              <a:schemeClr val="tx1"/>
            </a:solidFill>
            <a:prstDash val="solid"/>
            <a:round/>
            <a:headEnd type="none" w="lg" len="lg"/>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Arrow Connector 17"/>
          <p:cNvCxnSpPr>
            <a:stCxn id="2770966" idx="6"/>
            <a:endCxn id="2770970" idx="1"/>
          </p:cNvCxnSpPr>
          <p:nvPr/>
        </p:nvCxnSpPr>
        <p:spPr bwMode="auto">
          <a:xfrm>
            <a:off x="4537075" y="4543425"/>
            <a:ext cx="1042988" cy="503238"/>
          </a:xfrm>
          <a:prstGeom prst="straightConnector1">
            <a:avLst/>
          </a:prstGeom>
          <a:solidFill>
            <a:schemeClr val="accent1"/>
          </a:solidFill>
          <a:ln w="38100" cap="flat" cmpd="sng" algn="ctr">
            <a:solidFill>
              <a:schemeClr val="tx1"/>
            </a:solidFill>
            <a:prstDash val="solid"/>
            <a:round/>
            <a:headEnd type="none" w="lg" len="lg"/>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0" name="Rectangle 36"/>
          <p:cNvSpPr>
            <a:spLocks noChangeArrowheads="1"/>
          </p:cNvSpPr>
          <p:nvPr/>
        </p:nvSpPr>
        <p:spPr bwMode="auto">
          <a:xfrm>
            <a:off x="7610475" y="1897856"/>
            <a:ext cx="254000" cy="25400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 name="Rectangle 36"/>
          <p:cNvSpPr>
            <a:spLocks noChangeArrowheads="1"/>
          </p:cNvSpPr>
          <p:nvPr/>
        </p:nvSpPr>
        <p:spPr bwMode="auto">
          <a:xfrm>
            <a:off x="7689850" y="5635624"/>
            <a:ext cx="254000" cy="25400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 name="Rectangle 36"/>
          <p:cNvSpPr>
            <a:spLocks noChangeArrowheads="1"/>
          </p:cNvSpPr>
          <p:nvPr/>
        </p:nvSpPr>
        <p:spPr bwMode="auto">
          <a:xfrm>
            <a:off x="7689850" y="4422775"/>
            <a:ext cx="254000" cy="25400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22" name="Straight Arrow Connector 21"/>
          <p:cNvCxnSpPr>
            <a:stCxn id="62" idx="6"/>
          </p:cNvCxnSpPr>
          <p:nvPr/>
        </p:nvCxnSpPr>
        <p:spPr bwMode="auto">
          <a:xfrm flipV="1">
            <a:off x="6635750" y="2024856"/>
            <a:ext cx="974725" cy="134144"/>
          </a:xfrm>
          <a:prstGeom prst="straightConnector1">
            <a:avLst/>
          </a:prstGeom>
          <a:solidFill>
            <a:schemeClr val="accent1"/>
          </a:solidFill>
          <a:ln w="38100" cap="flat" cmpd="sng" algn="ctr">
            <a:solidFill>
              <a:schemeClr val="tx1"/>
            </a:solidFill>
            <a:prstDash val="solid"/>
            <a:round/>
            <a:headEnd type="none" w="lg" len="lg"/>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p:cNvCxnSpPr>
            <a:stCxn id="57" idx="6"/>
          </p:cNvCxnSpPr>
          <p:nvPr/>
        </p:nvCxnSpPr>
        <p:spPr bwMode="auto">
          <a:xfrm flipV="1">
            <a:off x="6635750" y="4556125"/>
            <a:ext cx="1012825" cy="841375"/>
          </a:xfrm>
          <a:prstGeom prst="straightConnector1">
            <a:avLst/>
          </a:prstGeom>
          <a:solidFill>
            <a:schemeClr val="accent1"/>
          </a:solidFill>
          <a:ln w="38100" cap="flat" cmpd="sng" algn="ctr">
            <a:solidFill>
              <a:schemeClr val="tx1"/>
            </a:solidFill>
            <a:prstDash val="solid"/>
            <a:round/>
            <a:headEnd type="none" w="lg" len="lg"/>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Arrow Connector 25"/>
          <p:cNvCxnSpPr>
            <a:endCxn id="81" idx="1"/>
          </p:cNvCxnSpPr>
          <p:nvPr/>
        </p:nvCxnSpPr>
        <p:spPr bwMode="auto">
          <a:xfrm>
            <a:off x="6659563" y="5395913"/>
            <a:ext cx="1030287" cy="366711"/>
          </a:xfrm>
          <a:prstGeom prst="straightConnector1">
            <a:avLst/>
          </a:prstGeom>
          <a:solidFill>
            <a:schemeClr val="accent1"/>
          </a:solidFill>
          <a:ln w="38100" cap="flat" cmpd="sng" algn="ctr">
            <a:solidFill>
              <a:schemeClr val="tx1"/>
            </a:solidFill>
            <a:prstDash val="solid"/>
            <a:round/>
            <a:headEnd type="none" w="lg" len="lg"/>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8" name="TextBox 57"/>
          <p:cNvSpPr txBox="1"/>
          <p:nvPr/>
        </p:nvSpPr>
        <p:spPr>
          <a:xfrm>
            <a:off x="1030511" y="5965375"/>
            <a:ext cx="7547432" cy="707886"/>
          </a:xfrm>
          <a:prstGeom prst="rect">
            <a:avLst/>
          </a:prstGeom>
          <a:noFill/>
        </p:spPr>
        <p:txBody>
          <a:bodyPr wrap="square" rtlCol="0">
            <a:spAutoFit/>
          </a:bodyPr>
          <a:lstStyle/>
          <a:p>
            <a:pPr algn="l"/>
            <a:r>
              <a:rPr lang="en-US" sz="2000" b="1" i="0" dirty="0">
                <a:solidFill>
                  <a:srgbClr val="FF0000"/>
                </a:solidFill>
              </a:rPr>
              <a:t>The assignment of </a:t>
            </a:r>
            <a:r>
              <a:rPr lang="en-US" b="1" dirty="0">
                <a:solidFill>
                  <a:srgbClr val="FF0000"/>
                </a:solidFill>
              </a:rPr>
              <a:t>ca</a:t>
            </a:r>
            <a:r>
              <a:rPr lang="en-US" sz="2000" b="1" i="0" dirty="0">
                <a:solidFill>
                  <a:srgbClr val="FF0000"/>
                </a:solidFill>
              </a:rPr>
              <a:t>rs to </a:t>
            </a:r>
            <a:r>
              <a:rPr lang="en-US" b="1" dirty="0">
                <a:solidFill>
                  <a:srgbClr val="FF0000"/>
                </a:solidFill>
              </a:rPr>
              <a:t>riders</a:t>
            </a:r>
            <a:r>
              <a:rPr lang="en-US" sz="2000" b="1" i="0" dirty="0">
                <a:solidFill>
                  <a:srgbClr val="FF0000"/>
                </a:solidFill>
              </a:rPr>
              <a:t> evolves over time, with new riders arriving, along with updates </a:t>
            </a:r>
            <a:r>
              <a:rPr lang="en-US" b="1" dirty="0">
                <a:solidFill>
                  <a:srgbClr val="FF0000"/>
                </a:solidFill>
              </a:rPr>
              <a:t>of cars available.</a:t>
            </a:r>
            <a:endParaRPr lang="en-US" sz="2000" b="1" i="0" dirty="0">
              <a:solidFill>
                <a:srgbClr val="FF0000"/>
              </a:solidFill>
            </a:endParaRPr>
          </a:p>
        </p:txBody>
      </p:sp>
      <p:sp>
        <p:nvSpPr>
          <p:cNvPr id="2" name="Footer Placeholder 1"/>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14704640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Matching buyers with sellers</a:t>
            </a:r>
          </a:p>
        </p:txBody>
      </p:sp>
      <p:sp>
        <p:nvSpPr>
          <p:cNvPr id="3" name="Content Placeholder 2"/>
          <p:cNvSpPr>
            <a:spLocks noGrp="1"/>
          </p:cNvSpPr>
          <p:nvPr>
            <p:ph idx="1"/>
          </p:nvPr>
        </p:nvSpPr>
        <p:spPr>
          <a:xfrm>
            <a:off x="685799" y="1143000"/>
            <a:ext cx="4108869" cy="4953000"/>
          </a:xfrm>
        </p:spPr>
        <p:txBody>
          <a:bodyPr/>
          <a:lstStyle/>
          <a:p>
            <a:r>
              <a:rPr lang="en-US" sz="2000" dirty="0"/>
              <a:t>Now we have a logistic curve for each origin-destination pair (</a:t>
            </a:r>
            <a:r>
              <a:rPr lang="en-US" sz="2000" dirty="0" err="1"/>
              <a:t>i,j</a:t>
            </a:r>
            <a:r>
              <a:rPr lang="en-US" sz="2000" dirty="0"/>
              <a:t>)</a:t>
            </a:r>
          </a:p>
          <a:p>
            <a:endParaRPr lang="en-US" sz="2000" dirty="0"/>
          </a:p>
          <a:p>
            <a:endParaRPr lang="en-US" sz="2000" dirty="0"/>
          </a:p>
          <a:p>
            <a:endParaRPr lang="en-US" sz="2000" dirty="0"/>
          </a:p>
          <a:p>
            <a:endParaRPr lang="en-US" sz="2000" dirty="0"/>
          </a:p>
          <a:p>
            <a:r>
              <a:rPr lang="en-US" sz="2000" dirty="0"/>
              <a:t>Number of offers for each (</a:t>
            </a:r>
            <a:r>
              <a:rPr lang="en-US" sz="2000" dirty="0" err="1"/>
              <a:t>i,j</a:t>
            </a:r>
            <a:r>
              <a:rPr lang="en-US" sz="2000" dirty="0"/>
              <a:t>) pair is relatively small.</a:t>
            </a:r>
          </a:p>
          <a:p>
            <a:r>
              <a:rPr lang="en-US" sz="2000" dirty="0"/>
              <a:t>Need to generalize the learning across hundreds to thousands of markets.</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5279" y="2113105"/>
            <a:ext cx="4213756" cy="2750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Object 4"/>
          <p:cNvGraphicFramePr>
            <a:graphicFrameLocks noChangeAspect="1"/>
          </p:cNvGraphicFramePr>
          <p:nvPr>
            <p:extLst/>
          </p:nvPr>
        </p:nvGraphicFramePr>
        <p:xfrm>
          <a:off x="1251871" y="2019300"/>
          <a:ext cx="2811463" cy="830263"/>
        </p:xfrm>
        <a:graphic>
          <a:graphicData uri="http://schemas.openxmlformats.org/presentationml/2006/ole">
            <mc:AlternateContent xmlns:mc="http://schemas.openxmlformats.org/markup-compatibility/2006">
              <mc:Choice xmlns:v="urn:schemas-microsoft-com:vml" Requires="v">
                <p:oleObj spid="_x0000_s10242" name="Equation" r:id="rId4" imgW="1676160" imgH="495000" progId="Equation.DSMT4">
                  <p:embed/>
                </p:oleObj>
              </mc:Choice>
              <mc:Fallback>
                <p:oleObj name="Equation" r:id="rId4" imgW="1676160" imgH="495000" progId="Equation.DSMT4">
                  <p:embed/>
                  <p:pic>
                    <p:nvPicPr>
                      <p:cNvPr id="5" name="Object 4"/>
                      <p:cNvPicPr/>
                      <p:nvPr/>
                    </p:nvPicPr>
                    <p:blipFill>
                      <a:blip r:embed="rId5"/>
                      <a:stretch>
                        <a:fillRect/>
                      </a:stretch>
                    </p:blipFill>
                    <p:spPr>
                      <a:xfrm>
                        <a:off x="1251871" y="2019300"/>
                        <a:ext cx="2811463" cy="830263"/>
                      </a:xfrm>
                      <a:prstGeom prst="rect">
                        <a:avLst/>
                      </a:prstGeom>
                    </p:spPr>
                  </p:pic>
                </p:oleObj>
              </mc:Fallback>
            </mc:AlternateContent>
          </a:graphicData>
        </a:graphic>
      </p:graphicFrame>
      <p:sp>
        <p:nvSpPr>
          <p:cNvPr id="7" name="TextBox 6"/>
          <p:cNvSpPr txBox="1"/>
          <p:nvPr/>
        </p:nvSpPr>
        <p:spPr>
          <a:xfrm>
            <a:off x="5354884" y="1694229"/>
            <a:ext cx="736099" cy="369332"/>
          </a:xfrm>
          <a:prstGeom prst="rect">
            <a:avLst/>
          </a:prstGeom>
          <a:noFill/>
        </p:spPr>
        <p:txBody>
          <a:bodyPr wrap="none" rtlCol="0">
            <a:spAutoFit/>
          </a:bodyPr>
          <a:lstStyle/>
          <a:p>
            <a:r>
              <a:rPr lang="en-US" dirty="0"/>
              <a:t>Buyer</a:t>
            </a:r>
          </a:p>
        </p:txBody>
      </p:sp>
      <p:sp>
        <p:nvSpPr>
          <p:cNvPr id="8" name="TextBox 7"/>
          <p:cNvSpPr txBox="1"/>
          <p:nvPr/>
        </p:nvSpPr>
        <p:spPr>
          <a:xfrm>
            <a:off x="8262783" y="1708975"/>
            <a:ext cx="723275" cy="369332"/>
          </a:xfrm>
          <a:prstGeom prst="rect">
            <a:avLst/>
          </a:prstGeom>
          <a:noFill/>
        </p:spPr>
        <p:txBody>
          <a:bodyPr wrap="none" rtlCol="0">
            <a:spAutoFit/>
          </a:bodyPr>
          <a:lstStyle/>
          <a:p>
            <a:r>
              <a:rPr lang="en-US" dirty="0"/>
              <a:t>Seller</a:t>
            </a:r>
          </a:p>
        </p:txBody>
      </p:sp>
      <p:sp>
        <p:nvSpPr>
          <p:cNvPr id="9" name="TextBox 8"/>
          <p:cNvSpPr txBox="1"/>
          <p:nvPr/>
        </p:nvSpPr>
        <p:spPr>
          <a:xfrm>
            <a:off x="6292643" y="4716617"/>
            <a:ext cx="1552220" cy="400110"/>
          </a:xfrm>
          <a:prstGeom prst="rect">
            <a:avLst/>
          </a:prstGeom>
          <a:solidFill>
            <a:schemeClr val="bg1"/>
          </a:solidFill>
        </p:spPr>
        <p:txBody>
          <a:bodyPr wrap="none" rtlCol="0">
            <a:spAutoFit/>
          </a:bodyPr>
          <a:lstStyle/>
          <a:p>
            <a:r>
              <a:rPr lang="en-US" sz="2000" dirty="0"/>
              <a:t>Offered price</a:t>
            </a:r>
          </a:p>
        </p:txBody>
      </p:sp>
    </p:spTree>
    <p:extLst>
      <p:ext uri="{BB962C8B-B14F-4D97-AF65-F5344CB8AC3E}">
        <p14:creationId xmlns:p14="http://schemas.microsoft.com/office/powerpoint/2010/main" val="1935604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60" y="11176"/>
            <a:ext cx="9196229" cy="684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type="none" w="med" len="lg"/>
              </a14:hiddenLine>
            </a:ext>
          </a:extLst>
        </p:spPr>
      </p:pic>
      <p:pic>
        <p:nvPicPr>
          <p:cNvPr id="20"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805" b="8272"/>
          <a:stretch/>
        </p:blipFill>
        <p:spPr bwMode="auto">
          <a:xfrm>
            <a:off x="469898" y="1359188"/>
            <a:ext cx="2405829" cy="1714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900" y="3763261"/>
            <a:ext cx="1917699" cy="290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9178" y="635288"/>
            <a:ext cx="1491052" cy="1722905"/>
          </a:xfrm>
          <a:prstGeom prst="rect">
            <a:avLst/>
          </a:prstGeom>
        </p:spPr>
      </p:pic>
      <p:pic>
        <p:nvPicPr>
          <p:cNvPr id="2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07100" y="4579936"/>
            <a:ext cx="2768600" cy="197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801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7129" y="2216294"/>
            <a:ext cx="2279650" cy="170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95557" y="114300"/>
            <a:ext cx="8280143" cy="646331"/>
          </a:xfrm>
          <a:prstGeom prst="rect">
            <a:avLst/>
          </a:prstGeom>
          <a:noFill/>
        </p:spPr>
        <p:txBody>
          <a:bodyPr wrap="square" rtlCol="0">
            <a:spAutoFit/>
          </a:bodyPr>
          <a:lstStyle/>
          <a:p>
            <a:r>
              <a:rPr lang="en-US" sz="3600" i="0" dirty="0"/>
              <a:t>An energy generation portfolio </a:t>
            </a:r>
          </a:p>
        </p:txBody>
      </p:sp>
      <p:pic>
        <p:nvPicPr>
          <p:cNvPr id="598021"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76729" y="4464542"/>
            <a:ext cx="1952625" cy="1472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80200" y="2686866"/>
            <a:ext cx="2238631" cy="1076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p:txBody>
          <a:bodyPr/>
          <a:lstStyle/>
          <a:p>
            <a:pPr>
              <a:defRPr/>
            </a:pPr>
            <a:r>
              <a:rPr lang="en-US"/>
              <a:t>© 2018 W.B. Powell</a:t>
            </a:r>
          </a:p>
        </p:txBody>
      </p:sp>
      <p:sp>
        <p:nvSpPr>
          <p:cNvPr id="4" name="Slide Number Placeholder 3"/>
          <p:cNvSpPr>
            <a:spLocks noGrp="1"/>
          </p:cNvSpPr>
          <p:nvPr>
            <p:ph type="sldNum" sz="quarter" idx="12"/>
          </p:nvPr>
        </p:nvSpPr>
        <p:spPr/>
        <p:txBody>
          <a:bodyPr/>
          <a:lstStyle/>
          <a:p>
            <a:pPr>
              <a:defRPr/>
            </a:pPr>
            <a:r>
              <a:rPr lang="en-US"/>
              <a:t>Slide </a:t>
            </a:r>
            <a:fld id="{CA1BF554-DF22-475E-92F9-B7E92000597D}" type="slidenum">
              <a:rPr lang="en-US" smtClean="0"/>
              <a:pPr>
                <a:defRPr/>
              </a:pPr>
              <a:t>32</a:t>
            </a:fld>
            <a:endParaRPr lang="en-US"/>
          </a:p>
        </p:txBody>
      </p:sp>
    </p:spTree>
    <p:extLst>
      <p:ext uri="{BB962C8B-B14F-4D97-AF65-F5344CB8AC3E}">
        <p14:creationId xmlns:p14="http://schemas.microsoft.com/office/powerpoint/2010/main" val="110484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21"/>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23"/>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22"/>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598019"/>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5980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063" y="3145411"/>
            <a:ext cx="7215187" cy="330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type="none" w="med" len="lg"/>
              </a14:hiddenLine>
            </a:ext>
          </a:extLst>
        </p:spPr>
      </p:pic>
      <p:sp>
        <p:nvSpPr>
          <p:cNvPr id="369669" name="Rectangle 5" descr="Zig zag"/>
          <p:cNvSpPr>
            <a:spLocks noChangeArrowheads="1"/>
          </p:cNvSpPr>
          <p:nvPr/>
        </p:nvSpPr>
        <p:spPr bwMode="auto">
          <a:xfrm>
            <a:off x="1485250" y="5166298"/>
            <a:ext cx="6578600" cy="787400"/>
          </a:xfrm>
          <a:prstGeom prst="rect">
            <a:avLst/>
          </a:prstGeom>
          <a:pattFill prst="zigZag">
            <a:fgClr>
              <a:srgbClr val="0000EA"/>
            </a:fgClr>
            <a:bgClr>
              <a:srgbClr val="FFFFFF"/>
            </a:bgClr>
          </a:pattFill>
          <a:ln w="12700" algn="ctr">
            <a:solidFill>
              <a:schemeClr val="tx1"/>
            </a:solidFill>
            <a:miter lim="800000"/>
            <a:headEnd/>
            <a:tailEnd type="none" w="med" len="lg"/>
          </a:ln>
        </p:spPr>
        <p:txBody>
          <a:bodyPr wrap="none" anchor="ctr"/>
          <a:lstStyle/>
          <a:p>
            <a:endParaRPr lang="en-US"/>
          </a:p>
        </p:txBody>
      </p:sp>
      <p:sp>
        <p:nvSpPr>
          <p:cNvPr id="369670" name="Rectangle 6"/>
          <p:cNvSpPr>
            <a:spLocks noChangeArrowheads="1"/>
          </p:cNvSpPr>
          <p:nvPr/>
        </p:nvSpPr>
        <p:spPr bwMode="auto">
          <a:xfrm>
            <a:off x="1486838" y="4672586"/>
            <a:ext cx="6578600" cy="482600"/>
          </a:xfrm>
          <a:prstGeom prst="rect">
            <a:avLst/>
          </a:prstGeom>
          <a:solidFill>
            <a:schemeClr val="folHlink">
              <a:alpha val="85097"/>
            </a:schemeClr>
          </a:solidFill>
          <a:ln w="12700" algn="ctr">
            <a:solidFill>
              <a:schemeClr val="tx1"/>
            </a:solidFill>
            <a:miter lim="800000"/>
            <a:headEnd/>
            <a:tailEnd type="none" w="med" len="lg"/>
          </a:ln>
        </p:spPr>
        <p:txBody>
          <a:bodyPr wrap="none" anchor="ctr"/>
          <a:lstStyle/>
          <a:p>
            <a:endParaRPr lang="en-US"/>
          </a:p>
        </p:txBody>
      </p:sp>
      <p:sp>
        <p:nvSpPr>
          <p:cNvPr id="369671" name="Rectangle 7"/>
          <p:cNvSpPr>
            <a:spLocks noChangeArrowheads="1"/>
          </p:cNvSpPr>
          <p:nvPr/>
        </p:nvSpPr>
        <p:spPr bwMode="auto">
          <a:xfrm>
            <a:off x="2186925" y="4343973"/>
            <a:ext cx="1028700" cy="330200"/>
          </a:xfrm>
          <a:prstGeom prst="rect">
            <a:avLst/>
          </a:prstGeom>
          <a:solidFill>
            <a:schemeClr val="folHlink">
              <a:alpha val="85097"/>
            </a:schemeClr>
          </a:solidFill>
          <a:ln w="12700" algn="ctr">
            <a:solidFill>
              <a:schemeClr val="tx1"/>
            </a:solidFill>
            <a:miter lim="800000"/>
            <a:headEnd/>
            <a:tailEnd type="none" w="med" len="lg"/>
          </a:ln>
        </p:spPr>
        <p:txBody>
          <a:bodyPr wrap="none" anchor="ctr"/>
          <a:lstStyle/>
          <a:p>
            <a:endParaRPr lang="en-US"/>
          </a:p>
        </p:txBody>
      </p:sp>
      <p:sp>
        <p:nvSpPr>
          <p:cNvPr id="369672" name="Rectangle 8"/>
          <p:cNvSpPr>
            <a:spLocks noChangeArrowheads="1"/>
          </p:cNvSpPr>
          <p:nvPr/>
        </p:nvSpPr>
        <p:spPr bwMode="auto">
          <a:xfrm>
            <a:off x="1490013" y="4447161"/>
            <a:ext cx="698500" cy="215900"/>
          </a:xfrm>
          <a:prstGeom prst="rect">
            <a:avLst/>
          </a:prstGeom>
          <a:solidFill>
            <a:srgbClr val="2AA82A">
              <a:alpha val="85097"/>
            </a:srgbClr>
          </a:solidFill>
          <a:ln w="12700" algn="ctr">
            <a:solidFill>
              <a:schemeClr val="tx1"/>
            </a:solidFill>
            <a:miter lim="800000"/>
            <a:headEnd/>
            <a:tailEnd type="none" w="med" len="lg"/>
          </a:ln>
        </p:spPr>
        <p:txBody>
          <a:bodyPr wrap="none" anchor="ctr"/>
          <a:lstStyle/>
          <a:p>
            <a:endParaRPr lang="en-US"/>
          </a:p>
        </p:txBody>
      </p:sp>
      <p:sp>
        <p:nvSpPr>
          <p:cNvPr id="369673" name="Rectangle 9"/>
          <p:cNvSpPr>
            <a:spLocks noChangeArrowheads="1"/>
          </p:cNvSpPr>
          <p:nvPr/>
        </p:nvSpPr>
        <p:spPr bwMode="auto">
          <a:xfrm>
            <a:off x="4525313" y="4345561"/>
            <a:ext cx="876300" cy="330200"/>
          </a:xfrm>
          <a:prstGeom prst="rect">
            <a:avLst/>
          </a:prstGeom>
          <a:solidFill>
            <a:srgbClr val="2AA82A">
              <a:alpha val="85097"/>
            </a:srgbClr>
          </a:solidFill>
          <a:ln w="12700" algn="ctr">
            <a:solidFill>
              <a:schemeClr val="tx1"/>
            </a:solidFill>
            <a:miter lim="800000"/>
            <a:headEnd/>
            <a:tailEnd type="none" w="med" len="lg"/>
          </a:ln>
        </p:spPr>
        <p:txBody>
          <a:bodyPr wrap="none" anchor="ctr"/>
          <a:lstStyle/>
          <a:p>
            <a:endParaRPr lang="en-US"/>
          </a:p>
        </p:txBody>
      </p:sp>
      <p:sp>
        <p:nvSpPr>
          <p:cNvPr id="369674" name="Rectangle 10"/>
          <p:cNvSpPr>
            <a:spLocks noChangeArrowheads="1"/>
          </p:cNvSpPr>
          <p:nvPr/>
        </p:nvSpPr>
        <p:spPr bwMode="auto">
          <a:xfrm>
            <a:off x="1491600" y="4232848"/>
            <a:ext cx="698500" cy="215900"/>
          </a:xfrm>
          <a:prstGeom prst="rect">
            <a:avLst/>
          </a:prstGeom>
          <a:solidFill>
            <a:srgbClr val="0000EA">
              <a:alpha val="85097"/>
            </a:srgbClr>
          </a:solidFill>
          <a:ln w="12700" algn="ctr">
            <a:solidFill>
              <a:schemeClr val="tx1"/>
            </a:solidFill>
            <a:miter lim="800000"/>
            <a:headEnd/>
            <a:tailEnd type="none" w="med" len="lg"/>
          </a:ln>
        </p:spPr>
        <p:txBody>
          <a:bodyPr wrap="none" anchor="ctr"/>
          <a:lstStyle/>
          <a:p>
            <a:endParaRPr lang="en-US"/>
          </a:p>
        </p:txBody>
      </p:sp>
      <p:sp>
        <p:nvSpPr>
          <p:cNvPr id="369675" name="Rectangle 11"/>
          <p:cNvSpPr>
            <a:spLocks noChangeArrowheads="1"/>
          </p:cNvSpPr>
          <p:nvPr/>
        </p:nvSpPr>
        <p:spPr bwMode="auto">
          <a:xfrm>
            <a:off x="1493188" y="4018536"/>
            <a:ext cx="393700" cy="215900"/>
          </a:xfrm>
          <a:prstGeom prst="rect">
            <a:avLst/>
          </a:prstGeom>
          <a:solidFill>
            <a:srgbClr val="0000EA">
              <a:alpha val="85097"/>
            </a:srgbClr>
          </a:solidFill>
          <a:ln w="12700" algn="ctr">
            <a:solidFill>
              <a:schemeClr val="tx1"/>
            </a:solidFill>
            <a:miter lim="800000"/>
            <a:headEnd/>
            <a:tailEnd type="none" w="med" len="lg"/>
          </a:ln>
        </p:spPr>
        <p:txBody>
          <a:bodyPr wrap="none" anchor="ctr"/>
          <a:lstStyle/>
          <a:p>
            <a:endParaRPr lang="en-US"/>
          </a:p>
        </p:txBody>
      </p:sp>
      <p:sp>
        <p:nvSpPr>
          <p:cNvPr id="369676" name="Rectangle 12"/>
          <p:cNvSpPr>
            <a:spLocks noChangeArrowheads="1"/>
          </p:cNvSpPr>
          <p:nvPr/>
        </p:nvSpPr>
        <p:spPr bwMode="auto">
          <a:xfrm>
            <a:off x="1494775" y="3804223"/>
            <a:ext cx="266700" cy="215900"/>
          </a:xfrm>
          <a:prstGeom prst="rect">
            <a:avLst/>
          </a:prstGeom>
          <a:solidFill>
            <a:srgbClr val="33CC33">
              <a:alpha val="85097"/>
            </a:srgbClr>
          </a:solidFill>
          <a:ln w="12700" algn="ctr">
            <a:solidFill>
              <a:schemeClr val="tx1"/>
            </a:solidFill>
            <a:miter lim="800000"/>
            <a:headEnd/>
            <a:tailEnd type="none" w="med" len="lg"/>
          </a:ln>
        </p:spPr>
        <p:txBody>
          <a:bodyPr wrap="none" anchor="ctr"/>
          <a:lstStyle/>
          <a:p>
            <a:endParaRPr lang="en-US"/>
          </a:p>
        </p:txBody>
      </p:sp>
      <p:sp>
        <p:nvSpPr>
          <p:cNvPr id="369677" name="Rectangle 13"/>
          <p:cNvSpPr>
            <a:spLocks noChangeArrowheads="1"/>
          </p:cNvSpPr>
          <p:nvPr/>
        </p:nvSpPr>
        <p:spPr bwMode="auto">
          <a:xfrm>
            <a:off x="2213913" y="4015361"/>
            <a:ext cx="939800" cy="330200"/>
          </a:xfrm>
          <a:prstGeom prst="rect">
            <a:avLst/>
          </a:prstGeom>
          <a:solidFill>
            <a:srgbClr val="2AA82A">
              <a:alpha val="85097"/>
            </a:srgbClr>
          </a:solidFill>
          <a:ln w="12700" algn="ctr">
            <a:solidFill>
              <a:schemeClr val="tx1"/>
            </a:solidFill>
            <a:miter lim="800000"/>
            <a:headEnd/>
            <a:tailEnd type="none" w="med" len="lg"/>
          </a:ln>
        </p:spPr>
        <p:txBody>
          <a:bodyPr wrap="none" anchor="ctr"/>
          <a:lstStyle/>
          <a:p>
            <a:endParaRPr lang="en-US"/>
          </a:p>
        </p:txBody>
      </p:sp>
      <p:sp>
        <p:nvSpPr>
          <p:cNvPr id="369678" name="Rectangle 14"/>
          <p:cNvSpPr>
            <a:spLocks noChangeArrowheads="1"/>
          </p:cNvSpPr>
          <p:nvPr/>
        </p:nvSpPr>
        <p:spPr bwMode="auto">
          <a:xfrm>
            <a:off x="2228200" y="3686748"/>
            <a:ext cx="838200" cy="330200"/>
          </a:xfrm>
          <a:prstGeom prst="rect">
            <a:avLst/>
          </a:prstGeom>
          <a:solidFill>
            <a:srgbClr val="0000EA">
              <a:alpha val="43137"/>
            </a:srgbClr>
          </a:solidFill>
          <a:ln w="12700" algn="ctr">
            <a:solidFill>
              <a:schemeClr val="tx1"/>
            </a:solidFill>
            <a:miter lim="800000"/>
            <a:headEnd/>
            <a:tailEnd type="none" w="med" len="lg"/>
          </a:ln>
        </p:spPr>
        <p:txBody>
          <a:bodyPr wrap="none" anchor="ctr"/>
          <a:lstStyle/>
          <a:p>
            <a:endParaRPr lang="en-US"/>
          </a:p>
        </p:txBody>
      </p:sp>
      <p:sp>
        <p:nvSpPr>
          <p:cNvPr id="369679" name="Rectangle 15"/>
          <p:cNvSpPr>
            <a:spLocks noChangeArrowheads="1"/>
          </p:cNvSpPr>
          <p:nvPr/>
        </p:nvSpPr>
        <p:spPr bwMode="auto">
          <a:xfrm>
            <a:off x="2737788" y="3485136"/>
            <a:ext cx="292100" cy="203200"/>
          </a:xfrm>
          <a:prstGeom prst="rect">
            <a:avLst/>
          </a:prstGeom>
          <a:solidFill>
            <a:srgbClr val="33CC33">
              <a:alpha val="85097"/>
            </a:srgbClr>
          </a:solidFill>
          <a:ln w="12700" algn="ctr">
            <a:solidFill>
              <a:schemeClr val="tx1"/>
            </a:solidFill>
            <a:miter lim="800000"/>
            <a:headEnd/>
            <a:tailEnd type="none" w="med" len="lg"/>
          </a:ln>
        </p:spPr>
        <p:txBody>
          <a:bodyPr wrap="none" anchor="ctr"/>
          <a:lstStyle/>
          <a:p>
            <a:endParaRPr lang="en-US"/>
          </a:p>
        </p:txBody>
      </p:sp>
      <p:sp>
        <p:nvSpPr>
          <p:cNvPr id="369680" name="Rectangle 16"/>
          <p:cNvSpPr>
            <a:spLocks noChangeArrowheads="1"/>
          </p:cNvSpPr>
          <p:nvPr/>
        </p:nvSpPr>
        <p:spPr bwMode="auto">
          <a:xfrm>
            <a:off x="3371200" y="4016948"/>
            <a:ext cx="850900" cy="330200"/>
          </a:xfrm>
          <a:prstGeom prst="rect">
            <a:avLst/>
          </a:prstGeom>
          <a:solidFill>
            <a:srgbClr val="2AA82A">
              <a:alpha val="85097"/>
            </a:srgbClr>
          </a:solidFill>
          <a:ln w="12700" algn="ctr">
            <a:solidFill>
              <a:schemeClr val="tx1"/>
            </a:solidFill>
            <a:miter lim="800000"/>
            <a:headEnd/>
            <a:tailEnd type="none" w="med" len="lg"/>
          </a:ln>
        </p:spPr>
        <p:txBody>
          <a:bodyPr wrap="none" anchor="ctr"/>
          <a:lstStyle/>
          <a:p>
            <a:endParaRPr lang="en-US"/>
          </a:p>
        </p:txBody>
      </p:sp>
      <p:sp>
        <p:nvSpPr>
          <p:cNvPr id="369681" name="Rectangle 17"/>
          <p:cNvSpPr>
            <a:spLocks noChangeArrowheads="1"/>
          </p:cNvSpPr>
          <p:nvPr/>
        </p:nvSpPr>
        <p:spPr bwMode="auto">
          <a:xfrm>
            <a:off x="3217213" y="4345561"/>
            <a:ext cx="1028700" cy="330200"/>
          </a:xfrm>
          <a:prstGeom prst="rect">
            <a:avLst/>
          </a:prstGeom>
          <a:solidFill>
            <a:schemeClr val="folHlink">
              <a:alpha val="85097"/>
            </a:schemeClr>
          </a:solidFill>
          <a:ln w="12700" algn="ctr">
            <a:solidFill>
              <a:schemeClr val="tx1"/>
            </a:solidFill>
            <a:miter lim="800000"/>
            <a:headEnd/>
            <a:tailEnd type="none" w="med" len="lg"/>
          </a:ln>
        </p:spPr>
        <p:txBody>
          <a:bodyPr wrap="none" anchor="ctr"/>
          <a:lstStyle/>
          <a:p>
            <a:endParaRPr lang="en-US"/>
          </a:p>
        </p:txBody>
      </p:sp>
      <p:sp>
        <p:nvSpPr>
          <p:cNvPr id="369682" name="Rectangle 18"/>
          <p:cNvSpPr>
            <a:spLocks noChangeArrowheads="1"/>
          </p:cNvSpPr>
          <p:nvPr/>
        </p:nvSpPr>
        <p:spPr bwMode="auto">
          <a:xfrm>
            <a:off x="4668188" y="4005836"/>
            <a:ext cx="673100" cy="330200"/>
          </a:xfrm>
          <a:prstGeom prst="rect">
            <a:avLst/>
          </a:prstGeom>
          <a:solidFill>
            <a:srgbClr val="0000EA">
              <a:alpha val="43137"/>
            </a:srgbClr>
          </a:solidFill>
          <a:ln w="12700" algn="ctr">
            <a:solidFill>
              <a:schemeClr val="tx1"/>
            </a:solidFill>
            <a:miter lim="800000"/>
            <a:headEnd/>
            <a:tailEnd type="none" w="med" len="lg"/>
          </a:ln>
        </p:spPr>
        <p:txBody>
          <a:bodyPr wrap="none" anchor="ctr"/>
          <a:lstStyle/>
          <a:p>
            <a:endParaRPr lang="en-US"/>
          </a:p>
        </p:txBody>
      </p:sp>
      <p:sp>
        <p:nvSpPr>
          <p:cNvPr id="369683" name="Rectangle 19"/>
          <p:cNvSpPr>
            <a:spLocks noChangeArrowheads="1"/>
          </p:cNvSpPr>
          <p:nvPr/>
        </p:nvSpPr>
        <p:spPr bwMode="auto">
          <a:xfrm>
            <a:off x="3552175" y="3689923"/>
            <a:ext cx="571500" cy="330200"/>
          </a:xfrm>
          <a:prstGeom prst="rect">
            <a:avLst/>
          </a:prstGeom>
          <a:solidFill>
            <a:srgbClr val="0000EA">
              <a:alpha val="43137"/>
            </a:srgbClr>
          </a:solidFill>
          <a:ln w="12700" algn="ctr">
            <a:solidFill>
              <a:schemeClr val="tx1"/>
            </a:solidFill>
            <a:miter lim="800000"/>
            <a:headEnd/>
            <a:tailEnd type="none" w="med" len="lg"/>
          </a:ln>
        </p:spPr>
        <p:txBody>
          <a:bodyPr wrap="none" anchor="ctr"/>
          <a:lstStyle/>
          <a:p>
            <a:endParaRPr lang="en-US"/>
          </a:p>
        </p:txBody>
      </p:sp>
      <p:sp>
        <p:nvSpPr>
          <p:cNvPr id="369685" name="Rectangle 21"/>
          <p:cNvSpPr>
            <a:spLocks noChangeArrowheads="1"/>
          </p:cNvSpPr>
          <p:nvPr/>
        </p:nvSpPr>
        <p:spPr bwMode="auto">
          <a:xfrm>
            <a:off x="3818875" y="3474023"/>
            <a:ext cx="292100" cy="203200"/>
          </a:xfrm>
          <a:prstGeom prst="rect">
            <a:avLst/>
          </a:prstGeom>
          <a:solidFill>
            <a:srgbClr val="33CC33">
              <a:alpha val="85097"/>
            </a:srgbClr>
          </a:solidFill>
          <a:ln w="12700" algn="ctr">
            <a:solidFill>
              <a:schemeClr val="tx1"/>
            </a:solidFill>
            <a:miter lim="800000"/>
            <a:headEnd/>
            <a:tailEnd type="none" w="med" len="lg"/>
          </a:ln>
        </p:spPr>
        <p:txBody>
          <a:bodyPr wrap="none" anchor="ctr"/>
          <a:lstStyle/>
          <a:p>
            <a:endParaRPr lang="en-US"/>
          </a:p>
        </p:txBody>
      </p:sp>
      <p:sp>
        <p:nvSpPr>
          <p:cNvPr id="369686" name="Rectangle 22"/>
          <p:cNvSpPr>
            <a:spLocks noChangeArrowheads="1"/>
          </p:cNvSpPr>
          <p:nvPr/>
        </p:nvSpPr>
        <p:spPr bwMode="auto">
          <a:xfrm>
            <a:off x="4684063" y="3869311"/>
            <a:ext cx="609600" cy="139700"/>
          </a:xfrm>
          <a:prstGeom prst="rect">
            <a:avLst/>
          </a:prstGeom>
          <a:solidFill>
            <a:srgbClr val="33CC33">
              <a:alpha val="85097"/>
            </a:srgbClr>
          </a:solidFill>
          <a:ln w="12700" algn="ctr">
            <a:solidFill>
              <a:schemeClr val="tx1"/>
            </a:solidFill>
            <a:miter lim="800000"/>
            <a:headEnd/>
            <a:tailEnd type="none" w="med" len="lg"/>
          </a:ln>
        </p:spPr>
        <p:txBody>
          <a:bodyPr wrap="none" anchor="ctr"/>
          <a:lstStyle/>
          <a:p>
            <a:endParaRPr lang="en-US"/>
          </a:p>
        </p:txBody>
      </p:sp>
      <p:sp>
        <p:nvSpPr>
          <p:cNvPr id="369687" name="Rectangle 23"/>
          <p:cNvSpPr>
            <a:spLocks noChangeArrowheads="1"/>
          </p:cNvSpPr>
          <p:nvPr/>
        </p:nvSpPr>
        <p:spPr bwMode="auto">
          <a:xfrm>
            <a:off x="5801663" y="4009011"/>
            <a:ext cx="736600" cy="330200"/>
          </a:xfrm>
          <a:prstGeom prst="rect">
            <a:avLst/>
          </a:prstGeom>
          <a:solidFill>
            <a:srgbClr val="0000EA">
              <a:alpha val="43137"/>
            </a:srgbClr>
          </a:solidFill>
          <a:ln w="12700" algn="ctr">
            <a:solidFill>
              <a:schemeClr val="tx1"/>
            </a:solidFill>
            <a:miter lim="800000"/>
            <a:headEnd/>
            <a:tailEnd type="none" w="med" len="lg"/>
          </a:ln>
        </p:spPr>
        <p:txBody>
          <a:bodyPr wrap="none" anchor="ctr"/>
          <a:lstStyle/>
          <a:p>
            <a:endParaRPr lang="en-US"/>
          </a:p>
        </p:txBody>
      </p:sp>
      <p:sp>
        <p:nvSpPr>
          <p:cNvPr id="369688" name="Rectangle 24"/>
          <p:cNvSpPr>
            <a:spLocks noChangeArrowheads="1"/>
          </p:cNvSpPr>
          <p:nvPr/>
        </p:nvSpPr>
        <p:spPr bwMode="auto">
          <a:xfrm>
            <a:off x="6789088" y="4336036"/>
            <a:ext cx="952500" cy="330200"/>
          </a:xfrm>
          <a:prstGeom prst="rect">
            <a:avLst/>
          </a:prstGeom>
          <a:solidFill>
            <a:srgbClr val="2AA82A">
              <a:alpha val="85097"/>
            </a:srgbClr>
          </a:solidFill>
          <a:ln w="12700" algn="ctr">
            <a:solidFill>
              <a:schemeClr val="tx1"/>
            </a:solidFill>
            <a:miter lim="800000"/>
            <a:headEnd/>
            <a:tailEnd type="none" w="med" len="lg"/>
          </a:ln>
        </p:spPr>
        <p:txBody>
          <a:bodyPr wrap="none" anchor="ctr"/>
          <a:lstStyle/>
          <a:p>
            <a:endParaRPr lang="en-US"/>
          </a:p>
        </p:txBody>
      </p:sp>
      <p:sp>
        <p:nvSpPr>
          <p:cNvPr id="369689" name="Rectangle 25"/>
          <p:cNvSpPr>
            <a:spLocks noChangeArrowheads="1"/>
          </p:cNvSpPr>
          <p:nvPr/>
        </p:nvSpPr>
        <p:spPr bwMode="auto">
          <a:xfrm>
            <a:off x="6844650" y="3985198"/>
            <a:ext cx="800100" cy="330200"/>
          </a:xfrm>
          <a:prstGeom prst="rect">
            <a:avLst/>
          </a:prstGeom>
          <a:solidFill>
            <a:srgbClr val="0000EA">
              <a:alpha val="43137"/>
            </a:srgbClr>
          </a:solidFill>
          <a:ln w="12700" algn="ctr">
            <a:solidFill>
              <a:schemeClr val="tx1"/>
            </a:solidFill>
            <a:miter lim="800000"/>
            <a:headEnd/>
            <a:tailEnd type="none" w="med" len="lg"/>
          </a:ln>
        </p:spPr>
        <p:txBody>
          <a:bodyPr wrap="none" anchor="ctr"/>
          <a:lstStyle/>
          <a:p>
            <a:endParaRPr lang="en-US"/>
          </a:p>
        </p:txBody>
      </p:sp>
      <p:sp>
        <p:nvSpPr>
          <p:cNvPr id="369692" name="Rectangle 28"/>
          <p:cNvSpPr>
            <a:spLocks noChangeArrowheads="1"/>
          </p:cNvSpPr>
          <p:nvPr/>
        </p:nvSpPr>
        <p:spPr bwMode="auto">
          <a:xfrm>
            <a:off x="7252638" y="3669286"/>
            <a:ext cx="406400" cy="330200"/>
          </a:xfrm>
          <a:prstGeom prst="rect">
            <a:avLst/>
          </a:prstGeom>
          <a:solidFill>
            <a:srgbClr val="0000EA">
              <a:alpha val="43137"/>
            </a:srgbClr>
          </a:solidFill>
          <a:ln w="12700" algn="ctr">
            <a:solidFill>
              <a:schemeClr val="tx1"/>
            </a:solidFill>
            <a:miter lim="800000"/>
            <a:headEnd/>
            <a:tailEnd type="none" w="med" len="lg"/>
          </a:ln>
        </p:spPr>
        <p:txBody>
          <a:bodyPr wrap="none" anchor="ctr"/>
          <a:lstStyle/>
          <a:p>
            <a:endParaRPr lang="en-US"/>
          </a:p>
        </p:txBody>
      </p:sp>
      <p:sp>
        <p:nvSpPr>
          <p:cNvPr id="369693" name="Rectangle 29"/>
          <p:cNvSpPr>
            <a:spLocks noChangeArrowheads="1"/>
          </p:cNvSpPr>
          <p:nvPr/>
        </p:nvSpPr>
        <p:spPr bwMode="auto">
          <a:xfrm>
            <a:off x="7339950" y="3464498"/>
            <a:ext cx="292100" cy="203200"/>
          </a:xfrm>
          <a:prstGeom prst="rect">
            <a:avLst/>
          </a:prstGeom>
          <a:solidFill>
            <a:srgbClr val="33CC33">
              <a:alpha val="85097"/>
            </a:srgbClr>
          </a:solidFill>
          <a:ln w="12700" algn="ctr">
            <a:solidFill>
              <a:schemeClr val="tx1"/>
            </a:solidFill>
            <a:miter lim="800000"/>
            <a:headEnd/>
            <a:tailEnd type="none" w="med" len="lg"/>
          </a:ln>
        </p:spPr>
        <p:txBody>
          <a:bodyPr wrap="none" anchor="ctr"/>
          <a:lstStyle/>
          <a:p>
            <a:endParaRPr lang="en-US"/>
          </a:p>
        </p:txBody>
      </p:sp>
      <p:sp>
        <p:nvSpPr>
          <p:cNvPr id="369694" name="Rectangle 30"/>
          <p:cNvSpPr>
            <a:spLocks noChangeArrowheads="1"/>
          </p:cNvSpPr>
          <p:nvPr/>
        </p:nvSpPr>
        <p:spPr bwMode="auto">
          <a:xfrm>
            <a:off x="5698475" y="4350323"/>
            <a:ext cx="952500" cy="330200"/>
          </a:xfrm>
          <a:prstGeom prst="rect">
            <a:avLst/>
          </a:prstGeom>
          <a:solidFill>
            <a:srgbClr val="2AA82A">
              <a:alpha val="85097"/>
            </a:srgbClr>
          </a:solidFill>
          <a:ln w="12700" algn="ctr">
            <a:solidFill>
              <a:schemeClr val="tx1"/>
            </a:solidFill>
            <a:miter lim="800000"/>
            <a:headEnd/>
            <a:tailEnd type="none" w="med" len="lg"/>
          </a:ln>
        </p:spPr>
        <p:txBody>
          <a:bodyPr wrap="none" anchor="ctr"/>
          <a:lstStyle/>
          <a:p>
            <a:endParaRPr lang="en-US"/>
          </a:p>
        </p:txBody>
      </p:sp>
      <p:sp>
        <p:nvSpPr>
          <p:cNvPr id="369695" name="Rectangle 31"/>
          <p:cNvSpPr>
            <a:spLocks noChangeArrowheads="1"/>
          </p:cNvSpPr>
          <p:nvPr/>
        </p:nvSpPr>
        <p:spPr bwMode="auto">
          <a:xfrm>
            <a:off x="6992288" y="3701036"/>
            <a:ext cx="190500" cy="279400"/>
          </a:xfrm>
          <a:prstGeom prst="rect">
            <a:avLst/>
          </a:prstGeom>
          <a:solidFill>
            <a:srgbClr val="FF33CC">
              <a:alpha val="85097"/>
            </a:srgbClr>
          </a:solidFill>
          <a:ln w="12700" algn="ctr">
            <a:solidFill>
              <a:schemeClr val="tx1"/>
            </a:solidFill>
            <a:miter lim="800000"/>
            <a:headEnd/>
            <a:tailEnd type="none" w="med" len="lg"/>
          </a:ln>
        </p:spPr>
        <p:txBody>
          <a:bodyPr wrap="none" anchor="ctr"/>
          <a:lstStyle/>
          <a:p>
            <a:endParaRPr lang="en-US"/>
          </a:p>
        </p:txBody>
      </p:sp>
      <p:sp>
        <p:nvSpPr>
          <p:cNvPr id="369697" name="Freeform 33"/>
          <p:cNvSpPr>
            <a:spLocks/>
          </p:cNvSpPr>
          <p:nvPr/>
        </p:nvSpPr>
        <p:spPr bwMode="auto">
          <a:xfrm>
            <a:off x="3398188" y="3675636"/>
            <a:ext cx="152400" cy="338137"/>
          </a:xfrm>
          <a:custGeom>
            <a:avLst/>
            <a:gdLst>
              <a:gd name="T0" fmla="*/ 0 w 96"/>
              <a:gd name="T1" fmla="*/ 2147483647 h 213"/>
              <a:gd name="T2" fmla="*/ 2147483647 w 96"/>
              <a:gd name="T3" fmla="*/ 2147483647 h 213"/>
              <a:gd name="T4" fmla="*/ 2147483647 w 96"/>
              <a:gd name="T5" fmla="*/ 0 h 213"/>
              <a:gd name="T6" fmla="*/ 2147483647 w 96"/>
              <a:gd name="T7" fmla="*/ 2147483647 h 213"/>
              <a:gd name="T8" fmla="*/ 2147483647 w 96"/>
              <a:gd name="T9" fmla="*/ 2147483647 h 213"/>
              <a:gd name="T10" fmla="*/ 0 w 96"/>
              <a:gd name="T11" fmla="*/ 2147483647 h 213"/>
              <a:gd name="T12" fmla="*/ 0 60000 65536"/>
              <a:gd name="T13" fmla="*/ 0 60000 65536"/>
              <a:gd name="T14" fmla="*/ 0 60000 65536"/>
              <a:gd name="T15" fmla="*/ 0 60000 65536"/>
              <a:gd name="T16" fmla="*/ 0 60000 65536"/>
              <a:gd name="T17" fmla="*/ 0 60000 65536"/>
              <a:gd name="T18" fmla="*/ 0 w 96"/>
              <a:gd name="T19" fmla="*/ 0 h 213"/>
              <a:gd name="T20" fmla="*/ 96 w 96"/>
              <a:gd name="T21" fmla="*/ 213 h 213"/>
            </a:gdLst>
            <a:ahLst/>
            <a:cxnLst>
              <a:cxn ang="T12">
                <a:pos x="T0" y="T1"/>
              </a:cxn>
              <a:cxn ang="T13">
                <a:pos x="T2" y="T3"/>
              </a:cxn>
              <a:cxn ang="T14">
                <a:pos x="T4" y="T5"/>
              </a:cxn>
              <a:cxn ang="T15">
                <a:pos x="T6" y="T7"/>
              </a:cxn>
              <a:cxn ang="T16">
                <a:pos x="T8" y="T9"/>
              </a:cxn>
              <a:cxn ang="T17">
                <a:pos x="T10" y="T11"/>
              </a:cxn>
            </a:cxnLst>
            <a:rect l="T18" t="T19" r="T20" b="T21"/>
            <a:pathLst>
              <a:path w="96" h="213">
                <a:moveTo>
                  <a:pt x="0" y="210"/>
                </a:moveTo>
                <a:lnTo>
                  <a:pt x="27" y="21"/>
                </a:lnTo>
                <a:lnTo>
                  <a:pt x="60" y="0"/>
                </a:lnTo>
                <a:lnTo>
                  <a:pt x="93" y="12"/>
                </a:lnTo>
                <a:lnTo>
                  <a:pt x="96" y="213"/>
                </a:lnTo>
                <a:lnTo>
                  <a:pt x="0" y="210"/>
                </a:lnTo>
                <a:close/>
              </a:path>
            </a:pathLst>
          </a:custGeom>
          <a:solidFill>
            <a:srgbClr val="FF33CC"/>
          </a:solidFill>
          <a:ln w="12700">
            <a:solidFill>
              <a:schemeClr val="tx1"/>
            </a:solidFill>
            <a:round/>
            <a:headEnd/>
            <a:tailEnd type="none" w="med" len="lg"/>
          </a:ln>
        </p:spPr>
        <p:txBody>
          <a:bodyPr wrap="none" anchor="ctr"/>
          <a:lstStyle/>
          <a:p>
            <a:endParaRPr lang="en-US"/>
          </a:p>
        </p:txBody>
      </p:sp>
      <p:sp>
        <p:nvSpPr>
          <p:cNvPr id="369698" name="Freeform 34"/>
          <p:cNvSpPr>
            <a:spLocks/>
          </p:cNvSpPr>
          <p:nvPr/>
        </p:nvSpPr>
        <p:spPr bwMode="auto">
          <a:xfrm>
            <a:off x="5398438" y="4518598"/>
            <a:ext cx="300037" cy="152400"/>
          </a:xfrm>
          <a:custGeom>
            <a:avLst/>
            <a:gdLst>
              <a:gd name="T0" fmla="*/ 0 w 189"/>
              <a:gd name="T1" fmla="*/ 0 h 96"/>
              <a:gd name="T2" fmla="*/ 2147483647 w 189"/>
              <a:gd name="T3" fmla="*/ 2147483647 h 96"/>
              <a:gd name="T4" fmla="*/ 2147483647 w 189"/>
              <a:gd name="T5" fmla="*/ 2147483647 h 96"/>
              <a:gd name="T6" fmla="*/ 2147483647 w 189"/>
              <a:gd name="T7" fmla="*/ 2147483647 h 96"/>
              <a:gd name="T8" fmla="*/ 2147483647 w 189"/>
              <a:gd name="T9" fmla="*/ 2147483647 h 96"/>
              <a:gd name="T10" fmla="*/ 2147483647 w 189"/>
              <a:gd name="T11" fmla="*/ 2147483647 h 96"/>
              <a:gd name="T12" fmla="*/ 2147483647 w 189"/>
              <a:gd name="T13" fmla="*/ 2147483647 h 96"/>
              <a:gd name="T14" fmla="*/ 2147483647 w 189"/>
              <a:gd name="T15" fmla="*/ 2147483647 h 96"/>
              <a:gd name="T16" fmla="*/ 0 w 189"/>
              <a:gd name="T17" fmla="*/ 2147483647 h 96"/>
              <a:gd name="T18" fmla="*/ 0 w 189"/>
              <a:gd name="T19" fmla="*/ 0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9"/>
              <a:gd name="T31" fmla="*/ 0 h 96"/>
              <a:gd name="T32" fmla="*/ 189 w 189"/>
              <a:gd name="T33" fmla="*/ 96 h 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9" h="96">
                <a:moveTo>
                  <a:pt x="0" y="0"/>
                </a:moveTo>
                <a:lnTo>
                  <a:pt x="24" y="3"/>
                </a:lnTo>
                <a:lnTo>
                  <a:pt x="54" y="63"/>
                </a:lnTo>
                <a:lnTo>
                  <a:pt x="90" y="33"/>
                </a:lnTo>
                <a:lnTo>
                  <a:pt x="117" y="63"/>
                </a:lnTo>
                <a:lnTo>
                  <a:pt x="150" y="21"/>
                </a:lnTo>
                <a:lnTo>
                  <a:pt x="189" y="15"/>
                </a:lnTo>
                <a:lnTo>
                  <a:pt x="189" y="96"/>
                </a:lnTo>
                <a:lnTo>
                  <a:pt x="0" y="93"/>
                </a:lnTo>
                <a:lnTo>
                  <a:pt x="0" y="0"/>
                </a:lnTo>
                <a:close/>
              </a:path>
            </a:pathLst>
          </a:custGeom>
          <a:solidFill>
            <a:srgbClr val="FF33CC"/>
          </a:solidFill>
          <a:ln w="12700">
            <a:solidFill>
              <a:schemeClr val="tx1"/>
            </a:solidFill>
            <a:round/>
            <a:headEnd/>
            <a:tailEnd type="none" w="med" len="lg"/>
          </a:ln>
        </p:spPr>
        <p:txBody>
          <a:bodyPr wrap="none" anchor="ctr"/>
          <a:lstStyle/>
          <a:p>
            <a:endParaRPr lang="en-US"/>
          </a:p>
        </p:txBody>
      </p:sp>
      <p:sp>
        <p:nvSpPr>
          <p:cNvPr id="369699" name="Freeform 35"/>
          <p:cNvSpPr>
            <a:spLocks/>
          </p:cNvSpPr>
          <p:nvPr/>
        </p:nvSpPr>
        <p:spPr bwMode="auto">
          <a:xfrm>
            <a:off x="4241150" y="4451923"/>
            <a:ext cx="280988" cy="219075"/>
          </a:xfrm>
          <a:custGeom>
            <a:avLst/>
            <a:gdLst>
              <a:gd name="T0" fmla="*/ 0 w 177"/>
              <a:gd name="T1" fmla="*/ 0 h 138"/>
              <a:gd name="T2" fmla="*/ 2147483647 w 177"/>
              <a:gd name="T3" fmla="*/ 2147483647 h 138"/>
              <a:gd name="T4" fmla="*/ 2147483647 w 177"/>
              <a:gd name="T5" fmla="*/ 2147483647 h 138"/>
              <a:gd name="T6" fmla="*/ 2147483647 w 177"/>
              <a:gd name="T7" fmla="*/ 2147483647 h 138"/>
              <a:gd name="T8" fmla="*/ 2147483647 w 177"/>
              <a:gd name="T9" fmla="*/ 2147483647 h 138"/>
              <a:gd name="T10" fmla="*/ 2147483647 w 177"/>
              <a:gd name="T11" fmla="*/ 2147483647 h 138"/>
              <a:gd name="T12" fmla="*/ 2147483647 w 177"/>
              <a:gd name="T13" fmla="*/ 2147483647 h 138"/>
              <a:gd name="T14" fmla="*/ 2147483647 w 177"/>
              <a:gd name="T15" fmla="*/ 2147483647 h 138"/>
              <a:gd name="T16" fmla="*/ 2147483647 w 177"/>
              <a:gd name="T17" fmla="*/ 2147483647 h 138"/>
              <a:gd name="T18" fmla="*/ 0 w 177"/>
              <a:gd name="T19" fmla="*/ 0 h 1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7"/>
              <a:gd name="T31" fmla="*/ 0 h 138"/>
              <a:gd name="T32" fmla="*/ 177 w 177"/>
              <a:gd name="T33" fmla="*/ 138 h 1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7" h="138">
                <a:moveTo>
                  <a:pt x="0" y="0"/>
                </a:moveTo>
                <a:lnTo>
                  <a:pt x="21" y="54"/>
                </a:lnTo>
                <a:lnTo>
                  <a:pt x="54" y="27"/>
                </a:lnTo>
                <a:lnTo>
                  <a:pt x="84" y="24"/>
                </a:lnTo>
                <a:lnTo>
                  <a:pt x="114" y="105"/>
                </a:lnTo>
                <a:lnTo>
                  <a:pt x="144" y="123"/>
                </a:lnTo>
                <a:lnTo>
                  <a:pt x="174" y="84"/>
                </a:lnTo>
                <a:lnTo>
                  <a:pt x="177" y="138"/>
                </a:lnTo>
                <a:lnTo>
                  <a:pt x="3" y="135"/>
                </a:lnTo>
                <a:lnTo>
                  <a:pt x="0" y="0"/>
                </a:lnTo>
                <a:close/>
              </a:path>
            </a:pathLst>
          </a:custGeom>
          <a:solidFill>
            <a:srgbClr val="FF33CC"/>
          </a:solidFill>
          <a:ln w="12700">
            <a:solidFill>
              <a:schemeClr val="tx1"/>
            </a:solidFill>
            <a:round/>
            <a:headEnd/>
            <a:tailEnd type="none" w="med" len="lg"/>
          </a:ln>
        </p:spPr>
        <p:txBody>
          <a:bodyPr wrap="none" anchor="ctr"/>
          <a:lstStyle/>
          <a:p>
            <a:endParaRPr lang="en-US"/>
          </a:p>
        </p:txBody>
      </p:sp>
      <p:sp>
        <p:nvSpPr>
          <p:cNvPr id="32" name="Rectangle 2"/>
          <p:cNvSpPr txBox="1">
            <a:spLocks noChangeArrowheads="1"/>
          </p:cNvSpPr>
          <p:nvPr/>
        </p:nvSpPr>
        <p:spPr>
          <a:xfrm>
            <a:off x="694343" y="305385"/>
            <a:ext cx="8030892" cy="751840"/>
          </a:xfrm>
          <a:prstGeom prst="rect">
            <a:avLst/>
          </a:prstGeom>
        </p:spPr>
        <p:txBody>
          <a:bodyPr/>
          <a:lstStyle>
            <a:lvl1pPr algn="ctr" rtl="0" fontAlgn="base">
              <a:spcBef>
                <a:spcPct val="0"/>
              </a:spcBef>
              <a:spcAft>
                <a:spcPct val="0"/>
              </a:spcAft>
              <a:defRPr sz="3600">
                <a:solidFill>
                  <a:schemeClr val="bg1"/>
                </a:solidFill>
                <a:latin typeface="+mj-lt"/>
                <a:ea typeface="+mj-ea"/>
                <a:cs typeface="+mj-cs"/>
              </a:defRPr>
            </a:lvl1pPr>
            <a:lvl2pPr algn="ctr" rtl="0" fontAlgn="base">
              <a:spcBef>
                <a:spcPct val="0"/>
              </a:spcBef>
              <a:spcAft>
                <a:spcPct val="0"/>
              </a:spcAft>
              <a:defRPr sz="3600">
                <a:solidFill>
                  <a:schemeClr val="bg1"/>
                </a:solidFill>
                <a:latin typeface="Times New Roman" pitchFamily="18" charset="0"/>
                <a:cs typeface="Arial" charset="0"/>
              </a:defRPr>
            </a:lvl2pPr>
            <a:lvl3pPr algn="ctr" rtl="0" fontAlgn="base">
              <a:spcBef>
                <a:spcPct val="0"/>
              </a:spcBef>
              <a:spcAft>
                <a:spcPct val="0"/>
              </a:spcAft>
              <a:defRPr sz="3600">
                <a:solidFill>
                  <a:schemeClr val="bg1"/>
                </a:solidFill>
                <a:latin typeface="Times New Roman" pitchFamily="18" charset="0"/>
                <a:cs typeface="Arial" charset="0"/>
              </a:defRPr>
            </a:lvl3pPr>
            <a:lvl4pPr algn="ctr" rtl="0" fontAlgn="base">
              <a:spcBef>
                <a:spcPct val="0"/>
              </a:spcBef>
              <a:spcAft>
                <a:spcPct val="0"/>
              </a:spcAft>
              <a:defRPr sz="3600">
                <a:solidFill>
                  <a:schemeClr val="bg1"/>
                </a:solidFill>
                <a:latin typeface="Times New Roman" pitchFamily="18" charset="0"/>
                <a:cs typeface="Arial" charset="0"/>
              </a:defRPr>
            </a:lvl4pPr>
            <a:lvl5pPr algn="ctr" rtl="0" fontAlgn="base">
              <a:spcBef>
                <a:spcPct val="0"/>
              </a:spcBef>
              <a:spcAft>
                <a:spcPct val="0"/>
              </a:spcAft>
              <a:defRPr sz="3600">
                <a:solidFill>
                  <a:schemeClr val="bg1"/>
                </a:solidFill>
                <a:latin typeface="Times New Roman" pitchFamily="18" charset="0"/>
                <a:cs typeface="Arial" charset="0"/>
              </a:defRPr>
            </a:lvl5pPr>
            <a:lvl6pPr marL="457200" algn="ctr" rtl="0" fontAlgn="base">
              <a:spcBef>
                <a:spcPct val="0"/>
              </a:spcBef>
              <a:spcAft>
                <a:spcPct val="0"/>
              </a:spcAft>
              <a:defRPr sz="3600">
                <a:solidFill>
                  <a:schemeClr val="bg1"/>
                </a:solidFill>
                <a:latin typeface="Times New Roman" pitchFamily="18" charset="0"/>
                <a:cs typeface="Arial" charset="0"/>
              </a:defRPr>
            </a:lvl6pPr>
            <a:lvl7pPr marL="914400" algn="ctr" rtl="0" fontAlgn="base">
              <a:spcBef>
                <a:spcPct val="0"/>
              </a:spcBef>
              <a:spcAft>
                <a:spcPct val="0"/>
              </a:spcAft>
              <a:defRPr sz="3600">
                <a:solidFill>
                  <a:schemeClr val="bg1"/>
                </a:solidFill>
                <a:latin typeface="Times New Roman" pitchFamily="18" charset="0"/>
                <a:cs typeface="Arial" charset="0"/>
              </a:defRPr>
            </a:lvl7pPr>
            <a:lvl8pPr marL="1371600" algn="ctr" rtl="0" fontAlgn="base">
              <a:spcBef>
                <a:spcPct val="0"/>
              </a:spcBef>
              <a:spcAft>
                <a:spcPct val="0"/>
              </a:spcAft>
              <a:defRPr sz="3600">
                <a:solidFill>
                  <a:schemeClr val="bg1"/>
                </a:solidFill>
                <a:latin typeface="Times New Roman" pitchFamily="18" charset="0"/>
                <a:cs typeface="Arial" charset="0"/>
              </a:defRPr>
            </a:lvl8pPr>
            <a:lvl9pPr marL="1828800" algn="ctr" rtl="0" fontAlgn="base">
              <a:spcBef>
                <a:spcPct val="0"/>
              </a:spcBef>
              <a:spcAft>
                <a:spcPct val="0"/>
              </a:spcAft>
              <a:defRPr sz="3600">
                <a:solidFill>
                  <a:schemeClr val="bg1"/>
                </a:solidFill>
                <a:latin typeface="Times New Roman" pitchFamily="18" charset="0"/>
                <a:cs typeface="Arial" charset="0"/>
              </a:defRPr>
            </a:lvl9pPr>
          </a:lstStyle>
          <a:p>
            <a:pPr algn="l"/>
            <a:r>
              <a:rPr lang="en-US" altLang="en-US" i="0" dirty="0">
                <a:solidFill>
                  <a:schemeClr val="tx1"/>
                </a:solidFill>
              </a:rPr>
              <a:t>The PJM planning process</a:t>
            </a:r>
            <a:endParaRPr lang="en-US" i="0" dirty="0">
              <a:solidFill>
                <a:schemeClr val="tx1"/>
              </a:solidFill>
            </a:endParaRPr>
          </a:p>
        </p:txBody>
      </p:sp>
      <p:grpSp>
        <p:nvGrpSpPr>
          <p:cNvPr id="19" name="Group 18"/>
          <p:cNvGrpSpPr/>
          <p:nvPr/>
        </p:nvGrpSpPr>
        <p:grpSpPr>
          <a:xfrm>
            <a:off x="1485250" y="1307068"/>
            <a:ext cx="5970588" cy="1931432"/>
            <a:chOff x="1485250" y="1116568"/>
            <a:chExt cx="5970588" cy="1931432"/>
          </a:xfrm>
        </p:grpSpPr>
        <p:cxnSp>
          <p:nvCxnSpPr>
            <p:cNvPr id="5" name="Straight Connector 4"/>
            <p:cNvCxnSpPr/>
            <p:nvPr/>
          </p:nvCxnSpPr>
          <p:spPr bwMode="auto">
            <a:xfrm>
              <a:off x="1485250" y="1257300"/>
              <a:ext cx="0" cy="1790700"/>
            </a:xfrm>
            <a:prstGeom prst="line">
              <a:avLst/>
            </a:prstGeom>
            <a:noFill/>
            <a:ln w="12700" cap="flat" cmpd="sng" algn="ctr">
              <a:solidFill>
                <a:schemeClr val="tx1"/>
              </a:solidFill>
              <a:prstDash val="solid"/>
              <a:round/>
              <a:headEnd type="none" w="med" len="med"/>
              <a:tailEnd type="none" w="med" len="med"/>
            </a:ln>
            <a:effectLst/>
          </p:spPr>
        </p:cxnSp>
        <p:cxnSp>
          <p:nvCxnSpPr>
            <p:cNvPr id="7" name="Straight Arrow Connector 6"/>
            <p:cNvCxnSpPr/>
            <p:nvPr/>
          </p:nvCxnSpPr>
          <p:spPr bwMode="auto">
            <a:xfrm>
              <a:off x="1485250" y="1485900"/>
              <a:ext cx="5970588" cy="0"/>
            </a:xfrm>
            <a:prstGeom prst="straightConnector1">
              <a:avLst/>
            </a:prstGeom>
            <a:noFill/>
            <a:ln w="28575" cap="flat" cmpd="sng" algn="ctr">
              <a:solidFill>
                <a:schemeClr val="tx1"/>
              </a:solidFill>
              <a:prstDash val="solid"/>
              <a:round/>
              <a:headEnd type="none" w="med" len="med"/>
              <a:tailEnd type="arrow"/>
            </a:ln>
            <a:effectLst/>
          </p:spPr>
        </p:cxnSp>
        <p:sp>
          <p:nvSpPr>
            <p:cNvPr id="8" name="TextBox 7"/>
            <p:cNvSpPr txBox="1"/>
            <p:nvPr/>
          </p:nvSpPr>
          <p:spPr>
            <a:xfrm>
              <a:off x="2107575" y="1116568"/>
              <a:ext cx="4857782" cy="369332"/>
            </a:xfrm>
            <a:prstGeom prst="rect">
              <a:avLst/>
            </a:prstGeom>
            <a:noFill/>
          </p:spPr>
          <p:txBody>
            <a:bodyPr wrap="none" rtlCol="0">
              <a:spAutoFit/>
            </a:bodyPr>
            <a:lstStyle/>
            <a:p>
              <a:pPr algn="l"/>
              <a:r>
                <a:rPr lang="en-US" i="0" dirty="0"/>
                <a:t>Day-ahead planning (</a:t>
              </a:r>
              <a:r>
                <a:rPr lang="en-US" dirty="0"/>
                <a:t>slow</a:t>
              </a:r>
              <a:r>
                <a:rPr lang="en-US" i="0" dirty="0"/>
                <a:t> – predominantly steam)</a:t>
              </a:r>
            </a:p>
          </p:txBody>
        </p:sp>
      </p:grpSp>
      <p:grpSp>
        <p:nvGrpSpPr>
          <p:cNvPr id="20" name="Group 19"/>
          <p:cNvGrpSpPr/>
          <p:nvPr/>
        </p:nvGrpSpPr>
        <p:grpSpPr>
          <a:xfrm>
            <a:off x="3934113" y="2030968"/>
            <a:ext cx="4604804" cy="1194832"/>
            <a:chOff x="3934113" y="1840468"/>
            <a:chExt cx="4604804" cy="1194832"/>
          </a:xfrm>
        </p:grpSpPr>
        <p:cxnSp>
          <p:nvCxnSpPr>
            <p:cNvPr id="41" name="Straight Arrow Connector 40"/>
            <p:cNvCxnSpPr/>
            <p:nvPr/>
          </p:nvCxnSpPr>
          <p:spPr bwMode="auto">
            <a:xfrm>
              <a:off x="3934113" y="2209800"/>
              <a:ext cx="734075" cy="0"/>
            </a:xfrm>
            <a:prstGeom prst="straightConnector1">
              <a:avLst/>
            </a:prstGeom>
            <a:noFill/>
            <a:ln w="28575" cap="flat" cmpd="sng" algn="ctr">
              <a:solidFill>
                <a:schemeClr val="tx1"/>
              </a:solidFill>
              <a:prstDash val="solid"/>
              <a:round/>
              <a:headEnd type="none" w="med" len="med"/>
              <a:tailEnd type="arrow"/>
            </a:ln>
            <a:effectLst/>
          </p:spPr>
        </p:cxnSp>
        <p:sp>
          <p:nvSpPr>
            <p:cNvPr id="42" name="TextBox 41"/>
            <p:cNvSpPr txBox="1"/>
            <p:nvPr/>
          </p:nvSpPr>
          <p:spPr>
            <a:xfrm>
              <a:off x="3936375" y="1840468"/>
              <a:ext cx="4602542" cy="369332"/>
            </a:xfrm>
            <a:prstGeom prst="rect">
              <a:avLst/>
            </a:prstGeom>
            <a:noFill/>
          </p:spPr>
          <p:txBody>
            <a:bodyPr wrap="none" rtlCol="0">
              <a:spAutoFit/>
            </a:bodyPr>
            <a:lstStyle/>
            <a:p>
              <a:pPr algn="l"/>
              <a:r>
                <a:rPr lang="en-US" i="0" dirty="0"/>
                <a:t>Intermediate-term planning (</a:t>
              </a:r>
              <a:r>
                <a:rPr lang="en-US" dirty="0"/>
                <a:t>fast</a:t>
              </a:r>
              <a:r>
                <a:rPr lang="en-US" i="0" dirty="0"/>
                <a:t> – gas turbines)</a:t>
              </a:r>
            </a:p>
          </p:txBody>
        </p:sp>
        <p:cxnSp>
          <p:nvCxnSpPr>
            <p:cNvPr id="44" name="Straight Connector 43"/>
            <p:cNvCxnSpPr>
              <a:stCxn id="42" idx="1"/>
            </p:cNvCxnSpPr>
            <p:nvPr/>
          </p:nvCxnSpPr>
          <p:spPr bwMode="auto">
            <a:xfrm flipH="1">
              <a:off x="3934113" y="2025134"/>
              <a:ext cx="2262" cy="1010166"/>
            </a:xfrm>
            <a:prstGeom prst="line">
              <a:avLst/>
            </a:prstGeom>
            <a:noFill/>
            <a:ln w="12700" cap="flat" cmpd="sng" algn="ctr">
              <a:solidFill>
                <a:schemeClr val="tx1"/>
              </a:solidFill>
              <a:prstDash val="solid"/>
              <a:round/>
              <a:headEnd type="none" w="med" len="med"/>
              <a:tailEnd type="none" w="med" len="med"/>
            </a:ln>
            <a:effectLst/>
          </p:spPr>
        </p:cxnSp>
      </p:grpSp>
      <p:grpSp>
        <p:nvGrpSpPr>
          <p:cNvPr id="21" name="Group 20"/>
          <p:cNvGrpSpPr/>
          <p:nvPr/>
        </p:nvGrpSpPr>
        <p:grpSpPr>
          <a:xfrm>
            <a:off x="4291975" y="2500868"/>
            <a:ext cx="3897221" cy="724932"/>
            <a:chOff x="4914275" y="2310368"/>
            <a:chExt cx="3897221" cy="724932"/>
          </a:xfrm>
        </p:grpSpPr>
        <p:cxnSp>
          <p:nvCxnSpPr>
            <p:cNvPr id="50" name="Straight Connector 49"/>
            <p:cNvCxnSpPr/>
            <p:nvPr/>
          </p:nvCxnSpPr>
          <p:spPr bwMode="auto">
            <a:xfrm>
              <a:off x="4937413" y="2530217"/>
              <a:ext cx="0" cy="505083"/>
            </a:xfrm>
            <a:prstGeom prst="line">
              <a:avLst/>
            </a:prstGeom>
            <a:noFill/>
            <a:ln w="12700" cap="flat" cmpd="sng" algn="ctr">
              <a:solidFill>
                <a:schemeClr val="tx1"/>
              </a:solidFill>
              <a:prstDash val="solid"/>
              <a:round/>
              <a:headEnd type="none" w="med" len="med"/>
              <a:tailEnd type="none" w="med" len="med"/>
            </a:ln>
            <a:effectLst/>
          </p:spPr>
        </p:cxnSp>
        <p:cxnSp>
          <p:nvCxnSpPr>
            <p:cNvPr id="52" name="Straight Arrow Connector 51"/>
            <p:cNvCxnSpPr/>
            <p:nvPr/>
          </p:nvCxnSpPr>
          <p:spPr bwMode="auto">
            <a:xfrm>
              <a:off x="4955200" y="2692400"/>
              <a:ext cx="169231" cy="0"/>
            </a:xfrm>
            <a:prstGeom prst="straightConnector1">
              <a:avLst/>
            </a:prstGeom>
            <a:noFill/>
            <a:ln w="28575" cap="flat" cmpd="sng" algn="ctr">
              <a:solidFill>
                <a:schemeClr val="tx1"/>
              </a:solidFill>
              <a:prstDash val="solid"/>
              <a:round/>
              <a:headEnd type="none" w="med" len="med"/>
              <a:tailEnd type="arrow"/>
            </a:ln>
            <a:effectLst/>
          </p:spPr>
        </p:cxnSp>
        <p:sp>
          <p:nvSpPr>
            <p:cNvPr id="54" name="TextBox 53"/>
            <p:cNvSpPr txBox="1"/>
            <p:nvPr/>
          </p:nvSpPr>
          <p:spPr>
            <a:xfrm>
              <a:off x="4914275" y="2310368"/>
              <a:ext cx="3897221" cy="369332"/>
            </a:xfrm>
            <a:prstGeom prst="rect">
              <a:avLst/>
            </a:prstGeom>
            <a:noFill/>
          </p:spPr>
          <p:txBody>
            <a:bodyPr wrap="none" rtlCol="0">
              <a:spAutoFit/>
            </a:bodyPr>
            <a:lstStyle/>
            <a:p>
              <a:pPr algn="l"/>
              <a:r>
                <a:rPr lang="en-US" i="0" dirty="0"/>
                <a:t>Real-time planning (economic dispatch)</a:t>
              </a:r>
            </a:p>
          </p:txBody>
        </p:sp>
      </p:grpSp>
    </p:spTree>
    <p:extLst>
      <p:ext uri="{BB962C8B-B14F-4D97-AF65-F5344CB8AC3E}">
        <p14:creationId xmlns:p14="http://schemas.microsoft.com/office/powerpoint/2010/main" val="227815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The PJM planning process</a:t>
            </a:r>
            <a:endParaRPr lang="en-US" dirty="0"/>
          </a:p>
        </p:txBody>
      </p:sp>
      <p:sp>
        <p:nvSpPr>
          <p:cNvPr id="3" name="Content Placeholder 2"/>
          <p:cNvSpPr>
            <a:spLocks noGrp="1"/>
          </p:cNvSpPr>
          <p:nvPr>
            <p:ph idx="1"/>
          </p:nvPr>
        </p:nvSpPr>
        <p:spPr/>
        <p:txBody>
          <a:bodyPr/>
          <a:lstStyle/>
          <a:p>
            <a:r>
              <a:rPr lang="en-US" dirty="0"/>
              <a:t>The day-ahead unit commitment problem</a:t>
            </a: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063" y="3145411"/>
            <a:ext cx="7215187" cy="330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type="none" w="med" len="lg"/>
              </a14:hiddenLine>
            </a:ext>
          </a:extLst>
        </p:spPr>
      </p:pic>
      <p:sp>
        <p:nvSpPr>
          <p:cNvPr id="5" name="Rectangle 5" descr="Zig zag"/>
          <p:cNvSpPr>
            <a:spLocks noChangeArrowheads="1"/>
          </p:cNvSpPr>
          <p:nvPr/>
        </p:nvSpPr>
        <p:spPr bwMode="auto">
          <a:xfrm>
            <a:off x="1485250" y="5166298"/>
            <a:ext cx="6578600" cy="787400"/>
          </a:xfrm>
          <a:prstGeom prst="rect">
            <a:avLst/>
          </a:prstGeom>
          <a:pattFill prst="zigZag">
            <a:fgClr>
              <a:srgbClr val="0000EA"/>
            </a:fgClr>
            <a:bgClr>
              <a:srgbClr val="FFFFFF"/>
            </a:bgClr>
          </a:pattFill>
          <a:ln w="12700" algn="ctr">
            <a:solidFill>
              <a:schemeClr val="tx1"/>
            </a:solidFill>
            <a:miter lim="800000"/>
            <a:headEnd/>
            <a:tailEnd type="none" w="med" len="lg"/>
          </a:ln>
        </p:spPr>
        <p:txBody>
          <a:bodyPr wrap="none" anchor="ctr"/>
          <a:lstStyle/>
          <a:p>
            <a:endParaRPr lang="en-US"/>
          </a:p>
        </p:txBody>
      </p:sp>
      <p:sp>
        <p:nvSpPr>
          <p:cNvPr id="6" name="Rectangle 6"/>
          <p:cNvSpPr>
            <a:spLocks noChangeArrowheads="1"/>
          </p:cNvSpPr>
          <p:nvPr/>
        </p:nvSpPr>
        <p:spPr bwMode="auto">
          <a:xfrm>
            <a:off x="1486838" y="4672586"/>
            <a:ext cx="6578600" cy="482600"/>
          </a:xfrm>
          <a:prstGeom prst="rect">
            <a:avLst/>
          </a:prstGeom>
          <a:solidFill>
            <a:schemeClr val="folHlink">
              <a:alpha val="85097"/>
            </a:schemeClr>
          </a:solidFill>
          <a:ln w="12700" algn="ctr">
            <a:solidFill>
              <a:schemeClr val="tx1"/>
            </a:solidFill>
            <a:miter lim="800000"/>
            <a:headEnd/>
            <a:tailEnd type="none" w="med" len="lg"/>
          </a:ln>
        </p:spPr>
        <p:txBody>
          <a:bodyPr wrap="none" anchor="ctr"/>
          <a:lstStyle/>
          <a:p>
            <a:endParaRPr lang="en-US"/>
          </a:p>
        </p:txBody>
      </p:sp>
      <p:sp>
        <p:nvSpPr>
          <p:cNvPr id="7" name="Rectangle 7"/>
          <p:cNvSpPr>
            <a:spLocks noChangeArrowheads="1"/>
          </p:cNvSpPr>
          <p:nvPr/>
        </p:nvSpPr>
        <p:spPr bwMode="auto">
          <a:xfrm>
            <a:off x="2186925" y="4343973"/>
            <a:ext cx="1028700" cy="330200"/>
          </a:xfrm>
          <a:prstGeom prst="rect">
            <a:avLst/>
          </a:prstGeom>
          <a:solidFill>
            <a:schemeClr val="folHlink">
              <a:alpha val="85097"/>
            </a:schemeClr>
          </a:solidFill>
          <a:ln w="12700" algn="ctr">
            <a:solidFill>
              <a:schemeClr val="tx1"/>
            </a:solidFill>
            <a:miter lim="800000"/>
            <a:headEnd/>
            <a:tailEnd type="none" w="med" len="lg"/>
          </a:ln>
        </p:spPr>
        <p:txBody>
          <a:bodyPr wrap="none" anchor="ctr"/>
          <a:lstStyle/>
          <a:p>
            <a:endParaRPr lang="en-US"/>
          </a:p>
        </p:txBody>
      </p:sp>
      <p:sp>
        <p:nvSpPr>
          <p:cNvPr id="8" name="Rectangle 8"/>
          <p:cNvSpPr>
            <a:spLocks noChangeArrowheads="1"/>
          </p:cNvSpPr>
          <p:nvPr/>
        </p:nvSpPr>
        <p:spPr bwMode="auto">
          <a:xfrm>
            <a:off x="1490013" y="4447161"/>
            <a:ext cx="698500" cy="215900"/>
          </a:xfrm>
          <a:prstGeom prst="rect">
            <a:avLst/>
          </a:prstGeom>
          <a:solidFill>
            <a:srgbClr val="2AA82A">
              <a:alpha val="85097"/>
            </a:srgbClr>
          </a:solidFill>
          <a:ln w="12700" algn="ctr">
            <a:solidFill>
              <a:schemeClr val="tx1"/>
            </a:solidFill>
            <a:miter lim="800000"/>
            <a:headEnd/>
            <a:tailEnd type="none" w="med" len="lg"/>
          </a:ln>
        </p:spPr>
        <p:txBody>
          <a:bodyPr wrap="none" anchor="ctr"/>
          <a:lstStyle/>
          <a:p>
            <a:endParaRPr lang="en-US"/>
          </a:p>
        </p:txBody>
      </p:sp>
      <p:sp>
        <p:nvSpPr>
          <p:cNvPr id="9" name="Rectangle 9"/>
          <p:cNvSpPr>
            <a:spLocks noChangeArrowheads="1"/>
          </p:cNvSpPr>
          <p:nvPr/>
        </p:nvSpPr>
        <p:spPr bwMode="auto">
          <a:xfrm>
            <a:off x="4525313" y="4345561"/>
            <a:ext cx="876300" cy="330200"/>
          </a:xfrm>
          <a:prstGeom prst="rect">
            <a:avLst/>
          </a:prstGeom>
          <a:solidFill>
            <a:srgbClr val="2AA82A">
              <a:alpha val="85097"/>
            </a:srgbClr>
          </a:solidFill>
          <a:ln w="12700" algn="ctr">
            <a:solidFill>
              <a:schemeClr val="tx1"/>
            </a:solidFill>
            <a:miter lim="800000"/>
            <a:headEnd/>
            <a:tailEnd type="none" w="med" len="lg"/>
          </a:ln>
        </p:spPr>
        <p:txBody>
          <a:bodyPr wrap="none" anchor="ctr"/>
          <a:lstStyle/>
          <a:p>
            <a:endParaRPr lang="en-US"/>
          </a:p>
        </p:txBody>
      </p:sp>
      <p:sp>
        <p:nvSpPr>
          <p:cNvPr id="10" name="Rectangle 10"/>
          <p:cNvSpPr>
            <a:spLocks noChangeArrowheads="1"/>
          </p:cNvSpPr>
          <p:nvPr/>
        </p:nvSpPr>
        <p:spPr bwMode="auto">
          <a:xfrm>
            <a:off x="1491600" y="4232848"/>
            <a:ext cx="698500" cy="215900"/>
          </a:xfrm>
          <a:prstGeom prst="rect">
            <a:avLst/>
          </a:prstGeom>
          <a:solidFill>
            <a:srgbClr val="0000EA">
              <a:alpha val="85097"/>
            </a:srgbClr>
          </a:solidFill>
          <a:ln w="12700" algn="ctr">
            <a:solidFill>
              <a:schemeClr val="tx1"/>
            </a:solidFill>
            <a:miter lim="800000"/>
            <a:headEnd/>
            <a:tailEnd type="none" w="med" len="lg"/>
          </a:ln>
        </p:spPr>
        <p:txBody>
          <a:bodyPr wrap="none" anchor="ctr"/>
          <a:lstStyle/>
          <a:p>
            <a:endParaRPr lang="en-US"/>
          </a:p>
        </p:txBody>
      </p:sp>
      <p:sp>
        <p:nvSpPr>
          <p:cNvPr id="11" name="Rectangle 11"/>
          <p:cNvSpPr>
            <a:spLocks noChangeArrowheads="1"/>
          </p:cNvSpPr>
          <p:nvPr/>
        </p:nvSpPr>
        <p:spPr bwMode="auto">
          <a:xfrm>
            <a:off x="1493188" y="4018536"/>
            <a:ext cx="393700" cy="215900"/>
          </a:xfrm>
          <a:prstGeom prst="rect">
            <a:avLst/>
          </a:prstGeom>
          <a:solidFill>
            <a:srgbClr val="0000EA">
              <a:alpha val="85097"/>
            </a:srgbClr>
          </a:solidFill>
          <a:ln w="12700" algn="ctr">
            <a:solidFill>
              <a:schemeClr val="tx1"/>
            </a:solidFill>
            <a:miter lim="800000"/>
            <a:headEnd/>
            <a:tailEnd type="none" w="med" len="lg"/>
          </a:ln>
        </p:spPr>
        <p:txBody>
          <a:bodyPr wrap="none" anchor="ctr"/>
          <a:lstStyle/>
          <a:p>
            <a:endParaRPr lang="en-US"/>
          </a:p>
        </p:txBody>
      </p:sp>
      <p:sp>
        <p:nvSpPr>
          <p:cNvPr id="12" name="Rectangle 12"/>
          <p:cNvSpPr>
            <a:spLocks noChangeArrowheads="1"/>
          </p:cNvSpPr>
          <p:nvPr/>
        </p:nvSpPr>
        <p:spPr bwMode="auto">
          <a:xfrm>
            <a:off x="1494775" y="3804223"/>
            <a:ext cx="266700" cy="215900"/>
          </a:xfrm>
          <a:prstGeom prst="rect">
            <a:avLst/>
          </a:prstGeom>
          <a:solidFill>
            <a:srgbClr val="33CC33">
              <a:alpha val="85097"/>
            </a:srgbClr>
          </a:solidFill>
          <a:ln w="12700" algn="ctr">
            <a:solidFill>
              <a:schemeClr val="tx1"/>
            </a:solidFill>
            <a:miter lim="800000"/>
            <a:headEnd/>
            <a:tailEnd type="none" w="med" len="lg"/>
          </a:ln>
        </p:spPr>
        <p:txBody>
          <a:bodyPr wrap="none" anchor="ctr"/>
          <a:lstStyle/>
          <a:p>
            <a:endParaRPr lang="en-US"/>
          </a:p>
        </p:txBody>
      </p:sp>
      <p:sp>
        <p:nvSpPr>
          <p:cNvPr id="13" name="Rectangle 13"/>
          <p:cNvSpPr>
            <a:spLocks noChangeArrowheads="1"/>
          </p:cNvSpPr>
          <p:nvPr/>
        </p:nvSpPr>
        <p:spPr bwMode="auto">
          <a:xfrm>
            <a:off x="2213913" y="4015361"/>
            <a:ext cx="939800" cy="330200"/>
          </a:xfrm>
          <a:prstGeom prst="rect">
            <a:avLst/>
          </a:prstGeom>
          <a:solidFill>
            <a:srgbClr val="2AA82A">
              <a:alpha val="85097"/>
            </a:srgbClr>
          </a:solidFill>
          <a:ln w="12700" algn="ctr">
            <a:solidFill>
              <a:schemeClr val="tx1"/>
            </a:solidFill>
            <a:miter lim="800000"/>
            <a:headEnd/>
            <a:tailEnd type="none" w="med" len="lg"/>
          </a:ln>
        </p:spPr>
        <p:txBody>
          <a:bodyPr wrap="none" anchor="ctr"/>
          <a:lstStyle/>
          <a:p>
            <a:endParaRPr lang="en-US"/>
          </a:p>
        </p:txBody>
      </p:sp>
      <p:sp>
        <p:nvSpPr>
          <p:cNvPr id="14" name="Rectangle 14"/>
          <p:cNvSpPr>
            <a:spLocks noChangeArrowheads="1"/>
          </p:cNvSpPr>
          <p:nvPr/>
        </p:nvSpPr>
        <p:spPr bwMode="auto">
          <a:xfrm>
            <a:off x="2228200" y="3686748"/>
            <a:ext cx="838200" cy="330200"/>
          </a:xfrm>
          <a:prstGeom prst="rect">
            <a:avLst/>
          </a:prstGeom>
          <a:solidFill>
            <a:srgbClr val="0000EA">
              <a:alpha val="43137"/>
            </a:srgbClr>
          </a:solidFill>
          <a:ln w="12700" algn="ctr">
            <a:solidFill>
              <a:schemeClr val="tx1"/>
            </a:solidFill>
            <a:miter lim="800000"/>
            <a:headEnd/>
            <a:tailEnd type="none" w="med" len="lg"/>
          </a:ln>
        </p:spPr>
        <p:txBody>
          <a:bodyPr wrap="none" anchor="ctr"/>
          <a:lstStyle/>
          <a:p>
            <a:endParaRPr lang="en-US"/>
          </a:p>
        </p:txBody>
      </p:sp>
      <p:sp>
        <p:nvSpPr>
          <p:cNvPr id="15" name="Rectangle 15"/>
          <p:cNvSpPr>
            <a:spLocks noChangeArrowheads="1"/>
          </p:cNvSpPr>
          <p:nvPr/>
        </p:nvSpPr>
        <p:spPr bwMode="auto">
          <a:xfrm>
            <a:off x="2737788" y="3485136"/>
            <a:ext cx="292100" cy="203200"/>
          </a:xfrm>
          <a:prstGeom prst="rect">
            <a:avLst/>
          </a:prstGeom>
          <a:solidFill>
            <a:srgbClr val="33CC33">
              <a:alpha val="85097"/>
            </a:srgbClr>
          </a:solidFill>
          <a:ln w="12700" algn="ctr">
            <a:solidFill>
              <a:schemeClr val="tx1"/>
            </a:solidFill>
            <a:miter lim="800000"/>
            <a:headEnd/>
            <a:tailEnd type="none" w="med" len="lg"/>
          </a:ln>
        </p:spPr>
        <p:txBody>
          <a:bodyPr wrap="none" anchor="ctr"/>
          <a:lstStyle/>
          <a:p>
            <a:endParaRPr lang="en-US"/>
          </a:p>
        </p:txBody>
      </p:sp>
      <p:sp>
        <p:nvSpPr>
          <p:cNvPr id="16" name="Rectangle 16"/>
          <p:cNvSpPr>
            <a:spLocks noChangeArrowheads="1"/>
          </p:cNvSpPr>
          <p:nvPr/>
        </p:nvSpPr>
        <p:spPr bwMode="auto">
          <a:xfrm>
            <a:off x="3371200" y="4016948"/>
            <a:ext cx="850900" cy="330200"/>
          </a:xfrm>
          <a:prstGeom prst="rect">
            <a:avLst/>
          </a:prstGeom>
          <a:solidFill>
            <a:srgbClr val="2AA82A">
              <a:alpha val="85097"/>
            </a:srgbClr>
          </a:solidFill>
          <a:ln w="12700" algn="ctr">
            <a:solidFill>
              <a:schemeClr val="tx1"/>
            </a:solidFill>
            <a:miter lim="800000"/>
            <a:headEnd/>
            <a:tailEnd type="none" w="med" len="lg"/>
          </a:ln>
        </p:spPr>
        <p:txBody>
          <a:bodyPr wrap="none" anchor="ctr"/>
          <a:lstStyle/>
          <a:p>
            <a:endParaRPr lang="en-US"/>
          </a:p>
        </p:txBody>
      </p:sp>
      <p:sp>
        <p:nvSpPr>
          <p:cNvPr id="17" name="Rectangle 17"/>
          <p:cNvSpPr>
            <a:spLocks noChangeArrowheads="1"/>
          </p:cNvSpPr>
          <p:nvPr/>
        </p:nvSpPr>
        <p:spPr bwMode="auto">
          <a:xfrm>
            <a:off x="3217213" y="4345561"/>
            <a:ext cx="1028700" cy="330200"/>
          </a:xfrm>
          <a:prstGeom prst="rect">
            <a:avLst/>
          </a:prstGeom>
          <a:solidFill>
            <a:schemeClr val="folHlink">
              <a:alpha val="85097"/>
            </a:schemeClr>
          </a:solidFill>
          <a:ln w="12700" algn="ctr">
            <a:solidFill>
              <a:schemeClr val="tx1"/>
            </a:solidFill>
            <a:miter lim="800000"/>
            <a:headEnd/>
            <a:tailEnd type="none" w="med" len="lg"/>
          </a:ln>
        </p:spPr>
        <p:txBody>
          <a:bodyPr wrap="none" anchor="ctr"/>
          <a:lstStyle/>
          <a:p>
            <a:endParaRPr lang="en-US"/>
          </a:p>
        </p:txBody>
      </p:sp>
      <p:sp>
        <p:nvSpPr>
          <p:cNvPr id="18" name="Rectangle 18"/>
          <p:cNvSpPr>
            <a:spLocks noChangeArrowheads="1"/>
          </p:cNvSpPr>
          <p:nvPr/>
        </p:nvSpPr>
        <p:spPr bwMode="auto">
          <a:xfrm>
            <a:off x="4668188" y="4005836"/>
            <a:ext cx="673100" cy="330200"/>
          </a:xfrm>
          <a:prstGeom prst="rect">
            <a:avLst/>
          </a:prstGeom>
          <a:solidFill>
            <a:srgbClr val="0000EA">
              <a:alpha val="43137"/>
            </a:srgbClr>
          </a:solidFill>
          <a:ln w="12700" algn="ctr">
            <a:solidFill>
              <a:schemeClr val="tx1"/>
            </a:solidFill>
            <a:miter lim="800000"/>
            <a:headEnd/>
            <a:tailEnd type="none" w="med" len="lg"/>
          </a:ln>
        </p:spPr>
        <p:txBody>
          <a:bodyPr wrap="none" anchor="ctr"/>
          <a:lstStyle/>
          <a:p>
            <a:endParaRPr lang="en-US"/>
          </a:p>
        </p:txBody>
      </p:sp>
      <p:sp>
        <p:nvSpPr>
          <p:cNvPr id="19" name="Rectangle 19"/>
          <p:cNvSpPr>
            <a:spLocks noChangeArrowheads="1"/>
          </p:cNvSpPr>
          <p:nvPr/>
        </p:nvSpPr>
        <p:spPr bwMode="auto">
          <a:xfrm>
            <a:off x="3552175" y="3689923"/>
            <a:ext cx="571500" cy="330200"/>
          </a:xfrm>
          <a:prstGeom prst="rect">
            <a:avLst/>
          </a:prstGeom>
          <a:solidFill>
            <a:srgbClr val="0000EA">
              <a:alpha val="43137"/>
            </a:srgbClr>
          </a:solidFill>
          <a:ln w="12700" algn="ctr">
            <a:solidFill>
              <a:schemeClr val="tx1"/>
            </a:solidFill>
            <a:miter lim="800000"/>
            <a:headEnd/>
            <a:tailEnd type="none" w="med" len="lg"/>
          </a:ln>
        </p:spPr>
        <p:txBody>
          <a:bodyPr wrap="none" anchor="ctr"/>
          <a:lstStyle/>
          <a:p>
            <a:endParaRPr lang="en-US"/>
          </a:p>
        </p:txBody>
      </p:sp>
      <p:sp>
        <p:nvSpPr>
          <p:cNvPr id="20" name="Rectangle 21"/>
          <p:cNvSpPr>
            <a:spLocks noChangeArrowheads="1"/>
          </p:cNvSpPr>
          <p:nvPr/>
        </p:nvSpPr>
        <p:spPr bwMode="auto">
          <a:xfrm>
            <a:off x="3818875" y="3474023"/>
            <a:ext cx="292100" cy="203200"/>
          </a:xfrm>
          <a:prstGeom prst="rect">
            <a:avLst/>
          </a:prstGeom>
          <a:solidFill>
            <a:srgbClr val="33CC33">
              <a:alpha val="85097"/>
            </a:srgbClr>
          </a:solidFill>
          <a:ln w="12700" algn="ctr">
            <a:solidFill>
              <a:schemeClr val="tx1"/>
            </a:solidFill>
            <a:miter lim="800000"/>
            <a:headEnd/>
            <a:tailEnd type="none" w="med" len="lg"/>
          </a:ln>
        </p:spPr>
        <p:txBody>
          <a:bodyPr wrap="none" anchor="ctr"/>
          <a:lstStyle/>
          <a:p>
            <a:endParaRPr lang="en-US"/>
          </a:p>
        </p:txBody>
      </p:sp>
      <p:sp>
        <p:nvSpPr>
          <p:cNvPr id="21" name="Rectangle 22"/>
          <p:cNvSpPr>
            <a:spLocks noChangeArrowheads="1"/>
          </p:cNvSpPr>
          <p:nvPr/>
        </p:nvSpPr>
        <p:spPr bwMode="auto">
          <a:xfrm>
            <a:off x="4684063" y="3869311"/>
            <a:ext cx="609600" cy="139700"/>
          </a:xfrm>
          <a:prstGeom prst="rect">
            <a:avLst/>
          </a:prstGeom>
          <a:solidFill>
            <a:srgbClr val="33CC33">
              <a:alpha val="85097"/>
            </a:srgbClr>
          </a:solidFill>
          <a:ln w="12700" algn="ctr">
            <a:solidFill>
              <a:schemeClr val="tx1"/>
            </a:solidFill>
            <a:miter lim="800000"/>
            <a:headEnd/>
            <a:tailEnd type="none" w="med" len="lg"/>
          </a:ln>
        </p:spPr>
        <p:txBody>
          <a:bodyPr wrap="none" anchor="ctr"/>
          <a:lstStyle/>
          <a:p>
            <a:endParaRPr lang="en-US"/>
          </a:p>
        </p:txBody>
      </p:sp>
      <p:sp>
        <p:nvSpPr>
          <p:cNvPr id="22" name="Rectangle 23"/>
          <p:cNvSpPr>
            <a:spLocks noChangeArrowheads="1"/>
          </p:cNvSpPr>
          <p:nvPr/>
        </p:nvSpPr>
        <p:spPr bwMode="auto">
          <a:xfrm>
            <a:off x="5801663" y="4009011"/>
            <a:ext cx="736600" cy="330200"/>
          </a:xfrm>
          <a:prstGeom prst="rect">
            <a:avLst/>
          </a:prstGeom>
          <a:solidFill>
            <a:srgbClr val="0000EA">
              <a:alpha val="43137"/>
            </a:srgbClr>
          </a:solidFill>
          <a:ln w="12700" algn="ctr">
            <a:solidFill>
              <a:schemeClr val="tx1"/>
            </a:solidFill>
            <a:miter lim="800000"/>
            <a:headEnd/>
            <a:tailEnd type="none" w="med" len="lg"/>
          </a:ln>
        </p:spPr>
        <p:txBody>
          <a:bodyPr wrap="none" anchor="ctr"/>
          <a:lstStyle/>
          <a:p>
            <a:endParaRPr lang="en-US"/>
          </a:p>
        </p:txBody>
      </p:sp>
      <p:sp>
        <p:nvSpPr>
          <p:cNvPr id="23" name="Rectangle 24"/>
          <p:cNvSpPr>
            <a:spLocks noChangeArrowheads="1"/>
          </p:cNvSpPr>
          <p:nvPr/>
        </p:nvSpPr>
        <p:spPr bwMode="auto">
          <a:xfrm>
            <a:off x="6789088" y="4336036"/>
            <a:ext cx="952500" cy="330200"/>
          </a:xfrm>
          <a:prstGeom prst="rect">
            <a:avLst/>
          </a:prstGeom>
          <a:solidFill>
            <a:srgbClr val="2AA82A">
              <a:alpha val="85097"/>
            </a:srgbClr>
          </a:solidFill>
          <a:ln w="12700" algn="ctr">
            <a:solidFill>
              <a:schemeClr val="tx1"/>
            </a:solidFill>
            <a:miter lim="800000"/>
            <a:headEnd/>
            <a:tailEnd type="none" w="med" len="lg"/>
          </a:ln>
        </p:spPr>
        <p:txBody>
          <a:bodyPr wrap="none" anchor="ctr"/>
          <a:lstStyle/>
          <a:p>
            <a:endParaRPr lang="en-US"/>
          </a:p>
        </p:txBody>
      </p:sp>
      <p:sp>
        <p:nvSpPr>
          <p:cNvPr id="24" name="Rectangle 25"/>
          <p:cNvSpPr>
            <a:spLocks noChangeArrowheads="1"/>
          </p:cNvSpPr>
          <p:nvPr/>
        </p:nvSpPr>
        <p:spPr bwMode="auto">
          <a:xfrm>
            <a:off x="6844650" y="3985198"/>
            <a:ext cx="800100" cy="330200"/>
          </a:xfrm>
          <a:prstGeom prst="rect">
            <a:avLst/>
          </a:prstGeom>
          <a:solidFill>
            <a:srgbClr val="0000EA">
              <a:alpha val="43137"/>
            </a:srgbClr>
          </a:solidFill>
          <a:ln w="12700" algn="ctr">
            <a:solidFill>
              <a:schemeClr val="tx1"/>
            </a:solidFill>
            <a:miter lim="800000"/>
            <a:headEnd/>
            <a:tailEnd type="none" w="med" len="lg"/>
          </a:ln>
        </p:spPr>
        <p:txBody>
          <a:bodyPr wrap="none" anchor="ctr"/>
          <a:lstStyle/>
          <a:p>
            <a:endParaRPr lang="en-US"/>
          </a:p>
        </p:txBody>
      </p:sp>
      <p:sp>
        <p:nvSpPr>
          <p:cNvPr id="25" name="Rectangle 28"/>
          <p:cNvSpPr>
            <a:spLocks noChangeArrowheads="1"/>
          </p:cNvSpPr>
          <p:nvPr/>
        </p:nvSpPr>
        <p:spPr bwMode="auto">
          <a:xfrm>
            <a:off x="7252638" y="3669286"/>
            <a:ext cx="406400" cy="330200"/>
          </a:xfrm>
          <a:prstGeom prst="rect">
            <a:avLst/>
          </a:prstGeom>
          <a:solidFill>
            <a:srgbClr val="0000EA">
              <a:alpha val="43137"/>
            </a:srgbClr>
          </a:solidFill>
          <a:ln w="12700" algn="ctr">
            <a:solidFill>
              <a:schemeClr val="tx1"/>
            </a:solidFill>
            <a:miter lim="800000"/>
            <a:headEnd/>
            <a:tailEnd type="none" w="med" len="lg"/>
          </a:ln>
        </p:spPr>
        <p:txBody>
          <a:bodyPr wrap="none" anchor="ctr"/>
          <a:lstStyle/>
          <a:p>
            <a:endParaRPr lang="en-US"/>
          </a:p>
        </p:txBody>
      </p:sp>
      <p:sp>
        <p:nvSpPr>
          <p:cNvPr id="26" name="Rectangle 29"/>
          <p:cNvSpPr>
            <a:spLocks noChangeArrowheads="1"/>
          </p:cNvSpPr>
          <p:nvPr/>
        </p:nvSpPr>
        <p:spPr bwMode="auto">
          <a:xfrm>
            <a:off x="7339950" y="3464498"/>
            <a:ext cx="292100" cy="203200"/>
          </a:xfrm>
          <a:prstGeom prst="rect">
            <a:avLst/>
          </a:prstGeom>
          <a:solidFill>
            <a:srgbClr val="33CC33">
              <a:alpha val="85097"/>
            </a:srgbClr>
          </a:solidFill>
          <a:ln w="12700" algn="ctr">
            <a:solidFill>
              <a:schemeClr val="tx1"/>
            </a:solidFill>
            <a:miter lim="800000"/>
            <a:headEnd/>
            <a:tailEnd type="none" w="med" len="lg"/>
          </a:ln>
        </p:spPr>
        <p:txBody>
          <a:bodyPr wrap="none" anchor="ctr"/>
          <a:lstStyle/>
          <a:p>
            <a:endParaRPr lang="en-US"/>
          </a:p>
        </p:txBody>
      </p:sp>
      <p:sp>
        <p:nvSpPr>
          <p:cNvPr id="27" name="Rectangle 30"/>
          <p:cNvSpPr>
            <a:spLocks noChangeArrowheads="1"/>
          </p:cNvSpPr>
          <p:nvPr/>
        </p:nvSpPr>
        <p:spPr bwMode="auto">
          <a:xfrm>
            <a:off x="5698475" y="4350323"/>
            <a:ext cx="952500" cy="330200"/>
          </a:xfrm>
          <a:prstGeom prst="rect">
            <a:avLst/>
          </a:prstGeom>
          <a:solidFill>
            <a:srgbClr val="2AA82A">
              <a:alpha val="85097"/>
            </a:srgbClr>
          </a:solidFill>
          <a:ln w="12700" algn="ctr">
            <a:solidFill>
              <a:schemeClr val="tx1"/>
            </a:solidFill>
            <a:miter lim="800000"/>
            <a:headEnd/>
            <a:tailEnd type="none" w="med" len="lg"/>
          </a:ln>
        </p:spPr>
        <p:txBody>
          <a:bodyPr wrap="none" anchor="ctr"/>
          <a:lstStyle/>
          <a:p>
            <a:endParaRPr lang="en-US"/>
          </a:p>
        </p:txBody>
      </p:sp>
      <p:sp>
        <p:nvSpPr>
          <p:cNvPr id="28" name="Rectangle 31"/>
          <p:cNvSpPr>
            <a:spLocks noChangeArrowheads="1"/>
          </p:cNvSpPr>
          <p:nvPr/>
        </p:nvSpPr>
        <p:spPr bwMode="auto">
          <a:xfrm>
            <a:off x="6992288" y="3701036"/>
            <a:ext cx="190500" cy="279400"/>
          </a:xfrm>
          <a:prstGeom prst="rect">
            <a:avLst/>
          </a:prstGeom>
          <a:solidFill>
            <a:srgbClr val="FF33CC">
              <a:alpha val="85097"/>
            </a:srgbClr>
          </a:solidFill>
          <a:ln w="12700" algn="ctr">
            <a:solidFill>
              <a:schemeClr val="tx1"/>
            </a:solidFill>
            <a:miter lim="800000"/>
            <a:headEnd/>
            <a:tailEnd type="none" w="med" len="lg"/>
          </a:ln>
        </p:spPr>
        <p:txBody>
          <a:bodyPr wrap="none" anchor="ctr"/>
          <a:lstStyle/>
          <a:p>
            <a:endParaRPr lang="en-US"/>
          </a:p>
        </p:txBody>
      </p:sp>
      <p:sp>
        <p:nvSpPr>
          <p:cNvPr id="29" name="Freeform 33"/>
          <p:cNvSpPr>
            <a:spLocks/>
          </p:cNvSpPr>
          <p:nvPr/>
        </p:nvSpPr>
        <p:spPr bwMode="auto">
          <a:xfrm>
            <a:off x="3398188" y="3675636"/>
            <a:ext cx="152400" cy="338137"/>
          </a:xfrm>
          <a:custGeom>
            <a:avLst/>
            <a:gdLst>
              <a:gd name="T0" fmla="*/ 0 w 96"/>
              <a:gd name="T1" fmla="*/ 2147483647 h 213"/>
              <a:gd name="T2" fmla="*/ 2147483647 w 96"/>
              <a:gd name="T3" fmla="*/ 2147483647 h 213"/>
              <a:gd name="T4" fmla="*/ 2147483647 w 96"/>
              <a:gd name="T5" fmla="*/ 0 h 213"/>
              <a:gd name="T6" fmla="*/ 2147483647 w 96"/>
              <a:gd name="T7" fmla="*/ 2147483647 h 213"/>
              <a:gd name="T8" fmla="*/ 2147483647 w 96"/>
              <a:gd name="T9" fmla="*/ 2147483647 h 213"/>
              <a:gd name="T10" fmla="*/ 0 w 96"/>
              <a:gd name="T11" fmla="*/ 2147483647 h 213"/>
              <a:gd name="T12" fmla="*/ 0 60000 65536"/>
              <a:gd name="T13" fmla="*/ 0 60000 65536"/>
              <a:gd name="T14" fmla="*/ 0 60000 65536"/>
              <a:gd name="T15" fmla="*/ 0 60000 65536"/>
              <a:gd name="T16" fmla="*/ 0 60000 65536"/>
              <a:gd name="T17" fmla="*/ 0 60000 65536"/>
              <a:gd name="T18" fmla="*/ 0 w 96"/>
              <a:gd name="T19" fmla="*/ 0 h 213"/>
              <a:gd name="T20" fmla="*/ 96 w 96"/>
              <a:gd name="T21" fmla="*/ 213 h 213"/>
            </a:gdLst>
            <a:ahLst/>
            <a:cxnLst>
              <a:cxn ang="T12">
                <a:pos x="T0" y="T1"/>
              </a:cxn>
              <a:cxn ang="T13">
                <a:pos x="T2" y="T3"/>
              </a:cxn>
              <a:cxn ang="T14">
                <a:pos x="T4" y="T5"/>
              </a:cxn>
              <a:cxn ang="T15">
                <a:pos x="T6" y="T7"/>
              </a:cxn>
              <a:cxn ang="T16">
                <a:pos x="T8" y="T9"/>
              </a:cxn>
              <a:cxn ang="T17">
                <a:pos x="T10" y="T11"/>
              </a:cxn>
            </a:cxnLst>
            <a:rect l="T18" t="T19" r="T20" b="T21"/>
            <a:pathLst>
              <a:path w="96" h="213">
                <a:moveTo>
                  <a:pt x="0" y="210"/>
                </a:moveTo>
                <a:lnTo>
                  <a:pt x="27" y="21"/>
                </a:lnTo>
                <a:lnTo>
                  <a:pt x="60" y="0"/>
                </a:lnTo>
                <a:lnTo>
                  <a:pt x="93" y="12"/>
                </a:lnTo>
                <a:lnTo>
                  <a:pt x="96" y="213"/>
                </a:lnTo>
                <a:lnTo>
                  <a:pt x="0" y="210"/>
                </a:lnTo>
                <a:close/>
              </a:path>
            </a:pathLst>
          </a:custGeom>
          <a:solidFill>
            <a:srgbClr val="FF33CC"/>
          </a:solidFill>
          <a:ln w="12700">
            <a:solidFill>
              <a:schemeClr val="tx1"/>
            </a:solidFill>
            <a:round/>
            <a:headEnd/>
            <a:tailEnd type="none" w="med" len="lg"/>
          </a:ln>
        </p:spPr>
        <p:txBody>
          <a:bodyPr wrap="none" anchor="ctr"/>
          <a:lstStyle/>
          <a:p>
            <a:endParaRPr lang="en-US"/>
          </a:p>
        </p:txBody>
      </p:sp>
      <p:sp>
        <p:nvSpPr>
          <p:cNvPr id="30" name="Freeform 34"/>
          <p:cNvSpPr>
            <a:spLocks/>
          </p:cNvSpPr>
          <p:nvPr/>
        </p:nvSpPr>
        <p:spPr bwMode="auto">
          <a:xfrm>
            <a:off x="5398438" y="4518598"/>
            <a:ext cx="300037" cy="152400"/>
          </a:xfrm>
          <a:custGeom>
            <a:avLst/>
            <a:gdLst>
              <a:gd name="T0" fmla="*/ 0 w 189"/>
              <a:gd name="T1" fmla="*/ 0 h 96"/>
              <a:gd name="T2" fmla="*/ 2147483647 w 189"/>
              <a:gd name="T3" fmla="*/ 2147483647 h 96"/>
              <a:gd name="T4" fmla="*/ 2147483647 w 189"/>
              <a:gd name="T5" fmla="*/ 2147483647 h 96"/>
              <a:gd name="T6" fmla="*/ 2147483647 w 189"/>
              <a:gd name="T7" fmla="*/ 2147483647 h 96"/>
              <a:gd name="T8" fmla="*/ 2147483647 w 189"/>
              <a:gd name="T9" fmla="*/ 2147483647 h 96"/>
              <a:gd name="T10" fmla="*/ 2147483647 w 189"/>
              <a:gd name="T11" fmla="*/ 2147483647 h 96"/>
              <a:gd name="T12" fmla="*/ 2147483647 w 189"/>
              <a:gd name="T13" fmla="*/ 2147483647 h 96"/>
              <a:gd name="T14" fmla="*/ 2147483647 w 189"/>
              <a:gd name="T15" fmla="*/ 2147483647 h 96"/>
              <a:gd name="T16" fmla="*/ 0 w 189"/>
              <a:gd name="T17" fmla="*/ 2147483647 h 96"/>
              <a:gd name="T18" fmla="*/ 0 w 189"/>
              <a:gd name="T19" fmla="*/ 0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9"/>
              <a:gd name="T31" fmla="*/ 0 h 96"/>
              <a:gd name="T32" fmla="*/ 189 w 189"/>
              <a:gd name="T33" fmla="*/ 96 h 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9" h="96">
                <a:moveTo>
                  <a:pt x="0" y="0"/>
                </a:moveTo>
                <a:lnTo>
                  <a:pt x="24" y="3"/>
                </a:lnTo>
                <a:lnTo>
                  <a:pt x="54" y="63"/>
                </a:lnTo>
                <a:lnTo>
                  <a:pt x="90" y="33"/>
                </a:lnTo>
                <a:lnTo>
                  <a:pt x="117" y="63"/>
                </a:lnTo>
                <a:lnTo>
                  <a:pt x="150" y="21"/>
                </a:lnTo>
                <a:lnTo>
                  <a:pt x="189" y="15"/>
                </a:lnTo>
                <a:lnTo>
                  <a:pt x="189" y="96"/>
                </a:lnTo>
                <a:lnTo>
                  <a:pt x="0" y="93"/>
                </a:lnTo>
                <a:lnTo>
                  <a:pt x="0" y="0"/>
                </a:lnTo>
                <a:close/>
              </a:path>
            </a:pathLst>
          </a:custGeom>
          <a:solidFill>
            <a:srgbClr val="FF33CC"/>
          </a:solidFill>
          <a:ln w="12700">
            <a:solidFill>
              <a:schemeClr val="tx1"/>
            </a:solidFill>
            <a:round/>
            <a:headEnd/>
            <a:tailEnd type="none" w="med" len="lg"/>
          </a:ln>
        </p:spPr>
        <p:txBody>
          <a:bodyPr wrap="none" anchor="ctr"/>
          <a:lstStyle/>
          <a:p>
            <a:endParaRPr lang="en-US"/>
          </a:p>
        </p:txBody>
      </p:sp>
      <p:sp>
        <p:nvSpPr>
          <p:cNvPr id="31" name="Freeform 35"/>
          <p:cNvSpPr>
            <a:spLocks/>
          </p:cNvSpPr>
          <p:nvPr/>
        </p:nvSpPr>
        <p:spPr bwMode="auto">
          <a:xfrm>
            <a:off x="4241150" y="4451923"/>
            <a:ext cx="280988" cy="219075"/>
          </a:xfrm>
          <a:custGeom>
            <a:avLst/>
            <a:gdLst>
              <a:gd name="T0" fmla="*/ 0 w 177"/>
              <a:gd name="T1" fmla="*/ 0 h 138"/>
              <a:gd name="T2" fmla="*/ 2147483647 w 177"/>
              <a:gd name="T3" fmla="*/ 2147483647 h 138"/>
              <a:gd name="T4" fmla="*/ 2147483647 w 177"/>
              <a:gd name="T5" fmla="*/ 2147483647 h 138"/>
              <a:gd name="T6" fmla="*/ 2147483647 w 177"/>
              <a:gd name="T7" fmla="*/ 2147483647 h 138"/>
              <a:gd name="T8" fmla="*/ 2147483647 w 177"/>
              <a:gd name="T9" fmla="*/ 2147483647 h 138"/>
              <a:gd name="T10" fmla="*/ 2147483647 w 177"/>
              <a:gd name="T11" fmla="*/ 2147483647 h 138"/>
              <a:gd name="T12" fmla="*/ 2147483647 w 177"/>
              <a:gd name="T13" fmla="*/ 2147483647 h 138"/>
              <a:gd name="T14" fmla="*/ 2147483647 w 177"/>
              <a:gd name="T15" fmla="*/ 2147483647 h 138"/>
              <a:gd name="T16" fmla="*/ 2147483647 w 177"/>
              <a:gd name="T17" fmla="*/ 2147483647 h 138"/>
              <a:gd name="T18" fmla="*/ 0 w 177"/>
              <a:gd name="T19" fmla="*/ 0 h 1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7"/>
              <a:gd name="T31" fmla="*/ 0 h 138"/>
              <a:gd name="T32" fmla="*/ 177 w 177"/>
              <a:gd name="T33" fmla="*/ 138 h 1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7" h="138">
                <a:moveTo>
                  <a:pt x="0" y="0"/>
                </a:moveTo>
                <a:lnTo>
                  <a:pt x="21" y="54"/>
                </a:lnTo>
                <a:lnTo>
                  <a:pt x="54" y="27"/>
                </a:lnTo>
                <a:lnTo>
                  <a:pt x="84" y="24"/>
                </a:lnTo>
                <a:lnTo>
                  <a:pt x="114" y="105"/>
                </a:lnTo>
                <a:lnTo>
                  <a:pt x="144" y="123"/>
                </a:lnTo>
                <a:lnTo>
                  <a:pt x="174" y="84"/>
                </a:lnTo>
                <a:lnTo>
                  <a:pt x="177" y="138"/>
                </a:lnTo>
                <a:lnTo>
                  <a:pt x="3" y="135"/>
                </a:lnTo>
                <a:lnTo>
                  <a:pt x="0" y="0"/>
                </a:lnTo>
                <a:close/>
              </a:path>
            </a:pathLst>
          </a:custGeom>
          <a:solidFill>
            <a:srgbClr val="FF33CC"/>
          </a:solidFill>
          <a:ln w="12700">
            <a:solidFill>
              <a:schemeClr val="tx1"/>
            </a:solidFill>
            <a:round/>
            <a:headEnd/>
            <a:tailEnd type="none" w="med" len="lg"/>
          </a:ln>
        </p:spPr>
        <p:txBody>
          <a:bodyPr wrap="none" anchor="ctr"/>
          <a:lstStyle/>
          <a:p>
            <a:endParaRPr lang="en-US"/>
          </a:p>
        </p:txBody>
      </p:sp>
      <p:grpSp>
        <p:nvGrpSpPr>
          <p:cNvPr id="32" name="Group 31"/>
          <p:cNvGrpSpPr/>
          <p:nvPr/>
        </p:nvGrpSpPr>
        <p:grpSpPr>
          <a:xfrm>
            <a:off x="1485250" y="1891396"/>
            <a:ext cx="5175987" cy="1361625"/>
            <a:chOff x="1485250" y="1561615"/>
            <a:chExt cx="5175987" cy="1691405"/>
          </a:xfrm>
        </p:grpSpPr>
        <p:cxnSp>
          <p:nvCxnSpPr>
            <p:cNvPr id="33" name="Straight Connector 32"/>
            <p:cNvCxnSpPr/>
            <p:nvPr/>
          </p:nvCxnSpPr>
          <p:spPr bwMode="auto">
            <a:xfrm flipH="1">
              <a:off x="1485250" y="1628745"/>
              <a:ext cx="1030" cy="1609755"/>
            </a:xfrm>
            <a:prstGeom prst="line">
              <a:avLst/>
            </a:prstGeom>
            <a:noFill/>
            <a:ln w="12700" cap="flat" cmpd="sng" algn="ctr">
              <a:solidFill>
                <a:schemeClr val="tx1"/>
              </a:solidFill>
              <a:prstDash val="solid"/>
              <a:round/>
              <a:headEnd type="none" w="med" len="med"/>
              <a:tailEnd type="none" w="med" len="med"/>
            </a:ln>
            <a:effectLst/>
          </p:spPr>
        </p:cxnSp>
        <p:cxnSp>
          <p:nvCxnSpPr>
            <p:cNvPr id="34" name="Straight Connector 33"/>
            <p:cNvCxnSpPr/>
            <p:nvPr/>
          </p:nvCxnSpPr>
          <p:spPr bwMode="auto">
            <a:xfrm>
              <a:off x="3202258" y="1611962"/>
              <a:ext cx="2904" cy="1633799"/>
            </a:xfrm>
            <a:prstGeom prst="line">
              <a:avLst/>
            </a:prstGeom>
            <a:noFill/>
            <a:ln w="12700" cap="flat" cmpd="sng" algn="ctr">
              <a:solidFill>
                <a:schemeClr val="tx1"/>
              </a:solidFill>
              <a:prstDash val="solid"/>
              <a:round/>
              <a:headEnd type="none" w="med" len="med"/>
              <a:tailEnd type="none" w="med" len="med"/>
            </a:ln>
            <a:effectLst/>
          </p:spPr>
        </p:cxnSp>
        <p:cxnSp>
          <p:nvCxnSpPr>
            <p:cNvPr id="35" name="Straight Connector 34"/>
            <p:cNvCxnSpPr/>
            <p:nvPr/>
          </p:nvCxnSpPr>
          <p:spPr bwMode="auto">
            <a:xfrm flipH="1">
              <a:off x="4932328" y="1611962"/>
              <a:ext cx="12931" cy="1633799"/>
            </a:xfrm>
            <a:prstGeom prst="line">
              <a:avLst/>
            </a:prstGeom>
            <a:noFill/>
            <a:ln w="12700" cap="flat" cmpd="sng" algn="ctr">
              <a:solidFill>
                <a:schemeClr val="tx1"/>
              </a:solidFill>
              <a:prstDash val="solid"/>
              <a:round/>
              <a:headEnd type="none" w="med" len="med"/>
              <a:tailEnd type="none" w="med" len="med"/>
            </a:ln>
            <a:effectLst/>
          </p:spPr>
        </p:cxnSp>
        <p:cxnSp>
          <p:nvCxnSpPr>
            <p:cNvPr id="36" name="Straight Connector 35"/>
            <p:cNvCxnSpPr/>
            <p:nvPr/>
          </p:nvCxnSpPr>
          <p:spPr bwMode="auto">
            <a:xfrm flipH="1">
              <a:off x="6652240" y="1561615"/>
              <a:ext cx="8997" cy="1691405"/>
            </a:xfrm>
            <a:prstGeom prst="line">
              <a:avLst/>
            </a:prstGeom>
            <a:noFill/>
            <a:ln w="12700" cap="flat" cmpd="sng" algn="ctr">
              <a:solidFill>
                <a:schemeClr val="tx1"/>
              </a:solidFill>
              <a:prstDash val="solid"/>
              <a:round/>
              <a:headEnd type="none" w="med" len="med"/>
              <a:tailEnd type="none" w="med" len="med"/>
            </a:ln>
            <a:effectLst/>
          </p:spPr>
        </p:cxnSp>
      </p:grpSp>
      <p:grpSp>
        <p:nvGrpSpPr>
          <p:cNvPr id="37" name="Group 36"/>
          <p:cNvGrpSpPr/>
          <p:nvPr/>
        </p:nvGrpSpPr>
        <p:grpSpPr>
          <a:xfrm>
            <a:off x="2319808" y="2314122"/>
            <a:ext cx="5166990" cy="931644"/>
            <a:chOff x="2319808" y="1469574"/>
            <a:chExt cx="5166990" cy="1805220"/>
          </a:xfrm>
        </p:grpSpPr>
        <p:cxnSp>
          <p:nvCxnSpPr>
            <p:cNvPr id="38" name="Straight Connector 37"/>
            <p:cNvCxnSpPr/>
            <p:nvPr/>
          </p:nvCxnSpPr>
          <p:spPr bwMode="auto">
            <a:xfrm>
              <a:off x="4025206" y="1476834"/>
              <a:ext cx="0" cy="1790700"/>
            </a:xfrm>
            <a:prstGeom prst="line">
              <a:avLst/>
            </a:prstGeom>
            <a:noFill/>
            <a:ln w="12700" cap="flat" cmpd="sng" algn="ctr">
              <a:solidFill>
                <a:schemeClr val="tx1"/>
              </a:solidFill>
              <a:prstDash val="solid"/>
              <a:round/>
              <a:headEnd type="none" w="med" len="med"/>
              <a:tailEnd type="none" w="med" len="med"/>
            </a:ln>
            <a:effectLst/>
          </p:spPr>
        </p:cxnSp>
        <p:grpSp>
          <p:nvGrpSpPr>
            <p:cNvPr id="39" name="Group 38"/>
            <p:cNvGrpSpPr/>
            <p:nvPr/>
          </p:nvGrpSpPr>
          <p:grpSpPr>
            <a:xfrm>
              <a:off x="2319808" y="1469574"/>
              <a:ext cx="5166990" cy="1805220"/>
              <a:chOff x="2305294" y="1469574"/>
              <a:chExt cx="5166990" cy="1805220"/>
            </a:xfrm>
          </p:grpSpPr>
          <p:cxnSp>
            <p:nvCxnSpPr>
              <p:cNvPr id="40" name="Straight Connector 39"/>
              <p:cNvCxnSpPr/>
              <p:nvPr/>
            </p:nvCxnSpPr>
            <p:spPr bwMode="auto">
              <a:xfrm>
                <a:off x="2305294" y="1469574"/>
                <a:ext cx="0" cy="1790700"/>
              </a:xfrm>
              <a:prstGeom prst="line">
                <a:avLst/>
              </a:prstGeom>
              <a:noFill/>
              <a:ln w="12700" cap="flat" cmpd="sng" algn="ctr">
                <a:solidFill>
                  <a:schemeClr val="tx1"/>
                </a:solidFill>
                <a:prstDash val="solid"/>
                <a:round/>
                <a:headEnd type="none" w="med" len="med"/>
                <a:tailEnd type="none" w="med" len="med"/>
              </a:ln>
              <a:effectLst/>
            </p:spPr>
          </p:cxnSp>
          <p:cxnSp>
            <p:nvCxnSpPr>
              <p:cNvPr id="41" name="Straight Connector 40"/>
              <p:cNvCxnSpPr/>
              <p:nvPr/>
            </p:nvCxnSpPr>
            <p:spPr bwMode="auto">
              <a:xfrm>
                <a:off x="5752372" y="1476834"/>
                <a:ext cx="0" cy="1790700"/>
              </a:xfrm>
              <a:prstGeom prst="line">
                <a:avLst/>
              </a:prstGeom>
              <a:noFill/>
              <a:ln w="12700" cap="flat" cmpd="sng" algn="ctr">
                <a:solidFill>
                  <a:schemeClr val="tx1"/>
                </a:solidFill>
                <a:prstDash val="solid"/>
                <a:round/>
                <a:headEnd type="none" w="med" len="med"/>
                <a:tailEnd type="none" w="med" len="med"/>
              </a:ln>
              <a:effectLst/>
            </p:spPr>
          </p:cxnSp>
          <p:cxnSp>
            <p:nvCxnSpPr>
              <p:cNvPr id="42" name="Straight Connector 41"/>
              <p:cNvCxnSpPr/>
              <p:nvPr/>
            </p:nvCxnSpPr>
            <p:spPr bwMode="auto">
              <a:xfrm>
                <a:off x="7472284" y="1484094"/>
                <a:ext cx="0" cy="1790700"/>
              </a:xfrm>
              <a:prstGeom prst="line">
                <a:avLst/>
              </a:prstGeom>
              <a:noFill/>
              <a:ln w="12700" cap="flat" cmpd="sng" algn="ctr">
                <a:solidFill>
                  <a:schemeClr val="tx1"/>
                </a:solidFill>
                <a:prstDash val="solid"/>
                <a:round/>
                <a:headEnd type="none" w="med" len="med"/>
                <a:tailEnd type="none" w="med" len="med"/>
              </a:ln>
              <a:effectLst/>
            </p:spPr>
          </p:cxnSp>
        </p:grpSp>
      </p:grpSp>
      <p:grpSp>
        <p:nvGrpSpPr>
          <p:cNvPr id="43" name="Group 42"/>
          <p:cNvGrpSpPr/>
          <p:nvPr/>
        </p:nvGrpSpPr>
        <p:grpSpPr>
          <a:xfrm>
            <a:off x="2319808" y="2292588"/>
            <a:ext cx="3451874" cy="232898"/>
            <a:chOff x="2319808" y="2321616"/>
            <a:chExt cx="3451874" cy="232898"/>
          </a:xfrm>
        </p:grpSpPr>
        <p:cxnSp>
          <p:nvCxnSpPr>
            <p:cNvPr id="44" name="Straight Arrow Connector 43"/>
            <p:cNvCxnSpPr/>
            <p:nvPr/>
          </p:nvCxnSpPr>
          <p:spPr bwMode="auto">
            <a:xfrm>
              <a:off x="2319808" y="2445642"/>
              <a:ext cx="897405" cy="0"/>
            </a:xfrm>
            <a:prstGeom prst="straightConnector1">
              <a:avLst/>
            </a:prstGeom>
            <a:noFill/>
            <a:ln w="28575" cap="flat" cmpd="sng" algn="ctr">
              <a:solidFill>
                <a:schemeClr val="tx1"/>
              </a:solidFill>
              <a:prstDash val="solid"/>
              <a:round/>
              <a:headEnd type="none" w="med" len="med"/>
              <a:tailEnd type="arrow"/>
            </a:ln>
            <a:effectLst/>
          </p:spPr>
        </p:cxnSp>
        <p:sp>
          <p:nvSpPr>
            <p:cNvPr id="45" name="Rectangle 44"/>
            <p:cNvSpPr/>
            <p:nvPr/>
          </p:nvSpPr>
          <p:spPr>
            <a:xfrm>
              <a:off x="3205162" y="2321616"/>
              <a:ext cx="1731963" cy="232898"/>
            </a:xfrm>
            <a:prstGeom prst="rect">
              <a:avLst/>
            </a:prstGeom>
            <a:pattFill prst="wave">
              <a:fgClr>
                <a:schemeClr val="tx1">
                  <a:lumMod val="50000"/>
                  <a:lumOff val="50000"/>
                </a:schemeClr>
              </a:fgClr>
              <a:bgClr>
                <a:schemeClr val="bg1"/>
              </a:bgClr>
            </a:pattFill>
            <a:ln w="31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46" name="Rectangle 45"/>
            <p:cNvSpPr/>
            <p:nvPr/>
          </p:nvSpPr>
          <p:spPr>
            <a:xfrm>
              <a:off x="4937125" y="2321616"/>
              <a:ext cx="834557" cy="225869"/>
            </a:xfrm>
            <a:prstGeom prst="rect">
              <a:avLst/>
            </a:prstGeom>
            <a:solidFill>
              <a:schemeClr val="bg1">
                <a:lumMod val="75000"/>
              </a:schemeClr>
            </a:solidFill>
            <a:ln w="31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47" name="Group 46"/>
          <p:cNvGrpSpPr/>
          <p:nvPr/>
        </p:nvGrpSpPr>
        <p:grpSpPr>
          <a:xfrm>
            <a:off x="4025206" y="2285334"/>
            <a:ext cx="3480902" cy="232898"/>
            <a:chOff x="2290780" y="2321616"/>
            <a:chExt cx="3480902" cy="232898"/>
          </a:xfrm>
        </p:grpSpPr>
        <p:cxnSp>
          <p:nvCxnSpPr>
            <p:cNvPr id="48" name="Straight Arrow Connector 47"/>
            <p:cNvCxnSpPr/>
            <p:nvPr/>
          </p:nvCxnSpPr>
          <p:spPr bwMode="auto">
            <a:xfrm>
              <a:off x="2290780" y="2445642"/>
              <a:ext cx="926433" cy="0"/>
            </a:xfrm>
            <a:prstGeom prst="straightConnector1">
              <a:avLst/>
            </a:prstGeom>
            <a:noFill/>
            <a:ln w="28575" cap="flat" cmpd="sng" algn="ctr">
              <a:solidFill>
                <a:schemeClr val="tx1"/>
              </a:solidFill>
              <a:prstDash val="solid"/>
              <a:round/>
              <a:headEnd type="none" w="med" len="med"/>
              <a:tailEnd type="arrow"/>
            </a:ln>
            <a:effectLst/>
          </p:spPr>
        </p:cxnSp>
        <p:sp>
          <p:nvSpPr>
            <p:cNvPr id="49" name="Rectangle 48"/>
            <p:cNvSpPr/>
            <p:nvPr/>
          </p:nvSpPr>
          <p:spPr>
            <a:xfrm>
              <a:off x="3205162" y="2321616"/>
              <a:ext cx="1731963" cy="232898"/>
            </a:xfrm>
            <a:prstGeom prst="rect">
              <a:avLst/>
            </a:prstGeom>
            <a:pattFill prst="wave">
              <a:fgClr>
                <a:schemeClr val="tx1">
                  <a:lumMod val="50000"/>
                  <a:lumOff val="50000"/>
                </a:schemeClr>
              </a:fgClr>
              <a:bgClr>
                <a:schemeClr val="bg1"/>
              </a:bgClr>
            </a:pattFill>
            <a:ln w="31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50" name="Rectangle 49"/>
            <p:cNvSpPr/>
            <p:nvPr/>
          </p:nvSpPr>
          <p:spPr>
            <a:xfrm>
              <a:off x="4937125" y="2321616"/>
              <a:ext cx="834557" cy="225869"/>
            </a:xfrm>
            <a:prstGeom prst="rect">
              <a:avLst/>
            </a:prstGeom>
            <a:solidFill>
              <a:schemeClr val="bg1">
                <a:lumMod val="75000"/>
              </a:schemeClr>
            </a:solidFill>
            <a:ln w="31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51" name="Group 50"/>
          <p:cNvGrpSpPr/>
          <p:nvPr/>
        </p:nvGrpSpPr>
        <p:grpSpPr>
          <a:xfrm>
            <a:off x="5759632" y="2278080"/>
            <a:ext cx="3451874" cy="232898"/>
            <a:chOff x="2319808" y="2321616"/>
            <a:chExt cx="3451874" cy="232898"/>
          </a:xfrm>
        </p:grpSpPr>
        <p:cxnSp>
          <p:nvCxnSpPr>
            <p:cNvPr id="52" name="Straight Arrow Connector 51"/>
            <p:cNvCxnSpPr/>
            <p:nvPr/>
          </p:nvCxnSpPr>
          <p:spPr bwMode="auto">
            <a:xfrm>
              <a:off x="2319808" y="2445642"/>
              <a:ext cx="897405" cy="0"/>
            </a:xfrm>
            <a:prstGeom prst="straightConnector1">
              <a:avLst/>
            </a:prstGeom>
            <a:noFill/>
            <a:ln w="28575" cap="flat" cmpd="sng" algn="ctr">
              <a:solidFill>
                <a:schemeClr val="tx1"/>
              </a:solidFill>
              <a:prstDash val="solid"/>
              <a:round/>
              <a:headEnd type="none" w="med" len="med"/>
              <a:tailEnd type="arrow"/>
            </a:ln>
            <a:effectLst/>
          </p:spPr>
        </p:cxnSp>
        <p:sp>
          <p:nvSpPr>
            <p:cNvPr id="53" name="Rectangle 52"/>
            <p:cNvSpPr/>
            <p:nvPr/>
          </p:nvSpPr>
          <p:spPr>
            <a:xfrm>
              <a:off x="3205162" y="2321616"/>
              <a:ext cx="1731963" cy="232898"/>
            </a:xfrm>
            <a:prstGeom prst="rect">
              <a:avLst/>
            </a:prstGeom>
            <a:pattFill prst="wave">
              <a:fgClr>
                <a:schemeClr val="tx1">
                  <a:lumMod val="50000"/>
                  <a:lumOff val="50000"/>
                </a:schemeClr>
              </a:fgClr>
              <a:bgClr>
                <a:schemeClr val="bg1"/>
              </a:bgClr>
            </a:pattFill>
            <a:ln w="31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54" name="Rectangle 53"/>
            <p:cNvSpPr/>
            <p:nvPr/>
          </p:nvSpPr>
          <p:spPr>
            <a:xfrm>
              <a:off x="4937125" y="2321616"/>
              <a:ext cx="834557" cy="225869"/>
            </a:xfrm>
            <a:prstGeom prst="rect">
              <a:avLst/>
            </a:prstGeom>
            <a:solidFill>
              <a:schemeClr val="bg1">
                <a:lumMod val="75000"/>
              </a:schemeClr>
            </a:solidFill>
            <a:ln w="31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sp>
        <p:nvSpPr>
          <p:cNvPr id="56" name="TextBox 55"/>
          <p:cNvSpPr txBox="1"/>
          <p:nvPr/>
        </p:nvSpPr>
        <p:spPr>
          <a:xfrm>
            <a:off x="964388" y="1582050"/>
            <a:ext cx="1043876" cy="369332"/>
          </a:xfrm>
          <a:prstGeom prst="rect">
            <a:avLst/>
          </a:prstGeom>
          <a:noFill/>
        </p:spPr>
        <p:txBody>
          <a:bodyPr wrap="none" rtlCol="0">
            <a:spAutoFit/>
          </a:bodyPr>
          <a:lstStyle/>
          <a:p>
            <a:pPr algn="l"/>
            <a:r>
              <a:rPr lang="en-US" i="0" dirty="0"/>
              <a:t>Midnight</a:t>
            </a:r>
          </a:p>
        </p:txBody>
      </p:sp>
      <p:sp>
        <p:nvSpPr>
          <p:cNvPr id="57" name="TextBox 56"/>
          <p:cNvSpPr txBox="1"/>
          <p:nvPr/>
        </p:nvSpPr>
        <p:spPr>
          <a:xfrm>
            <a:off x="1966876" y="1914680"/>
            <a:ext cx="697627" cy="369332"/>
          </a:xfrm>
          <a:prstGeom prst="rect">
            <a:avLst/>
          </a:prstGeom>
          <a:noFill/>
        </p:spPr>
        <p:txBody>
          <a:bodyPr wrap="none" rtlCol="0">
            <a:spAutoFit/>
          </a:bodyPr>
          <a:lstStyle/>
          <a:p>
            <a:pPr algn="l"/>
            <a:r>
              <a:rPr lang="en-US" i="0" dirty="0"/>
              <a:t>Noon</a:t>
            </a:r>
          </a:p>
        </p:txBody>
      </p:sp>
      <p:sp>
        <p:nvSpPr>
          <p:cNvPr id="62" name="TextBox 61"/>
          <p:cNvSpPr txBox="1"/>
          <p:nvPr/>
        </p:nvSpPr>
        <p:spPr>
          <a:xfrm>
            <a:off x="2697650" y="1572330"/>
            <a:ext cx="1043876" cy="369332"/>
          </a:xfrm>
          <a:prstGeom prst="rect">
            <a:avLst/>
          </a:prstGeom>
          <a:noFill/>
        </p:spPr>
        <p:txBody>
          <a:bodyPr wrap="none" rtlCol="0">
            <a:spAutoFit/>
          </a:bodyPr>
          <a:lstStyle/>
          <a:p>
            <a:pPr algn="l"/>
            <a:r>
              <a:rPr lang="en-US" i="0" dirty="0"/>
              <a:t>Midnight</a:t>
            </a:r>
          </a:p>
        </p:txBody>
      </p:sp>
      <p:sp>
        <p:nvSpPr>
          <p:cNvPr id="63" name="TextBox 62"/>
          <p:cNvSpPr txBox="1"/>
          <p:nvPr/>
        </p:nvSpPr>
        <p:spPr>
          <a:xfrm>
            <a:off x="4457935" y="1562611"/>
            <a:ext cx="1043876" cy="369332"/>
          </a:xfrm>
          <a:prstGeom prst="rect">
            <a:avLst/>
          </a:prstGeom>
          <a:noFill/>
        </p:spPr>
        <p:txBody>
          <a:bodyPr wrap="none" rtlCol="0">
            <a:spAutoFit/>
          </a:bodyPr>
          <a:lstStyle/>
          <a:p>
            <a:pPr algn="l"/>
            <a:r>
              <a:rPr lang="en-US" i="0" dirty="0"/>
              <a:t>Midnight</a:t>
            </a:r>
          </a:p>
        </p:txBody>
      </p:sp>
      <p:sp>
        <p:nvSpPr>
          <p:cNvPr id="64" name="TextBox 63"/>
          <p:cNvSpPr txBox="1"/>
          <p:nvPr/>
        </p:nvSpPr>
        <p:spPr>
          <a:xfrm>
            <a:off x="6137149" y="1525871"/>
            <a:ext cx="1043876" cy="369332"/>
          </a:xfrm>
          <a:prstGeom prst="rect">
            <a:avLst/>
          </a:prstGeom>
          <a:noFill/>
        </p:spPr>
        <p:txBody>
          <a:bodyPr wrap="none" rtlCol="0">
            <a:spAutoFit/>
          </a:bodyPr>
          <a:lstStyle/>
          <a:p>
            <a:pPr algn="l"/>
            <a:r>
              <a:rPr lang="en-US" i="0" dirty="0"/>
              <a:t>Midnight</a:t>
            </a:r>
          </a:p>
        </p:txBody>
      </p:sp>
      <p:sp>
        <p:nvSpPr>
          <p:cNvPr id="65" name="TextBox 64"/>
          <p:cNvSpPr txBox="1"/>
          <p:nvPr/>
        </p:nvSpPr>
        <p:spPr>
          <a:xfrm>
            <a:off x="3659600" y="1945490"/>
            <a:ext cx="697627" cy="369332"/>
          </a:xfrm>
          <a:prstGeom prst="rect">
            <a:avLst/>
          </a:prstGeom>
          <a:noFill/>
        </p:spPr>
        <p:txBody>
          <a:bodyPr wrap="none" rtlCol="0">
            <a:spAutoFit/>
          </a:bodyPr>
          <a:lstStyle/>
          <a:p>
            <a:pPr algn="l"/>
            <a:r>
              <a:rPr lang="en-US" i="0" dirty="0"/>
              <a:t>Noon</a:t>
            </a:r>
          </a:p>
        </p:txBody>
      </p:sp>
      <p:sp>
        <p:nvSpPr>
          <p:cNvPr id="66" name="TextBox 65"/>
          <p:cNvSpPr txBox="1"/>
          <p:nvPr/>
        </p:nvSpPr>
        <p:spPr>
          <a:xfrm>
            <a:off x="5406377" y="1949280"/>
            <a:ext cx="697627" cy="369332"/>
          </a:xfrm>
          <a:prstGeom prst="rect">
            <a:avLst/>
          </a:prstGeom>
          <a:noFill/>
        </p:spPr>
        <p:txBody>
          <a:bodyPr wrap="none" rtlCol="0">
            <a:spAutoFit/>
          </a:bodyPr>
          <a:lstStyle/>
          <a:p>
            <a:pPr algn="l"/>
            <a:r>
              <a:rPr lang="en-US" i="0" dirty="0"/>
              <a:t>Noon</a:t>
            </a:r>
          </a:p>
        </p:txBody>
      </p:sp>
      <p:sp>
        <p:nvSpPr>
          <p:cNvPr id="67" name="TextBox 66"/>
          <p:cNvSpPr txBox="1"/>
          <p:nvPr/>
        </p:nvSpPr>
        <p:spPr>
          <a:xfrm>
            <a:off x="7126126" y="1966581"/>
            <a:ext cx="697627" cy="369332"/>
          </a:xfrm>
          <a:prstGeom prst="rect">
            <a:avLst/>
          </a:prstGeom>
          <a:noFill/>
        </p:spPr>
        <p:txBody>
          <a:bodyPr wrap="none" rtlCol="0">
            <a:spAutoFit/>
          </a:bodyPr>
          <a:lstStyle/>
          <a:p>
            <a:pPr algn="l"/>
            <a:r>
              <a:rPr lang="en-US" i="0" dirty="0"/>
              <a:t>Noon</a:t>
            </a:r>
          </a:p>
        </p:txBody>
      </p:sp>
    </p:spTree>
    <p:extLst>
      <p:ext uri="{BB962C8B-B14F-4D97-AF65-F5344CB8AC3E}">
        <p14:creationId xmlns:p14="http://schemas.microsoft.com/office/powerpoint/2010/main" val="302672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subTnLst>
                                    <p:set>
                                      <p:cBhvr override="childStyle">
                                        <p:cTn dur="1" fill="hold" display="0" masterRel="nextClick" afterEffect="1"/>
                                        <p:tgtEl>
                                          <p:spTgt spid="43"/>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wipe(left)">
                                      <p:cBhvr>
                                        <p:cTn id="12" dur="500"/>
                                        <p:tgtEl>
                                          <p:spTgt spid="47"/>
                                        </p:tgtEl>
                                      </p:cBhvr>
                                    </p:animEffect>
                                  </p:childTnLst>
                                  <p:subTnLst>
                                    <p:set>
                                      <p:cBhvr override="childStyle">
                                        <p:cTn dur="1" fill="hold" display="0" masterRel="nextClick" afterEffect="1"/>
                                        <p:tgtEl>
                                          <p:spTgt spid="47"/>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wipe(left)">
                                      <p:cBhvr>
                                        <p:cTn id="17" dur="500"/>
                                        <p:tgtEl>
                                          <p:spTgt spid="51"/>
                                        </p:tgtEl>
                                      </p:cBhvr>
                                    </p:animEffect>
                                  </p:childTnLst>
                                  <p:subTnLst>
                                    <p:set>
                                      <p:cBhvr override="childStyle">
                                        <p:cTn dur="1" fill="hold" display="0" masterRel="nextClick" afterEffect="1"/>
                                        <p:tgtEl>
                                          <p:spTgt spid="5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The PJM planning process</a:t>
            </a:r>
            <a:endParaRPr lang="en-US" dirty="0"/>
          </a:p>
        </p:txBody>
      </p:sp>
      <p:sp>
        <p:nvSpPr>
          <p:cNvPr id="3" name="Content Placeholder 2"/>
          <p:cNvSpPr>
            <a:spLocks noGrp="1"/>
          </p:cNvSpPr>
          <p:nvPr>
            <p:ph idx="1"/>
          </p:nvPr>
        </p:nvSpPr>
        <p:spPr/>
        <p:txBody>
          <a:bodyPr/>
          <a:lstStyle/>
          <a:p>
            <a:r>
              <a:rPr lang="en-US" dirty="0"/>
              <a:t>Intermediate-term unit commitment problem</a:t>
            </a: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063" y="3276037"/>
            <a:ext cx="7215187" cy="330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type="none" w="med" len="lg"/>
              </a14:hiddenLine>
            </a:ext>
          </a:extLst>
        </p:spPr>
      </p:pic>
      <p:sp>
        <p:nvSpPr>
          <p:cNvPr id="5" name="Rectangle 5" descr="Zig zag"/>
          <p:cNvSpPr>
            <a:spLocks noChangeArrowheads="1"/>
          </p:cNvSpPr>
          <p:nvPr/>
        </p:nvSpPr>
        <p:spPr bwMode="auto">
          <a:xfrm>
            <a:off x="1485250" y="5296924"/>
            <a:ext cx="6578600" cy="787400"/>
          </a:xfrm>
          <a:prstGeom prst="rect">
            <a:avLst/>
          </a:prstGeom>
          <a:pattFill prst="zigZag">
            <a:fgClr>
              <a:srgbClr val="0000EA"/>
            </a:fgClr>
            <a:bgClr>
              <a:srgbClr val="FFFFFF"/>
            </a:bgClr>
          </a:pattFill>
          <a:ln w="12700" algn="ctr">
            <a:solidFill>
              <a:schemeClr val="tx1"/>
            </a:solidFill>
            <a:miter lim="800000"/>
            <a:headEnd/>
            <a:tailEnd type="none" w="med" len="lg"/>
          </a:ln>
        </p:spPr>
        <p:txBody>
          <a:bodyPr wrap="none" anchor="ctr"/>
          <a:lstStyle/>
          <a:p>
            <a:endParaRPr lang="en-US"/>
          </a:p>
        </p:txBody>
      </p:sp>
      <p:sp>
        <p:nvSpPr>
          <p:cNvPr id="6" name="Rectangle 6"/>
          <p:cNvSpPr>
            <a:spLocks noChangeArrowheads="1"/>
          </p:cNvSpPr>
          <p:nvPr/>
        </p:nvSpPr>
        <p:spPr bwMode="auto">
          <a:xfrm>
            <a:off x="1486838" y="4803212"/>
            <a:ext cx="6578600" cy="482600"/>
          </a:xfrm>
          <a:prstGeom prst="rect">
            <a:avLst/>
          </a:prstGeom>
          <a:solidFill>
            <a:schemeClr val="folHlink">
              <a:alpha val="85097"/>
            </a:schemeClr>
          </a:solidFill>
          <a:ln w="12700" algn="ctr">
            <a:solidFill>
              <a:schemeClr val="tx1"/>
            </a:solidFill>
            <a:miter lim="800000"/>
            <a:headEnd/>
            <a:tailEnd type="none" w="med" len="lg"/>
          </a:ln>
        </p:spPr>
        <p:txBody>
          <a:bodyPr wrap="none" anchor="ctr"/>
          <a:lstStyle/>
          <a:p>
            <a:endParaRPr lang="en-US"/>
          </a:p>
        </p:txBody>
      </p:sp>
      <p:sp>
        <p:nvSpPr>
          <p:cNvPr id="7" name="Rectangle 7"/>
          <p:cNvSpPr>
            <a:spLocks noChangeArrowheads="1"/>
          </p:cNvSpPr>
          <p:nvPr/>
        </p:nvSpPr>
        <p:spPr bwMode="auto">
          <a:xfrm>
            <a:off x="2186925" y="4474599"/>
            <a:ext cx="1028700" cy="330200"/>
          </a:xfrm>
          <a:prstGeom prst="rect">
            <a:avLst/>
          </a:prstGeom>
          <a:solidFill>
            <a:schemeClr val="folHlink">
              <a:alpha val="85097"/>
            </a:schemeClr>
          </a:solidFill>
          <a:ln w="12700" algn="ctr">
            <a:solidFill>
              <a:schemeClr val="tx1"/>
            </a:solidFill>
            <a:miter lim="800000"/>
            <a:headEnd/>
            <a:tailEnd type="none" w="med" len="lg"/>
          </a:ln>
        </p:spPr>
        <p:txBody>
          <a:bodyPr wrap="none" anchor="ctr"/>
          <a:lstStyle/>
          <a:p>
            <a:endParaRPr lang="en-US"/>
          </a:p>
        </p:txBody>
      </p:sp>
      <p:sp>
        <p:nvSpPr>
          <p:cNvPr id="8" name="Rectangle 8"/>
          <p:cNvSpPr>
            <a:spLocks noChangeArrowheads="1"/>
          </p:cNvSpPr>
          <p:nvPr/>
        </p:nvSpPr>
        <p:spPr bwMode="auto">
          <a:xfrm>
            <a:off x="1490013" y="4577787"/>
            <a:ext cx="698500" cy="215900"/>
          </a:xfrm>
          <a:prstGeom prst="rect">
            <a:avLst/>
          </a:prstGeom>
          <a:solidFill>
            <a:srgbClr val="2AA82A">
              <a:alpha val="85097"/>
            </a:srgbClr>
          </a:solidFill>
          <a:ln w="12700" algn="ctr">
            <a:solidFill>
              <a:schemeClr val="tx1"/>
            </a:solidFill>
            <a:miter lim="800000"/>
            <a:headEnd/>
            <a:tailEnd type="none" w="med" len="lg"/>
          </a:ln>
        </p:spPr>
        <p:txBody>
          <a:bodyPr wrap="none" anchor="ctr"/>
          <a:lstStyle/>
          <a:p>
            <a:endParaRPr lang="en-US"/>
          </a:p>
        </p:txBody>
      </p:sp>
      <p:sp>
        <p:nvSpPr>
          <p:cNvPr id="9" name="Rectangle 9"/>
          <p:cNvSpPr>
            <a:spLocks noChangeArrowheads="1"/>
          </p:cNvSpPr>
          <p:nvPr/>
        </p:nvSpPr>
        <p:spPr bwMode="auto">
          <a:xfrm>
            <a:off x="4525313" y="4476187"/>
            <a:ext cx="876300" cy="330200"/>
          </a:xfrm>
          <a:prstGeom prst="rect">
            <a:avLst/>
          </a:prstGeom>
          <a:solidFill>
            <a:srgbClr val="2AA82A">
              <a:alpha val="85097"/>
            </a:srgbClr>
          </a:solidFill>
          <a:ln w="12700" algn="ctr">
            <a:solidFill>
              <a:schemeClr val="tx1"/>
            </a:solidFill>
            <a:miter lim="800000"/>
            <a:headEnd/>
            <a:tailEnd type="none" w="med" len="lg"/>
          </a:ln>
        </p:spPr>
        <p:txBody>
          <a:bodyPr wrap="none" anchor="ctr"/>
          <a:lstStyle/>
          <a:p>
            <a:endParaRPr lang="en-US"/>
          </a:p>
        </p:txBody>
      </p:sp>
      <p:sp>
        <p:nvSpPr>
          <p:cNvPr id="10" name="Rectangle 10"/>
          <p:cNvSpPr>
            <a:spLocks noChangeArrowheads="1"/>
          </p:cNvSpPr>
          <p:nvPr/>
        </p:nvSpPr>
        <p:spPr bwMode="auto">
          <a:xfrm>
            <a:off x="1491600" y="4363474"/>
            <a:ext cx="698500" cy="215900"/>
          </a:xfrm>
          <a:prstGeom prst="rect">
            <a:avLst/>
          </a:prstGeom>
          <a:solidFill>
            <a:srgbClr val="0000EA">
              <a:alpha val="85097"/>
            </a:srgbClr>
          </a:solidFill>
          <a:ln w="12700" algn="ctr">
            <a:solidFill>
              <a:schemeClr val="tx1"/>
            </a:solidFill>
            <a:miter lim="800000"/>
            <a:headEnd/>
            <a:tailEnd type="none" w="med" len="lg"/>
          </a:ln>
        </p:spPr>
        <p:txBody>
          <a:bodyPr wrap="none" anchor="ctr"/>
          <a:lstStyle/>
          <a:p>
            <a:endParaRPr lang="en-US"/>
          </a:p>
        </p:txBody>
      </p:sp>
      <p:sp>
        <p:nvSpPr>
          <p:cNvPr id="11" name="Rectangle 11"/>
          <p:cNvSpPr>
            <a:spLocks noChangeArrowheads="1"/>
          </p:cNvSpPr>
          <p:nvPr/>
        </p:nvSpPr>
        <p:spPr bwMode="auto">
          <a:xfrm>
            <a:off x="1493188" y="4149162"/>
            <a:ext cx="393700" cy="215900"/>
          </a:xfrm>
          <a:prstGeom prst="rect">
            <a:avLst/>
          </a:prstGeom>
          <a:solidFill>
            <a:srgbClr val="0000EA">
              <a:alpha val="85097"/>
            </a:srgbClr>
          </a:solidFill>
          <a:ln w="12700" algn="ctr">
            <a:solidFill>
              <a:schemeClr val="tx1"/>
            </a:solidFill>
            <a:miter lim="800000"/>
            <a:headEnd/>
            <a:tailEnd type="none" w="med" len="lg"/>
          </a:ln>
        </p:spPr>
        <p:txBody>
          <a:bodyPr wrap="none" anchor="ctr"/>
          <a:lstStyle/>
          <a:p>
            <a:endParaRPr lang="en-US"/>
          </a:p>
        </p:txBody>
      </p:sp>
      <p:sp>
        <p:nvSpPr>
          <p:cNvPr id="12" name="Rectangle 12"/>
          <p:cNvSpPr>
            <a:spLocks noChangeArrowheads="1"/>
          </p:cNvSpPr>
          <p:nvPr/>
        </p:nvSpPr>
        <p:spPr bwMode="auto">
          <a:xfrm>
            <a:off x="1494775" y="3934849"/>
            <a:ext cx="266700" cy="215900"/>
          </a:xfrm>
          <a:prstGeom prst="rect">
            <a:avLst/>
          </a:prstGeom>
          <a:solidFill>
            <a:srgbClr val="33CC33">
              <a:alpha val="85097"/>
            </a:srgbClr>
          </a:solidFill>
          <a:ln w="12700" algn="ctr">
            <a:solidFill>
              <a:schemeClr val="tx1"/>
            </a:solidFill>
            <a:miter lim="800000"/>
            <a:headEnd/>
            <a:tailEnd type="none" w="med" len="lg"/>
          </a:ln>
        </p:spPr>
        <p:txBody>
          <a:bodyPr wrap="none" anchor="ctr"/>
          <a:lstStyle/>
          <a:p>
            <a:endParaRPr lang="en-US"/>
          </a:p>
        </p:txBody>
      </p:sp>
      <p:sp>
        <p:nvSpPr>
          <p:cNvPr id="13" name="Rectangle 13"/>
          <p:cNvSpPr>
            <a:spLocks noChangeArrowheads="1"/>
          </p:cNvSpPr>
          <p:nvPr/>
        </p:nvSpPr>
        <p:spPr bwMode="auto">
          <a:xfrm>
            <a:off x="2213913" y="4145987"/>
            <a:ext cx="939800" cy="330200"/>
          </a:xfrm>
          <a:prstGeom prst="rect">
            <a:avLst/>
          </a:prstGeom>
          <a:solidFill>
            <a:srgbClr val="2AA82A">
              <a:alpha val="85097"/>
            </a:srgbClr>
          </a:solidFill>
          <a:ln w="12700" algn="ctr">
            <a:solidFill>
              <a:schemeClr val="tx1"/>
            </a:solidFill>
            <a:miter lim="800000"/>
            <a:headEnd/>
            <a:tailEnd type="none" w="med" len="lg"/>
          </a:ln>
        </p:spPr>
        <p:txBody>
          <a:bodyPr wrap="none" anchor="ctr"/>
          <a:lstStyle/>
          <a:p>
            <a:endParaRPr lang="en-US"/>
          </a:p>
        </p:txBody>
      </p:sp>
      <p:sp>
        <p:nvSpPr>
          <p:cNvPr id="14" name="Rectangle 14"/>
          <p:cNvSpPr>
            <a:spLocks noChangeArrowheads="1"/>
          </p:cNvSpPr>
          <p:nvPr/>
        </p:nvSpPr>
        <p:spPr bwMode="auto">
          <a:xfrm>
            <a:off x="2228200" y="3817374"/>
            <a:ext cx="838200" cy="330200"/>
          </a:xfrm>
          <a:prstGeom prst="rect">
            <a:avLst/>
          </a:prstGeom>
          <a:solidFill>
            <a:srgbClr val="0000EA">
              <a:alpha val="43137"/>
            </a:srgbClr>
          </a:solidFill>
          <a:ln w="12700" algn="ctr">
            <a:solidFill>
              <a:schemeClr val="tx1"/>
            </a:solidFill>
            <a:miter lim="800000"/>
            <a:headEnd/>
            <a:tailEnd type="none" w="med" len="lg"/>
          </a:ln>
        </p:spPr>
        <p:txBody>
          <a:bodyPr wrap="none" anchor="ctr"/>
          <a:lstStyle/>
          <a:p>
            <a:endParaRPr lang="en-US"/>
          </a:p>
        </p:txBody>
      </p:sp>
      <p:sp>
        <p:nvSpPr>
          <p:cNvPr id="15" name="Rectangle 15"/>
          <p:cNvSpPr>
            <a:spLocks noChangeArrowheads="1"/>
          </p:cNvSpPr>
          <p:nvPr/>
        </p:nvSpPr>
        <p:spPr bwMode="auto">
          <a:xfrm>
            <a:off x="2737788" y="3615762"/>
            <a:ext cx="292100" cy="203200"/>
          </a:xfrm>
          <a:prstGeom prst="rect">
            <a:avLst/>
          </a:prstGeom>
          <a:solidFill>
            <a:srgbClr val="33CC33">
              <a:alpha val="85097"/>
            </a:srgbClr>
          </a:solidFill>
          <a:ln w="12700" algn="ctr">
            <a:solidFill>
              <a:schemeClr val="tx1"/>
            </a:solidFill>
            <a:miter lim="800000"/>
            <a:headEnd/>
            <a:tailEnd type="none" w="med" len="lg"/>
          </a:ln>
        </p:spPr>
        <p:txBody>
          <a:bodyPr wrap="none" anchor="ctr"/>
          <a:lstStyle/>
          <a:p>
            <a:endParaRPr lang="en-US"/>
          </a:p>
        </p:txBody>
      </p:sp>
      <p:sp>
        <p:nvSpPr>
          <p:cNvPr id="16" name="Rectangle 16"/>
          <p:cNvSpPr>
            <a:spLocks noChangeArrowheads="1"/>
          </p:cNvSpPr>
          <p:nvPr/>
        </p:nvSpPr>
        <p:spPr bwMode="auto">
          <a:xfrm>
            <a:off x="3371200" y="4147574"/>
            <a:ext cx="850900" cy="330200"/>
          </a:xfrm>
          <a:prstGeom prst="rect">
            <a:avLst/>
          </a:prstGeom>
          <a:solidFill>
            <a:srgbClr val="2AA82A">
              <a:alpha val="85097"/>
            </a:srgbClr>
          </a:solidFill>
          <a:ln w="12700" algn="ctr">
            <a:solidFill>
              <a:schemeClr val="tx1"/>
            </a:solidFill>
            <a:miter lim="800000"/>
            <a:headEnd/>
            <a:tailEnd type="none" w="med" len="lg"/>
          </a:ln>
        </p:spPr>
        <p:txBody>
          <a:bodyPr wrap="none" anchor="ctr"/>
          <a:lstStyle/>
          <a:p>
            <a:endParaRPr lang="en-US"/>
          </a:p>
        </p:txBody>
      </p:sp>
      <p:sp>
        <p:nvSpPr>
          <p:cNvPr id="17" name="Rectangle 17"/>
          <p:cNvSpPr>
            <a:spLocks noChangeArrowheads="1"/>
          </p:cNvSpPr>
          <p:nvPr/>
        </p:nvSpPr>
        <p:spPr bwMode="auto">
          <a:xfrm>
            <a:off x="3217213" y="4476187"/>
            <a:ext cx="1028700" cy="330200"/>
          </a:xfrm>
          <a:prstGeom prst="rect">
            <a:avLst/>
          </a:prstGeom>
          <a:solidFill>
            <a:schemeClr val="folHlink">
              <a:alpha val="85097"/>
            </a:schemeClr>
          </a:solidFill>
          <a:ln w="12700" algn="ctr">
            <a:solidFill>
              <a:schemeClr val="tx1"/>
            </a:solidFill>
            <a:miter lim="800000"/>
            <a:headEnd/>
            <a:tailEnd type="none" w="med" len="lg"/>
          </a:ln>
        </p:spPr>
        <p:txBody>
          <a:bodyPr wrap="none" anchor="ctr"/>
          <a:lstStyle/>
          <a:p>
            <a:endParaRPr lang="en-US"/>
          </a:p>
        </p:txBody>
      </p:sp>
      <p:sp>
        <p:nvSpPr>
          <p:cNvPr id="18" name="Rectangle 18"/>
          <p:cNvSpPr>
            <a:spLocks noChangeArrowheads="1"/>
          </p:cNvSpPr>
          <p:nvPr/>
        </p:nvSpPr>
        <p:spPr bwMode="auto">
          <a:xfrm>
            <a:off x="4668188" y="4136462"/>
            <a:ext cx="673100" cy="330200"/>
          </a:xfrm>
          <a:prstGeom prst="rect">
            <a:avLst/>
          </a:prstGeom>
          <a:solidFill>
            <a:srgbClr val="0000EA">
              <a:alpha val="43137"/>
            </a:srgbClr>
          </a:solidFill>
          <a:ln w="12700" algn="ctr">
            <a:solidFill>
              <a:schemeClr val="tx1"/>
            </a:solidFill>
            <a:miter lim="800000"/>
            <a:headEnd/>
            <a:tailEnd type="none" w="med" len="lg"/>
          </a:ln>
        </p:spPr>
        <p:txBody>
          <a:bodyPr wrap="none" anchor="ctr"/>
          <a:lstStyle/>
          <a:p>
            <a:endParaRPr lang="en-US"/>
          </a:p>
        </p:txBody>
      </p:sp>
      <p:sp>
        <p:nvSpPr>
          <p:cNvPr id="19" name="Rectangle 19"/>
          <p:cNvSpPr>
            <a:spLocks noChangeArrowheads="1"/>
          </p:cNvSpPr>
          <p:nvPr/>
        </p:nvSpPr>
        <p:spPr bwMode="auto">
          <a:xfrm>
            <a:off x="3552175" y="3820549"/>
            <a:ext cx="571500" cy="330200"/>
          </a:xfrm>
          <a:prstGeom prst="rect">
            <a:avLst/>
          </a:prstGeom>
          <a:solidFill>
            <a:srgbClr val="0000EA">
              <a:alpha val="43137"/>
            </a:srgbClr>
          </a:solidFill>
          <a:ln w="12700" algn="ctr">
            <a:solidFill>
              <a:schemeClr val="tx1"/>
            </a:solidFill>
            <a:miter lim="800000"/>
            <a:headEnd/>
            <a:tailEnd type="none" w="med" len="lg"/>
          </a:ln>
        </p:spPr>
        <p:txBody>
          <a:bodyPr wrap="none" anchor="ctr"/>
          <a:lstStyle/>
          <a:p>
            <a:endParaRPr lang="en-US"/>
          </a:p>
        </p:txBody>
      </p:sp>
      <p:sp>
        <p:nvSpPr>
          <p:cNvPr id="20" name="Rectangle 21"/>
          <p:cNvSpPr>
            <a:spLocks noChangeArrowheads="1"/>
          </p:cNvSpPr>
          <p:nvPr/>
        </p:nvSpPr>
        <p:spPr bwMode="auto">
          <a:xfrm>
            <a:off x="3818875" y="3604649"/>
            <a:ext cx="292100" cy="203200"/>
          </a:xfrm>
          <a:prstGeom prst="rect">
            <a:avLst/>
          </a:prstGeom>
          <a:solidFill>
            <a:srgbClr val="33CC33">
              <a:alpha val="85097"/>
            </a:srgbClr>
          </a:solidFill>
          <a:ln w="12700" algn="ctr">
            <a:solidFill>
              <a:schemeClr val="tx1"/>
            </a:solidFill>
            <a:miter lim="800000"/>
            <a:headEnd/>
            <a:tailEnd type="none" w="med" len="lg"/>
          </a:ln>
        </p:spPr>
        <p:txBody>
          <a:bodyPr wrap="none" anchor="ctr"/>
          <a:lstStyle/>
          <a:p>
            <a:endParaRPr lang="en-US"/>
          </a:p>
        </p:txBody>
      </p:sp>
      <p:sp>
        <p:nvSpPr>
          <p:cNvPr id="21" name="Rectangle 22"/>
          <p:cNvSpPr>
            <a:spLocks noChangeArrowheads="1"/>
          </p:cNvSpPr>
          <p:nvPr/>
        </p:nvSpPr>
        <p:spPr bwMode="auto">
          <a:xfrm>
            <a:off x="4684063" y="3999937"/>
            <a:ext cx="609600" cy="139700"/>
          </a:xfrm>
          <a:prstGeom prst="rect">
            <a:avLst/>
          </a:prstGeom>
          <a:solidFill>
            <a:srgbClr val="33CC33">
              <a:alpha val="85097"/>
            </a:srgbClr>
          </a:solidFill>
          <a:ln w="12700" algn="ctr">
            <a:solidFill>
              <a:schemeClr val="tx1"/>
            </a:solidFill>
            <a:miter lim="800000"/>
            <a:headEnd/>
            <a:tailEnd type="none" w="med" len="lg"/>
          </a:ln>
        </p:spPr>
        <p:txBody>
          <a:bodyPr wrap="none" anchor="ctr"/>
          <a:lstStyle/>
          <a:p>
            <a:endParaRPr lang="en-US"/>
          </a:p>
        </p:txBody>
      </p:sp>
      <p:sp>
        <p:nvSpPr>
          <p:cNvPr id="22" name="Rectangle 23"/>
          <p:cNvSpPr>
            <a:spLocks noChangeArrowheads="1"/>
          </p:cNvSpPr>
          <p:nvPr/>
        </p:nvSpPr>
        <p:spPr bwMode="auto">
          <a:xfrm>
            <a:off x="5801663" y="4139637"/>
            <a:ext cx="736600" cy="330200"/>
          </a:xfrm>
          <a:prstGeom prst="rect">
            <a:avLst/>
          </a:prstGeom>
          <a:solidFill>
            <a:srgbClr val="0000EA">
              <a:alpha val="43137"/>
            </a:srgbClr>
          </a:solidFill>
          <a:ln w="12700" algn="ctr">
            <a:solidFill>
              <a:schemeClr val="tx1"/>
            </a:solidFill>
            <a:miter lim="800000"/>
            <a:headEnd/>
            <a:tailEnd type="none" w="med" len="lg"/>
          </a:ln>
        </p:spPr>
        <p:txBody>
          <a:bodyPr wrap="none" anchor="ctr"/>
          <a:lstStyle/>
          <a:p>
            <a:endParaRPr lang="en-US"/>
          </a:p>
        </p:txBody>
      </p:sp>
      <p:sp>
        <p:nvSpPr>
          <p:cNvPr id="23" name="Rectangle 24"/>
          <p:cNvSpPr>
            <a:spLocks noChangeArrowheads="1"/>
          </p:cNvSpPr>
          <p:nvPr/>
        </p:nvSpPr>
        <p:spPr bwMode="auto">
          <a:xfrm>
            <a:off x="6789088" y="4466662"/>
            <a:ext cx="952500" cy="330200"/>
          </a:xfrm>
          <a:prstGeom prst="rect">
            <a:avLst/>
          </a:prstGeom>
          <a:solidFill>
            <a:srgbClr val="2AA82A">
              <a:alpha val="85097"/>
            </a:srgbClr>
          </a:solidFill>
          <a:ln w="12700" algn="ctr">
            <a:solidFill>
              <a:schemeClr val="tx1"/>
            </a:solidFill>
            <a:miter lim="800000"/>
            <a:headEnd/>
            <a:tailEnd type="none" w="med" len="lg"/>
          </a:ln>
        </p:spPr>
        <p:txBody>
          <a:bodyPr wrap="none" anchor="ctr"/>
          <a:lstStyle/>
          <a:p>
            <a:endParaRPr lang="en-US"/>
          </a:p>
        </p:txBody>
      </p:sp>
      <p:sp>
        <p:nvSpPr>
          <p:cNvPr id="24" name="Rectangle 25"/>
          <p:cNvSpPr>
            <a:spLocks noChangeArrowheads="1"/>
          </p:cNvSpPr>
          <p:nvPr/>
        </p:nvSpPr>
        <p:spPr bwMode="auto">
          <a:xfrm>
            <a:off x="6844650" y="4115824"/>
            <a:ext cx="800100" cy="330200"/>
          </a:xfrm>
          <a:prstGeom prst="rect">
            <a:avLst/>
          </a:prstGeom>
          <a:solidFill>
            <a:srgbClr val="0000EA">
              <a:alpha val="43137"/>
            </a:srgbClr>
          </a:solidFill>
          <a:ln w="12700" algn="ctr">
            <a:solidFill>
              <a:schemeClr val="tx1"/>
            </a:solidFill>
            <a:miter lim="800000"/>
            <a:headEnd/>
            <a:tailEnd type="none" w="med" len="lg"/>
          </a:ln>
        </p:spPr>
        <p:txBody>
          <a:bodyPr wrap="none" anchor="ctr"/>
          <a:lstStyle/>
          <a:p>
            <a:endParaRPr lang="en-US"/>
          </a:p>
        </p:txBody>
      </p:sp>
      <p:sp>
        <p:nvSpPr>
          <p:cNvPr id="25" name="Rectangle 28"/>
          <p:cNvSpPr>
            <a:spLocks noChangeArrowheads="1"/>
          </p:cNvSpPr>
          <p:nvPr/>
        </p:nvSpPr>
        <p:spPr bwMode="auto">
          <a:xfrm>
            <a:off x="7252638" y="3799912"/>
            <a:ext cx="406400" cy="330200"/>
          </a:xfrm>
          <a:prstGeom prst="rect">
            <a:avLst/>
          </a:prstGeom>
          <a:solidFill>
            <a:srgbClr val="0000EA">
              <a:alpha val="43137"/>
            </a:srgbClr>
          </a:solidFill>
          <a:ln w="12700" algn="ctr">
            <a:solidFill>
              <a:schemeClr val="tx1"/>
            </a:solidFill>
            <a:miter lim="800000"/>
            <a:headEnd/>
            <a:tailEnd type="none" w="med" len="lg"/>
          </a:ln>
        </p:spPr>
        <p:txBody>
          <a:bodyPr wrap="none" anchor="ctr"/>
          <a:lstStyle/>
          <a:p>
            <a:endParaRPr lang="en-US"/>
          </a:p>
        </p:txBody>
      </p:sp>
      <p:sp>
        <p:nvSpPr>
          <p:cNvPr id="26" name="Rectangle 29"/>
          <p:cNvSpPr>
            <a:spLocks noChangeArrowheads="1"/>
          </p:cNvSpPr>
          <p:nvPr/>
        </p:nvSpPr>
        <p:spPr bwMode="auto">
          <a:xfrm>
            <a:off x="7339950" y="3595124"/>
            <a:ext cx="292100" cy="203200"/>
          </a:xfrm>
          <a:prstGeom prst="rect">
            <a:avLst/>
          </a:prstGeom>
          <a:solidFill>
            <a:srgbClr val="33CC33">
              <a:alpha val="85097"/>
            </a:srgbClr>
          </a:solidFill>
          <a:ln w="12700" algn="ctr">
            <a:solidFill>
              <a:schemeClr val="tx1"/>
            </a:solidFill>
            <a:miter lim="800000"/>
            <a:headEnd/>
            <a:tailEnd type="none" w="med" len="lg"/>
          </a:ln>
        </p:spPr>
        <p:txBody>
          <a:bodyPr wrap="none" anchor="ctr"/>
          <a:lstStyle/>
          <a:p>
            <a:endParaRPr lang="en-US"/>
          </a:p>
        </p:txBody>
      </p:sp>
      <p:sp>
        <p:nvSpPr>
          <p:cNvPr id="27" name="Rectangle 30"/>
          <p:cNvSpPr>
            <a:spLocks noChangeArrowheads="1"/>
          </p:cNvSpPr>
          <p:nvPr/>
        </p:nvSpPr>
        <p:spPr bwMode="auto">
          <a:xfrm>
            <a:off x="5698475" y="4480949"/>
            <a:ext cx="952500" cy="330200"/>
          </a:xfrm>
          <a:prstGeom prst="rect">
            <a:avLst/>
          </a:prstGeom>
          <a:solidFill>
            <a:srgbClr val="2AA82A">
              <a:alpha val="85097"/>
            </a:srgbClr>
          </a:solidFill>
          <a:ln w="12700" algn="ctr">
            <a:solidFill>
              <a:schemeClr val="tx1"/>
            </a:solidFill>
            <a:miter lim="800000"/>
            <a:headEnd/>
            <a:tailEnd type="none" w="med" len="lg"/>
          </a:ln>
        </p:spPr>
        <p:txBody>
          <a:bodyPr wrap="none" anchor="ctr"/>
          <a:lstStyle/>
          <a:p>
            <a:endParaRPr lang="en-US"/>
          </a:p>
        </p:txBody>
      </p:sp>
      <p:sp>
        <p:nvSpPr>
          <p:cNvPr id="28" name="Rectangle 31"/>
          <p:cNvSpPr>
            <a:spLocks noChangeArrowheads="1"/>
          </p:cNvSpPr>
          <p:nvPr/>
        </p:nvSpPr>
        <p:spPr bwMode="auto">
          <a:xfrm>
            <a:off x="6992288" y="3831662"/>
            <a:ext cx="190500" cy="279400"/>
          </a:xfrm>
          <a:prstGeom prst="rect">
            <a:avLst/>
          </a:prstGeom>
          <a:solidFill>
            <a:srgbClr val="FF33CC">
              <a:alpha val="85097"/>
            </a:srgbClr>
          </a:solidFill>
          <a:ln w="12700" algn="ctr">
            <a:solidFill>
              <a:schemeClr val="tx1"/>
            </a:solidFill>
            <a:miter lim="800000"/>
            <a:headEnd/>
            <a:tailEnd type="none" w="med" len="lg"/>
          </a:ln>
        </p:spPr>
        <p:txBody>
          <a:bodyPr wrap="none" anchor="ctr"/>
          <a:lstStyle/>
          <a:p>
            <a:endParaRPr lang="en-US"/>
          </a:p>
        </p:txBody>
      </p:sp>
      <p:sp>
        <p:nvSpPr>
          <p:cNvPr id="29" name="Freeform 33"/>
          <p:cNvSpPr>
            <a:spLocks/>
          </p:cNvSpPr>
          <p:nvPr/>
        </p:nvSpPr>
        <p:spPr bwMode="auto">
          <a:xfrm>
            <a:off x="3398188" y="3806262"/>
            <a:ext cx="152400" cy="338137"/>
          </a:xfrm>
          <a:custGeom>
            <a:avLst/>
            <a:gdLst>
              <a:gd name="T0" fmla="*/ 0 w 96"/>
              <a:gd name="T1" fmla="*/ 2147483647 h 213"/>
              <a:gd name="T2" fmla="*/ 2147483647 w 96"/>
              <a:gd name="T3" fmla="*/ 2147483647 h 213"/>
              <a:gd name="T4" fmla="*/ 2147483647 w 96"/>
              <a:gd name="T5" fmla="*/ 0 h 213"/>
              <a:gd name="T6" fmla="*/ 2147483647 w 96"/>
              <a:gd name="T7" fmla="*/ 2147483647 h 213"/>
              <a:gd name="T8" fmla="*/ 2147483647 w 96"/>
              <a:gd name="T9" fmla="*/ 2147483647 h 213"/>
              <a:gd name="T10" fmla="*/ 0 w 96"/>
              <a:gd name="T11" fmla="*/ 2147483647 h 213"/>
              <a:gd name="T12" fmla="*/ 0 60000 65536"/>
              <a:gd name="T13" fmla="*/ 0 60000 65536"/>
              <a:gd name="T14" fmla="*/ 0 60000 65536"/>
              <a:gd name="T15" fmla="*/ 0 60000 65536"/>
              <a:gd name="T16" fmla="*/ 0 60000 65536"/>
              <a:gd name="T17" fmla="*/ 0 60000 65536"/>
              <a:gd name="T18" fmla="*/ 0 w 96"/>
              <a:gd name="T19" fmla="*/ 0 h 213"/>
              <a:gd name="T20" fmla="*/ 96 w 96"/>
              <a:gd name="T21" fmla="*/ 213 h 213"/>
            </a:gdLst>
            <a:ahLst/>
            <a:cxnLst>
              <a:cxn ang="T12">
                <a:pos x="T0" y="T1"/>
              </a:cxn>
              <a:cxn ang="T13">
                <a:pos x="T2" y="T3"/>
              </a:cxn>
              <a:cxn ang="T14">
                <a:pos x="T4" y="T5"/>
              </a:cxn>
              <a:cxn ang="T15">
                <a:pos x="T6" y="T7"/>
              </a:cxn>
              <a:cxn ang="T16">
                <a:pos x="T8" y="T9"/>
              </a:cxn>
              <a:cxn ang="T17">
                <a:pos x="T10" y="T11"/>
              </a:cxn>
            </a:cxnLst>
            <a:rect l="T18" t="T19" r="T20" b="T21"/>
            <a:pathLst>
              <a:path w="96" h="213">
                <a:moveTo>
                  <a:pt x="0" y="210"/>
                </a:moveTo>
                <a:lnTo>
                  <a:pt x="27" y="21"/>
                </a:lnTo>
                <a:lnTo>
                  <a:pt x="60" y="0"/>
                </a:lnTo>
                <a:lnTo>
                  <a:pt x="93" y="12"/>
                </a:lnTo>
                <a:lnTo>
                  <a:pt x="96" y="213"/>
                </a:lnTo>
                <a:lnTo>
                  <a:pt x="0" y="210"/>
                </a:lnTo>
                <a:close/>
              </a:path>
            </a:pathLst>
          </a:custGeom>
          <a:solidFill>
            <a:srgbClr val="FF33CC"/>
          </a:solidFill>
          <a:ln w="12700">
            <a:solidFill>
              <a:schemeClr val="tx1"/>
            </a:solidFill>
            <a:round/>
            <a:headEnd/>
            <a:tailEnd type="none" w="med" len="lg"/>
          </a:ln>
        </p:spPr>
        <p:txBody>
          <a:bodyPr wrap="none" anchor="ctr"/>
          <a:lstStyle/>
          <a:p>
            <a:endParaRPr lang="en-US"/>
          </a:p>
        </p:txBody>
      </p:sp>
      <p:sp>
        <p:nvSpPr>
          <p:cNvPr id="30" name="Freeform 34"/>
          <p:cNvSpPr>
            <a:spLocks/>
          </p:cNvSpPr>
          <p:nvPr/>
        </p:nvSpPr>
        <p:spPr bwMode="auto">
          <a:xfrm>
            <a:off x="5398438" y="4649224"/>
            <a:ext cx="300037" cy="152400"/>
          </a:xfrm>
          <a:custGeom>
            <a:avLst/>
            <a:gdLst>
              <a:gd name="T0" fmla="*/ 0 w 189"/>
              <a:gd name="T1" fmla="*/ 0 h 96"/>
              <a:gd name="T2" fmla="*/ 2147483647 w 189"/>
              <a:gd name="T3" fmla="*/ 2147483647 h 96"/>
              <a:gd name="T4" fmla="*/ 2147483647 w 189"/>
              <a:gd name="T5" fmla="*/ 2147483647 h 96"/>
              <a:gd name="T6" fmla="*/ 2147483647 w 189"/>
              <a:gd name="T7" fmla="*/ 2147483647 h 96"/>
              <a:gd name="T8" fmla="*/ 2147483647 w 189"/>
              <a:gd name="T9" fmla="*/ 2147483647 h 96"/>
              <a:gd name="T10" fmla="*/ 2147483647 w 189"/>
              <a:gd name="T11" fmla="*/ 2147483647 h 96"/>
              <a:gd name="T12" fmla="*/ 2147483647 w 189"/>
              <a:gd name="T13" fmla="*/ 2147483647 h 96"/>
              <a:gd name="T14" fmla="*/ 2147483647 w 189"/>
              <a:gd name="T15" fmla="*/ 2147483647 h 96"/>
              <a:gd name="T16" fmla="*/ 0 w 189"/>
              <a:gd name="T17" fmla="*/ 2147483647 h 96"/>
              <a:gd name="T18" fmla="*/ 0 w 189"/>
              <a:gd name="T19" fmla="*/ 0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9"/>
              <a:gd name="T31" fmla="*/ 0 h 96"/>
              <a:gd name="T32" fmla="*/ 189 w 189"/>
              <a:gd name="T33" fmla="*/ 96 h 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9" h="96">
                <a:moveTo>
                  <a:pt x="0" y="0"/>
                </a:moveTo>
                <a:lnTo>
                  <a:pt x="24" y="3"/>
                </a:lnTo>
                <a:lnTo>
                  <a:pt x="54" y="63"/>
                </a:lnTo>
                <a:lnTo>
                  <a:pt x="90" y="33"/>
                </a:lnTo>
                <a:lnTo>
                  <a:pt x="117" y="63"/>
                </a:lnTo>
                <a:lnTo>
                  <a:pt x="150" y="21"/>
                </a:lnTo>
                <a:lnTo>
                  <a:pt x="189" y="15"/>
                </a:lnTo>
                <a:lnTo>
                  <a:pt x="189" y="96"/>
                </a:lnTo>
                <a:lnTo>
                  <a:pt x="0" y="93"/>
                </a:lnTo>
                <a:lnTo>
                  <a:pt x="0" y="0"/>
                </a:lnTo>
                <a:close/>
              </a:path>
            </a:pathLst>
          </a:custGeom>
          <a:solidFill>
            <a:srgbClr val="FF33CC"/>
          </a:solidFill>
          <a:ln w="12700">
            <a:solidFill>
              <a:schemeClr val="tx1"/>
            </a:solidFill>
            <a:round/>
            <a:headEnd/>
            <a:tailEnd type="none" w="med" len="lg"/>
          </a:ln>
        </p:spPr>
        <p:txBody>
          <a:bodyPr wrap="none" anchor="ctr"/>
          <a:lstStyle/>
          <a:p>
            <a:endParaRPr lang="en-US"/>
          </a:p>
        </p:txBody>
      </p:sp>
      <p:sp>
        <p:nvSpPr>
          <p:cNvPr id="31" name="Freeform 35"/>
          <p:cNvSpPr>
            <a:spLocks/>
          </p:cNvSpPr>
          <p:nvPr/>
        </p:nvSpPr>
        <p:spPr bwMode="auto">
          <a:xfrm>
            <a:off x="4241150" y="4582549"/>
            <a:ext cx="280988" cy="219075"/>
          </a:xfrm>
          <a:custGeom>
            <a:avLst/>
            <a:gdLst>
              <a:gd name="T0" fmla="*/ 0 w 177"/>
              <a:gd name="T1" fmla="*/ 0 h 138"/>
              <a:gd name="T2" fmla="*/ 2147483647 w 177"/>
              <a:gd name="T3" fmla="*/ 2147483647 h 138"/>
              <a:gd name="T4" fmla="*/ 2147483647 w 177"/>
              <a:gd name="T5" fmla="*/ 2147483647 h 138"/>
              <a:gd name="T6" fmla="*/ 2147483647 w 177"/>
              <a:gd name="T7" fmla="*/ 2147483647 h 138"/>
              <a:gd name="T8" fmla="*/ 2147483647 w 177"/>
              <a:gd name="T9" fmla="*/ 2147483647 h 138"/>
              <a:gd name="T10" fmla="*/ 2147483647 w 177"/>
              <a:gd name="T11" fmla="*/ 2147483647 h 138"/>
              <a:gd name="T12" fmla="*/ 2147483647 w 177"/>
              <a:gd name="T13" fmla="*/ 2147483647 h 138"/>
              <a:gd name="T14" fmla="*/ 2147483647 w 177"/>
              <a:gd name="T15" fmla="*/ 2147483647 h 138"/>
              <a:gd name="T16" fmla="*/ 2147483647 w 177"/>
              <a:gd name="T17" fmla="*/ 2147483647 h 138"/>
              <a:gd name="T18" fmla="*/ 0 w 177"/>
              <a:gd name="T19" fmla="*/ 0 h 1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7"/>
              <a:gd name="T31" fmla="*/ 0 h 138"/>
              <a:gd name="T32" fmla="*/ 177 w 177"/>
              <a:gd name="T33" fmla="*/ 138 h 1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7" h="138">
                <a:moveTo>
                  <a:pt x="0" y="0"/>
                </a:moveTo>
                <a:lnTo>
                  <a:pt x="21" y="54"/>
                </a:lnTo>
                <a:lnTo>
                  <a:pt x="54" y="27"/>
                </a:lnTo>
                <a:lnTo>
                  <a:pt x="84" y="24"/>
                </a:lnTo>
                <a:lnTo>
                  <a:pt x="114" y="105"/>
                </a:lnTo>
                <a:lnTo>
                  <a:pt x="144" y="123"/>
                </a:lnTo>
                <a:lnTo>
                  <a:pt x="174" y="84"/>
                </a:lnTo>
                <a:lnTo>
                  <a:pt x="177" y="138"/>
                </a:lnTo>
                <a:lnTo>
                  <a:pt x="3" y="135"/>
                </a:lnTo>
                <a:lnTo>
                  <a:pt x="0" y="0"/>
                </a:lnTo>
                <a:close/>
              </a:path>
            </a:pathLst>
          </a:custGeom>
          <a:solidFill>
            <a:srgbClr val="FF33CC"/>
          </a:solidFill>
          <a:ln w="12700">
            <a:solidFill>
              <a:schemeClr val="tx1"/>
            </a:solidFill>
            <a:round/>
            <a:headEnd/>
            <a:tailEnd type="none" w="med" len="lg"/>
          </a:ln>
        </p:spPr>
        <p:txBody>
          <a:bodyPr wrap="none" anchor="ctr"/>
          <a:lstStyle/>
          <a:p>
            <a:endParaRPr lang="en-US"/>
          </a:p>
        </p:txBody>
      </p:sp>
      <p:grpSp>
        <p:nvGrpSpPr>
          <p:cNvPr id="47" name="Group 46"/>
          <p:cNvGrpSpPr/>
          <p:nvPr/>
        </p:nvGrpSpPr>
        <p:grpSpPr>
          <a:xfrm>
            <a:off x="1483788" y="2075545"/>
            <a:ext cx="1031051" cy="1293353"/>
            <a:chOff x="1483788" y="2075545"/>
            <a:chExt cx="1031051" cy="1293353"/>
          </a:xfrm>
        </p:grpSpPr>
        <p:cxnSp>
          <p:nvCxnSpPr>
            <p:cNvPr id="40" name="Straight Connector 39"/>
            <p:cNvCxnSpPr/>
            <p:nvPr/>
          </p:nvCxnSpPr>
          <p:spPr bwMode="auto">
            <a:xfrm>
              <a:off x="1788582" y="2444748"/>
              <a:ext cx="0" cy="924150"/>
            </a:xfrm>
            <a:prstGeom prst="line">
              <a:avLst/>
            </a:prstGeom>
            <a:noFill/>
            <a:ln w="12700" cap="flat" cmpd="sng" algn="ctr">
              <a:solidFill>
                <a:schemeClr val="tx1"/>
              </a:solidFill>
              <a:prstDash val="solid"/>
              <a:round/>
              <a:headEnd type="none" w="med" len="med"/>
              <a:tailEnd type="none" w="med" len="med"/>
            </a:ln>
            <a:effectLst/>
          </p:spPr>
        </p:cxnSp>
        <p:sp>
          <p:nvSpPr>
            <p:cNvPr id="64" name="TextBox 63"/>
            <p:cNvSpPr txBox="1"/>
            <p:nvPr/>
          </p:nvSpPr>
          <p:spPr>
            <a:xfrm>
              <a:off x="1483788" y="2075545"/>
              <a:ext cx="1031051" cy="400110"/>
            </a:xfrm>
            <a:prstGeom prst="rect">
              <a:avLst/>
            </a:prstGeom>
            <a:noFill/>
          </p:spPr>
          <p:txBody>
            <a:bodyPr wrap="none" rtlCol="0">
              <a:spAutoFit/>
            </a:bodyPr>
            <a:lstStyle/>
            <a:p>
              <a:pPr algn="l"/>
              <a:r>
                <a:rPr lang="en-US" sz="2000" i="0" dirty="0"/>
                <a:t>1:15 pm</a:t>
              </a:r>
            </a:p>
          </p:txBody>
        </p:sp>
      </p:grpSp>
      <p:grpSp>
        <p:nvGrpSpPr>
          <p:cNvPr id="42" name="Group 41"/>
          <p:cNvGrpSpPr/>
          <p:nvPr/>
        </p:nvGrpSpPr>
        <p:grpSpPr>
          <a:xfrm>
            <a:off x="3738395" y="2068291"/>
            <a:ext cx="1031051" cy="1293353"/>
            <a:chOff x="7044118" y="2068291"/>
            <a:chExt cx="1031051" cy="1293353"/>
          </a:xfrm>
        </p:grpSpPr>
        <p:cxnSp>
          <p:nvCxnSpPr>
            <p:cNvPr id="58" name="Straight Connector 57"/>
            <p:cNvCxnSpPr/>
            <p:nvPr/>
          </p:nvCxnSpPr>
          <p:spPr bwMode="auto">
            <a:xfrm>
              <a:off x="7363426" y="2437494"/>
              <a:ext cx="0" cy="924150"/>
            </a:xfrm>
            <a:prstGeom prst="line">
              <a:avLst/>
            </a:prstGeom>
            <a:noFill/>
            <a:ln w="12700" cap="flat" cmpd="sng" algn="ctr">
              <a:solidFill>
                <a:schemeClr val="tx1"/>
              </a:solidFill>
              <a:prstDash val="solid"/>
              <a:round/>
              <a:headEnd type="none" w="med" len="med"/>
              <a:tailEnd type="none" w="med" len="med"/>
            </a:ln>
            <a:effectLst/>
          </p:spPr>
        </p:cxnSp>
        <p:sp>
          <p:nvSpPr>
            <p:cNvPr id="65" name="TextBox 64"/>
            <p:cNvSpPr txBox="1"/>
            <p:nvPr/>
          </p:nvSpPr>
          <p:spPr>
            <a:xfrm>
              <a:off x="7044118" y="2068291"/>
              <a:ext cx="1031051" cy="400110"/>
            </a:xfrm>
            <a:prstGeom prst="rect">
              <a:avLst/>
            </a:prstGeom>
            <a:noFill/>
          </p:spPr>
          <p:txBody>
            <a:bodyPr wrap="none" rtlCol="0">
              <a:spAutoFit/>
            </a:bodyPr>
            <a:lstStyle/>
            <a:p>
              <a:pPr algn="l"/>
              <a:r>
                <a:rPr lang="en-US" sz="2000" i="0" dirty="0"/>
                <a:t>1:45 pm</a:t>
              </a:r>
            </a:p>
          </p:txBody>
        </p:sp>
      </p:grpSp>
      <p:grpSp>
        <p:nvGrpSpPr>
          <p:cNvPr id="37" name="Group 36"/>
          <p:cNvGrpSpPr/>
          <p:nvPr/>
        </p:nvGrpSpPr>
        <p:grpSpPr>
          <a:xfrm>
            <a:off x="2707268" y="2517321"/>
            <a:ext cx="639919" cy="857933"/>
            <a:chOff x="3450104" y="2517321"/>
            <a:chExt cx="639919" cy="857933"/>
          </a:xfrm>
        </p:grpSpPr>
        <p:cxnSp>
          <p:nvCxnSpPr>
            <p:cNvPr id="62" name="Straight Connector 61"/>
            <p:cNvCxnSpPr/>
            <p:nvPr/>
          </p:nvCxnSpPr>
          <p:spPr bwMode="auto">
            <a:xfrm>
              <a:off x="3769412" y="2913179"/>
              <a:ext cx="0" cy="462075"/>
            </a:xfrm>
            <a:prstGeom prst="line">
              <a:avLst/>
            </a:prstGeom>
            <a:noFill/>
            <a:ln w="12700" cap="flat" cmpd="sng" algn="ctr">
              <a:solidFill>
                <a:schemeClr val="tx1"/>
              </a:solidFill>
              <a:prstDash val="solid"/>
              <a:round/>
              <a:headEnd type="none" w="med" len="med"/>
              <a:tailEnd type="none" w="med" len="med"/>
            </a:ln>
            <a:effectLst/>
          </p:spPr>
        </p:cxnSp>
        <p:sp>
          <p:nvSpPr>
            <p:cNvPr id="68" name="TextBox 67"/>
            <p:cNvSpPr txBox="1"/>
            <p:nvPr/>
          </p:nvSpPr>
          <p:spPr>
            <a:xfrm>
              <a:off x="3450104" y="2517321"/>
              <a:ext cx="639919" cy="400110"/>
            </a:xfrm>
            <a:prstGeom prst="rect">
              <a:avLst/>
            </a:prstGeom>
            <a:noFill/>
          </p:spPr>
          <p:txBody>
            <a:bodyPr wrap="none" rtlCol="0">
              <a:spAutoFit/>
            </a:bodyPr>
            <a:lstStyle/>
            <a:p>
              <a:pPr algn="l"/>
              <a:r>
                <a:rPr lang="en-US" sz="2000" i="0" dirty="0"/>
                <a:t>1:30</a:t>
              </a:r>
            </a:p>
          </p:txBody>
        </p:sp>
      </p:grpSp>
      <p:grpSp>
        <p:nvGrpSpPr>
          <p:cNvPr id="75" name="Group 74"/>
          <p:cNvGrpSpPr/>
          <p:nvPr/>
        </p:nvGrpSpPr>
        <p:grpSpPr>
          <a:xfrm>
            <a:off x="5997864" y="2063935"/>
            <a:ext cx="1031051" cy="1293353"/>
            <a:chOff x="7044118" y="2068291"/>
            <a:chExt cx="1031051" cy="1293353"/>
          </a:xfrm>
        </p:grpSpPr>
        <p:cxnSp>
          <p:nvCxnSpPr>
            <p:cNvPr id="76" name="Straight Connector 75"/>
            <p:cNvCxnSpPr/>
            <p:nvPr/>
          </p:nvCxnSpPr>
          <p:spPr bwMode="auto">
            <a:xfrm>
              <a:off x="7363426" y="2437494"/>
              <a:ext cx="0" cy="924150"/>
            </a:xfrm>
            <a:prstGeom prst="line">
              <a:avLst/>
            </a:prstGeom>
            <a:noFill/>
            <a:ln w="12700" cap="flat" cmpd="sng" algn="ctr">
              <a:solidFill>
                <a:schemeClr val="tx1"/>
              </a:solidFill>
              <a:prstDash val="solid"/>
              <a:round/>
              <a:headEnd type="none" w="med" len="med"/>
              <a:tailEnd type="none" w="med" len="med"/>
            </a:ln>
            <a:effectLst/>
          </p:spPr>
        </p:cxnSp>
        <p:sp>
          <p:nvSpPr>
            <p:cNvPr id="77" name="TextBox 76"/>
            <p:cNvSpPr txBox="1"/>
            <p:nvPr/>
          </p:nvSpPr>
          <p:spPr>
            <a:xfrm>
              <a:off x="7044118" y="2068291"/>
              <a:ext cx="1031051" cy="400110"/>
            </a:xfrm>
            <a:prstGeom prst="rect">
              <a:avLst/>
            </a:prstGeom>
            <a:noFill/>
          </p:spPr>
          <p:txBody>
            <a:bodyPr wrap="none" rtlCol="0">
              <a:spAutoFit/>
            </a:bodyPr>
            <a:lstStyle/>
            <a:p>
              <a:pPr algn="l"/>
              <a:r>
                <a:rPr lang="en-US" sz="2000" i="0" dirty="0"/>
                <a:t>2:15 pm</a:t>
              </a:r>
            </a:p>
          </p:txBody>
        </p:sp>
      </p:grpSp>
      <p:grpSp>
        <p:nvGrpSpPr>
          <p:cNvPr id="32" name="Group 31"/>
          <p:cNvGrpSpPr/>
          <p:nvPr/>
        </p:nvGrpSpPr>
        <p:grpSpPr>
          <a:xfrm>
            <a:off x="517052" y="1559193"/>
            <a:ext cx="1031051" cy="1812763"/>
            <a:chOff x="981084" y="1559193"/>
            <a:chExt cx="1031051" cy="1812763"/>
          </a:xfrm>
        </p:grpSpPr>
        <p:cxnSp>
          <p:nvCxnSpPr>
            <p:cNvPr id="33" name="Straight Connector 32"/>
            <p:cNvCxnSpPr/>
            <p:nvPr/>
          </p:nvCxnSpPr>
          <p:spPr bwMode="auto">
            <a:xfrm>
              <a:off x="1485250" y="1930397"/>
              <a:ext cx="0" cy="1441559"/>
            </a:xfrm>
            <a:prstGeom prst="line">
              <a:avLst/>
            </a:prstGeom>
            <a:noFill/>
            <a:ln w="12700" cap="flat" cmpd="sng" algn="ctr">
              <a:solidFill>
                <a:schemeClr val="tx1"/>
              </a:solidFill>
              <a:prstDash val="solid"/>
              <a:round/>
              <a:headEnd type="none" w="med" len="med"/>
              <a:tailEnd type="none" w="med" len="med"/>
            </a:ln>
            <a:effectLst/>
          </p:spPr>
        </p:cxnSp>
        <p:sp>
          <p:nvSpPr>
            <p:cNvPr id="67" name="TextBox 66"/>
            <p:cNvSpPr txBox="1"/>
            <p:nvPr/>
          </p:nvSpPr>
          <p:spPr>
            <a:xfrm>
              <a:off x="981084" y="1559193"/>
              <a:ext cx="1031051" cy="400110"/>
            </a:xfrm>
            <a:prstGeom prst="rect">
              <a:avLst/>
            </a:prstGeom>
            <a:noFill/>
          </p:spPr>
          <p:txBody>
            <a:bodyPr wrap="none" rtlCol="0">
              <a:spAutoFit/>
            </a:bodyPr>
            <a:lstStyle/>
            <a:p>
              <a:pPr algn="l"/>
              <a:r>
                <a:rPr lang="en-US" sz="2000" i="0" dirty="0"/>
                <a:t>1:00 pm</a:t>
              </a:r>
            </a:p>
          </p:txBody>
        </p:sp>
      </p:grpSp>
      <p:grpSp>
        <p:nvGrpSpPr>
          <p:cNvPr id="69" name="Group 68"/>
          <p:cNvGrpSpPr/>
          <p:nvPr/>
        </p:nvGrpSpPr>
        <p:grpSpPr>
          <a:xfrm>
            <a:off x="4681964" y="1547817"/>
            <a:ext cx="1031051" cy="1812763"/>
            <a:chOff x="981084" y="1559193"/>
            <a:chExt cx="1031051" cy="1812763"/>
          </a:xfrm>
        </p:grpSpPr>
        <p:cxnSp>
          <p:nvCxnSpPr>
            <p:cNvPr id="70" name="Straight Connector 69"/>
            <p:cNvCxnSpPr/>
            <p:nvPr/>
          </p:nvCxnSpPr>
          <p:spPr bwMode="auto">
            <a:xfrm>
              <a:off x="1485250" y="1930397"/>
              <a:ext cx="0" cy="1441559"/>
            </a:xfrm>
            <a:prstGeom prst="line">
              <a:avLst/>
            </a:prstGeom>
            <a:noFill/>
            <a:ln w="12700" cap="flat" cmpd="sng" algn="ctr">
              <a:solidFill>
                <a:schemeClr val="tx1"/>
              </a:solidFill>
              <a:prstDash val="solid"/>
              <a:round/>
              <a:headEnd type="none" w="med" len="med"/>
              <a:tailEnd type="none" w="med" len="med"/>
            </a:ln>
            <a:effectLst/>
          </p:spPr>
        </p:cxnSp>
        <p:sp>
          <p:nvSpPr>
            <p:cNvPr id="71" name="TextBox 70"/>
            <p:cNvSpPr txBox="1"/>
            <p:nvPr/>
          </p:nvSpPr>
          <p:spPr>
            <a:xfrm>
              <a:off x="981084" y="1559193"/>
              <a:ext cx="1031051" cy="400110"/>
            </a:xfrm>
            <a:prstGeom prst="rect">
              <a:avLst/>
            </a:prstGeom>
            <a:noFill/>
          </p:spPr>
          <p:txBody>
            <a:bodyPr wrap="none" rtlCol="0">
              <a:spAutoFit/>
            </a:bodyPr>
            <a:lstStyle/>
            <a:p>
              <a:pPr algn="l"/>
              <a:r>
                <a:rPr lang="en-US" sz="2000" i="0" dirty="0"/>
                <a:t>2:00 pm</a:t>
              </a:r>
            </a:p>
          </p:txBody>
        </p:sp>
      </p:grpSp>
      <p:grpSp>
        <p:nvGrpSpPr>
          <p:cNvPr id="72" name="Group 71"/>
          <p:cNvGrpSpPr/>
          <p:nvPr/>
        </p:nvGrpSpPr>
        <p:grpSpPr>
          <a:xfrm>
            <a:off x="7891516" y="1550089"/>
            <a:ext cx="1031051" cy="1812763"/>
            <a:chOff x="981084" y="1559193"/>
            <a:chExt cx="1031051" cy="1812763"/>
          </a:xfrm>
        </p:grpSpPr>
        <p:cxnSp>
          <p:nvCxnSpPr>
            <p:cNvPr id="73" name="Straight Connector 72"/>
            <p:cNvCxnSpPr/>
            <p:nvPr/>
          </p:nvCxnSpPr>
          <p:spPr bwMode="auto">
            <a:xfrm>
              <a:off x="1485250" y="1930397"/>
              <a:ext cx="0" cy="1441559"/>
            </a:xfrm>
            <a:prstGeom prst="line">
              <a:avLst/>
            </a:prstGeom>
            <a:noFill/>
            <a:ln w="12700" cap="flat" cmpd="sng" algn="ctr">
              <a:solidFill>
                <a:schemeClr val="tx1"/>
              </a:solidFill>
              <a:prstDash val="solid"/>
              <a:round/>
              <a:headEnd type="none" w="med" len="med"/>
              <a:tailEnd type="none" w="med" len="med"/>
            </a:ln>
            <a:effectLst/>
          </p:spPr>
        </p:cxnSp>
        <p:sp>
          <p:nvSpPr>
            <p:cNvPr id="74" name="TextBox 73"/>
            <p:cNvSpPr txBox="1"/>
            <p:nvPr/>
          </p:nvSpPr>
          <p:spPr>
            <a:xfrm>
              <a:off x="981084" y="1559193"/>
              <a:ext cx="1031051" cy="400110"/>
            </a:xfrm>
            <a:prstGeom prst="rect">
              <a:avLst/>
            </a:prstGeom>
            <a:noFill/>
          </p:spPr>
          <p:txBody>
            <a:bodyPr wrap="none" rtlCol="0">
              <a:spAutoFit/>
            </a:bodyPr>
            <a:lstStyle/>
            <a:p>
              <a:pPr algn="l"/>
              <a:r>
                <a:rPr lang="en-US" sz="2000" i="0" dirty="0"/>
                <a:t>3:00 pm</a:t>
              </a:r>
            </a:p>
          </p:txBody>
        </p:sp>
      </p:grpSp>
      <p:grpSp>
        <p:nvGrpSpPr>
          <p:cNvPr id="80" name="Group 79"/>
          <p:cNvGrpSpPr/>
          <p:nvPr/>
        </p:nvGrpSpPr>
        <p:grpSpPr>
          <a:xfrm>
            <a:off x="7132920" y="2093503"/>
            <a:ext cx="1031051" cy="1293353"/>
            <a:chOff x="7044118" y="2068291"/>
            <a:chExt cx="1031051" cy="1293353"/>
          </a:xfrm>
        </p:grpSpPr>
        <p:cxnSp>
          <p:nvCxnSpPr>
            <p:cNvPr id="81" name="Straight Connector 80"/>
            <p:cNvCxnSpPr/>
            <p:nvPr/>
          </p:nvCxnSpPr>
          <p:spPr bwMode="auto">
            <a:xfrm>
              <a:off x="7363426" y="2437494"/>
              <a:ext cx="0" cy="924150"/>
            </a:xfrm>
            <a:prstGeom prst="line">
              <a:avLst/>
            </a:prstGeom>
            <a:noFill/>
            <a:ln w="12700" cap="flat" cmpd="sng" algn="ctr">
              <a:solidFill>
                <a:schemeClr val="tx1"/>
              </a:solidFill>
              <a:prstDash val="solid"/>
              <a:round/>
              <a:headEnd type="none" w="med" len="med"/>
              <a:tailEnd type="none" w="med" len="med"/>
            </a:ln>
            <a:effectLst/>
          </p:spPr>
        </p:cxnSp>
        <p:sp>
          <p:nvSpPr>
            <p:cNvPr id="82" name="TextBox 81"/>
            <p:cNvSpPr txBox="1"/>
            <p:nvPr/>
          </p:nvSpPr>
          <p:spPr>
            <a:xfrm>
              <a:off x="7044118" y="2068291"/>
              <a:ext cx="1031051" cy="400110"/>
            </a:xfrm>
            <a:prstGeom prst="rect">
              <a:avLst/>
            </a:prstGeom>
            <a:noFill/>
          </p:spPr>
          <p:txBody>
            <a:bodyPr wrap="none" rtlCol="0">
              <a:spAutoFit/>
            </a:bodyPr>
            <a:lstStyle/>
            <a:p>
              <a:pPr algn="l"/>
              <a:r>
                <a:rPr lang="en-US" sz="2000" i="0" dirty="0"/>
                <a:t>2:30 pm</a:t>
              </a:r>
            </a:p>
          </p:txBody>
        </p:sp>
      </p:grpSp>
      <p:grpSp>
        <p:nvGrpSpPr>
          <p:cNvPr id="60" name="Group 59"/>
          <p:cNvGrpSpPr/>
          <p:nvPr/>
        </p:nvGrpSpPr>
        <p:grpSpPr>
          <a:xfrm>
            <a:off x="1788582" y="3014157"/>
            <a:ext cx="7133985" cy="225869"/>
            <a:chOff x="1891897" y="2321616"/>
            <a:chExt cx="7133985" cy="225869"/>
          </a:xfrm>
        </p:grpSpPr>
        <p:cxnSp>
          <p:nvCxnSpPr>
            <p:cNvPr id="61" name="Straight Arrow Connector 60"/>
            <p:cNvCxnSpPr/>
            <p:nvPr/>
          </p:nvCxnSpPr>
          <p:spPr bwMode="auto">
            <a:xfrm>
              <a:off x="1891897" y="2445642"/>
              <a:ext cx="1241306" cy="0"/>
            </a:xfrm>
            <a:prstGeom prst="straightConnector1">
              <a:avLst/>
            </a:prstGeom>
            <a:noFill/>
            <a:ln w="28575" cap="flat" cmpd="sng" algn="ctr">
              <a:solidFill>
                <a:schemeClr val="tx1"/>
              </a:solidFill>
              <a:prstDash val="solid"/>
              <a:round/>
              <a:headEnd type="none" w="med" len="med"/>
              <a:tailEnd type="arrow"/>
            </a:ln>
            <a:effectLst/>
          </p:spPr>
        </p:cxnSp>
        <p:sp>
          <p:nvSpPr>
            <p:cNvPr id="63" name="Rectangle 62"/>
            <p:cNvSpPr/>
            <p:nvPr/>
          </p:nvSpPr>
          <p:spPr>
            <a:xfrm>
              <a:off x="3133203" y="2321616"/>
              <a:ext cx="2167602" cy="225869"/>
            </a:xfrm>
            <a:prstGeom prst="rect">
              <a:avLst/>
            </a:prstGeom>
            <a:pattFill prst="wave">
              <a:fgClr>
                <a:schemeClr val="tx1">
                  <a:lumMod val="50000"/>
                  <a:lumOff val="50000"/>
                </a:schemeClr>
              </a:fgClr>
              <a:bgClr>
                <a:schemeClr val="bg1"/>
              </a:bgClr>
            </a:pattFill>
            <a:ln w="31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66" name="Rectangle 65"/>
            <p:cNvSpPr/>
            <p:nvPr/>
          </p:nvSpPr>
          <p:spPr>
            <a:xfrm>
              <a:off x="5305620" y="2321616"/>
              <a:ext cx="3720262" cy="225869"/>
            </a:xfrm>
            <a:prstGeom prst="rect">
              <a:avLst/>
            </a:prstGeom>
            <a:solidFill>
              <a:schemeClr val="bg1">
                <a:lumMod val="75000"/>
              </a:schemeClr>
            </a:solidFill>
            <a:ln w="31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336745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left)">
                                      <p:cBhvr>
                                        <p:cTn id="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The PJM planning process</a:t>
            </a:r>
            <a:endParaRPr lang="en-US" dirty="0"/>
          </a:p>
        </p:txBody>
      </p:sp>
      <p:sp>
        <p:nvSpPr>
          <p:cNvPr id="3" name="Content Placeholder 2"/>
          <p:cNvSpPr>
            <a:spLocks noGrp="1"/>
          </p:cNvSpPr>
          <p:nvPr>
            <p:ph idx="1"/>
          </p:nvPr>
        </p:nvSpPr>
        <p:spPr/>
        <p:txBody>
          <a:bodyPr/>
          <a:lstStyle/>
          <a:p>
            <a:r>
              <a:rPr lang="en-US" dirty="0"/>
              <a:t>Intermediate-term unit commitment problem</a:t>
            </a: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063" y="3276037"/>
            <a:ext cx="7215187" cy="330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type="none" w="med" len="lg"/>
              </a14:hiddenLine>
            </a:ext>
          </a:extLst>
        </p:spPr>
      </p:pic>
      <p:sp>
        <p:nvSpPr>
          <p:cNvPr id="5" name="Rectangle 5" descr="Zig zag"/>
          <p:cNvSpPr>
            <a:spLocks noChangeArrowheads="1"/>
          </p:cNvSpPr>
          <p:nvPr/>
        </p:nvSpPr>
        <p:spPr bwMode="auto">
          <a:xfrm>
            <a:off x="1485250" y="5296924"/>
            <a:ext cx="6578600" cy="787400"/>
          </a:xfrm>
          <a:prstGeom prst="rect">
            <a:avLst/>
          </a:prstGeom>
          <a:pattFill prst="zigZag">
            <a:fgClr>
              <a:srgbClr val="0000EA"/>
            </a:fgClr>
            <a:bgClr>
              <a:srgbClr val="FFFFFF"/>
            </a:bgClr>
          </a:pattFill>
          <a:ln w="12700" algn="ctr">
            <a:solidFill>
              <a:schemeClr val="tx1"/>
            </a:solidFill>
            <a:miter lim="800000"/>
            <a:headEnd/>
            <a:tailEnd type="none" w="med" len="lg"/>
          </a:ln>
        </p:spPr>
        <p:txBody>
          <a:bodyPr wrap="none" anchor="ctr"/>
          <a:lstStyle/>
          <a:p>
            <a:endParaRPr lang="en-US"/>
          </a:p>
        </p:txBody>
      </p:sp>
      <p:sp>
        <p:nvSpPr>
          <p:cNvPr id="6" name="Rectangle 6"/>
          <p:cNvSpPr>
            <a:spLocks noChangeArrowheads="1"/>
          </p:cNvSpPr>
          <p:nvPr/>
        </p:nvSpPr>
        <p:spPr bwMode="auto">
          <a:xfrm>
            <a:off x="1486838" y="4803212"/>
            <a:ext cx="6578600" cy="482600"/>
          </a:xfrm>
          <a:prstGeom prst="rect">
            <a:avLst/>
          </a:prstGeom>
          <a:solidFill>
            <a:schemeClr val="folHlink">
              <a:alpha val="85097"/>
            </a:schemeClr>
          </a:solidFill>
          <a:ln w="12700" algn="ctr">
            <a:solidFill>
              <a:schemeClr val="tx1"/>
            </a:solidFill>
            <a:miter lim="800000"/>
            <a:headEnd/>
            <a:tailEnd type="none" w="med" len="lg"/>
          </a:ln>
        </p:spPr>
        <p:txBody>
          <a:bodyPr wrap="none" anchor="ctr"/>
          <a:lstStyle/>
          <a:p>
            <a:endParaRPr lang="en-US"/>
          </a:p>
        </p:txBody>
      </p:sp>
      <p:sp>
        <p:nvSpPr>
          <p:cNvPr id="7" name="Rectangle 7"/>
          <p:cNvSpPr>
            <a:spLocks noChangeArrowheads="1"/>
          </p:cNvSpPr>
          <p:nvPr/>
        </p:nvSpPr>
        <p:spPr bwMode="auto">
          <a:xfrm>
            <a:off x="2186925" y="4474599"/>
            <a:ext cx="1028700" cy="330200"/>
          </a:xfrm>
          <a:prstGeom prst="rect">
            <a:avLst/>
          </a:prstGeom>
          <a:solidFill>
            <a:schemeClr val="folHlink">
              <a:alpha val="85097"/>
            </a:schemeClr>
          </a:solidFill>
          <a:ln w="12700" algn="ctr">
            <a:solidFill>
              <a:schemeClr val="tx1"/>
            </a:solidFill>
            <a:miter lim="800000"/>
            <a:headEnd/>
            <a:tailEnd type="none" w="med" len="lg"/>
          </a:ln>
        </p:spPr>
        <p:txBody>
          <a:bodyPr wrap="none" anchor="ctr"/>
          <a:lstStyle/>
          <a:p>
            <a:endParaRPr lang="en-US"/>
          </a:p>
        </p:txBody>
      </p:sp>
      <p:sp>
        <p:nvSpPr>
          <p:cNvPr id="8" name="Rectangle 8"/>
          <p:cNvSpPr>
            <a:spLocks noChangeArrowheads="1"/>
          </p:cNvSpPr>
          <p:nvPr/>
        </p:nvSpPr>
        <p:spPr bwMode="auto">
          <a:xfrm>
            <a:off x="1490013" y="4577787"/>
            <a:ext cx="698500" cy="215900"/>
          </a:xfrm>
          <a:prstGeom prst="rect">
            <a:avLst/>
          </a:prstGeom>
          <a:solidFill>
            <a:srgbClr val="2AA82A">
              <a:alpha val="85097"/>
            </a:srgbClr>
          </a:solidFill>
          <a:ln w="12700" algn="ctr">
            <a:solidFill>
              <a:schemeClr val="tx1"/>
            </a:solidFill>
            <a:miter lim="800000"/>
            <a:headEnd/>
            <a:tailEnd type="none" w="med" len="lg"/>
          </a:ln>
        </p:spPr>
        <p:txBody>
          <a:bodyPr wrap="none" anchor="ctr"/>
          <a:lstStyle/>
          <a:p>
            <a:endParaRPr lang="en-US"/>
          </a:p>
        </p:txBody>
      </p:sp>
      <p:sp>
        <p:nvSpPr>
          <p:cNvPr id="9" name="Rectangle 9"/>
          <p:cNvSpPr>
            <a:spLocks noChangeArrowheads="1"/>
          </p:cNvSpPr>
          <p:nvPr/>
        </p:nvSpPr>
        <p:spPr bwMode="auto">
          <a:xfrm>
            <a:off x="4525313" y="4476187"/>
            <a:ext cx="876300" cy="330200"/>
          </a:xfrm>
          <a:prstGeom prst="rect">
            <a:avLst/>
          </a:prstGeom>
          <a:solidFill>
            <a:srgbClr val="2AA82A">
              <a:alpha val="85097"/>
            </a:srgbClr>
          </a:solidFill>
          <a:ln w="12700" algn="ctr">
            <a:solidFill>
              <a:schemeClr val="tx1"/>
            </a:solidFill>
            <a:miter lim="800000"/>
            <a:headEnd/>
            <a:tailEnd type="none" w="med" len="lg"/>
          </a:ln>
        </p:spPr>
        <p:txBody>
          <a:bodyPr wrap="none" anchor="ctr"/>
          <a:lstStyle/>
          <a:p>
            <a:endParaRPr lang="en-US"/>
          </a:p>
        </p:txBody>
      </p:sp>
      <p:sp>
        <p:nvSpPr>
          <p:cNvPr id="10" name="Rectangle 10"/>
          <p:cNvSpPr>
            <a:spLocks noChangeArrowheads="1"/>
          </p:cNvSpPr>
          <p:nvPr/>
        </p:nvSpPr>
        <p:spPr bwMode="auto">
          <a:xfrm>
            <a:off x="1491600" y="4363474"/>
            <a:ext cx="698500" cy="215900"/>
          </a:xfrm>
          <a:prstGeom prst="rect">
            <a:avLst/>
          </a:prstGeom>
          <a:solidFill>
            <a:srgbClr val="0000EA">
              <a:alpha val="85097"/>
            </a:srgbClr>
          </a:solidFill>
          <a:ln w="12700" algn="ctr">
            <a:solidFill>
              <a:schemeClr val="tx1"/>
            </a:solidFill>
            <a:miter lim="800000"/>
            <a:headEnd/>
            <a:tailEnd type="none" w="med" len="lg"/>
          </a:ln>
        </p:spPr>
        <p:txBody>
          <a:bodyPr wrap="none" anchor="ctr"/>
          <a:lstStyle/>
          <a:p>
            <a:endParaRPr lang="en-US"/>
          </a:p>
        </p:txBody>
      </p:sp>
      <p:sp>
        <p:nvSpPr>
          <p:cNvPr id="11" name="Rectangle 11"/>
          <p:cNvSpPr>
            <a:spLocks noChangeArrowheads="1"/>
          </p:cNvSpPr>
          <p:nvPr/>
        </p:nvSpPr>
        <p:spPr bwMode="auto">
          <a:xfrm>
            <a:off x="1493188" y="4149162"/>
            <a:ext cx="393700" cy="215900"/>
          </a:xfrm>
          <a:prstGeom prst="rect">
            <a:avLst/>
          </a:prstGeom>
          <a:solidFill>
            <a:srgbClr val="0000EA">
              <a:alpha val="85097"/>
            </a:srgbClr>
          </a:solidFill>
          <a:ln w="12700" algn="ctr">
            <a:solidFill>
              <a:schemeClr val="tx1"/>
            </a:solidFill>
            <a:miter lim="800000"/>
            <a:headEnd/>
            <a:tailEnd type="none" w="med" len="lg"/>
          </a:ln>
        </p:spPr>
        <p:txBody>
          <a:bodyPr wrap="none" anchor="ctr"/>
          <a:lstStyle/>
          <a:p>
            <a:endParaRPr lang="en-US"/>
          </a:p>
        </p:txBody>
      </p:sp>
      <p:sp>
        <p:nvSpPr>
          <p:cNvPr id="12" name="Rectangle 12"/>
          <p:cNvSpPr>
            <a:spLocks noChangeArrowheads="1"/>
          </p:cNvSpPr>
          <p:nvPr/>
        </p:nvSpPr>
        <p:spPr bwMode="auto">
          <a:xfrm>
            <a:off x="1494775" y="3934849"/>
            <a:ext cx="266700" cy="215900"/>
          </a:xfrm>
          <a:prstGeom prst="rect">
            <a:avLst/>
          </a:prstGeom>
          <a:solidFill>
            <a:srgbClr val="33CC33">
              <a:alpha val="85097"/>
            </a:srgbClr>
          </a:solidFill>
          <a:ln w="12700" algn="ctr">
            <a:solidFill>
              <a:schemeClr val="tx1"/>
            </a:solidFill>
            <a:miter lim="800000"/>
            <a:headEnd/>
            <a:tailEnd type="none" w="med" len="lg"/>
          </a:ln>
        </p:spPr>
        <p:txBody>
          <a:bodyPr wrap="none" anchor="ctr"/>
          <a:lstStyle/>
          <a:p>
            <a:endParaRPr lang="en-US"/>
          </a:p>
        </p:txBody>
      </p:sp>
      <p:sp>
        <p:nvSpPr>
          <p:cNvPr id="13" name="Rectangle 13"/>
          <p:cNvSpPr>
            <a:spLocks noChangeArrowheads="1"/>
          </p:cNvSpPr>
          <p:nvPr/>
        </p:nvSpPr>
        <p:spPr bwMode="auto">
          <a:xfrm>
            <a:off x="2213913" y="4145987"/>
            <a:ext cx="939800" cy="330200"/>
          </a:xfrm>
          <a:prstGeom prst="rect">
            <a:avLst/>
          </a:prstGeom>
          <a:solidFill>
            <a:srgbClr val="2AA82A">
              <a:alpha val="85097"/>
            </a:srgbClr>
          </a:solidFill>
          <a:ln w="12700" algn="ctr">
            <a:solidFill>
              <a:schemeClr val="tx1"/>
            </a:solidFill>
            <a:miter lim="800000"/>
            <a:headEnd/>
            <a:tailEnd type="none" w="med" len="lg"/>
          </a:ln>
        </p:spPr>
        <p:txBody>
          <a:bodyPr wrap="none" anchor="ctr"/>
          <a:lstStyle/>
          <a:p>
            <a:endParaRPr lang="en-US"/>
          </a:p>
        </p:txBody>
      </p:sp>
      <p:sp>
        <p:nvSpPr>
          <p:cNvPr id="14" name="Rectangle 14"/>
          <p:cNvSpPr>
            <a:spLocks noChangeArrowheads="1"/>
          </p:cNvSpPr>
          <p:nvPr/>
        </p:nvSpPr>
        <p:spPr bwMode="auto">
          <a:xfrm>
            <a:off x="2228200" y="3817374"/>
            <a:ext cx="838200" cy="330200"/>
          </a:xfrm>
          <a:prstGeom prst="rect">
            <a:avLst/>
          </a:prstGeom>
          <a:solidFill>
            <a:srgbClr val="0000EA">
              <a:alpha val="43137"/>
            </a:srgbClr>
          </a:solidFill>
          <a:ln w="12700" algn="ctr">
            <a:solidFill>
              <a:schemeClr val="tx1"/>
            </a:solidFill>
            <a:miter lim="800000"/>
            <a:headEnd/>
            <a:tailEnd type="none" w="med" len="lg"/>
          </a:ln>
        </p:spPr>
        <p:txBody>
          <a:bodyPr wrap="none" anchor="ctr"/>
          <a:lstStyle/>
          <a:p>
            <a:endParaRPr lang="en-US"/>
          </a:p>
        </p:txBody>
      </p:sp>
      <p:sp>
        <p:nvSpPr>
          <p:cNvPr id="15" name="Rectangle 15"/>
          <p:cNvSpPr>
            <a:spLocks noChangeArrowheads="1"/>
          </p:cNvSpPr>
          <p:nvPr/>
        </p:nvSpPr>
        <p:spPr bwMode="auto">
          <a:xfrm>
            <a:off x="2737788" y="3615762"/>
            <a:ext cx="292100" cy="203200"/>
          </a:xfrm>
          <a:prstGeom prst="rect">
            <a:avLst/>
          </a:prstGeom>
          <a:solidFill>
            <a:srgbClr val="33CC33">
              <a:alpha val="85097"/>
            </a:srgbClr>
          </a:solidFill>
          <a:ln w="12700" algn="ctr">
            <a:solidFill>
              <a:schemeClr val="tx1"/>
            </a:solidFill>
            <a:miter lim="800000"/>
            <a:headEnd/>
            <a:tailEnd type="none" w="med" len="lg"/>
          </a:ln>
        </p:spPr>
        <p:txBody>
          <a:bodyPr wrap="none" anchor="ctr"/>
          <a:lstStyle/>
          <a:p>
            <a:endParaRPr lang="en-US"/>
          </a:p>
        </p:txBody>
      </p:sp>
      <p:sp>
        <p:nvSpPr>
          <p:cNvPr id="16" name="Rectangle 16"/>
          <p:cNvSpPr>
            <a:spLocks noChangeArrowheads="1"/>
          </p:cNvSpPr>
          <p:nvPr/>
        </p:nvSpPr>
        <p:spPr bwMode="auto">
          <a:xfrm>
            <a:off x="3371200" y="4147574"/>
            <a:ext cx="850900" cy="330200"/>
          </a:xfrm>
          <a:prstGeom prst="rect">
            <a:avLst/>
          </a:prstGeom>
          <a:solidFill>
            <a:srgbClr val="2AA82A">
              <a:alpha val="85097"/>
            </a:srgbClr>
          </a:solidFill>
          <a:ln w="12700" algn="ctr">
            <a:solidFill>
              <a:schemeClr val="tx1"/>
            </a:solidFill>
            <a:miter lim="800000"/>
            <a:headEnd/>
            <a:tailEnd type="none" w="med" len="lg"/>
          </a:ln>
        </p:spPr>
        <p:txBody>
          <a:bodyPr wrap="none" anchor="ctr"/>
          <a:lstStyle/>
          <a:p>
            <a:endParaRPr lang="en-US"/>
          </a:p>
        </p:txBody>
      </p:sp>
      <p:sp>
        <p:nvSpPr>
          <p:cNvPr id="17" name="Rectangle 17"/>
          <p:cNvSpPr>
            <a:spLocks noChangeArrowheads="1"/>
          </p:cNvSpPr>
          <p:nvPr/>
        </p:nvSpPr>
        <p:spPr bwMode="auto">
          <a:xfrm>
            <a:off x="3217213" y="4476187"/>
            <a:ext cx="1028700" cy="330200"/>
          </a:xfrm>
          <a:prstGeom prst="rect">
            <a:avLst/>
          </a:prstGeom>
          <a:solidFill>
            <a:schemeClr val="folHlink">
              <a:alpha val="85097"/>
            </a:schemeClr>
          </a:solidFill>
          <a:ln w="12700" algn="ctr">
            <a:solidFill>
              <a:schemeClr val="tx1"/>
            </a:solidFill>
            <a:miter lim="800000"/>
            <a:headEnd/>
            <a:tailEnd type="none" w="med" len="lg"/>
          </a:ln>
        </p:spPr>
        <p:txBody>
          <a:bodyPr wrap="none" anchor="ctr"/>
          <a:lstStyle/>
          <a:p>
            <a:endParaRPr lang="en-US"/>
          </a:p>
        </p:txBody>
      </p:sp>
      <p:sp>
        <p:nvSpPr>
          <p:cNvPr id="18" name="Rectangle 18"/>
          <p:cNvSpPr>
            <a:spLocks noChangeArrowheads="1"/>
          </p:cNvSpPr>
          <p:nvPr/>
        </p:nvSpPr>
        <p:spPr bwMode="auto">
          <a:xfrm>
            <a:off x="4668188" y="4136462"/>
            <a:ext cx="673100" cy="330200"/>
          </a:xfrm>
          <a:prstGeom prst="rect">
            <a:avLst/>
          </a:prstGeom>
          <a:solidFill>
            <a:srgbClr val="0000EA">
              <a:alpha val="43137"/>
            </a:srgbClr>
          </a:solidFill>
          <a:ln w="12700" algn="ctr">
            <a:solidFill>
              <a:schemeClr val="tx1"/>
            </a:solidFill>
            <a:miter lim="800000"/>
            <a:headEnd/>
            <a:tailEnd type="none" w="med" len="lg"/>
          </a:ln>
        </p:spPr>
        <p:txBody>
          <a:bodyPr wrap="none" anchor="ctr"/>
          <a:lstStyle/>
          <a:p>
            <a:endParaRPr lang="en-US"/>
          </a:p>
        </p:txBody>
      </p:sp>
      <p:sp>
        <p:nvSpPr>
          <p:cNvPr id="19" name="Rectangle 19"/>
          <p:cNvSpPr>
            <a:spLocks noChangeArrowheads="1"/>
          </p:cNvSpPr>
          <p:nvPr/>
        </p:nvSpPr>
        <p:spPr bwMode="auto">
          <a:xfrm>
            <a:off x="3552175" y="3820549"/>
            <a:ext cx="571500" cy="330200"/>
          </a:xfrm>
          <a:prstGeom prst="rect">
            <a:avLst/>
          </a:prstGeom>
          <a:solidFill>
            <a:srgbClr val="0000EA">
              <a:alpha val="43137"/>
            </a:srgbClr>
          </a:solidFill>
          <a:ln w="12700" algn="ctr">
            <a:solidFill>
              <a:schemeClr val="tx1"/>
            </a:solidFill>
            <a:miter lim="800000"/>
            <a:headEnd/>
            <a:tailEnd type="none" w="med" len="lg"/>
          </a:ln>
        </p:spPr>
        <p:txBody>
          <a:bodyPr wrap="none" anchor="ctr"/>
          <a:lstStyle/>
          <a:p>
            <a:endParaRPr lang="en-US"/>
          </a:p>
        </p:txBody>
      </p:sp>
      <p:sp>
        <p:nvSpPr>
          <p:cNvPr id="20" name="Rectangle 21"/>
          <p:cNvSpPr>
            <a:spLocks noChangeArrowheads="1"/>
          </p:cNvSpPr>
          <p:nvPr/>
        </p:nvSpPr>
        <p:spPr bwMode="auto">
          <a:xfrm>
            <a:off x="3818875" y="3604649"/>
            <a:ext cx="292100" cy="203200"/>
          </a:xfrm>
          <a:prstGeom prst="rect">
            <a:avLst/>
          </a:prstGeom>
          <a:solidFill>
            <a:srgbClr val="33CC33">
              <a:alpha val="85097"/>
            </a:srgbClr>
          </a:solidFill>
          <a:ln w="12700" algn="ctr">
            <a:solidFill>
              <a:schemeClr val="tx1"/>
            </a:solidFill>
            <a:miter lim="800000"/>
            <a:headEnd/>
            <a:tailEnd type="none" w="med" len="lg"/>
          </a:ln>
        </p:spPr>
        <p:txBody>
          <a:bodyPr wrap="none" anchor="ctr"/>
          <a:lstStyle/>
          <a:p>
            <a:endParaRPr lang="en-US"/>
          </a:p>
        </p:txBody>
      </p:sp>
      <p:sp>
        <p:nvSpPr>
          <p:cNvPr id="21" name="Rectangle 22"/>
          <p:cNvSpPr>
            <a:spLocks noChangeArrowheads="1"/>
          </p:cNvSpPr>
          <p:nvPr/>
        </p:nvSpPr>
        <p:spPr bwMode="auto">
          <a:xfrm>
            <a:off x="4684063" y="3999937"/>
            <a:ext cx="609600" cy="139700"/>
          </a:xfrm>
          <a:prstGeom prst="rect">
            <a:avLst/>
          </a:prstGeom>
          <a:solidFill>
            <a:srgbClr val="33CC33">
              <a:alpha val="85097"/>
            </a:srgbClr>
          </a:solidFill>
          <a:ln w="12700" algn="ctr">
            <a:solidFill>
              <a:schemeClr val="tx1"/>
            </a:solidFill>
            <a:miter lim="800000"/>
            <a:headEnd/>
            <a:tailEnd type="none" w="med" len="lg"/>
          </a:ln>
        </p:spPr>
        <p:txBody>
          <a:bodyPr wrap="none" anchor="ctr"/>
          <a:lstStyle/>
          <a:p>
            <a:endParaRPr lang="en-US"/>
          </a:p>
        </p:txBody>
      </p:sp>
      <p:sp>
        <p:nvSpPr>
          <p:cNvPr id="22" name="Rectangle 23"/>
          <p:cNvSpPr>
            <a:spLocks noChangeArrowheads="1"/>
          </p:cNvSpPr>
          <p:nvPr/>
        </p:nvSpPr>
        <p:spPr bwMode="auto">
          <a:xfrm>
            <a:off x="5801663" y="4139637"/>
            <a:ext cx="736600" cy="330200"/>
          </a:xfrm>
          <a:prstGeom prst="rect">
            <a:avLst/>
          </a:prstGeom>
          <a:solidFill>
            <a:srgbClr val="0000EA">
              <a:alpha val="43137"/>
            </a:srgbClr>
          </a:solidFill>
          <a:ln w="12700" algn="ctr">
            <a:solidFill>
              <a:schemeClr val="tx1"/>
            </a:solidFill>
            <a:miter lim="800000"/>
            <a:headEnd/>
            <a:tailEnd type="none" w="med" len="lg"/>
          </a:ln>
        </p:spPr>
        <p:txBody>
          <a:bodyPr wrap="none" anchor="ctr"/>
          <a:lstStyle/>
          <a:p>
            <a:endParaRPr lang="en-US"/>
          </a:p>
        </p:txBody>
      </p:sp>
      <p:sp>
        <p:nvSpPr>
          <p:cNvPr id="23" name="Rectangle 24"/>
          <p:cNvSpPr>
            <a:spLocks noChangeArrowheads="1"/>
          </p:cNvSpPr>
          <p:nvPr/>
        </p:nvSpPr>
        <p:spPr bwMode="auto">
          <a:xfrm>
            <a:off x="6789088" y="4466662"/>
            <a:ext cx="952500" cy="330200"/>
          </a:xfrm>
          <a:prstGeom prst="rect">
            <a:avLst/>
          </a:prstGeom>
          <a:solidFill>
            <a:srgbClr val="2AA82A">
              <a:alpha val="85097"/>
            </a:srgbClr>
          </a:solidFill>
          <a:ln w="12700" algn="ctr">
            <a:solidFill>
              <a:schemeClr val="tx1"/>
            </a:solidFill>
            <a:miter lim="800000"/>
            <a:headEnd/>
            <a:tailEnd type="none" w="med" len="lg"/>
          </a:ln>
        </p:spPr>
        <p:txBody>
          <a:bodyPr wrap="none" anchor="ctr"/>
          <a:lstStyle/>
          <a:p>
            <a:endParaRPr lang="en-US"/>
          </a:p>
        </p:txBody>
      </p:sp>
      <p:sp>
        <p:nvSpPr>
          <p:cNvPr id="24" name="Rectangle 25"/>
          <p:cNvSpPr>
            <a:spLocks noChangeArrowheads="1"/>
          </p:cNvSpPr>
          <p:nvPr/>
        </p:nvSpPr>
        <p:spPr bwMode="auto">
          <a:xfrm>
            <a:off x="6844650" y="4115824"/>
            <a:ext cx="800100" cy="330200"/>
          </a:xfrm>
          <a:prstGeom prst="rect">
            <a:avLst/>
          </a:prstGeom>
          <a:solidFill>
            <a:srgbClr val="0000EA">
              <a:alpha val="43137"/>
            </a:srgbClr>
          </a:solidFill>
          <a:ln w="12700" algn="ctr">
            <a:solidFill>
              <a:schemeClr val="tx1"/>
            </a:solidFill>
            <a:miter lim="800000"/>
            <a:headEnd/>
            <a:tailEnd type="none" w="med" len="lg"/>
          </a:ln>
        </p:spPr>
        <p:txBody>
          <a:bodyPr wrap="none" anchor="ctr"/>
          <a:lstStyle/>
          <a:p>
            <a:endParaRPr lang="en-US"/>
          </a:p>
        </p:txBody>
      </p:sp>
      <p:sp>
        <p:nvSpPr>
          <p:cNvPr id="25" name="Rectangle 28"/>
          <p:cNvSpPr>
            <a:spLocks noChangeArrowheads="1"/>
          </p:cNvSpPr>
          <p:nvPr/>
        </p:nvSpPr>
        <p:spPr bwMode="auto">
          <a:xfrm>
            <a:off x="7252638" y="3799912"/>
            <a:ext cx="406400" cy="330200"/>
          </a:xfrm>
          <a:prstGeom prst="rect">
            <a:avLst/>
          </a:prstGeom>
          <a:solidFill>
            <a:srgbClr val="0000EA">
              <a:alpha val="43137"/>
            </a:srgbClr>
          </a:solidFill>
          <a:ln w="12700" algn="ctr">
            <a:solidFill>
              <a:schemeClr val="tx1"/>
            </a:solidFill>
            <a:miter lim="800000"/>
            <a:headEnd/>
            <a:tailEnd type="none" w="med" len="lg"/>
          </a:ln>
        </p:spPr>
        <p:txBody>
          <a:bodyPr wrap="none" anchor="ctr"/>
          <a:lstStyle/>
          <a:p>
            <a:endParaRPr lang="en-US"/>
          </a:p>
        </p:txBody>
      </p:sp>
      <p:sp>
        <p:nvSpPr>
          <p:cNvPr id="26" name="Rectangle 29"/>
          <p:cNvSpPr>
            <a:spLocks noChangeArrowheads="1"/>
          </p:cNvSpPr>
          <p:nvPr/>
        </p:nvSpPr>
        <p:spPr bwMode="auto">
          <a:xfrm>
            <a:off x="7339950" y="3595124"/>
            <a:ext cx="292100" cy="203200"/>
          </a:xfrm>
          <a:prstGeom prst="rect">
            <a:avLst/>
          </a:prstGeom>
          <a:solidFill>
            <a:srgbClr val="33CC33">
              <a:alpha val="85097"/>
            </a:srgbClr>
          </a:solidFill>
          <a:ln w="12700" algn="ctr">
            <a:solidFill>
              <a:schemeClr val="tx1"/>
            </a:solidFill>
            <a:miter lim="800000"/>
            <a:headEnd/>
            <a:tailEnd type="none" w="med" len="lg"/>
          </a:ln>
        </p:spPr>
        <p:txBody>
          <a:bodyPr wrap="none" anchor="ctr"/>
          <a:lstStyle/>
          <a:p>
            <a:endParaRPr lang="en-US"/>
          </a:p>
        </p:txBody>
      </p:sp>
      <p:sp>
        <p:nvSpPr>
          <p:cNvPr id="27" name="Rectangle 30"/>
          <p:cNvSpPr>
            <a:spLocks noChangeArrowheads="1"/>
          </p:cNvSpPr>
          <p:nvPr/>
        </p:nvSpPr>
        <p:spPr bwMode="auto">
          <a:xfrm>
            <a:off x="5698475" y="4480949"/>
            <a:ext cx="952500" cy="330200"/>
          </a:xfrm>
          <a:prstGeom prst="rect">
            <a:avLst/>
          </a:prstGeom>
          <a:solidFill>
            <a:srgbClr val="2AA82A">
              <a:alpha val="85097"/>
            </a:srgbClr>
          </a:solidFill>
          <a:ln w="12700" algn="ctr">
            <a:solidFill>
              <a:schemeClr val="tx1"/>
            </a:solidFill>
            <a:miter lim="800000"/>
            <a:headEnd/>
            <a:tailEnd type="none" w="med" len="lg"/>
          </a:ln>
        </p:spPr>
        <p:txBody>
          <a:bodyPr wrap="none" anchor="ctr"/>
          <a:lstStyle/>
          <a:p>
            <a:endParaRPr lang="en-US"/>
          </a:p>
        </p:txBody>
      </p:sp>
      <p:sp>
        <p:nvSpPr>
          <p:cNvPr id="28" name="Rectangle 31"/>
          <p:cNvSpPr>
            <a:spLocks noChangeArrowheads="1"/>
          </p:cNvSpPr>
          <p:nvPr/>
        </p:nvSpPr>
        <p:spPr bwMode="auto">
          <a:xfrm>
            <a:off x="6992288" y="3831662"/>
            <a:ext cx="190500" cy="279400"/>
          </a:xfrm>
          <a:prstGeom prst="rect">
            <a:avLst/>
          </a:prstGeom>
          <a:solidFill>
            <a:srgbClr val="FF33CC">
              <a:alpha val="85097"/>
            </a:srgbClr>
          </a:solidFill>
          <a:ln w="12700" algn="ctr">
            <a:solidFill>
              <a:schemeClr val="tx1"/>
            </a:solidFill>
            <a:miter lim="800000"/>
            <a:headEnd/>
            <a:tailEnd type="none" w="med" len="lg"/>
          </a:ln>
        </p:spPr>
        <p:txBody>
          <a:bodyPr wrap="none" anchor="ctr"/>
          <a:lstStyle/>
          <a:p>
            <a:endParaRPr lang="en-US"/>
          </a:p>
        </p:txBody>
      </p:sp>
      <p:sp>
        <p:nvSpPr>
          <p:cNvPr id="29" name="Freeform 33"/>
          <p:cNvSpPr>
            <a:spLocks/>
          </p:cNvSpPr>
          <p:nvPr/>
        </p:nvSpPr>
        <p:spPr bwMode="auto">
          <a:xfrm>
            <a:off x="3398188" y="3806262"/>
            <a:ext cx="152400" cy="338137"/>
          </a:xfrm>
          <a:custGeom>
            <a:avLst/>
            <a:gdLst>
              <a:gd name="T0" fmla="*/ 0 w 96"/>
              <a:gd name="T1" fmla="*/ 2147483647 h 213"/>
              <a:gd name="T2" fmla="*/ 2147483647 w 96"/>
              <a:gd name="T3" fmla="*/ 2147483647 h 213"/>
              <a:gd name="T4" fmla="*/ 2147483647 w 96"/>
              <a:gd name="T5" fmla="*/ 0 h 213"/>
              <a:gd name="T6" fmla="*/ 2147483647 w 96"/>
              <a:gd name="T7" fmla="*/ 2147483647 h 213"/>
              <a:gd name="T8" fmla="*/ 2147483647 w 96"/>
              <a:gd name="T9" fmla="*/ 2147483647 h 213"/>
              <a:gd name="T10" fmla="*/ 0 w 96"/>
              <a:gd name="T11" fmla="*/ 2147483647 h 213"/>
              <a:gd name="T12" fmla="*/ 0 60000 65536"/>
              <a:gd name="T13" fmla="*/ 0 60000 65536"/>
              <a:gd name="T14" fmla="*/ 0 60000 65536"/>
              <a:gd name="T15" fmla="*/ 0 60000 65536"/>
              <a:gd name="T16" fmla="*/ 0 60000 65536"/>
              <a:gd name="T17" fmla="*/ 0 60000 65536"/>
              <a:gd name="T18" fmla="*/ 0 w 96"/>
              <a:gd name="T19" fmla="*/ 0 h 213"/>
              <a:gd name="T20" fmla="*/ 96 w 96"/>
              <a:gd name="T21" fmla="*/ 213 h 213"/>
            </a:gdLst>
            <a:ahLst/>
            <a:cxnLst>
              <a:cxn ang="T12">
                <a:pos x="T0" y="T1"/>
              </a:cxn>
              <a:cxn ang="T13">
                <a:pos x="T2" y="T3"/>
              </a:cxn>
              <a:cxn ang="T14">
                <a:pos x="T4" y="T5"/>
              </a:cxn>
              <a:cxn ang="T15">
                <a:pos x="T6" y="T7"/>
              </a:cxn>
              <a:cxn ang="T16">
                <a:pos x="T8" y="T9"/>
              </a:cxn>
              <a:cxn ang="T17">
                <a:pos x="T10" y="T11"/>
              </a:cxn>
            </a:cxnLst>
            <a:rect l="T18" t="T19" r="T20" b="T21"/>
            <a:pathLst>
              <a:path w="96" h="213">
                <a:moveTo>
                  <a:pt x="0" y="210"/>
                </a:moveTo>
                <a:lnTo>
                  <a:pt x="27" y="21"/>
                </a:lnTo>
                <a:lnTo>
                  <a:pt x="60" y="0"/>
                </a:lnTo>
                <a:lnTo>
                  <a:pt x="93" y="12"/>
                </a:lnTo>
                <a:lnTo>
                  <a:pt x="96" y="213"/>
                </a:lnTo>
                <a:lnTo>
                  <a:pt x="0" y="210"/>
                </a:lnTo>
                <a:close/>
              </a:path>
            </a:pathLst>
          </a:custGeom>
          <a:solidFill>
            <a:srgbClr val="FF33CC"/>
          </a:solidFill>
          <a:ln w="12700">
            <a:solidFill>
              <a:schemeClr val="tx1"/>
            </a:solidFill>
            <a:round/>
            <a:headEnd/>
            <a:tailEnd type="none" w="med" len="lg"/>
          </a:ln>
        </p:spPr>
        <p:txBody>
          <a:bodyPr wrap="none" anchor="ctr"/>
          <a:lstStyle/>
          <a:p>
            <a:endParaRPr lang="en-US"/>
          </a:p>
        </p:txBody>
      </p:sp>
      <p:sp>
        <p:nvSpPr>
          <p:cNvPr id="30" name="Freeform 34"/>
          <p:cNvSpPr>
            <a:spLocks/>
          </p:cNvSpPr>
          <p:nvPr/>
        </p:nvSpPr>
        <p:spPr bwMode="auto">
          <a:xfrm>
            <a:off x="5398438" y="4649224"/>
            <a:ext cx="300037" cy="152400"/>
          </a:xfrm>
          <a:custGeom>
            <a:avLst/>
            <a:gdLst>
              <a:gd name="T0" fmla="*/ 0 w 189"/>
              <a:gd name="T1" fmla="*/ 0 h 96"/>
              <a:gd name="T2" fmla="*/ 2147483647 w 189"/>
              <a:gd name="T3" fmla="*/ 2147483647 h 96"/>
              <a:gd name="T4" fmla="*/ 2147483647 w 189"/>
              <a:gd name="T5" fmla="*/ 2147483647 h 96"/>
              <a:gd name="T6" fmla="*/ 2147483647 w 189"/>
              <a:gd name="T7" fmla="*/ 2147483647 h 96"/>
              <a:gd name="T8" fmla="*/ 2147483647 w 189"/>
              <a:gd name="T9" fmla="*/ 2147483647 h 96"/>
              <a:gd name="T10" fmla="*/ 2147483647 w 189"/>
              <a:gd name="T11" fmla="*/ 2147483647 h 96"/>
              <a:gd name="T12" fmla="*/ 2147483647 w 189"/>
              <a:gd name="T13" fmla="*/ 2147483647 h 96"/>
              <a:gd name="T14" fmla="*/ 2147483647 w 189"/>
              <a:gd name="T15" fmla="*/ 2147483647 h 96"/>
              <a:gd name="T16" fmla="*/ 0 w 189"/>
              <a:gd name="T17" fmla="*/ 2147483647 h 96"/>
              <a:gd name="T18" fmla="*/ 0 w 189"/>
              <a:gd name="T19" fmla="*/ 0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9"/>
              <a:gd name="T31" fmla="*/ 0 h 96"/>
              <a:gd name="T32" fmla="*/ 189 w 189"/>
              <a:gd name="T33" fmla="*/ 96 h 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9" h="96">
                <a:moveTo>
                  <a:pt x="0" y="0"/>
                </a:moveTo>
                <a:lnTo>
                  <a:pt x="24" y="3"/>
                </a:lnTo>
                <a:lnTo>
                  <a:pt x="54" y="63"/>
                </a:lnTo>
                <a:lnTo>
                  <a:pt x="90" y="33"/>
                </a:lnTo>
                <a:lnTo>
                  <a:pt x="117" y="63"/>
                </a:lnTo>
                <a:lnTo>
                  <a:pt x="150" y="21"/>
                </a:lnTo>
                <a:lnTo>
                  <a:pt x="189" y="15"/>
                </a:lnTo>
                <a:lnTo>
                  <a:pt x="189" y="96"/>
                </a:lnTo>
                <a:lnTo>
                  <a:pt x="0" y="93"/>
                </a:lnTo>
                <a:lnTo>
                  <a:pt x="0" y="0"/>
                </a:lnTo>
                <a:close/>
              </a:path>
            </a:pathLst>
          </a:custGeom>
          <a:solidFill>
            <a:srgbClr val="FF33CC"/>
          </a:solidFill>
          <a:ln w="12700">
            <a:solidFill>
              <a:schemeClr val="tx1"/>
            </a:solidFill>
            <a:round/>
            <a:headEnd/>
            <a:tailEnd type="none" w="med" len="lg"/>
          </a:ln>
        </p:spPr>
        <p:txBody>
          <a:bodyPr wrap="none" anchor="ctr"/>
          <a:lstStyle/>
          <a:p>
            <a:endParaRPr lang="en-US"/>
          </a:p>
        </p:txBody>
      </p:sp>
      <p:sp>
        <p:nvSpPr>
          <p:cNvPr id="31" name="Freeform 35"/>
          <p:cNvSpPr>
            <a:spLocks/>
          </p:cNvSpPr>
          <p:nvPr/>
        </p:nvSpPr>
        <p:spPr bwMode="auto">
          <a:xfrm>
            <a:off x="4241150" y="4582549"/>
            <a:ext cx="280988" cy="219075"/>
          </a:xfrm>
          <a:custGeom>
            <a:avLst/>
            <a:gdLst>
              <a:gd name="T0" fmla="*/ 0 w 177"/>
              <a:gd name="T1" fmla="*/ 0 h 138"/>
              <a:gd name="T2" fmla="*/ 2147483647 w 177"/>
              <a:gd name="T3" fmla="*/ 2147483647 h 138"/>
              <a:gd name="T4" fmla="*/ 2147483647 w 177"/>
              <a:gd name="T5" fmla="*/ 2147483647 h 138"/>
              <a:gd name="T6" fmla="*/ 2147483647 w 177"/>
              <a:gd name="T7" fmla="*/ 2147483647 h 138"/>
              <a:gd name="T8" fmla="*/ 2147483647 w 177"/>
              <a:gd name="T9" fmla="*/ 2147483647 h 138"/>
              <a:gd name="T10" fmla="*/ 2147483647 w 177"/>
              <a:gd name="T11" fmla="*/ 2147483647 h 138"/>
              <a:gd name="T12" fmla="*/ 2147483647 w 177"/>
              <a:gd name="T13" fmla="*/ 2147483647 h 138"/>
              <a:gd name="T14" fmla="*/ 2147483647 w 177"/>
              <a:gd name="T15" fmla="*/ 2147483647 h 138"/>
              <a:gd name="T16" fmla="*/ 2147483647 w 177"/>
              <a:gd name="T17" fmla="*/ 2147483647 h 138"/>
              <a:gd name="T18" fmla="*/ 0 w 177"/>
              <a:gd name="T19" fmla="*/ 0 h 1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7"/>
              <a:gd name="T31" fmla="*/ 0 h 138"/>
              <a:gd name="T32" fmla="*/ 177 w 177"/>
              <a:gd name="T33" fmla="*/ 138 h 1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7" h="138">
                <a:moveTo>
                  <a:pt x="0" y="0"/>
                </a:moveTo>
                <a:lnTo>
                  <a:pt x="21" y="54"/>
                </a:lnTo>
                <a:lnTo>
                  <a:pt x="54" y="27"/>
                </a:lnTo>
                <a:lnTo>
                  <a:pt x="84" y="24"/>
                </a:lnTo>
                <a:lnTo>
                  <a:pt x="114" y="105"/>
                </a:lnTo>
                <a:lnTo>
                  <a:pt x="144" y="123"/>
                </a:lnTo>
                <a:lnTo>
                  <a:pt x="174" y="84"/>
                </a:lnTo>
                <a:lnTo>
                  <a:pt x="177" y="138"/>
                </a:lnTo>
                <a:lnTo>
                  <a:pt x="3" y="135"/>
                </a:lnTo>
                <a:lnTo>
                  <a:pt x="0" y="0"/>
                </a:lnTo>
                <a:close/>
              </a:path>
            </a:pathLst>
          </a:custGeom>
          <a:solidFill>
            <a:srgbClr val="FF33CC"/>
          </a:solidFill>
          <a:ln w="12700">
            <a:solidFill>
              <a:schemeClr val="tx1"/>
            </a:solidFill>
            <a:round/>
            <a:headEnd/>
            <a:tailEnd type="none" w="med" len="lg"/>
          </a:ln>
        </p:spPr>
        <p:txBody>
          <a:bodyPr wrap="none" anchor="ctr"/>
          <a:lstStyle/>
          <a:p>
            <a:endParaRPr lang="en-US"/>
          </a:p>
        </p:txBody>
      </p:sp>
      <p:grpSp>
        <p:nvGrpSpPr>
          <p:cNvPr id="47" name="Group 46"/>
          <p:cNvGrpSpPr/>
          <p:nvPr/>
        </p:nvGrpSpPr>
        <p:grpSpPr>
          <a:xfrm>
            <a:off x="1483788" y="2075545"/>
            <a:ext cx="1031051" cy="1293353"/>
            <a:chOff x="1483788" y="2075545"/>
            <a:chExt cx="1031051" cy="1293353"/>
          </a:xfrm>
        </p:grpSpPr>
        <p:cxnSp>
          <p:nvCxnSpPr>
            <p:cNvPr id="40" name="Straight Connector 39"/>
            <p:cNvCxnSpPr/>
            <p:nvPr/>
          </p:nvCxnSpPr>
          <p:spPr bwMode="auto">
            <a:xfrm>
              <a:off x="1788582" y="2444748"/>
              <a:ext cx="0" cy="924150"/>
            </a:xfrm>
            <a:prstGeom prst="line">
              <a:avLst/>
            </a:prstGeom>
            <a:noFill/>
            <a:ln w="12700" cap="flat" cmpd="sng" algn="ctr">
              <a:solidFill>
                <a:schemeClr val="tx1"/>
              </a:solidFill>
              <a:prstDash val="solid"/>
              <a:round/>
              <a:headEnd type="none" w="med" len="med"/>
              <a:tailEnd type="none" w="med" len="med"/>
            </a:ln>
            <a:effectLst/>
          </p:spPr>
        </p:cxnSp>
        <p:sp>
          <p:nvSpPr>
            <p:cNvPr id="64" name="TextBox 63"/>
            <p:cNvSpPr txBox="1"/>
            <p:nvPr/>
          </p:nvSpPr>
          <p:spPr>
            <a:xfrm>
              <a:off x="1483788" y="2075545"/>
              <a:ext cx="1031051" cy="400110"/>
            </a:xfrm>
            <a:prstGeom prst="rect">
              <a:avLst/>
            </a:prstGeom>
            <a:noFill/>
          </p:spPr>
          <p:txBody>
            <a:bodyPr wrap="none" rtlCol="0">
              <a:spAutoFit/>
            </a:bodyPr>
            <a:lstStyle/>
            <a:p>
              <a:pPr algn="l"/>
              <a:r>
                <a:rPr lang="en-US" sz="2000" i="0" dirty="0"/>
                <a:t>1:15 pm</a:t>
              </a:r>
            </a:p>
          </p:txBody>
        </p:sp>
      </p:grpSp>
      <p:grpSp>
        <p:nvGrpSpPr>
          <p:cNvPr id="42" name="Group 41"/>
          <p:cNvGrpSpPr/>
          <p:nvPr/>
        </p:nvGrpSpPr>
        <p:grpSpPr>
          <a:xfrm>
            <a:off x="3738395" y="2068291"/>
            <a:ext cx="1031051" cy="1293353"/>
            <a:chOff x="7044118" y="2068291"/>
            <a:chExt cx="1031051" cy="1293353"/>
          </a:xfrm>
        </p:grpSpPr>
        <p:cxnSp>
          <p:nvCxnSpPr>
            <p:cNvPr id="58" name="Straight Connector 57"/>
            <p:cNvCxnSpPr/>
            <p:nvPr/>
          </p:nvCxnSpPr>
          <p:spPr bwMode="auto">
            <a:xfrm>
              <a:off x="7363426" y="2437494"/>
              <a:ext cx="0" cy="924150"/>
            </a:xfrm>
            <a:prstGeom prst="line">
              <a:avLst/>
            </a:prstGeom>
            <a:noFill/>
            <a:ln w="12700" cap="flat" cmpd="sng" algn="ctr">
              <a:solidFill>
                <a:schemeClr val="tx1"/>
              </a:solidFill>
              <a:prstDash val="solid"/>
              <a:round/>
              <a:headEnd type="none" w="med" len="med"/>
              <a:tailEnd type="none" w="med" len="med"/>
            </a:ln>
            <a:effectLst/>
          </p:spPr>
        </p:cxnSp>
        <p:sp>
          <p:nvSpPr>
            <p:cNvPr id="65" name="TextBox 64"/>
            <p:cNvSpPr txBox="1"/>
            <p:nvPr/>
          </p:nvSpPr>
          <p:spPr>
            <a:xfrm>
              <a:off x="7044118" y="2068291"/>
              <a:ext cx="1031051" cy="400110"/>
            </a:xfrm>
            <a:prstGeom prst="rect">
              <a:avLst/>
            </a:prstGeom>
            <a:noFill/>
          </p:spPr>
          <p:txBody>
            <a:bodyPr wrap="none" rtlCol="0">
              <a:spAutoFit/>
            </a:bodyPr>
            <a:lstStyle/>
            <a:p>
              <a:pPr algn="l"/>
              <a:r>
                <a:rPr lang="en-US" sz="2000" i="0" dirty="0"/>
                <a:t>1:45 pm</a:t>
              </a:r>
            </a:p>
          </p:txBody>
        </p:sp>
      </p:grpSp>
      <p:grpSp>
        <p:nvGrpSpPr>
          <p:cNvPr id="37" name="Group 36"/>
          <p:cNvGrpSpPr/>
          <p:nvPr/>
        </p:nvGrpSpPr>
        <p:grpSpPr>
          <a:xfrm>
            <a:off x="2707268" y="2517321"/>
            <a:ext cx="639919" cy="857933"/>
            <a:chOff x="3450104" y="2517321"/>
            <a:chExt cx="639919" cy="857933"/>
          </a:xfrm>
        </p:grpSpPr>
        <p:cxnSp>
          <p:nvCxnSpPr>
            <p:cNvPr id="62" name="Straight Connector 61"/>
            <p:cNvCxnSpPr/>
            <p:nvPr/>
          </p:nvCxnSpPr>
          <p:spPr bwMode="auto">
            <a:xfrm>
              <a:off x="3769412" y="2913179"/>
              <a:ext cx="0" cy="462075"/>
            </a:xfrm>
            <a:prstGeom prst="line">
              <a:avLst/>
            </a:prstGeom>
            <a:noFill/>
            <a:ln w="12700" cap="flat" cmpd="sng" algn="ctr">
              <a:solidFill>
                <a:schemeClr val="tx1"/>
              </a:solidFill>
              <a:prstDash val="solid"/>
              <a:round/>
              <a:headEnd type="none" w="med" len="med"/>
              <a:tailEnd type="none" w="med" len="med"/>
            </a:ln>
            <a:effectLst/>
          </p:spPr>
        </p:cxnSp>
        <p:sp>
          <p:nvSpPr>
            <p:cNvPr id="68" name="TextBox 67"/>
            <p:cNvSpPr txBox="1"/>
            <p:nvPr/>
          </p:nvSpPr>
          <p:spPr>
            <a:xfrm>
              <a:off x="3450104" y="2517321"/>
              <a:ext cx="639919" cy="400110"/>
            </a:xfrm>
            <a:prstGeom prst="rect">
              <a:avLst/>
            </a:prstGeom>
            <a:noFill/>
          </p:spPr>
          <p:txBody>
            <a:bodyPr wrap="none" rtlCol="0">
              <a:spAutoFit/>
            </a:bodyPr>
            <a:lstStyle/>
            <a:p>
              <a:pPr algn="l"/>
              <a:r>
                <a:rPr lang="en-US" sz="2000" i="0" dirty="0"/>
                <a:t>1:30</a:t>
              </a:r>
            </a:p>
          </p:txBody>
        </p:sp>
      </p:grpSp>
      <p:grpSp>
        <p:nvGrpSpPr>
          <p:cNvPr id="75" name="Group 74"/>
          <p:cNvGrpSpPr/>
          <p:nvPr/>
        </p:nvGrpSpPr>
        <p:grpSpPr>
          <a:xfrm>
            <a:off x="5997864" y="2063935"/>
            <a:ext cx="1031051" cy="1293353"/>
            <a:chOff x="7044118" y="2068291"/>
            <a:chExt cx="1031051" cy="1293353"/>
          </a:xfrm>
        </p:grpSpPr>
        <p:cxnSp>
          <p:nvCxnSpPr>
            <p:cNvPr id="76" name="Straight Connector 75"/>
            <p:cNvCxnSpPr/>
            <p:nvPr/>
          </p:nvCxnSpPr>
          <p:spPr bwMode="auto">
            <a:xfrm>
              <a:off x="7363426" y="2437494"/>
              <a:ext cx="0" cy="924150"/>
            </a:xfrm>
            <a:prstGeom prst="line">
              <a:avLst/>
            </a:prstGeom>
            <a:noFill/>
            <a:ln w="12700" cap="flat" cmpd="sng" algn="ctr">
              <a:solidFill>
                <a:schemeClr val="tx1"/>
              </a:solidFill>
              <a:prstDash val="solid"/>
              <a:round/>
              <a:headEnd type="none" w="med" len="med"/>
              <a:tailEnd type="none" w="med" len="med"/>
            </a:ln>
            <a:effectLst/>
          </p:spPr>
        </p:cxnSp>
        <p:sp>
          <p:nvSpPr>
            <p:cNvPr id="77" name="TextBox 76"/>
            <p:cNvSpPr txBox="1"/>
            <p:nvPr/>
          </p:nvSpPr>
          <p:spPr>
            <a:xfrm>
              <a:off x="7044118" y="2068291"/>
              <a:ext cx="1031051" cy="400110"/>
            </a:xfrm>
            <a:prstGeom prst="rect">
              <a:avLst/>
            </a:prstGeom>
            <a:noFill/>
          </p:spPr>
          <p:txBody>
            <a:bodyPr wrap="none" rtlCol="0">
              <a:spAutoFit/>
            </a:bodyPr>
            <a:lstStyle/>
            <a:p>
              <a:pPr algn="l"/>
              <a:r>
                <a:rPr lang="en-US" sz="2000" i="0" dirty="0"/>
                <a:t>2:15 pm</a:t>
              </a:r>
            </a:p>
          </p:txBody>
        </p:sp>
      </p:grpSp>
      <p:grpSp>
        <p:nvGrpSpPr>
          <p:cNvPr id="32" name="Group 31"/>
          <p:cNvGrpSpPr/>
          <p:nvPr/>
        </p:nvGrpSpPr>
        <p:grpSpPr>
          <a:xfrm>
            <a:off x="517052" y="1559193"/>
            <a:ext cx="1031051" cy="1812763"/>
            <a:chOff x="981084" y="1559193"/>
            <a:chExt cx="1031051" cy="1812763"/>
          </a:xfrm>
        </p:grpSpPr>
        <p:cxnSp>
          <p:nvCxnSpPr>
            <p:cNvPr id="33" name="Straight Connector 32"/>
            <p:cNvCxnSpPr/>
            <p:nvPr/>
          </p:nvCxnSpPr>
          <p:spPr bwMode="auto">
            <a:xfrm>
              <a:off x="1485250" y="1930397"/>
              <a:ext cx="0" cy="1441559"/>
            </a:xfrm>
            <a:prstGeom prst="line">
              <a:avLst/>
            </a:prstGeom>
            <a:noFill/>
            <a:ln w="12700" cap="flat" cmpd="sng" algn="ctr">
              <a:solidFill>
                <a:schemeClr val="tx1"/>
              </a:solidFill>
              <a:prstDash val="solid"/>
              <a:round/>
              <a:headEnd type="none" w="med" len="med"/>
              <a:tailEnd type="none" w="med" len="med"/>
            </a:ln>
            <a:effectLst/>
          </p:spPr>
        </p:cxnSp>
        <p:sp>
          <p:nvSpPr>
            <p:cNvPr id="67" name="TextBox 66"/>
            <p:cNvSpPr txBox="1"/>
            <p:nvPr/>
          </p:nvSpPr>
          <p:spPr>
            <a:xfrm>
              <a:off x="981084" y="1559193"/>
              <a:ext cx="1031051" cy="400110"/>
            </a:xfrm>
            <a:prstGeom prst="rect">
              <a:avLst/>
            </a:prstGeom>
            <a:noFill/>
          </p:spPr>
          <p:txBody>
            <a:bodyPr wrap="none" rtlCol="0">
              <a:spAutoFit/>
            </a:bodyPr>
            <a:lstStyle/>
            <a:p>
              <a:pPr algn="l"/>
              <a:r>
                <a:rPr lang="en-US" sz="2000" i="0" dirty="0"/>
                <a:t>1:00 pm</a:t>
              </a:r>
            </a:p>
          </p:txBody>
        </p:sp>
      </p:grpSp>
      <p:grpSp>
        <p:nvGrpSpPr>
          <p:cNvPr id="69" name="Group 68"/>
          <p:cNvGrpSpPr/>
          <p:nvPr/>
        </p:nvGrpSpPr>
        <p:grpSpPr>
          <a:xfrm>
            <a:off x="4681964" y="1547817"/>
            <a:ext cx="1031051" cy="1812763"/>
            <a:chOff x="981084" y="1559193"/>
            <a:chExt cx="1031051" cy="1812763"/>
          </a:xfrm>
        </p:grpSpPr>
        <p:cxnSp>
          <p:nvCxnSpPr>
            <p:cNvPr id="70" name="Straight Connector 69"/>
            <p:cNvCxnSpPr/>
            <p:nvPr/>
          </p:nvCxnSpPr>
          <p:spPr bwMode="auto">
            <a:xfrm>
              <a:off x="1485250" y="1930397"/>
              <a:ext cx="0" cy="1441559"/>
            </a:xfrm>
            <a:prstGeom prst="line">
              <a:avLst/>
            </a:prstGeom>
            <a:noFill/>
            <a:ln w="12700" cap="flat" cmpd="sng" algn="ctr">
              <a:solidFill>
                <a:schemeClr val="tx1"/>
              </a:solidFill>
              <a:prstDash val="solid"/>
              <a:round/>
              <a:headEnd type="none" w="med" len="med"/>
              <a:tailEnd type="none" w="med" len="med"/>
            </a:ln>
            <a:effectLst/>
          </p:spPr>
        </p:cxnSp>
        <p:sp>
          <p:nvSpPr>
            <p:cNvPr id="71" name="TextBox 70"/>
            <p:cNvSpPr txBox="1"/>
            <p:nvPr/>
          </p:nvSpPr>
          <p:spPr>
            <a:xfrm>
              <a:off x="981084" y="1559193"/>
              <a:ext cx="1031051" cy="400110"/>
            </a:xfrm>
            <a:prstGeom prst="rect">
              <a:avLst/>
            </a:prstGeom>
            <a:noFill/>
          </p:spPr>
          <p:txBody>
            <a:bodyPr wrap="none" rtlCol="0">
              <a:spAutoFit/>
            </a:bodyPr>
            <a:lstStyle/>
            <a:p>
              <a:pPr algn="l"/>
              <a:r>
                <a:rPr lang="en-US" sz="2000" i="0" dirty="0"/>
                <a:t>2:00 pm</a:t>
              </a:r>
            </a:p>
          </p:txBody>
        </p:sp>
      </p:grpSp>
      <p:grpSp>
        <p:nvGrpSpPr>
          <p:cNvPr id="72" name="Group 71"/>
          <p:cNvGrpSpPr/>
          <p:nvPr/>
        </p:nvGrpSpPr>
        <p:grpSpPr>
          <a:xfrm>
            <a:off x="7891516" y="1550089"/>
            <a:ext cx="1031051" cy="1812763"/>
            <a:chOff x="981084" y="1559193"/>
            <a:chExt cx="1031051" cy="1812763"/>
          </a:xfrm>
        </p:grpSpPr>
        <p:cxnSp>
          <p:nvCxnSpPr>
            <p:cNvPr id="73" name="Straight Connector 72"/>
            <p:cNvCxnSpPr/>
            <p:nvPr/>
          </p:nvCxnSpPr>
          <p:spPr bwMode="auto">
            <a:xfrm>
              <a:off x="1485250" y="1930397"/>
              <a:ext cx="0" cy="1441559"/>
            </a:xfrm>
            <a:prstGeom prst="line">
              <a:avLst/>
            </a:prstGeom>
            <a:noFill/>
            <a:ln w="12700" cap="flat" cmpd="sng" algn="ctr">
              <a:solidFill>
                <a:schemeClr val="tx1"/>
              </a:solidFill>
              <a:prstDash val="solid"/>
              <a:round/>
              <a:headEnd type="none" w="med" len="med"/>
              <a:tailEnd type="none" w="med" len="med"/>
            </a:ln>
            <a:effectLst/>
          </p:spPr>
        </p:cxnSp>
        <p:sp>
          <p:nvSpPr>
            <p:cNvPr id="74" name="TextBox 73"/>
            <p:cNvSpPr txBox="1"/>
            <p:nvPr/>
          </p:nvSpPr>
          <p:spPr>
            <a:xfrm>
              <a:off x="981084" y="1559193"/>
              <a:ext cx="1031051" cy="400110"/>
            </a:xfrm>
            <a:prstGeom prst="rect">
              <a:avLst/>
            </a:prstGeom>
            <a:noFill/>
          </p:spPr>
          <p:txBody>
            <a:bodyPr wrap="none" rtlCol="0">
              <a:spAutoFit/>
            </a:bodyPr>
            <a:lstStyle/>
            <a:p>
              <a:pPr algn="l"/>
              <a:r>
                <a:rPr lang="en-US" sz="2000" i="0" dirty="0"/>
                <a:t>3:00 pm</a:t>
              </a:r>
            </a:p>
          </p:txBody>
        </p:sp>
      </p:grpSp>
      <p:grpSp>
        <p:nvGrpSpPr>
          <p:cNvPr id="78" name="Group 77"/>
          <p:cNvGrpSpPr/>
          <p:nvPr/>
        </p:nvGrpSpPr>
        <p:grpSpPr>
          <a:xfrm>
            <a:off x="7132920" y="2093503"/>
            <a:ext cx="1031051" cy="1293353"/>
            <a:chOff x="7044118" y="2068291"/>
            <a:chExt cx="1031051" cy="1293353"/>
          </a:xfrm>
        </p:grpSpPr>
        <p:cxnSp>
          <p:nvCxnSpPr>
            <p:cNvPr id="79" name="Straight Connector 78"/>
            <p:cNvCxnSpPr/>
            <p:nvPr/>
          </p:nvCxnSpPr>
          <p:spPr bwMode="auto">
            <a:xfrm>
              <a:off x="7363426" y="2437494"/>
              <a:ext cx="0" cy="924150"/>
            </a:xfrm>
            <a:prstGeom prst="line">
              <a:avLst/>
            </a:prstGeom>
            <a:noFill/>
            <a:ln w="12700" cap="flat" cmpd="sng" algn="ctr">
              <a:solidFill>
                <a:schemeClr val="tx1"/>
              </a:solidFill>
              <a:prstDash val="solid"/>
              <a:round/>
              <a:headEnd type="none" w="med" len="med"/>
              <a:tailEnd type="none" w="med" len="med"/>
            </a:ln>
            <a:effectLst/>
          </p:spPr>
        </p:cxnSp>
        <p:sp>
          <p:nvSpPr>
            <p:cNvPr id="80" name="TextBox 79"/>
            <p:cNvSpPr txBox="1"/>
            <p:nvPr/>
          </p:nvSpPr>
          <p:spPr>
            <a:xfrm>
              <a:off x="7044118" y="2068291"/>
              <a:ext cx="1031051" cy="400110"/>
            </a:xfrm>
            <a:prstGeom prst="rect">
              <a:avLst/>
            </a:prstGeom>
            <a:noFill/>
          </p:spPr>
          <p:txBody>
            <a:bodyPr wrap="none" rtlCol="0">
              <a:spAutoFit/>
            </a:bodyPr>
            <a:lstStyle/>
            <a:p>
              <a:pPr algn="l"/>
              <a:r>
                <a:rPr lang="en-US" sz="2000" i="0" dirty="0"/>
                <a:t>2:30 pm</a:t>
              </a:r>
            </a:p>
          </p:txBody>
        </p:sp>
      </p:grpSp>
      <p:grpSp>
        <p:nvGrpSpPr>
          <p:cNvPr id="60" name="Group 59"/>
          <p:cNvGrpSpPr/>
          <p:nvPr/>
        </p:nvGrpSpPr>
        <p:grpSpPr>
          <a:xfrm>
            <a:off x="4054150" y="3014157"/>
            <a:ext cx="5089850" cy="225869"/>
            <a:chOff x="1891897" y="2321616"/>
            <a:chExt cx="5089850" cy="225869"/>
          </a:xfrm>
        </p:grpSpPr>
        <p:cxnSp>
          <p:nvCxnSpPr>
            <p:cNvPr id="61" name="Straight Arrow Connector 60"/>
            <p:cNvCxnSpPr/>
            <p:nvPr/>
          </p:nvCxnSpPr>
          <p:spPr bwMode="auto">
            <a:xfrm>
              <a:off x="1891897" y="2445642"/>
              <a:ext cx="1143339" cy="0"/>
            </a:xfrm>
            <a:prstGeom prst="straightConnector1">
              <a:avLst/>
            </a:prstGeom>
            <a:noFill/>
            <a:ln w="28575" cap="flat" cmpd="sng" algn="ctr">
              <a:solidFill>
                <a:schemeClr val="tx1"/>
              </a:solidFill>
              <a:prstDash val="solid"/>
              <a:round/>
              <a:headEnd type="none" w="med" len="med"/>
              <a:tailEnd type="arrow"/>
            </a:ln>
            <a:effectLst/>
          </p:spPr>
        </p:cxnSp>
        <p:sp>
          <p:nvSpPr>
            <p:cNvPr id="63" name="Rectangle 62"/>
            <p:cNvSpPr/>
            <p:nvPr/>
          </p:nvSpPr>
          <p:spPr>
            <a:xfrm>
              <a:off x="3035236" y="2321616"/>
              <a:ext cx="2265569" cy="225869"/>
            </a:xfrm>
            <a:prstGeom prst="rect">
              <a:avLst/>
            </a:prstGeom>
            <a:pattFill prst="wave">
              <a:fgClr>
                <a:schemeClr val="tx1">
                  <a:lumMod val="50000"/>
                  <a:lumOff val="50000"/>
                </a:schemeClr>
              </a:fgClr>
              <a:bgClr>
                <a:schemeClr val="bg1"/>
              </a:bgClr>
            </a:pattFill>
            <a:ln w="31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66" name="Rectangle 65"/>
            <p:cNvSpPr/>
            <p:nvPr/>
          </p:nvSpPr>
          <p:spPr>
            <a:xfrm>
              <a:off x="5305620" y="2321616"/>
              <a:ext cx="1676127" cy="225869"/>
            </a:xfrm>
            <a:prstGeom prst="rect">
              <a:avLst/>
            </a:prstGeom>
            <a:solidFill>
              <a:schemeClr val="bg1">
                <a:lumMod val="75000"/>
              </a:schemeClr>
            </a:solidFill>
            <a:ln w="31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1490379094"/>
      </p:ext>
    </p:extLst>
  </p:cSld>
  <p:clrMapOvr>
    <a:masterClrMapping/>
  </p:clrMapOvr>
  <p:transition spd="slow">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The PJM planning process</a:t>
            </a:r>
            <a:endParaRPr lang="en-US" dirty="0"/>
          </a:p>
        </p:txBody>
      </p:sp>
      <p:sp>
        <p:nvSpPr>
          <p:cNvPr id="3" name="Content Placeholder 2"/>
          <p:cNvSpPr>
            <a:spLocks noGrp="1"/>
          </p:cNvSpPr>
          <p:nvPr>
            <p:ph idx="1"/>
          </p:nvPr>
        </p:nvSpPr>
        <p:spPr>
          <a:xfrm>
            <a:off x="685800" y="1143000"/>
            <a:ext cx="7772400" cy="726743"/>
          </a:xfrm>
        </p:spPr>
        <p:txBody>
          <a:bodyPr/>
          <a:lstStyle/>
          <a:p>
            <a:r>
              <a:rPr lang="en-US" dirty="0"/>
              <a:t>Intermediate-term unit commitment problem</a:t>
            </a:r>
          </a:p>
        </p:txBody>
      </p:sp>
      <p:grpSp>
        <p:nvGrpSpPr>
          <p:cNvPr id="4" name="Group 3"/>
          <p:cNvGrpSpPr/>
          <p:nvPr/>
        </p:nvGrpSpPr>
        <p:grpSpPr>
          <a:xfrm>
            <a:off x="1229014" y="3318957"/>
            <a:ext cx="6604790" cy="225869"/>
            <a:chOff x="1891897" y="2321616"/>
            <a:chExt cx="6604790" cy="225869"/>
          </a:xfrm>
        </p:grpSpPr>
        <p:cxnSp>
          <p:nvCxnSpPr>
            <p:cNvPr id="5" name="Straight Arrow Connector 4"/>
            <p:cNvCxnSpPr/>
            <p:nvPr/>
          </p:nvCxnSpPr>
          <p:spPr bwMode="auto">
            <a:xfrm>
              <a:off x="1891897" y="2445642"/>
              <a:ext cx="1241306" cy="0"/>
            </a:xfrm>
            <a:prstGeom prst="straightConnector1">
              <a:avLst/>
            </a:prstGeom>
            <a:noFill/>
            <a:ln w="28575" cap="flat" cmpd="sng" algn="ctr">
              <a:solidFill>
                <a:schemeClr val="tx1"/>
              </a:solidFill>
              <a:prstDash val="solid"/>
              <a:round/>
              <a:headEnd type="none" w="med" len="med"/>
              <a:tailEnd type="arrow"/>
            </a:ln>
            <a:effectLst/>
          </p:spPr>
        </p:cxnSp>
        <p:sp>
          <p:nvSpPr>
            <p:cNvPr id="6" name="Rectangle 5"/>
            <p:cNvSpPr/>
            <p:nvPr/>
          </p:nvSpPr>
          <p:spPr>
            <a:xfrm>
              <a:off x="3133203" y="2321616"/>
              <a:ext cx="2167602" cy="225869"/>
            </a:xfrm>
            <a:prstGeom prst="rect">
              <a:avLst/>
            </a:prstGeom>
            <a:pattFill prst="wave">
              <a:fgClr>
                <a:schemeClr val="tx1">
                  <a:lumMod val="50000"/>
                  <a:lumOff val="50000"/>
                </a:schemeClr>
              </a:fgClr>
              <a:bgClr>
                <a:schemeClr val="bg1"/>
              </a:bgClr>
            </a:pattFill>
            <a:ln w="31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7" name="Rectangle 6"/>
            <p:cNvSpPr/>
            <p:nvPr/>
          </p:nvSpPr>
          <p:spPr>
            <a:xfrm>
              <a:off x="5305620" y="2321616"/>
              <a:ext cx="3191067" cy="225869"/>
            </a:xfrm>
            <a:prstGeom prst="rect">
              <a:avLst/>
            </a:prstGeom>
            <a:solidFill>
              <a:schemeClr val="bg1">
                <a:lumMod val="75000"/>
              </a:schemeClr>
            </a:solidFill>
            <a:ln w="31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12" name="Group 11"/>
          <p:cNvGrpSpPr/>
          <p:nvPr/>
        </p:nvGrpSpPr>
        <p:grpSpPr>
          <a:xfrm>
            <a:off x="6422827" y="3314138"/>
            <a:ext cx="2381692" cy="1563086"/>
            <a:chOff x="2194554" y="2886506"/>
            <a:chExt cx="2381692" cy="1563086"/>
          </a:xfrm>
        </p:grpSpPr>
        <p:cxnSp>
          <p:nvCxnSpPr>
            <p:cNvPr id="13" name="Straight Connector 12"/>
            <p:cNvCxnSpPr/>
            <p:nvPr/>
          </p:nvCxnSpPr>
          <p:spPr bwMode="auto">
            <a:xfrm>
              <a:off x="2194556" y="2886506"/>
              <a:ext cx="0" cy="259381"/>
            </a:xfrm>
            <a:prstGeom prst="line">
              <a:avLst/>
            </a:prstGeom>
            <a:noFill/>
            <a:ln w="28575" cap="flat" cmpd="sng" algn="ctr">
              <a:solidFill>
                <a:schemeClr val="tx1"/>
              </a:solidFill>
              <a:prstDash val="solid"/>
              <a:round/>
              <a:headEnd type="none" w="med" len="med"/>
              <a:tailEnd type="none" w="med" len="med"/>
            </a:ln>
            <a:effectLst/>
          </p:spPr>
        </p:cxnSp>
        <p:sp>
          <p:nvSpPr>
            <p:cNvPr id="14" name="Freeform 13"/>
            <p:cNvSpPr/>
            <p:nvPr/>
          </p:nvSpPr>
          <p:spPr>
            <a:xfrm>
              <a:off x="2194554" y="3174271"/>
              <a:ext cx="1231113" cy="1084219"/>
            </a:xfrm>
            <a:custGeom>
              <a:avLst/>
              <a:gdLst>
                <a:gd name="connsiteX0" fmla="*/ 2116183 w 2116183"/>
                <a:gd name="connsiteY0" fmla="*/ 365760 h 365760"/>
                <a:gd name="connsiteX1" fmla="*/ 0 w 2116183"/>
                <a:gd name="connsiteY1" fmla="*/ 365760 h 365760"/>
                <a:gd name="connsiteX2" fmla="*/ 0 w 2116183"/>
                <a:gd name="connsiteY2" fmla="*/ 0 h 365760"/>
              </a:gdLst>
              <a:ahLst/>
              <a:cxnLst>
                <a:cxn ang="0">
                  <a:pos x="connsiteX0" y="connsiteY0"/>
                </a:cxn>
                <a:cxn ang="0">
                  <a:pos x="connsiteX1" y="connsiteY1"/>
                </a:cxn>
                <a:cxn ang="0">
                  <a:pos x="connsiteX2" y="connsiteY2"/>
                </a:cxn>
              </a:cxnLst>
              <a:rect l="l" t="t" r="r" b="b"/>
              <a:pathLst>
                <a:path w="2116183" h="365760">
                  <a:moveTo>
                    <a:pt x="2116183" y="365760"/>
                  </a:moveTo>
                  <a:lnTo>
                    <a:pt x="0" y="365760"/>
                  </a:lnTo>
                  <a:lnTo>
                    <a:pt x="0" y="0"/>
                  </a:lnTo>
                </a:path>
              </a:pathLst>
            </a:custGeom>
            <a:noFill/>
            <a:ln w="28575">
              <a:solidFill>
                <a:schemeClr val="tx1"/>
              </a:solidFill>
              <a:headEnd type="none" w="med" len="med"/>
              <a:tailEnd type="arrow" w="med" len="med"/>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5" name="TextBox 14"/>
            <p:cNvSpPr txBox="1"/>
            <p:nvPr/>
          </p:nvSpPr>
          <p:spPr>
            <a:xfrm>
              <a:off x="3396341" y="4049482"/>
              <a:ext cx="1179905" cy="400110"/>
            </a:xfrm>
            <a:prstGeom prst="rect">
              <a:avLst/>
            </a:prstGeom>
            <a:noFill/>
          </p:spPr>
          <p:txBody>
            <a:bodyPr wrap="none" rtlCol="0">
              <a:spAutoFit/>
            </a:bodyPr>
            <a:lstStyle/>
            <a:p>
              <a:pPr algn="l"/>
              <a:r>
                <a:rPr lang="en-US" sz="2000" i="0" dirty="0"/>
                <a:t>Turbine 3</a:t>
              </a:r>
            </a:p>
          </p:txBody>
        </p:sp>
      </p:grpSp>
      <p:grpSp>
        <p:nvGrpSpPr>
          <p:cNvPr id="16" name="Group 15"/>
          <p:cNvGrpSpPr/>
          <p:nvPr/>
        </p:nvGrpSpPr>
        <p:grpSpPr>
          <a:xfrm>
            <a:off x="5822979" y="3317319"/>
            <a:ext cx="2026043" cy="804847"/>
            <a:chOff x="3727277" y="2916983"/>
            <a:chExt cx="2026043" cy="804847"/>
          </a:xfrm>
        </p:grpSpPr>
        <p:sp>
          <p:nvSpPr>
            <p:cNvPr id="17" name="Freeform 16"/>
            <p:cNvSpPr/>
            <p:nvPr/>
          </p:nvSpPr>
          <p:spPr>
            <a:xfrm>
              <a:off x="3727277" y="3178622"/>
              <a:ext cx="884470" cy="359232"/>
            </a:xfrm>
            <a:custGeom>
              <a:avLst/>
              <a:gdLst>
                <a:gd name="connsiteX0" fmla="*/ 2116183 w 2116183"/>
                <a:gd name="connsiteY0" fmla="*/ 365760 h 365760"/>
                <a:gd name="connsiteX1" fmla="*/ 0 w 2116183"/>
                <a:gd name="connsiteY1" fmla="*/ 365760 h 365760"/>
                <a:gd name="connsiteX2" fmla="*/ 0 w 2116183"/>
                <a:gd name="connsiteY2" fmla="*/ 0 h 365760"/>
              </a:gdLst>
              <a:ahLst/>
              <a:cxnLst>
                <a:cxn ang="0">
                  <a:pos x="connsiteX0" y="connsiteY0"/>
                </a:cxn>
                <a:cxn ang="0">
                  <a:pos x="connsiteX1" y="connsiteY1"/>
                </a:cxn>
                <a:cxn ang="0">
                  <a:pos x="connsiteX2" y="connsiteY2"/>
                </a:cxn>
              </a:cxnLst>
              <a:rect l="l" t="t" r="r" b="b"/>
              <a:pathLst>
                <a:path w="2116183" h="365760">
                  <a:moveTo>
                    <a:pt x="2116183" y="365760"/>
                  </a:moveTo>
                  <a:lnTo>
                    <a:pt x="0" y="365760"/>
                  </a:lnTo>
                  <a:lnTo>
                    <a:pt x="0" y="0"/>
                  </a:lnTo>
                </a:path>
              </a:pathLst>
            </a:custGeom>
            <a:noFill/>
            <a:ln w="28575">
              <a:solidFill>
                <a:schemeClr val="tx1"/>
              </a:solidFill>
              <a:headEnd type="none" w="med" len="med"/>
              <a:tailEnd type="arrow" w="med" len="med"/>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18" name="Straight Connector 17"/>
            <p:cNvCxnSpPr/>
            <p:nvPr/>
          </p:nvCxnSpPr>
          <p:spPr bwMode="auto">
            <a:xfrm>
              <a:off x="3727278" y="2916983"/>
              <a:ext cx="0" cy="259381"/>
            </a:xfrm>
            <a:prstGeom prst="line">
              <a:avLst/>
            </a:prstGeom>
            <a:noFill/>
            <a:ln w="28575" cap="flat" cmpd="sng" algn="ctr">
              <a:solidFill>
                <a:schemeClr val="tx1"/>
              </a:solidFill>
              <a:prstDash val="solid"/>
              <a:round/>
              <a:headEnd type="none" w="med" len="med"/>
              <a:tailEnd type="none" w="med" len="med"/>
            </a:ln>
            <a:effectLst/>
          </p:spPr>
        </p:cxnSp>
        <p:sp>
          <p:nvSpPr>
            <p:cNvPr id="19" name="TextBox 18"/>
            <p:cNvSpPr txBox="1"/>
            <p:nvPr/>
          </p:nvSpPr>
          <p:spPr>
            <a:xfrm>
              <a:off x="4574215" y="3321720"/>
              <a:ext cx="1179105" cy="400110"/>
            </a:xfrm>
            <a:prstGeom prst="rect">
              <a:avLst/>
            </a:prstGeom>
            <a:noFill/>
          </p:spPr>
          <p:txBody>
            <a:bodyPr wrap="none" rtlCol="0">
              <a:spAutoFit/>
            </a:bodyPr>
            <a:lstStyle/>
            <a:p>
              <a:pPr algn="l"/>
              <a:r>
                <a:rPr lang="en-US" sz="2000" i="0" dirty="0"/>
                <a:t>Turbine 2</a:t>
              </a:r>
            </a:p>
          </p:txBody>
        </p:sp>
      </p:grpSp>
      <p:grpSp>
        <p:nvGrpSpPr>
          <p:cNvPr id="20" name="Group 19"/>
          <p:cNvGrpSpPr/>
          <p:nvPr/>
        </p:nvGrpSpPr>
        <p:grpSpPr>
          <a:xfrm>
            <a:off x="3707353" y="3304679"/>
            <a:ext cx="2716917" cy="1229221"/>
            <a:chOff x="1632857" y="2904343"/>
            <a:chExt cx="2716917" cy="1229221"/>
          </a:xfrm>
        </p:grpSpPr>
        <p:grpSp>
          <p:nvGrpSpPr>
            <p:cNvPr id="21" name="Group 20"/>
            <p:cNvGrpSpPr/>
            <p:nvPr/>
          </p:nvGrpSpPr>
          <p:grpSpPr>
            <a:xfrm>
              <a:off x="1632858" y="3606514"/>
              <a:ext cx="2716916" cy="527050"/>
              <a:chOff x="1632858" y="3606514"/>
              <a:chExt cx="2716916" cy="527050"/>
            </a:xfrm>
          </p:grpSpPr>
          <p:cxnSp>
            <p:nvCxnSpPr>
              <p:cNvPr id="23" name="Straight Arrow Connector 22"/>
              <p:cNvCxnSpPr/>
              <p:nvPr/>
            </p:nvCxnSpPr>
            <p:spPr bwMode="auto">
              <a:xfrm flipH="1">
                <a:off x="1632858" y="3732613"/>
                <a:ext cx="2716916" cy="18730"/>
              </a:xfrm>
              <a:prstGeom prst="straightConnector1">
                <a:avLst/>
              </a:prstGeom>
              <a:noFill/>
              <a:ln w="28575" cap="flat" cmpd="sng" algn="ctr">
                <a:solidFill>
                  <a:schemeClr val="tx1"/>
                </a:solidFill>
                <a:prstDash val="solid"/>
                <a:round/>
                <a:headEnd type="none" w="med" len="med"/>
                <a:tailEnd type="arrow"/>
              </a:ln>
              <a:effectLst/>
            </p:spPr>
          </p:cxnSp>
          <p:graphicFrame>
            <p:nvGraphicFramePr>
              <p:cNvPr id="24" name="Object 23"/>
              <p:cNvGraphicFramePr>
                <a:graphicFrameLocks noChangeAspect="1"/>
              </p:cNvGraphicFramePr>
              <p:nvPr>
                <p:extLst/>
              </p:nvPr>
            </p:nvGraphicFramePr>
            <p:xfrm>
              <a:off x="2859454" y="3606514"/>
              <a:ext cx="361950" cy="527050"/>
            </p:xfrm>
            <a:graphic>
              <a:graphicData uri="http://schemas.openxmlformats.org/presentationml/2006/ole">
                <mc:AlternateContent xmlns:mc="http://schemas.openxmlformats.org/markup-compatibility/2006">
                  <mc:Choice xmlns:v="urn:schemas-microsoft-com:vml" Requires="v">
                    <p:oleObj spid="_x0000_s11266" name="Equation" r:id="rId3" imgW="165100" imgH="241300" progId="Equation.3">
                      <p:embed/>
                    </p:oleObj>
                  </mc:Choice>
                  <mc:Fallback>
                    <p:oleObj name="Equation" r:id="rId3" imgW="165100" imgH="241300" progId="Equation.3">
                      <p:embed/>
                      <p:pic>
                        <p:nvPicPr>
                          <p:cNvPr id="24" name="Object 23"/>
                          <p:cNvPicPr/>
                          <p:nvPr/>
                        </p:nvPicPr>
                        <p:blipFill>
                          <a:blip r:embed="rId4"/>
                          <a:stretch>
                            <a:fillRect/>
                          </a:stretch>
                        </p:blipFill>
                        <p:spPr>
                          <a:xfrm>
                            <a:off x="2859454" y="3606514"/>
                            <a:ext cx="361950" cy="527050"/>
                          </a:xfrm>
                          <a:prstGeom prst="rect">
                            <a:avLst/>
                          </a:prstGeom>
                        </p:spPr>
                      </p:pic>
                    </p:oleObj>
                  </mc:Fallback>
                </mc:AlternateContent>
              </a:graphicData>
            </a:graphic>
          </p:graphicFrame>
        </p:grpSp>
        <p:cxnSp>
          <p:nvCxnSpPr>
            <p:cNvPr id="22" name="Straight Connector 21"/>
            <p:cNvCxnSpPr/>
            <p:nvPr/>
          </p:nvCxnSpPr>
          <p:spPr bwMode="auto">
            <a:xfrm>
              <a:off x="1632857" y="2904343"/>
              <a:ext cx="0" cy="988137"/>
            </a:xfrm>
            <a:prstGeom prst="line">
              <a:avLst/>
            </a:prstGeom>
            <a:noFill/>
            <a:ln w="9525" cap="flat" cmpd="sng" algn="ctr">
              <a:solidFill>
                <a:schemeClr val="tx1"/>
              </a:solidFill>
              <a:prstDash val="solid"/>
              <a:round/>
              <a:headEnd type="none" w="med" len="med"/>
              <a:tailEnd type="none" w="med" len="med"/>
            </a:ln>
            <a:effectLst/>
          </p:spPr>
        </p:cxnSp>
      </p:grpSp>
      <p:grpSp>
        <p:nvGrpSpPr>
          <p:cNvPr id="30" name="Group 29"/>
          <p:cNvGrpSpPr/>
          <p:nvPr/>
        </p:nvGrpSpPr>
        <p:grpSpPr>
          <a:xfrm>
            <a:off x="5364484" y="3330967"/>
            <a:ext cx="493298" cy="809233"/>
            <a:chOff x="2675714" y="2916983"/>
            <a:chExt cx="493298" cy="809233"/>
          </a:xfrm>
        </p:grpSpPr>
        <p:grpSp>
          <p:nvGrpSpPr>
            <p:cNvPr id="31" name="Group 30"/>
            <p:cNvGrpSpPr/>
            <p:nvPr/>
          </p:nvGrpSpPr>
          <p:grpSpPr>
            <a:xfrm>
              <a:off x="2675715" y="3227741"/>
              <a:ext cx="493297" cy="498475"/>
              <a:chOff x="2675715" y="3227741"/>
              <a:chExt cx="493297" cy="498475"/>
            </a:xfrm>
          </p:grpSpPr>
          <p:cxnSp>
            <p:nvCxnSpPr>
              <p:cNvPr id="33" name="Straight Arrow Connector 32"/>
              <p:cNvCxnSpPr/>
              <p:nvPr/>
            </p:nvCxnSpPr>
            <p:spPr bwMode="auto">
              <a:xfrm flipH="1">
                <a:off x="2675715" y="3350874"/>
                <a:ext cx="470740" cy="6018"/>
              </a:xfrm>
              <a:prstGeom prst="straightConnector1">
                <a:avLst/>
              </a:prstGeom>
              <a:noFill/>
              <a:ln w="28575" cap="flat" cmpd="sng" algn="ctr">
                <a:solidFill>
                  <a:schemeClr val="tx1"/>
                </a:solidFill>
                <a:prstDash val="solid"/>
                <a:round/>
                <a:headEnd type="none" w="med" len="med"/>
                <a:tailEnd type="arrow"/>
              </a:ln>
              <a:effectLst/>
            </p:spPr>
          </p:cxnSp>
          <p:graphicFrame>
            <p:nvGraphicFramePr>
              <p:cNvPr id="34" name="Object 33"/>
              <p:cNvGraphicFramePr>
                <a:graphicFrameLocks noChangeAspect="1"/>
              </p:cNvGraphicFramePr>
              <p:nvPr>
                <p:extLst/>
              </p:nvPr>
            </p:nvGraphicFramePr>
            <p:xfrm>
              <a:off x="2805474" y="3227741"/>
              <a:ext cx="363538" cy="498475"/>
            </p:xfrm>
            <a:graphic>
              <a:graphicData uri="http://schemas.openxmlformats.org/presentationml/2006/ole">
                <mc:AlternateContent xmlns:mc="http://schemas.openxmlformats.org/markup-compatibility/2006">
                  <mc:Choice xmlns:v="urn:schemas-microsoft-com:vml" Requires="v">
                    <p:oleObj spid="_x0000_s11267" name="Equation" r:id="rId5" imgW="164880" imgH="228600" progId="Equation.DSMT4">
                      <p:embed/>
                    </p:oleObj>
                  </mc:Choice>
                  <mc:Fallback>
                    <p:oleObj name="Equation" r:id="rId5" imgW="164880" imgH="228600" progId="Equation.DSMT4">
                      <p:embed/>
                      <p:pic>
                        <p:nvPicPr>
                          <p:cNvPr id="34" name="Object 33"/>
                          <p:cNvPicPr/>
                          <p:nvPr/>
                        </p:nvPicPr>
                        <p:blipFill>
                          <a:blip r:embed="rId6"/>
                          <a:stretch>
                            <a:fillRect/>
                          </a:stretch>
                        </p:blipFill>
                        <p:spPr>
                          <a:xfrm>
                            <a:off x="2805474" y="3227741"/>
                            <a:ext cx="363538" cy="498475"/>
                          </a:xfrm>
                          <a:prstGeom prst="rect">
                            <a:avLst/>
                          </a:prstGeom>
                        </p:spPr>
                      </p:pic>
                    </p:oleObj>
                  </mc:Fallback>
                </mc:AlternateContent>
              </a:graphicData>
            </a:graphic>
          </p:graphicFrame>
        </p:grpSp>
        <p:cxnSp>
          <p:nvCxnSpPr>
            <p:cNvPr id="32" name="Straight Connector 31"/>
            <p:cNvCxnSpPr/>
            <p:nvPr/>
          </p:nvCxnSpPr>
          <p:spPr bwMode="auto">
            <a:xfrm>
              <a:off x="2675714" y="2916983"/>
              <a:ext cx="0" cy="562023"/>
            </a:xfrm>
            <a:prstGeom prst="line">
              <a:avLst/>
            </a:prstGeom>
            <a:noFill/>
            <a:ln w="9525" cap="flat" cmpd="sng" algn="ctr">
              <a:solidFill>
                <a:schemeClr val="tx1"/>
              </a:solidFill>
              <a:prstDash val="solid"/>
              <a:round/>
              <a:headEnd type="none" w="med" len="med"/>
              <a:tailEnd type="none" w="med" len="med"/>
            </a:ln>
            <a:effectLst/>
          </p:spPr>
        </p:cxnSp>
      </p:grpSp>
      <p:grpSp>
        <p:nvGrpSpPr>
          <p:cNvPr id="35" name="Group 34"/>
          <p:cNvGrpSpPr/>
          <p:nvPr/>
        </p:nvGrpSpPr>
        <p:grpSpPr>
          <a:xfrm>
            <a:off x="4278137" y="3308612"/>
            <a:ext cx="2433944" cy="2098675"/>
            <a:chOff x="3182986" y="2921339"/>
            <a:chExt cx="2433944" cy="2098675"/>
          </a:xfrm>
        </p:grpSpPr>
        <p:sp>
          <p:nvSpPr>
            <p:cNvPr id="36" name="Freeform 35"/>
            <p:cNvSpPr/>
            <p:nvPr/>
          </p:nvSpPr>
          <p:spPr>
            <a:xfrm>
              <a:off x="3182986" y="3169915"/>
              <a:ext cx="1310631" cy="1674599"/>
            </a:xfrm>
            <a:custGeom>
              <a:avLst/>
              <a:gdLst>
                <a:gd name="connsiteX0" fmla="*/ 2116183 w 2116183"/>
                <a:gd name="connsiteY0" fmla="*/ 365760 h 365760"/>
                <a:gd name="connsiteX1" fmla="*/ 0 w 2116183"/>
                <a:gd name="connsiteY1" fmla="*/ 365760 h 365760"/>
                <a:gd name="connsiteX2" fmla="*/ 0 w 2116183"/>
                <a:gd name="connsiteY2" fmla="*/ 0 h 365760"/>
              </a:gdLst>
              <a:ahLst/>
              <a:cxnLst>
                <a:cxn ang="0">
                  <a:pos x="connsiteX0" y="connsiteY0"/>
                </a:cxn>
                <a:cxn ang="0">
                  <a:pos x="connsiteX1" y="connsiteY1"/>
                </a:cxn>
                <a:cxn ang="0">
                  <a:pos x="connsiteX2" y="connsiteY2"/>
                </a:cxn>
              </a:cxnLst>
              <a:rect l="l" t="t" r="r" b="b"/>
              <a:pathLst>
                <a:path w="2116183" h="365760">
                  <a:moveTo>
                    <a:pt x="2116183" y="365760"/>
                  </a:moveTo>
                  <a:lnTo>
                    <a:pt x="0" y="365760"/>
                  </a:lnTo>
                  <a:lnTo>
                    <a:pt x="0" y="0"/>
                  </a:lnTo>
                </a:path>
              </a:pathLst>
            </a:custGeom>
            <a:noFill/>
            <a:ln w="28575">
              <a:solidFill>
                <a:schemeClr val="tx1"/>
              </a:solidFill>
              <a:headEnd type="none" w="med" len="med"/>
              <a:tailEnd type="arrow" w="med" len="med"/>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37" name="Straight Connector 36"/>
            <p:cNvCxnSpPr/>
            <p:nvPr/>
          </p:nvCxnSpPr>
          <p:spPr bwMode="auto">
            <a:xfrm>
              <a:off x="3182988" y="2921339"/>
              <a:ext cx="0" cy="259381"/>
            </a:xfrm>
            <a:prstGeom prst="line">
              <a:avLst/>
            </a:prstGeom>
            <a:noFill/>
            <a:ln w="28575" cap="flat" cmpd="sng" algn="ctr">
              <a:solidFill>
                <a:schemeClr val="tx1"/>
              </a:solidFill>
              <a:prstDash val="solid"/>
              <a:round/>
              <a:headEnd type="none" w="med" len="med"/>
              <a:tailEnd type="none" w="med" len="med"/>
            </a:ln>
            <a:effectLst/>
          </p:spPr>
        </p:cxnSp>
        <p:sp>
          <p:nvSpPr>
            <p:cNvPr id="38" name="TextBox 37"/>
            <p:cNvSpPr txBox="1"/>
            <p:nvPr/>
          </p:nvSpPr>
          <p:spPr>
            <a:xfrm>
              <a:off x="4437025" y="4619904"/>
              <a:ext cx="1179905" cy="400110"/>
            </a:xfrm>
            <a:prstGeom prst="rect">
              <a:avLst/>
            </a:prstGeom>
            <a:noFill/>
          </p:spPr>
          <p:txBody>
            <a:bodyPr wrap="none" rtlCol="0">
              <a:spAutoFit/>
            </a:bodyPr>
            <a:lstStyle/>
            <a:p>
              <a:pPr algn="l"/>
              <a:r>
                <a:rPr lang="en-US" sz="2000" i="0" dirty="0"/>
                <a:t>Turbine 1</a:t>
              </a:r>
            </a:p>
          </p:txBody>
        </p:sp>
      </p:grpSp>
      <p:grpSp>
        <p:nvGrpSpPr>
          <p:cNvPr id="39" name="Group 38"/>
          <p:cNvGrpSpPr/>
          <p:nvPr/>
        </p:nvGrpSpPr>
        <p:grpSpPr>
          <a:xfrm>
            <a:off x="2751993" y="3304679"/>
            <a:ext cx="1526146" cy="1688009"/>
            <a:chOff x="2192425" y="2931639"/>
            <a:chExt cx="1526146" cy="1688009"/>
          </a:xfrm>
        </p:grpSpPr>
        <p:grpSp>
          <p:nvGrpSpPr>
            <p:cNvPr id="40" name="Group 39"/>
            <p:cNvGrpSpPr/>
            <p:nvPr/>
          </p:nvGrpSpPr>
          <p:grpSpPr>
            <a:xfrm>
              <a:off x="2192425" y="4092598"/>
              <a:ext cx="1526146" cy="527050"/>
              <a:chOff x="2192425" y="4092598"/>
              <a:chExt cx="1526146" cy="527050"/>
            </a:xfrm>
          </p:grpSpPr>
          <p:cxnSp>
            <p:nvCxnSpPr>
              <p:cNvPr id="42" name="Straight Arrow Connector 41"/>
              <p:cNvCxnSpPr/>
              <p:nvPr/>
            </p:nvCxnSpPr>
            <p:spPr bwMode="auto">
              <a:xfrm flipH="1">
                <a:off x="2192425" y="4236668"/>
                <a:ext cx="1526146" cy="0"/>
              </a:xfrm>
              <a:prstGeom prst="straightConnector1">
                <a:avLst/>
              </a:prstGeom>
              <a:noFill/>
              <a:ln w="28575" cap="flat" cmpd="sng" algn="ctr">
                <a:solidFill>
                  <a:schemeClr val="tx1"/>
                </a:solidFill>
                <a:prstDash val="solid"/>
                <a:round/>
                <a:headEnd type="none" w="med" len="med"/>
                <a:tailEnd type="arrow"/>
              </a:ln>
              <a:effectLst/>
            </p:spPr>
          </p:cxnSp>
          <p:graphicFrame>
            <p:nvGraphicFramePr>
              <p:cNvPr id="43" name="Object 42"/>
              <p:cNvGraphicFramePr>
                <a:graphicFrameLocks noChangeAspect="1"/>
              </p:cNvGraphicFramePr>
              <p:nvPr>
                <p:extLst/>
              </p:nvPr>
            </p:nvGraphicFramePr>
            <p:xfrm>
              <a:off x="2745607" y="4092598"/>
              <a:ext cx="333375" cy="527050"/>
            </p:xfrm>
            <a:graphic>
              <a:graphicData uri="http://schemas.openxmlformats.org/presentationml/2006/ole">
                <mc:AlternateContent xmlns:mc="http://schemas.openxmlformats.org/markup-compatibility/2006">
                  <mc:Choice xmlns:v="urn:schemas-microsoft-com:vml" Requires="v">
                    <p:oleObj spid="_x0000_s11268" name="Equation" r:id="rId7" imgW="152400" imgH="241300" progId="Equation.DSMT4">
                      <p:embed/>
                    </p:oleObj>
                  </mc:Choice>
                  <mc:Fallback>
                    <p:oleObj name="Equation" r:id="rId7" imgW="152400" imgH="241300" progId="Equation.DSMT4">
                      <p:embed/>
                      <p:pic>
                        <p:nvPicPr>
                          <p:cNvPr id="43" name="Object 42"/>
                          <p:cNvPicPr/>
                          <p:nvPr/>
                        </p:nvPicPr>
                        <p:blipFill>
                          <a:blip r:embed="rId8"/>
                          <a:stretch>
                            <a:fillRect/>
                          </a:stretch>
                        </p:blipFill>
                        <p:spPr>
                          <a:xfrm>
                            <a:off x="2745607" y="4092598"/>
                            <a:ext cx="333375" cy="527050"/>
                          </a:xfrm>
                          <a:prstGeom prst="rect">
                            <a:avLst/>
                          </a:prstGeom>
                        </p:spPr>
                      </p:pic>
                    </p:oleObj>
                  </mc:Fallback>
                </mc:AlternateContent>
              </a:graphicData>
            </a:graphic>
          </p:graphicFrame>
        </p:grpSp>
        <p:cxnSp>
          <p:nvCxnSpPr>
            <p:cNvPr id="41" name="Straight Connector 40"/>
            <p:cNvCxnSpPr/>
            <p:nvPr/>
          </p:nvCxnSpPr>
          <p:spPr bwMode="auto">
            <a:xfrm>
              <a:off x="2192425" y="2931639"/>
              <a:ext cx="0" cy="1572545"/>
            </a:xfrm>
            <a:prstGeom prst="line">
              <a:avLst/>
            </a:prstGeom>
            <a:noFill/>
            <a:ln w="9525" cap="flat" cmpd="sng" algn="ctr">
              <a:solidFill>
                <a:schemeClr val="tx1"/>
              </a:solidFill>
              <a:prstDash val="solid"/>
              <a:round/>
              <a:headEnd type="none" w="med" len="med"/>
              <a:tailEnd type="none" w="med" len="med"/>
            </a:ln>
            <a:effectLst/>
          </p:spPr>
        </p:cxnSp>
      </p:grpSp>
      <p:grpSp>
        <p:nvGrpSpPr>
          <p:cNvPr id="11" name="Group 10"/>
          <p:cNvGrpSpPr/>
          <p:nvPr/>
        </p:nvGrpSpPr>
        <p:grpSpPr>
          <a:xfrm>
            <a:off x="704161" y="4991297"/>
            <a:ext cx="2601014" cy="914126"/>
            <a:chOff x="704161" y="4686497"/>
            <a:chExt cx="2601014" cy="914126"/>
          </a:xfrm>
        </p:grpSpPr>
        <p:sp>
          <p:nvSpPr>
            <p:cNvPr id="8" name="TextBox 7"/>
            <p:cNvSpPr txBox="1"/>
            <p:nvPr/>
          </p:nvSpPr>
          <p:spPr>
            <a:xfrm>
              <a:off x="704161" y="5138958"/>
              <a:ext cx="2291012" cy="461665"/>
            </a:xfrm>
            <a:prstGeom prst="rect">
              <a:avLst/>
            </a:prstGeom>
            <a:noFill/>
            <a:ln>
              <a:solidFill>
                <a:schemeClr val="tx1"/>
              </a:solidFill>
            </a:ln>
          </p:spPr>
          <p:txBody>
            <a:bodyPr wrap="none" rtlCol="0">
              <a:spAutoFit/>
            </a:bodyPr>
            <a:lstStyle/>
            <a:p>
              <a:pPr algn="l"/>
              <a:r>
                <a:rPr lang="en-US" sz="2400" i="0" dirty="0"/>
                <a:t>Notification time</a:t>
              </a:r>
            </a:p>
          </p:txBody>
        </p:sp>
        <p:cxnSp>
          <p:nvCxnSpPr>
            <p:cNvPr id="10" name="Straight Arrow Connector 9"/>
            <p:cNvCxnSpPr/>
            <p:nvPr/>
          </p:nvCxnSpPr>
          <p:spPr bwMode="auto">
            <a:xfrm flipV="1">
              <a:off x="2751993" y="4686497"/>
              <a:ext cx="553182" cy="449857"/>
            </a:xfrm>
            <a:prstGeom prst="straightConnector1">
              <a:avLst/>
            </a:prstGeom>
            <a:noFill/>
            <a:ln w="19050" cap="flat" cmpd="sng" algn="ctr">
              <a:solidFill>
                <a:schemeClr val="tx1"/>
              </a:solidFill>
              <a:prstDash val="solid"/>
              <a:round/>
              <a:headEnd type="none" w="med" len="med"/>
              <a:tailEnd type="arrow" w="med" len="med"/>
            </a:ln>
            <a:effectLst/>
          </p:spPr>
        </p:cxnSp>
      </p:grpSp>
      <p:grpSp>
        <p:nvGrpSpPr>
          <p:cNvPr id="44" name="Group 43"/>
          <p:cNvGrpSpPr/>
          <p:nvPr/>
        </p:nvGrpSpPr>
        <p:grpSpPr>
          <a:xfrm>
            <a:off x="922956" y="2380345"/>
            <a:ext cx="1031051" cy="1293353"/>
            <a:chOff x="1483788" y="2075545"/>
            <a:chExt cx="1031051" cy="1293353"/>
          </a:xfrm>
        </p:grpSpPr>
        <p:cxnSp>
          <p:nvCxnSpPr>
            <p:cNvPr id="45" name="Straight Connector 44"/>
            <p:cNvCxnSpPr/>
            <p:nvPr/>
          </p:nvCxnSpPr>
          <p:spPr bwMode="auto">
            <a:xfrm>
              <a:off x="1788582" y="2444748"/>
              <a:ext cx="0" cy="924150"/>
            </a:xfrm>
            <a:prstGeom prst="line">
              <a:avLst/>
            </a:prstGeom>
            <a:noFill/>
            <a:ln w="12700" cap="flat" cmpd="sng" algn="ctr">
              <a:solidFill>
                <a:schemeClr val="tx1"/>
              </a:solidFill>
              <a:prstDash val="solid"/>
              <a:round/>
              <a:headEnd type="none" w="med" len="med"/>
              <a:tailEnd type="none" w="med" len="med"/>
            </a:ln>
            <a:effectLst/>
          </p:spPr>
        </p:cxnSp>
        <p:sp>
          <p:nvSpPr>
            <p:cNvPr id="46" name="TextBox 45"/>
            <p:cNvSpPr txBox="1"/>
            <p:nvPr/>
          </p:nvSpPr>
          <p:spPr>
            <a:xfrm>
              <a:off x="1483788" y="2075545"/>
              <a:ext cx="1031051" cy="400110"/>
            </a:xfrm>
            <a:prstGeom prst="rect">
              <a:avLst/>
            </a:prstGeom>
            <a:noFill/>
          </p:spPr>
          <p:txBody>
            <a:bodyPr wrap="none" rtlCol="0">
              <a:spAutoFit/>
            </a:bodyPr>
            <a:lstStyle/>
            <a:p>
              <a:pPr algn="l"/>
              <a:r>
                <a:rPr lang="en-US" sz="2000" i="0" dirty="0"/>
                <a:t>1:15 pm</a:t>
              </a:r>
            </a:p>
          </p:txBody>
        </p:sp>
      </p:grpSp>
      <p:grpSp>
        <p:nvGrpSpPr>
          <p:cNvPr id="47" name="Group 46"/>
          <p:cNvGrpSpPr/>
          <p:nvPr/>
        </p:nvGrpSpPr>
        <p:grpSpPr>
          <a:xfrm>
            <a:off x="2146436" y="2822121"/>
            <a:ext cx="639919" cy="857933"/>
            <a:chOff x="3450104" y="2517321"/>
            <a:chExt cx="639919" cy="857933"/>
          </a:xfrm>
        </p:grpSpPr>
        <p:cxnSp>
          <p:nvCxnSpPr>
            <p:cNvPr id="48" name="Straight Connector 47"/>
            <p:cNvCxnSpPr/>
            <p:nvPr/>
          </p:nvCxnSpPr>
          <p:spPr bwMode="auto">
            <a:xfrm>
              <a:off x="3769412" y="2913179"/>
              <a:ext cx="0" cy="462075"/>
            </a:xfrm>
            <a:prstGeom prst="line">
              <a:avLst/>
            </a:prstGeom>
            <a:noFill/>
            <a:ln w="12700" cap="flat" cmpd="sng" algn="ctr">
              <a:solidFill>
                <a:schemeClr val="tx1"/>
              </a:solidFill>
              <a:prstDash val="solid"/>
              <a:round/>
              <a:headEnd type="none" w="med" len="med"/>
              <a:tailEnd type="none" w="med" len="med"/>
            </a:ln>
            <a:effectLst/>
          </p:spPr>
        </p:cxnSp>
        <p:sp>
          <p:nvSpPr>
            <p:cNvPr id="49" name="TextBox 48"/>
            <p:cNvSpPr txBox="1"/>
            <p:nvPr/>
          </p:nvSpPr>
          <p:spPr>
            <a:xfrm>
              <a:off x="3450104" y="2517321"/>
              <a:ext cx="639919" cy="400110"/>
            </a:xfrm>
            <a:prstGeom prst="rect">
              <a:avLst/>
            </a:prstGeom>
            <a:noFill/>
          </p:spPr>
          <p:txBody>
            <a:bodyPr wrap="none" rtlCol="0">
              <a:spAutoFit/>
            </a:bodyPr>
            <a:lstStyle/>
            <a:p>
              <a:pPr algn="l"/>
              <a:r>
                <a:rPr lang="en-US" sz="2000" i="0" dirty="0"/>
                <a:t>1:30</a:t>
              </a:r>
            </a:p>
          </p:txBody>
        </p:sp>
      </p:grpSp>
      <p:grpSp>
        <p:nvGrpSpPr>
          <p:cNvPr id="50" name="Group 49"/>
          <p:cNvGrpSpPr/>
          <p:nvPr/>
        </p:nvGrpSpPr>
        <p:grpSpPr>
          <a:xfrm>
            <a:off x="4121132" y="1852617"/>
            <a:ext cx="1031051" cy="1812763"/>
            <a:chOff x="981084" y="1559193"/>
            <a:chExt cx="1031051" cy="1812763"/>
          </a:xfrm>
        </p:grpSpPr>
        <p:cxnSp>
          <p:nvCxnSpPr>
            <p:cNvPr id="51" name="Straight Connector 50"/>
            <p:cNvCxnSpPr/>
            <p:nvPr/>
          </p:nvCxnSpPr>
          <p:spPr bwMode="auto">
            <a:xfrm>
              <a:off x="1485250" y="1930397"/>
              <a:ext cx="0" cy="1441559"/>
            </a:xfrm>
            <a:prstGeom prst="line">
              <a:avLst/>
            </a:prstGeom>
            <a:noFill/>
            <a:ln w="12700" cap="flat" cmpd="sng" algn="ctr">
              <a:solidFill>
                <a:schemeClr val="tx1"/>
              </a:solidFill>
              <a:prstDash val="solid"/>
              <a:round/>
              <a:headEnd type="none" w="med" len="med"/>
              <a:tailEnd type="none" w="med" len="med"/>
            </a:ln>
            <a:effectLst/>
          </p:spPr>
        </p:cxnSp>
        <p:sp>
          <p:nvSpPr>
            <p:cNvPr id="52" name="TextBox 51"/>
            <p:cNvSpPr txBox="1"/>
            <p:nvPr/>
          </p:nvSpPr>
          <p:spPr>
            <a:xfrm>
              <a:off x="981084" y="1559193"/>
              <a:ext cx="1031051" cy="400110"/>
            </a:xfrm>
            <a:prstGeom prst="rect">
              <a:avLst/>
            </a:prstGeom>
            <a:noFill/>
          </p:spPr>
          <p:txBody>
            <a:bodyPr wrap="none" rtlCol="0">
              <a:spAutoFit/>
            </a:bodyPr>
            <a:lstStyle/>
            <a:p>
              <a:pPr algn="l"/>
              <a:r>
                <a:rPr lang="en-US" sz="2000" i="0" dirty="0"/>
                <a:t>2:00 pm</a:t>
              </a:r>
            </a:p>
          </p:txBody>
        </p:sp>
      </p:grpSp>
      <p:grpSp>
        <p:nvGrpSpPr>
          <p:cNvPr id="53" name="Group 52"/>
          <p:cNvGrpSpPr/>
          <p:nvPr/>
        </p:nvGrpSpPr>
        <p:grpSpPr>
          <a:xfrm>
            <a:off x="7330684" y="1854889"/>
            <a:ext cx="1031051" cy="1812763"/>
            <a:chOff x="981084" y="1559193"/>
            <a:chExt cx="1031051" cy="1812763"/>
          </a:xfrm>
        </p:grpSpPr>
        <p:cxnSp>
          <p:nvCxnSpPr>
            <p:cNvPr id="54" name="Straight Connector 53"/>
            <p:cNvCxnSpPr/>
            <p:nvPr/>
          </p:nvCxnSpPr>
          <p:spPr bwMode="auto">
            <a:xfrm>
              <a:off x="1485250" y="1930397"/>
              <a:ext cx="0" cy="1441559"/>
            </a:xfrm>
            <a:prstGeom prst="line">
              <a:avLst/>
            </a:prstGeom>
            <a:noFill/>
            <a:ln w="12700" cap="flat" cmpd="sng" algn="ctr">
              <a:solidFill>
                <a:schemeClr val="tx1"/>
              </a:solidFill>
              <a:prstDash val="solid"/>
              <a:round/>
              <a:headEnd type="none" w="med" len="med"/>
              <a:tailEnd type="none" w="med" len="med"/>
            </a:ln>
            <a:effectLst/>
          </p:spPr>
        </p:cxnSp>
        <p:sp>
          <p:nvSpPr>
            <p:cNvPr id="55" name="TextBox 54"/>
            <p:cNvSpPr txBox="1"/>
            <p:nvPr/>
          </p:nvSpPr>
          <p:spPr>
            <a:xfrm>
              <a:off x="981084" y="1559193"/>
              <a:ext cx="1031051" cy="400110"/>
            </a:xfrm>
            <a:prstGeom prst="rect">
              <a:avLst/>
            </a:prstGeom>
            <a:noFill/>
          </p:spPr>
          <p:txBody>
            <a:bodyPr wrap="none" rtlCol="0">
              <a:spAutoFit/>
            </a:bodyPr>
            <a:lstStyle/>
            <a:p>
              <a:pPr algn="l"/>
              <a:r>
                <a:rPr lang="en-US" sz="2000" i="0" dirty="0"/>
                <a:t>3:00 pm</a:t>
              </a:r>
            </a:p>
          </p:txBody>
        </p:sp>
      </p:grpSp>
      <p:grpSp>
        <p:nvGrpSpPr>
          <p:cNvPr id="26" name="Group 25"/>
          <p:cNvGrpSpPr/>
          <p:nvPr/>
        </p:nvGrpSpPr>
        <p:grpSpPr>
          <a:xfrm>
            <a:off x="1160793" y="3442983"/>
            <a:ext cx="1441420" cy="1507749"/>
            <a:chOff x="1160793" y="3442983"/>
            <a:chExt cx="1441420" cy="1507749"/>
          </a:xfrm>
        </p:grpSpPr>
        <p:graphicFrame>
          <p:nvGraphicFramePr>
            <p:cNvPr id="9" name="Object 8"/>
            <p:cNvGraphicFramePr>
              <a:graphicFrameLocks noChangeAspect="1"/>
            </p:cNvGraphicFramePr>
            <p:nvPr>
              <p:extLst/>
            </p:nvPr>
          </p:nvGraphicFramePr>
          <p:xfrm>
            <a:off x="1189112" y="3442983"/>
            <a:ext cx="1360515" cy="691787"/>
          </p:xfrm>
          <a:graphic>
            <a:graphicData uri="http://schemas.openxmlformats.org/presentationml/2006/ole">
              <mc:AlternateContent xmlns:mc="http://schemas.openxmlformats.org/markup-compatibility/2006">
                <mc:Choice xmlns:v="urn:schemas-microsoft-com:vml" Requires="v">
                  <p:oleObj spid="_x0000_s11269" name="Equation" r:id="rId9" imgW="749160" imgH="380880" progId="Equation.DSMT4">
                    <p:embed/>
                  </p:oleObj>
                </mc:Choice>
                <mc:Fallback>
                  <p:oleObj name="Equation" r:id="rId9" imgW="749160" imgH="380880" progId="Equation.DSMT4">
                    <p:embed/>
                    <p:pic>
                      <p:nvPicPr>
                        <p:cNvPr id="9" name="Object 8"/>
                        <p:cNvPicPr/>
                        <p:nvPr/>
                      </p:nvPicPr>
                      <p:blipFill>
                        <a:blip r:embed="rId10"/>
                        <a:stretch>
                          <a:fillRect/>
                        </a:stretch>
                      </p:blipFill>
                      <p:spPr>
                        <a:xfrm>
                          <a:off x="1189112" y="3442983"/>
                          <a:ext cx="1360515" cy="691787"/>
                        </a:xfrm>
                        <a:prstGeom prst="rect">
                          <a:avLst/>
                        </a:prstGeom>
                      </p:spPr>
                    </p:pic>
                  </p:oleObj>
                </mc:Fallback>
              </mc:AlternateContent>
            </a:graphicData>
          </a:graphic>
        </p:graphicFrame>
        <p:sp>
          <p:nvSpPr>
            <p:cNvPr id="25" name="TextBox 24"/>
            <p:cNvSpPr txBox="1"/>
            <p:nvPr/>
          </p:nvSpPr>
          <p:spPr>
            <a:xfrm>
              <a:off x="1160793" y="4027402"/>
              <a:ext cx="1441420" cy="923330"/>
            </a:xfrm>
            <a:prstGeom prst="rect">
              <a:avLst/>
            </a:prstGeom>
            <a:noFill/>
            <a:ln>
              <a:solidFill>
                <a:schemeClr val="tx1"/>
              </a:solidFill>
            </a:ln>
          </p:spPr>
          <p:txBody>
            <a:bodyPr wrap="square" rtlCol="0">
              <a:spAutoFit/>
            </a:bodyPr>
            <a:lstStyle/>
            <a:p>
              <a:pPr algn="l"/>
              <a:r>
                <a:rPr lang="en-US" i="0" dirty="0"/>
                <a:t>Ramping, but no on/off decisions.</a:t>
              </a:r>
            </a:p>
          </p:txBody>
        </p:sp>
      </p:grpSp>
      <p:grpSp>
        <p:nvGrpSpPr>
          <p:cNvPr id="28" name="Group 27"/>
          <p:cNvGrpSpPr/>
          <p:nvPr/>
        </p:nvGrpSpPr>
        <p:grpSpPr>
          <a:xfrm>
            <a:off x="2391296" y="1997703"/>
            <a:ext cx="2349181" cy="1445411"/>
            <a:chOff x="2391296" y="1907391"/>
            <a:chExt cx="2349181" cy="1445411"/>
          </a:xfrm>
        </p:grpSpPr>
        <p:graphicFrame>
          <p:nvGraphicFramePr>
            <p:cNvPr id="27" name="Object 26"/>
            <p:cNvGraphicFramePr>
              <a:graphicFrameLocks noChangeAspect="1"/>
            </p:cNvGraphicFramePr>
            <p:nvPr>
              <p:extLst/>
            </p:nvPr>
          </p:nvGraphicFramePr>
          <p:xfrm>
            <a:off x="2391296" y="2198120"/>
            <a:ext cx="2349181" cy="1154682"/>
          </p:xfrm>
          <a:graphic>
            <a:graphicData uri="http://schemas.openxmlformats.org/presentationml/2006/ole">
              <mc:AlternateContent xmlns:mc="http://schemas.openxmlformats.org/markup-compatibility/2006">
                <mc:Choice xmlns:v="urn:schemas-microsoft-com:vml" Requires="v">
                  <p:oleObj spid="_x0000_s11270" name="Equation" r:id="rId11" imgW="749160" imgH="368280" progId="Equation.DSMT4">
                    <p:embed/>
                  </p:oleObj>
                </mc:Choice>
                <mc:Fallback>
                  <p:oleObj name="Equation" r:id="rId11" imgW="749160" imgH="368280" progId="Equation.DSMT4">
                    <p:embed/>
                    <p:pic>
                      <p:nvPicPr>
                        <p:cNvPr id="27" name="Object 26"/>
                        <p:cNvPicPr/>
                        <p:nvPr/>
                      </p:nvPicPr>
                      <p:blipFill>
                        <a:blip r:embed="rId12"/>
                        <a:stretch>
                          <a:fillRect/>
                        </a:stretch>
                      </p:blipFill>
                      <p:spPr>
                        <a:xfrm>
                          <a:off x="2391296" y="2198120"/>
                          <a:ext cx="2349181" cy="1154682"/>
                        </a:xfrm>
                        <a:prstGeom prst="rect">
                          <a:avLst/>
                        </a:prstGeom>
                      </p:spPr>
                    </p:pic>
                  </p:oleObj>
                </mc:Fallback>
              </mc:AlternateContent>
            </a:graphicData>
          </a:graphic>
        </p:graphicFrame>
        <p:sp>
          <p:nvSpPr>
            <p:cNvPr id="56" name="TextBox 55"/>
            <p:cNvSpPr txBox="1"/>
            <p:nvPr/>
          </p:nvSpPr>
          <p:spPr>
            <a:xfrm>
              <a:off x="2832823" y="1907391"/>
              <a:ext cx="1441420" cy="646331"/>
            </a:xfrm>
            <a:prstGeom prst="rect">
              <a:avLst/>
            </a:prstGeom>
            <a:noFill/>
            <a:ln>
              <a:noFill/>
            </a:ln>
          </p:spPr>
          <p:txBody>
            <a:bodyPr wrap="square" rtlCol="0">
              <a:spAutoFit/>
            </a:bodyPr>
            <a:lstStyle/>
            <a:p>
              <a:r>
                <a:rPr lang="en-US" i="0" dirty="0"/>
                <a:t>Commitment</a:t>
              </a:r>
            </a:p>
            <a:p>
              <a:r>
                <a:rPr lang="en-US" i="0" dirty="0"/>
                <a:t>decisions</a:t>
              </a:r>
            </a:p>
          </p:txBody>
        </p:sp>
      </p:grpSp>
    </p:spTree>
    <p:extLst>
      <p:ext uri="{BB962C8B-B14F-4D97-AF65-F5344CB8AC3E}">
        <p14:creationId xmlns:p14="http://schemas.microsoft.com/office/powerpoint/2010/main" val="209601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down)">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wipe(right)">
                                      <p:cBhvr>
                                        <p:cTn id="17" dur="500"/>
                                        <p:tgtEl>
                                          <p:spTgt spid="39"/>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par>
                          <p:cTn id="27" fill="hold">
                            <p:stCondLst>
                              <p:cond delay="500"/>
                            </p:stCondLst>
                            <p:childTnLst>
                              <p:par>
                                <p:cTn id="28" presetID="22" presetClass="entr" presetSubtype="2" fill="hold" nodeType="after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right)">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childTnLst>
                          </p:cTn>
                        </p:par>
                        <p:par>
                          <p:cTn id="36" fill="hold">
                            <p:stCondLst>
                              <p:cond delay="500"/>
                            </p:stCondLst>
                            <p:childTnLst>
                              <p:par>
                                <p:cTn id="37" presetID="22" presetClass="entr" presetSubtype="2"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right)">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ipe(up)">
                                      <p:cBhvr>
                                        <p:cTn id="4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Electricity</a:t>
            </a:r>
          </a:p>
        </p:txBody>
      </p:sp>
      <p:sp>
        <p:nvSpPr>
          <p:cNvPr id="4" name="Footer Placeholder 3"/>
          <p:cNvSpPr>
            <a:spLocks noGrp="1"/>
          </p:cNvSpPr>
          <p:nvPr>
            <p:ph type="ftr" sz="quarter" idx="11"/>
          </p:nvPr>
        </p:nvSpPr>
        <p:spPr/>
        <p:txBody>
          <a:bodyPr/>
          <a:lstStyle/>
          <a:p>
            <a:pPr>
              <a:defRPr/>
            </a:pPr>
            <a:r>
              <a:rPr lang="en-US"/>
              <a:t>© 2016 W.B. Powell</a:t>
            </a:r>
          </a:p>
        </p:txBody>
      </p:sp>
      <p:sp>
        <p:nvSpPr>
          <p:cNvPr id="5" name="Slide Number Placeholder 4"/>
          <p:cNvSpPr>
            <a:spLocks noGrp="1"/>
          </p:cNvSpPr>
          <p:nvPr>
            <p:ph type="sldNum" sz="quarter" idx="4294967295"/>
          </p:nvPr>
        </p:nvSpPr>
        <p:spPr/>
        <p:txBody>
          <a:bodyPr/>
          <a:lstStyle/>
          <a:p>
            <a:pPr>
              <a:defRPr/>
            </a:pPr>
            <a:fld id="{69864B66-955D-46E4-AB59-0B742E4FD36C}" type="slidenum">
              <a:rPr lang="en-US" smtClean="0"/>
              <a:pPr>
                <a:defRPr/>
              </a:pPr>
              <a:t>38</a:t>
            </a:fld>
            <a:endParaRPr lang="en-US"/>
          </a:p>
        </p:txBody>
      </p:sp>
      <p:sp>
        <p:nvSpPr>
          <p:cNvPr id="3" name="Content Placeholder 2"/>
          <p:cNvSpPr>
            <a:spLocks noGrp="1"/>
          </p:cNvSpPr>
          <p:nvPr>
            <p:ph idx="1"/>
          </p:nvPr>
        </p:nvSpPr>
        <p:spPr/>
        <p:txBody>
          <a:bodyPr/>
          <a:lstStyle/>
          <a:p>
            <a:r>
              <a:rPr lang="en-US" dirty="0"/>
              <a:t>The PJM power grid</a:t>
            </a:r>
          </a:p>
        </p:txBody>
      </p:sp>
      <p:pic>
        <p:nvPicPr>
          <p:cNvPr id="106498" name="Picture 2" descr="grid_withstorage"/>
          <p:cNvPicPr>
            <a:picLocks noChangeAspect="1" noChangeArrowheads="1"/>
          </p:cNvPicPr>
          <p:nvPr/>
        </p:nvPicPr>
        <p:blipFill rotWithShape="1">
          <a:blip r:embed="rId3">
            <a:extLst>
              <a:ext uri="{28A0092B-C50C-407E-A947-70E740481C1C}">
                <a14:useLocalDpi xmlns:a14="http://schemas.microsoft.com/office/drawing/2010/main" val="0"/>
              </a:ext>
            </a:extLst>
          </a:blip>
          <a:srcRect l="10770"/>
          <a:stretch/>
        </p:blipFill>
        <p:spPr bwMode="auto">
          <a:xfrm>
            <a:off x="-41217" y="1742688"/>
            <a:ext cx="9185217" cy="4759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0499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Emergency storm response</a:t>
            </a:r>
          </a:p>
        </p:txBody>
      </p:sp>
      <p:sp>
        <p:nvSpPr>
          <p:cNvPr id="3" name="Content Placeholder 2"/>
          <p:cNvSpPr>
            <a:spLocks noGrp="1"/>
          </p:cNvSpPr>
          <p:nvPr>
            <p:ph idx="1"/>
          </p:nvPr>
        </p:nvSpPr>
        <p:spPr>
          <a:xfrm>
            <a:off x="4634128" y="1143000"/>
            <a:ext cx="4509872" cy="2674043"/>
          </a:xfrm>
        </p:spPr>
        <p:txBody>
          <a:bodyPr/>
          <a:lstStyle/>
          <a:p>
            <a:r>
              <a:rPr lang="en-US" dirty="0"/>
              <a:t>Hurricane Sandy</a:t>
            </a:r>
          </a:p>
          <a:p>
            <a:pPr lvl="1"/>
            <a:r>
              <a:rPr lang="en-US" dirty="0"/>
              <a:t>Once in 100 years?</a:t>
            </a:r>
          </a:p>
          <a:p>
            <a:pPr lvl="1"/>
            <a:r>
              <a:rPr lang="en-US" dirty="0"/>
              <a:t>Rare convergence of events</a:t>
            </a:r>
          </a:p>
          <a:p>
            <a:pPr lvl="1"/>
            <a:r>
              <a:rPr lang="en-US" dirty="0"/>
              <a:t>But, meteorologists did an amazing job of forecasting the storm.</a:t>
            </a:r>
          </a:p>
        </p:txBody>
      </p:sp>
      <p:pic>
        <p:nvPicPr>
          <p:cNvPr id="623618" name="Picture 2" descr="http://www.addictinginfo.org/wp-content/uploads/2012/10/hurricane-sandy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7612"/>
            <a:ext cx="4634128" cy="2599431"/>
          </a:xfrm>
          <a:prstGeom prst="rect">
            <a:avLst/>
          </a:prstGeom>
          <a:noFill/>
          <a:extLst>
            <a:ext uri="{909E8E84-426E-40DD-AFC4-6F175D3DCCD1}">
              <a14:hiddenFill xmlns:a14="http://schemas.microsoft.com/office/drawing/2010/main">
                <a:solidFill>
                  <a:srgbClr val="FFFFFF"/>
                </a:solidFill>
              </a14:hiddenFill>
            </a:ext>
          </a:extLst>
        </p:spPr>
      </p:pic>
      <p:pic>
        <p:nvPicPr>
          <p:cNvPr id="6236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6514" y="3817043"/>
            <a:ext cx="4557486" cy="3040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bwMode="auto">
          <a:xfrm>
            <a:off x="0" y="3817043"/>
            <a:ext cx="4509872" cy="2674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SzPct val="80000"/>
              <a:buFont typeface="Wingdings" pitchFamily="2" charset="2"/>
              <a:buChar char="q"/>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0"/>
              </a:spcBef>
              <a:spcAft>
                <a:spcPct val="0"/>
              </a:spcAft>
              <a:buChar char="•"/>
              <a:defRPr sz="2000">
                <a:solidFill>
                  <a:schemeClr val="tx1"/>
                </a:solidFill>
                <a:latin typeface="+mn-lt"/>
              </a:defRPr>
            </a:lvl3pPr>
            <a:lvl4pPr marL="1600200" indent="-228600" algn="l" rtl="0" eaLnBrk="0" fontAlgn="base" hangingPunct="0">
              <a:spcBef>
                <a:spcPct val="0"/>
              </a:spcBef>
              <a:spcAft>
                <a:spcPct val="0"/>
              </a:spcAft>
              <a:buChar char="–"/>
              <a:defRPr sz="2000">
                <a:solidFill>
                  <a:schemeClr val="tx1"/>
                </a:solidFill>
                <a:latin typeface="+mn-lt"/>
              </a:defRPr>
            </a:lvl4pPr>
            <a:lvl5pPr marL="2057400" indent="-228600" algn="l" rtl="0" eaLnBrk="0" fontAlgn="base" hangingPunct="0">
              <a:spcBef>
                <a:spcPct val="0"/>
              </a:spcBef>
              <a:spcAft>
                <a:spcPct val="0"/>
              </a:spcAft>
              <a:buChar char="»"/>
              <a:defRPr sz="2000">
                <a:solidFill>
                  <a:schemeClr val="tx1"/>
                </a:solidFill>
                <a:latin typeface="+mn-lt"/>
              </a:defRPr>
            </a:lvl5pPr>
            <a:lvl6pPr marL="2514600" indent="-228600" algn="l" rtl="0" eaLnBrk="0" fontAlgn="base" hangingPunct="0">
              <a:spcBef>
                <a:spcPct val="0"/>
              </a:spcBef>
              <a:spcAft>
                <a:spcPct val="0"/>
              </a:spcAft>
              <a:buChar char="»"/>
              <a:defRPr sz="2000">
                <a:solidFill>
                  <a:schemeClr val="tx1"/>
                </a:solidFill>
                <a:latin typeface="+mn-lt"/>
              </a:defRPr>
            </a:lvl6pPr>
            <a:lvl7pPr marL="2971800" indent="-228600" algn="l" rtl="0" eaLnBrk="0" fontAlgn="base" hangingPunct="0">
              <a:spcBef>
                <a:spcPct val="0"/>
              </a:spcBef>
              <a:spcAft>
                <a:spcPct val="0"/>
              </a:spcAft>
              <a:buChar char="»"/>
              <a:defRPr sz="2000">
                <a:solidFill>
                  <a:schemeClr val="tx1"/>
                </a:solidFill>
                <a:latin typeface="+mn-lt"/>
              </a:defRPr>
            </a:lvl7pPr>
            <a:lvl8pPr marL="3429000" indent="-228600" algn="l" rtl="0" eaLnBrk="0" fontAlgn="base" hangingPunct="0">
              <a:spcBef>
                <a:spcPct val="0"/>
              </a:spcBef>
              <a:spcAft>
                <a:spcPct val="0"/>
              </a:spcAft>
              <a:buChar char="»"/>
              <a:defRPr sz="2000">
                <a:solidFill>
                  <a:schemeClr val="tx1"/>
                </a:solidFill>
                <a:latin typeface="+mn-lt"/>
              </a:defRPr>
            </a:lvl8pPr>
            <a:lvl9pPr marL="3886200" indent="-228600" algn="l" rtl="0" eaLnBrk="0" fontAlgn="base" hangingPunct="0">
              <a:spcBef>
                <a:spcPct val="0"/>
              </a:spcBef>
              <a:spcAft>
                <a:spcPct val="0"/>
              </a:spcAft>
              <a:buChar char="»"/>
              <a:defRPr sz="2000">
                <a:solidFill>
                  <a:schemeClr val="tx1"/>
                </a:solidFill>
                <a:latin typeface="+mn-lt"/>
              </a:defRPr>
            </a:lvl9pPr>
          </a:lstStyle>
          <a:p>
            <a:r>
              <a:rPr lang="en-US" i="0" dirty="0"/>
              <a:t>The power grid</a:t>
            </a:r>
          </a:p>
          <a:p>
            <a:pPr lvl="1"/>
            <a:r>
              <a:rPr lang="en-US" i="0" dirty="0"/>
              <a:t>Loss of power creates cascading failures (lack of fuel, inability to pump water)</a:t>
            </a:r>
          </a:p>
          <a:p>
            <a:pPr lvl="1"/>
            <a:r>
              <a:rPr lang="en-US" i="0" dirty="0"/>
              <a:t>How to plan?</a:t>
            </a:r>
          </a:p>
          <a:p>
            <a:pPr lvl="1"/>
            <a:r>
              <a:rPr lang="en-US" i="0" dirty="0"/>
              <a:t>How to react?</a:t>
            </a:r>
          </a:p>
        </p:txBody>
      </p:sp>
      <p:sp>
        <p:nvSpPr>
          <p:cNvPr id="4" name="Footer Placeholder 3"/>
          <p:cNvSpPr>
            <a:spLocks noGrp="1"/>
          </p:cNvSpPr>
          <p:nvPr>
            <p:ph type="ftr" sz="quarter" idx="11"/>
          </p:nvPr>
        </p:nvSpPr>
        <p:spPr/>
        <p:txBody>
          <a:bodyPr/>
          <a:lstStyle/>
          <a:p>
            <a:pPr>
              <a:defRPr/>
            </a:pPr>
            <a:r>
              <a:rPr lang="en-US"/>
              <a:t>© 2016 W.B. Powell</a:t>
            </a:r>
          </a:p>
        </p:txBody>
      </p:sp>
      <p:sp>
        <p:nvSpPr>
          <p:cNvPr id="5" name="Slide Number Placeholder 4"/>
          <p:cNvSpPr>
            <a:spLocks noGrp="1"/>
          </p:cNvSpPr>
          <p:nvPr>
            <p:ph type="sldNum" sz="quarter" idx="4294967295"/>
          </p:nvPr>
        </p:nvSpPr>
        <p:spPr/>
        <p:txBody>
          <a:bodyPr/>
          <a:lstStyle/>
          <a:p>
            <a:pPr>
              <a:defRPr/>
            </a:pPr>
            <a:fld id="{69864B66-955D-46E4-AB59-0B742E4FD36C}" type="slidenum">
              <a:rPr lang="en-US" smtClean="0"/>
              <a:pPr>
                <a:defRPr/>
              </a:pPr>
              <a:t>39</a:t>
            </a:fld>
            <a:endParaRPr lang="en-US"/>
          </a:p>
        </p:txBody>
      </p:sp>
    </p:spTree>
    <p:extLst>
      <p:ext uri="{BB962C8B-B14F-4D97-AF65-F5344CB8AC3E}">
        <p14:creationId xmlns:p14="http://schemas.microsoft.com/office/powerpoint/2010/main" val="2826243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t>Learning the market in Africa</a:t>
            </a:r>
          </a:p>
        </p:txBody>
      </p:sp>
      <p:sp>
        <p:nvSpPr>
          <p:cNvPr id="23555" name="Content Placeholder 2"/>
          <p:cNvSpPr>
            <a:spLocks noGrp="1"/>
          </p:cNvSpPr>
          <p:nvPr>
            <p:ph idx="1"/>
          </p:nvPr>
        </p:nvSpPr>
        <p:spPr>
          <a:xfrm>
            <a:off x="685800" y="1143000"/>
            <a:ext cx="3876675" cy="4953000"/>
          </a:xfrm>
        </p:spPr>
        <p:txBody>
          <a:bodyPr/>
          <a:lstStyle/>
          <a:p>
            <a:r>
              <a:rPr lang="en-US" sz="2000"/>
              <a:t>How do African consumers respond to energy pricing strategies for recharging cell phones?</a:t>
            </a:r>
          </a:p>
          <a:p>
            <a:pPr lvl="1"/>
            <a:r>
              <a:rPr lang="en-US" sz="1600"/>
              <a:t>Cell phone use is widespread in Africa, but the lack of a reliable power grid complicates recharging cell phone batteries.</a:t>
            </a:r>
          </a:p>
          <a:p>
            <a:pPr lvl="1"/>
            <a:r>
              <a:rPr lang="en-US" sz="1600"/>
              <a:t>A low cost strategy is to encourage an entrepreneurial market to develop which sells energy from small, low cost solar panels.</a:t>
            </a:r>
          </a:p>
          <a:p>
            <a:pPr lvl="1"/>
            <a:r>
              <a:rPr lang="en-US" sz="1600"/>
              <a:t>We do not know the demand curve, and we need to learn it as quickly as possible.</a:t>
            </a:r>
          </a:p>
        </p:txBody>
      </p:sp>
      <p:pic>
        <p:nvPicPr>
          <p:cNvPr id="2355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7738" y="3632200"/>
            <a:ext cx="4071937" cy="271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6313" y="1173163"/>
            <a:ext cx="3976687" cy="2303462"/>
          </a:xfrm>
          <a:prstGeom prst="rect">
            <a:avLst/>
          </a:prstGeom>
          <a:noFill/>
          <a:ln w="12700">
            <a:solidFill>
              <a:schemeClr val="tx1"/>
            </a:solidFill>
            <a:miter lim="800000"/>
            <a:headEnd/>
            <a:tailEnd type="none" w="lg" len="lg"/>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2" name="Footer Placeholder 1"/>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7419143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t>© 2018 W.B. Powell</a:t>
            </a:r>
            <a:endParaRPr lang="en-US" dirty="0"/>
          </a:p>
        </p:txBody>
      </p:sp>
      <p:pic>
        <p:nvPicPr>
          <p:cNvPr id="5" name="Picture 4"/>
          <p:cNvPicPr>
            <a:picLocks noChangeAspect="1"/>
          </p:cNvPicPr>
          <p:nvPr/>
        </p:nvPicPr>
        <p:blipFill>
          <a:blip r:embed="rId2"/>
          <a:stretch>
            <a:fillRect/>
          </a:stretch>
        </p:blipFill>
        <p:spPr>
          <a:xfrm>
            <a:off x="0" y="0"/>
            <a:ext cx="9176828" cy="6858000"/>
          </a:xfrm>
          <a:prstGeom prst="rect">
            <a:avLst/>
          </a:prstGeom>
        </p:spPr>
      </p:pic>
    </p:spTree>
    <p:extLst>
      <p:ext uri="{BB962C8B-B14F-4D97-AF65-F5344CB8AC3E}">
        <p14:creationId xmlns:p14="http://schemas.microsoft.com/office/powerpoint/2010/main" val="19430367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Content Placeholder 2"/>
          <p:cNvSpPr>
            <a:spLocks noGrp="1"/>
          </p:cNvSpPr>
          <p:nvPr>
            <p:ph idx="1"/>
          </p:nvPr>
        </p:nvSpPr>
        <p:spPr/>
        <p:txBody>
          <a:bodyPr/>
          <a:lstStyle/>
          <a:p>
            <a:endParaRPr lang="en-US"/>
          </a:p>
        </p:txBody>
      </p:sp>
      <p:pic>
        <p:nvPicPr>
          <p:cNvPr id="707586" name="Picture 2" descr="C:\Users\powell\Documents\Presentations\PSEG Robust grid\StormProgres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36" y="116960"/>
            <a:ext cx="9226636" cy="6741040"/>
          </a:xfrm>
          <a:prstGeom prst="rect">
            <a:avLst/>
          </a:prstGeom>
          <a:noFill/>
          <a:extLst>
            <a:ext uri="{909E8E84-426E-40DD-AFC4-6F175D3DCCD1}">
              <a14:hiddenFill xmlns:a14="http://schemas.microsoft.com/office/drawing/2010/main">
                <a:solidFill>
                  <a:srgbClr val="FFFFFF"/>
                </a:solidFill>
              </a14:hiddenFill>
            </a:ext>
          </a:extLst>
        </p:spPr>
      </p:pic>
      <p:grpSp>
        <p:nvGrpSpPr>
          <p:cNvPr id="707593" name="Group 707592"/>
          <p:cNvGrpSpPr/>
          <p:nvPr/>
        </p:nvGrpSpPr>
        <p:grpSpPr>
          <a:xfrm>
            <a:off x="4235116" y="1287373"/>
            <a:ext cx="3216183" cy="400110"/>
            <a:chOff x="4235116" y="1287373"/>
            <a:chExt cx="3216183" cy="400110"/>
          </a:xfrm>
        </p:grpSpPr>
        <p:sp>
          <p:nvSpPr>
            <p:cNvPr id="4" name="TextBox 3"/>
            <p:cNvSpPr txBox="1"/>
            <p:nvPr/>
          </p:nvSpPr>
          <p:spPr>
            <a:xfrm>
              <a:off x="4680284" y="1287373"/>
              <a:ext cx="2771015" cy="400110"/>
            </a:xfrm>
            <a:prstGeom prst="rect">
              <a:avLst/>
            </a:prstGeom>
            <a:noFill/>
          </p:spPr>
          <p:txBody>
            <a:bodyPr wrap="none" rtlCol="0">
              <a:spAutoFit/>
            </a:bodyPr>
            <a:lstStyle/>
            <a:p>
              <a:pPr algn="l"/>
              <a:r>
                <a:rPr lang="en-US" sz="2000" i="0" dirty="0">
                  <a:solidFill>
                    <a:srgbClr val="850EA6"/>
                  </a:solidFill>
                </a:rPr>
                <a:t>Known </a:t>
              </a:r>
              <a:r>
                <a:rPr lang="en-US" sz="2000" dirty="0">
                  <a:solidFill>
                    <a:srgbClr val="850EA6"/>
                  </a:solidFill>
                </a:rPr>
                <a:t>customers in outage</a:t>
              </a:r>
              <a:endParaRPr lang="en-US" sz="2000" i="0" dirty="0">
                <a:solidFill>
                  <a:srgbClr val="850EA6"/>
                </a:solidFill>
              </a:endParaRPr>
            </a:p>
          </p:txBody>
        </p:sp>
        <p:cxnSp>
          <p:nvCxnSpPr>
            <p:cNvPr id="6" name="Straight Arrow Connector 5"/>
            <p:cNvCxnSpPr>
              <a:stCxn id="4" idx="1"/>
            </p:cNvCxnSpPr>
            <p:nvPr/>
          </p:nvCxnSpPr>
          <p:spPr bwMode="auto">
            <a:xfrm flipH="1">
              <a:off x="4235116" y="1487428"/>
              <a:ext cx="445168" cy="0"/>
            </a:xfrm>
            <a:prstGeom prst="straightConnector1">
              <a:avLst/>
            </a:prstGeom>
            <a:noFill/>
            <a:ln w="28575" cap="flat" cmpd="sng" algn="ctr">
              <a:solidFill>
                <a:srgbClr val="006C31"/>
              </a:solidFill>
              <a:prstDash val="solid"/>
              <a:round/>
              <a:headEnd type="none" w="med" len="med"/>
              <a:tailEnd type="arrow"/>
            </a:ln>
            <a:effectLst/>
          </p:spPr>
        </p:cxnSp>
      </p:grpSp>
      <p:grpSp>
        <p:nvGrpSpPr>
          <p:cNvPr id="707592" name="Group 707591"/>
          <p:cNvGrpSpPr/>
          <p:nvPr/>
        </p:nvGrpSpPr>
        <p:grpSpPr>
          <a:xfrm>
            <a:off x="4213845" y="687513"/>
            <a:ext cx="2699084" cy="732207"/>
            <a:chOff x="4213845" y="687513"/>
            <a:chExt cx="2699084" cy="732207"/>
          </a:xfrm>
        </p:grpSpPr>
        <p:graphicFrame>
          <p:nvGraphicFramePr>
            <p:cNvPr id="7" name="Object 6"/>
            <p:cNvGraphicFramePr>
              <a:graphicFrameLocks noChangeAspect="1"/>
            </p:cNvGraphicFramePr>
            <p:nvPr>
              <p:extLst/>
            </p:nvPr>
          </p:nvGraphicFramePr>
          <p:xfrm>
            <a:off x="4213845" y="687513"/>
            <a:ext cx="196127" cy="732207"/>
          </p:xfrm>
          <a:graphic>
            <a:graphicData uri="http://schemas.openxmlformats.org/presentationml/2006/ole">
              <mc:AlternateContent xmlns:mc="http://schemas.openxmlformats.org/markup-compatibility/2006">
                <mc:Choice xmlns:v="urn:schemas-microsoft-com:vml" Requires="v">
                  <p:oleObj spid="_x0000_s12290" name="Equation" r:id="rId5" imgW="190440" imgH="711000" progId="Equation.DSMT4">
                    <p:embed/>
                  </p:oleObj>
                </mc:Choice>
                <mc:Fallback>
                  <p:oleObj name="Equation" r:id="rId5" imgW="190440" imgH="711000" progId="Equation.DSMT4">
                    <p:embed/>
                    <p:pic>
                      <p:nvPicPr>
                        <p:cNvPr id="7" name="Object 6"/>
                        <p:cNvPicPr/>
                        <p:nvPr/>
                      </p:nvPicPr>
                      <p:blipFill>
                        <a:blip r:embed="rId6"/>
                        <a:stretch>
                          <a:fillRect/>
                        </a:stretch>
                      </p:blipFill>
                      <p:spPr>
                        <a:xfrm>
                          <a:off x="4213845" y="687513"/>
                          <a:ext cx="196127" cy="732207"/>
                        </a:xfrm>
                        <a:prstGeom prst="rect">
                          <a:avLst/>
                        </a:prstGeom>
                      </p:spPr>
                    </p:pic>
                  </p:oleObj>
                </mc:Fallback>
              </mc:AlternateContent>
            </a:graphicData>
          </a:graphic>
        </p:graphicFrame>
        <p:sp>
          <p:nvSpPr>
            <p:cNvPr id="9" name="TextBox 8"/>
            <p:cNvSpPr txBox="1"/>
            <p:nvPr/>
          </p:nvSpPr>
          <p:spPr>
            <a:xfrm>
              <a:off x="4868780" y="850205"/>
              <a:ext cx="2044149" cy="400110"/>
            </a:xfrm>
            <a:prstGeom prst="rect">
              <a:avLst/>
            </a:prstGeom>
            <a:noFill/>
          </p:spPr>
          <p:txBody>
            <a:bodyPr wrap="none" rtlCol="0">
              <a:spAutoFit/>
            </a:bodyPr>
            <a:lstStyle/>
            <a:p>
              <a:pPr algn="l"/>
              <a:r>
                <a:rPr lang="en-US" sz="2000" i="0" dirty="0">
                  <a:solidFill>
                    <a:srgbClr val="850EA6"/>
                  </a:solidFill>
                </a:rPr>
                <a:t>Unknown outages</a:t>
              </a:r>
            </a:p>
          </p:txBody>
        </p:sp>
        <p:cxnSp>
          <p:nvCxnSpPr>
            <p:cNvPr id="10" name="Straight Arrow Connector 9"/>
            <p:cNvCxnSpPr>
              <a:stCxn id="9" idx="1"/>
            </p:cNvCxnSpPr>
            <p:nvPr/>
          </p:nvCxnSpPr>
          <p:spPr bwMode="auto">
            <a:xfrm flipH="1">
              <a:off x="4423612" y="1050260"/>
              <a:ext cx="445168" cy="0"/>
            </a:xfrm>
            <a:prstGeom prst="straightConnector1">
              <a:avLst/>
            </a:prstGeom>
            <a:noFill/>
            <a:ln w="28575" cap="flat" cmpd="sng" algn="ctr">
              <a:solidFill>
                <a:srgbClr val="006C31"/>
              </a:solidFill>
              <a:prstDash val="solid"/>
              <a:round/>
              <a:headEnd type="none" w="med" len="med"/>
              <a:tailEnd type="arrow"/>
            </a:ln>
            <a:effectLst/>
          </p:spPr>
        </p:cxnSp>
      </p:grpSp>
      <p:grpSp>
        <p:nvGrpSpPr>
          <p:cNvPr id="707585" name="Group 707584"/>
          <p:cNvGrpSpPr/>
          <p:nvPr/>
        </p:nvGrpSpPr>
        <p:grpSpPr>
          <a:xfrm>
            <a:off x="145143" y="3287425"/>
            <a:ext cx="2728686" cy="1560346"/>
            <a:chOff x="145143" y="3287425"/>
            <a:chExt cx="2728686" cy="1560346"/>
          </a:xfrm>
        </p:grpSpPr>
        <p:sp>
          <p:nvSpPr>
            <p:cNvPr id="5" name="TextBox 4"/>
            <p:cNvSpPr txBox="1"/>
            <p:nvPr/>
          </p:nvSpPr>
          <p:spPr>
            <a:xfrm>
              <a:off x="145143" y="3287425"/>
              <a:ext cx="1457450" cy="707886"/>
            </a:xfrm>
            <a:prstGeom prst="rect">
              <a:avLst/>
            </a:prstGeom>
            <a:noFill/>
            <a:ln>
              <a:solidFill>
                <a:schemeClr val="tx1"/>
              </a:solidFill>
            </a:ln>
          </p:spPr>
          <p:txBody>
            <a:bodyPr wrap="none" rtlCol="0">
              <a:spAutoFit/>
            </a:bodyPr>
            <a:lstStyle/>
            <a:p>
              <a:pPr algn="l"/>
              <a:r>
                <a:rPr lang="en-US" sz="2000" i="0" dirty="0"/>
                <a:t>Outage calls</a:t>
              </a:r>
            </a:p>
            <a:p>
              <a:pPr algn="l"/>
              <a:r>
                <a:rPr lang="en-US" sz="2000" i="0" dirty="0"/>
                <a:t>(known)</a:t>
              </a:r>
            </a:p>
          </p:txBody>
        </p:sp>
        <p:cxnSp>
          <p:nvCxnSpPr>
            <p:cNvPr id="11" name="Straight Arrow Connector 10"/>
            <p:cNvCxnSpPr>
              <a:stCxn id="5" idx="3"/>
            </p:cNvCxnSpPr>
            <p:nvPr/>
          </p:nvCxnSpPr>
          <p:spPr bwMode="auto">
            <a:xfrm flipV="1">
              <a:off x="1602593" y="3287426"/>
              <a:ext cx="1271236" cy="353942"/>
            </a:xfrm>
            <a:prstGeom prst="straightConnector1">
              <a:avLst/>
            </a:prstGeom>
            <a:noFill/>
            <a:ln w="12700" cap="flat" cmpd="sng" algn="ctr">
              <a:solidFill>
                <a:schemeClr val="tx1"/>
              </a:solidFill>
              <a:prstDash val="solid"/>
              <a:round/>
              <a:headEnd type="none" w="med" len="med"/>
              <a:tailEnd type="arrow"/>
            </a:ln>
            <a:effectLst/>
          </p:spPr>
        </p:cxnSp>
        <p:cxnSp>
          <p:nvCxnSpPr>
            <p:cNvPr id="13" name="Straight Arrow Connector 12"/>
            <p:cNvCxnSpPr>
              <a:stCxn id="5" idx="3"/>
            </p:cNvCxnSpPr>
            <p:nvPr/>
          </p:nvCxnSpPr>
          <p:spPr bwMode="auto">
            <a:xfrm>
              <a:off x="1602593" y="3641368"/>
              <a:ext cx="1271236" cy="46167"/>
            </a:xfrm>
            <a:prstGeom prst="straightConnector1">
              <a:avLst/>
            </a:prstGeom>
            <a:noFill/>
            <a:ln w="12700" cap="flat" cmpd="sng" algn="ctr">
              <a:solidFill>
                <a:schemeClr val="tx1"/>
              </a:solidFill>
              <a:prstDash val="solid"/>
              <a:round/>
              <a:headEnd type="none" w="med" len="med"/>
              <a:tailEnd type="arrow"/>
            </a:ln>
            <a:effectLst/>
          </p:spPr>
        </p:cxnSp>
        <p:cxnSp>
          <p:nvCxnSpPr>
            <p:cNvPr id="16" name="Straight Arrow Connector 15"/>
            <p:cNvCxnSpPr>
              <a:stCxn id="5" idx="3"/>
            </p:cNvCxnSpPr>
            <p:nvPr/>
          </p:nvCxnSpPr>
          <p:spPr bwMode="auto">
            <a:xfrm>
              <a:off x="1602593" y="3641368"/>
              <a:ext cx="835807" cy="1206403"/>
            </a:xfrm>
            <a:prstGeom prst="straightConnector1">
              <a:avLst/>
            </a:prstGeom>
            <a:noFill/>
            <a:ln w="12700" cap="flat" cmpd="sng" algn="ctr">
              <a:solidFill>
                <a:schemeClr val="tx1"/>
              </a:solidFill>
              <a:prstDash val="solid"/>
              <a:round/>
              <a:headEnd type="none" w="med" len="med"/>
              <a:tailEnd type="arrow"/>
            </a:ln>
            <a:effectLst/>
          </p:spPr>
        </p:cxnSp>
      </p:grpSp>
      <p:sp>
        <p:nvSpPr>
          <p:cNvPr id="18" name="Oval 17"/>
          <p:cNvSpPr/>
          <p:nvPr/>
        </p:nvSpPr>
        <p:spPr>
          <a:xfrm>
            <a:off x="2409822" y="4400548"/>
            <a:ext cx="200025" cy="200025"/>
          </a:xfrm>
          <a:prstGeom prst="ellipse">
            <a:avLst/>
          </a:prstGeom>
          <a:ln w="19050">
            <a:solidFill>
              <a:srgbClr val="FFC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0" name="Oval 19"/>
          <p:cNvSpPr/>
          <p:nvPr/>
        </p:nvSpPr>
        <p:spPr>
          <a:xfrm>
            <a:off x="2986086" y="4405308"/>
            <a:ext cx="200025" cy="200025"/>
          </a:xfrm>
          <a:prstGeom prst="ellipse">
            <a:avLst/>
          </a:prstGeom>
          <a:ln w="19050">
            <a:solidFill>
              <a:srgbClr val="FFC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1" name="Oval 20"/>
          <p:cNvSpPr/>
          <p:nvPr/>
        </p:nvSpPr>
        <p:spPr>
          <a:xfrm>
            <a:off x="4057647" y="4414830"/>
            <a:ext cx="200025" cy="200025"/>
          </a:xfrm>
          <a:prstGeom prst="ellipse">
            <a:avLst/>
          </a:prstGeom>
          <a:ln w="19050">
            <a:solidFill>
              <a:srgbClr val="FFC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nvGrpSpPr>
          <p:cNvPr id="707587" name="Group 707586"/>
          <p:cNvGrpSpPr/>
          <p:nvPr/>
        </p:nvGrpSpPr>
        <p:grpSpPr>
          <a:xfrm>
            <a:off x="32839" y="4500561"/>
            <a:ext cx="4024808" cy="1292827"/>
            <a:chOff x="32839" y="4500561"/>
            <a:chExt cx="4024808" cy="1292827"/>
          </a:xfrm>
        </p:grpSpPr>
        <p:sp>
          <p:nvSpPr>
            <p:cNvPr id="23" name="TextBox 22"/>
            <p:cNvSpPr txBox="1"/>
            <p:nvPr/>
          </p:nvSpPr>
          <p:spPr>
            <a:xfrm>
              <a:off x="32839" y="5085502"/>
              <a:ext cx="1928733" cy="707886"/>
            </a:xfrm>
            <a:prstGeom prst="rect">
              <a:avLst/>
            </a:prstGeom>
            <a:noFill/>
            <a:ln>
              <a:solidFill>
                <a:schemeClr val="tx1"/>
              </a:solidFill>
            </a:ln>
          </p:spPr>
          <p:txBody>
            <a:bodyPr wrap="none" rtlCol="0">
              <a:spAutoFit/>
            </a:bodyPr>
            <a:lstStyle/>
            <a:p>
              <a:pPr algn="l"/>
              <a:r>
                <a:rPr lang="en-US" sz="2000" i="0" dirty="0"/>
                <a:t>Network outages</a:t>
              </a:r>
            </a:p>
            <a:p>
              <a:pPr algn="l"/>
              <a:r>
                <a:rPr lang="en-US" sz="2000" i="0" dirty="0"/>
                <a:t>(unknown)</a:t>
              </a:r>
            </a:p>
          </p:txBody>
        </p:sp>
        <p:cxnSp>
          <p:nvCxnSpPr>
            <p:cNvPr id="24" name="Straight Arrow Connector 23"/>
            <p:cNvCxnSpPr>
              <a:stCxn id="23" idx="3"/>
              <a:endCxn id="18" idx="2"/>
            </p:cNvCxnSpPr>
            <p:nvPr/>
          </p:nvCxnSpPr>
          <p:spPr bwMode="auto">
            <a:xfrm flipV="1">
              <a:off x="1961572" y="4500561"/>
              <a:ext cx="448250" cy="938884"/>
            </a:xfrm>
            <a:prstGeom prst="straightConnector1">
              <a:avLst/>
            </a:prstGeom>
            <a:noFill/>
            <a:ln w="19050" cap="flat" cmpd="sng" algn="ctr">
              <a:solidFill>
                <a:schemeClr val="bg1"/>
              </a:solidFill>
              <a:prstDash val="solid"/>
              <a:round/>
              <a:headEnd type="none" w="med" len="med"/>
              <a:tailEnd type="arrow"/>
            </a:ln>
            <a:effectLst/>
          </p:spPr>
        </p:cxnSp>
        <p:cxnSp>
          <p:nvCxnSpPr>
            <p:cNvPr id="28" name="Straight Arrow Connector 27"/>
            <p:cNvCxnSpPr>
              <a:stCxn id="23" idx="3"/>
              <a:endCxn id="20" idx="2"/>
            </p:cNvCxnSpPr>
            <p:nvPr/>
          </p:nvCxnSpPr>
          <p:spPr bwMode="auto">
            <a:xfrm flipV="1">
              <a:off x="1961572" y="4505321"/>
              <a:ext cx="1024514" cy="934124"/>
            </a:xfrm>
            <a:prstGeom prst="straightConnector1">
              <a:avLst/>
            </a:prstGeom>
            <a:noFill/>
            <a:ln w="19050" cap="flat" cmpd="sng" algn="ctr">
              <a:solidFill>
                <a:schemeClr val="bg1"/>
              </a:solidFill>
              <a:prstDash val="solid"/>
              <a:round/>
              <a:headEnd type="none" w="med" len="med"/>
              <a:tailEnd type="arrow"/>
            </a:ln>
            <a:effectLst/>
          </p:spPr>
        </p:cxnSp>
        <p:cxnSp>
          <p:nvCxnSpPr>
            <p:cNvPr id="31" name="Straight Arrow Connector 30"/>
            <p:cNvCxnSpPr>
              <a:stCxn id="23" idx="3"/>
              <a:endCxn id="21" idx="2"/>
            </p:cNvCxnSpPr>
            <p:nvPr/>
          </p:nvCxnSpPr>
          <p:spPr bwMode="auto">
            <a:xfrm flipV="1">
              <a:off x="1961572" y="4514843"/>
              <a:ext cx="2096075" cy="924602"/>
            </a:xfrm>
            <a:prstGeom prst="straightConnector1">
              <a:avLst/>
            </a:prstGeom>
            <a:noFill/>
            <a:ln w="19050" cap="flat" cmpd="sng" algn="ctr">
              <a:solidFill>
                <a:schemeClr val="bg1"/>
              </a:solidFill>
              <a:prstDash val="solid"/>
              <a:round/>
              <a:headEnd type="none" w="med" len="med"/>
              <a:tailEnd type="arrow"/>
            </a:ln>
            <a:effectLst/>
          </p:spPr>
        </p:cxnSp>
      </p:grpSp>
      <p:grpSp>
        <p:nvGrpSpPr>
          <p:cNvPr id="707591" name="Group 707590"/>
          <p:cNvGrpSpPr/>
          <p:nvPr/>
        </p:nvGrpSpPr>
        <p:grpSpPr>
          <a:xfrm>
            <a:off x="5739063" y="3995311"/>
            <a:ext cx="2666500" cy="400110"/>
            <a:chOff x="5739063" y="3995311"/>
            <a:chExt cx="2666500" cy="400110"/>
          </a:xfrm>
        </p:grpSpPr>
        <p:sp>
          <p:nvSpPr>
            <p:cNvPr id="707588" name="TextBox 707587"/>
            <p:cNvSpPr txBox="1"/>
            <p:nvPr/>
          </p:nvSpPr>
          <p:spPr>
            <a:xfrm>
              <a:off x="7315200" y="3995311"/>
              <a:ext cx="1090363" cy="400110"/>
            </a:xfrm>
            <a:prstGeom prst="rect">
              <a:avLst/>
            </a:prstGeom>
            <a:noFill/>
            <a:ln>
              <a:solidFill>
                <a:schemeClr val="tx1"/>
              </a:solidFill>
            </a:ln>
          </p:spPr>
          <p:txBody>
            <a:bodyPr wrap="none" rtlCol="0">
              <a:spAutoFit/>
            </a:bodyPr>
            <a:lstStyle/>
            <a:p>
              <a:pPr algn="l"/>
              <a:r>
                <a:rPr lang="en-US" sz="2000" i="0" dirty="0"/>
                <a:t>Storm </a:t>
              </a:r>
              <a:r>
                <a:rPr lang="en-US" sz="2000" i="0" dirty="0">
                  <a:sym typeface="Wingdings" panose="05000000000000000000" pitchFamily="2" charset="2"/>
                </a:rPr>
                <a:t></a:t>
              </a:r>
              <a:endParaRPr lang="en-US" sz="2000" i="0" dirty="0"/>
            </a:p>
          </p:txBody>
        </p:sp>
        <p:cxnSp>
          <p:nvCxnSpPr>
            <p:cNvPr id="707590" name="Straight Arrow Connector 707589"/>
            <p:cNvCxnSpPr/>
            <p:nvPr/>
          </p:nvCxnSpPr>
          <p:spPr bwMode="auto">
            <a:xfrm flipH="1">
              <a:off x="5739063" y="4195366"/>
              <a:ext cx="1576137" cy="200055"/>
            </a:xfrm>
            <a:prstGeom prst="straightConnector1">
              <a:avLst/>
            </a:prstGeom>
            <a:noFill/>
            <a:ln w="28575" cap="flat" cmpd="sng" algn="ctr">
              <a:solidFill>
                <a:schemeClr val="tx1"/>
              </a:solidFill>
              <a:prstDash val="solid"/>
              <a:round/>
              <a:headEnd type="none" w="med" len="med"/>
              <a:tailEnd type="arrow"/>
            </a:ln>
            <a:effectLst/>
          </p:spPr>
        </p:cxnSp>
      </p:grpSp>
      <p:sp>
        <p:nvSpPr>
          <p:cNvPr id="8" name="Footer Placeholder 7"/>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2735889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07585"/>
                                        </p:tgtEl>
                                        <p:attrNameLst>
                                          <p:attrName>style.visibility</p:attrName>
                                        </p:attrNameLst>
                                      </p:cBhvr>
                                      <p:to>
                                        <p:strVal val="visible"/>
                                      </p:to>
                                    </p:set>
                                    <p:animEffect transition="in" filter="wipe(left)">
                                      <p:cBhvr>
                                        <p:cTn id="7" dur="500"/>
                                        <p:tgtEl>
                                          <p:spTgt spid="70758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Effect transition="in" filter="fade">
                                      <p:cBhvr>
                                        <p:cTn id="26" dur="500"/>
                                        <p:tgtEl>
                                          <p:spTgt spid="21"/>
                                        </p:tgtEl>
                                      </p:cBhvr>
                                    </p:animEffect>
                                  </p:childTnLst>
                                </p:cTn>
                              </p:par>
                            </p:childTnLst>
                          </p:cTn>
                        </p:par>
                        <p:par>
                          <p:cTn id="27" fill="hold">
                            <p:stCondLst>
                              <p:cond delay="1500"/>
                            </p:stCondLst>
                            <p:childTnLst>
                              <p:par>
                                <p:cTn id="28" presetID="22" presetClass="entr" presetSubtype="8" fill="hold" nodeType="afterEffect">
                                  <p:stCondLst>
                                    <p:cond delay="0"/>
                                  </p:stCondLst>
                                  <p:childTnLst>
                                    <p:set>
                                      <p:cBhvr>
                                        <p:cTn id="29" dur="1" fill="hold">
                                          <p:stCondLst>
                                            <p:cond delay="0"/>
                                          </p:stCondLst>
                                        </p:cTn>
                                        <p:tgtEl>
                                          <p:spTgt spid="707587"/>
                                        </p:tgtEl>
                                        <p:attrNameLst>
                                          <p:attrName>style.visibility</p:attrName>
                                        </p:attrNameLst>
                                      </p:cBhvr>
                                      <p:to>
                                        <p:strVal val="visible"/>
                                      </p:to>
                                    </p:set>
                                    <p:animEffect transition="in" filter="wipe(left)">
                                      <p:cBhvr>
                                        <p:cTn id="30" dur="500"/>
                                        <p:tgtEl>
                                          <p:spTgt spid="70758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707591"/>
                                        </p:tgtEl>
                                        <p:attrNameLst>
                                          <p:attrName>style.visibility</p:attrName>
                                        </p:attrNameLst>
                                      </p:cBhvr>
                                      <p:to>
                                        <p:strVal val="visible"/>
                                      </p:to>
                                    </p:set>
                                    <p:animEffect transition="in" filter="wipe(right)">
                                      <p:cBhvr>
                                        <p:cTn id="35" dur="500"/>
                                        <p:tgtEl>
                                          <p:spTgt spid="70759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nodeType="clickEffect">
                                  <p:stCondLst>
                                    <p:cond delay="0"/>
                                  </p:stCondLst>
                                  <p:childTnLst>
                                    <p:set>
                                      <p:cBhvr>
                                        <p:cTn id="39" dur="1" fill="hold">
                                          <p:stCondLst>
                                            <p:cond delay="0"/>
                                          </p:stCondLst>
                                        </p:cTn>
                                        <p:tgtEl>
                                          <p:spTgt spid="707593"/>
                                        </p:tgtEl>
                                        <p:attrNameLst>
                                          <p:attrName>style.visibility</p:attrName>
                                        </p:attrNameLst>
                                      </p:cBhvr>
                                      <p:to>
                                        <p:strVal val="visible"/>
                                      </p:to>
                                    </p:set>
                                    <p:animEffect transition="in" filter="wipe(right)">
                                      <p:cBhvr>
                                        <p:cTn id="40" dur="500"/>
                                        <p:tgtEl>
                                          <p:spTgt spid="70759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nodeType="clickEffect">
                                  <p:stCondLst>
                                    <p:cond delay="0"/>
                                  </p:stCondLst>
                                  <p:childTnLst>
                                    <p:set>
                                      <p:cBhvr>
                                        <p:cTn id="44" dur="1" fill="hold">
                                          <p:stCondLst>
                                            <p:cond delay="0"/>
                                          </p:stCondLst>
                                        </p:cTn>
                                        <p:tgtEl>
                                          <p:spTgt spid="707592"/>
                                        </p:tgtEl>
                                        <p:attrNameLst>
                                          <p:attrName>style.visibility</p:attrName>
                                        </p:attrNameLst>
                                      </p:cBhvr>
                                      <p:to>
                                        <p:strVal val="visible"/>
                                      </p:to>
                                    </p:set>
                                    <p:animEffect transition="in" filter="wipe(right)">
                                      <p:cBhvr>
                                        <p:cTn id="45" dur="500"/>
                                        <p:tgtEl>
                                          <p:spTgt spid="707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1" y="841248"/>
            <a:ext cx="8617383" cy="5998464"/>
          </a:xfrm>
          <a:prstGeom prst="rect">
            <a:avLst/>
          </a:prstGeom>
        </p:spPr>
      </p:pic>
      <p:sp>
        <p:nvSpPr>
          <p:cNvPr id="2" name="Title 1"/>
          <p:cNvSpPr>
            <a:spLocks noGrp="1"/>
          </p:cNvSpPr>
          <p:nvPr>
            <p:ph type="title"/>
          </p:nvPr>
        </p:nvSpPr>
        <p:spPr>
          <a:xfrm>
            <a:off x="228600" y="0"/>
            <a:ext cx="8382000" cy="715962"/>
          </a:xfrm>
        </p:spPr>
        <p:txBody>
          <a:bodyPr>
            <a:normAutofit/>
          </a:bodyPr>
          <a:lstStyle/>
          <a:p>
            <a:r>
              <a:rPr lang="en-US" sz="2800" b="1" dirty="0">
                <a:solidFill>
                  <a:schemeClr val="tx1"/>
                </a:solidFill>
              </a:rPr>
              <a:t>Problem Description - Emergency Storm Response</a:t>
            </a:r>
          </a:p>
        </p:txBody>
      </p:sp>
      <p:cxnSp>
        <p:nvCxnSpPr>
          <p:cNvPr id="5" name="Straight Connector 4"/>
          <p:cNvCxnSpPr/>
          <p:nvPr/>
        </p:nvCxnSpPr>
        <p:spPr>
          <a:xfrm>
            <a:off x="152400" y="762000"/>
            <a:ext cx="87630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781800" y="5638800"/>
            <a:ext cx="228600" cy="369332"/>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X</a:t>
            </a:r>
          </a:p>
        </p:txBody>
      </p:sp>
      <p:sp>
        <p:nvSpPr>
          <p:cNvPr id="10" name="TextBox 9"/>
          <p:cNvSpPr txBox="1"/>
          <p:nvPr/>
        </p:nvSpPr>
        <p:spPr>
          <a:xfrm>
            <a:off x="4191000" y="5650468"/>
            <a:ext cx="228600" cy="369332"/>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X</a:t>
            </a:r>
          </a:p>
        </p:txBody>
      </p:sp>
      <p:sp>
        <p:nvSpPr>
          <p:cNvPr id="11" name="TextBox 10"/>
          <p:cNvSpPr txBox="1"/>
          <p:nvPr/>
        </p:nvSpPr>
        <p:spPr>
          <a:xfrm>
            <a:off x="7542379" y="4953000"/>
            <a:ext cx="217714" cy="381000"/>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X</a:t>
            </a:r>
          </a:p>
        </p:txBody>
      </p:sp>
      <p:sp>
        <p:nvSpPr>
          <p:cNvPr id="12" name="TextBox 11"/>
          <p:cNvSpPr txBox="1"/>
          <p:nvPr/>
        </p:nvSpPr>
        <p:spPr>
          <a:xfrm>
            <a:off x="7303604" y="1369153"/>
            <a:ext cx="228600" cy="369332"/>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X</a:t>
            </a:r>
          </a:p>
        </p:txBody>
      </p:sp>
      <p:sp>
        <p:nvSpPr>
          <p:cNvPr id="13" name="TextBox 12"/>
          <p:cNvSpPr txBox="1"/>
          <p:nvPr/>
        </p:nvSpPr>
        <p:spPr>
          <a:xfrm>
            <a:off x="7645083" y="2133600"/>
            <a:ext cx="228600" cy="369332"/>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X</a:t>
            </a:r>
          </a:p>
        </p:txBody>
      </p:sp>
      <p:sp>
        <p:nvSpPr>
          <p:cNvPr id="6" name="Rectangle 5"/>
          <p:cNvSpPr/>
          <p:nvPr/>
        </p:nvSpPr>
        <p:spPr>
          <a:xfrm>
            <a:off x="4800600" y="1981199"/>
            <a:ext cx="4076035" cy="183223"/>
          </a:xfrm>
          <a:prstGeom prst="rect">
            <a:avLst/>
          </a:prstGeom>
          <a:noFill/>
          <a:ln>
            <a:solidFill>
              <a:schemeClr val="bg1">
                <a:lumMod val="50000"/>
              </a:schemeClr>
            </a:solidFill>
          </a:ln>
          <a:effectLst>
            <a:glow rad="228600">
              <a:schemeClr val="tx1">
                <a:lumMod val="95000"/>
                <a:lumOff val="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rot="17888972" flipV="1">
            <a:off x="5090913" y="1416985"/>
            <a:ext cx="1077221" cy="266800"/>
          </a:xfrm>
          <a:prstGeom prst="rect">
            <a:avLst/>
          </a:prstGeom>
          <a:noFill/>
          <a:ln>
            <a:solidFill>
              <a:schemeClr val="bg1">
                <a:lumMod val="50000"/>
              </a:schemeClr>
            </a:solidFill>
          </a:ln>
          <a:effectLst>
            <a:glow rad="228600">
              <a:schemeClr val="tx1">
                <a:lumMod val="95000"/>
                <a:lumOff val="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17929661" flipV="1">
            <a:off x="6054560" y="1463233"/>
            <a:ext cx="1275221" cy="285043"/>
          </a:xfrm>
          <a:prstGeom prst="rect">
            <a:avLst/>
          </a:prstGeom>
          <a:noFill/>
          <a:ln>
            <a:solidFill>
              <a:schemeClr val="bg1">
                <a:lumMod val="50000"/>
              </a:schemeClr>
            </a:solidFill>
          </a:ln>
          <a:effectLst>
            <a:glow rad="228600">
              <a:schemeClr val="tx1">
                <a:lumMod val="95000"/>
                <a:lumOff val="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18365471" flipV="1">
            <a:off x="7086994" y="1416538"/>
            <a:ext cx="835414" cy="266800"/>
          </a:xfrm>
          <a:prstGeom prst="rect">
            <a:avLst/>
          </a:prstGeom>
          <a:noFill/>
          <a:ln>
            <a:solidFill>
              <a:schemeClr val="bg1">
                <a:lumMod val="50000"/>
              </a:schemeClr>
            </a:solidFill>
          </a:ln>
          <a:effectLst>
            <a:glow rad="228600">
              <a:schemeClr val="tx1">
                <a:lumMod val="95000"/>
                <a:lumOff val="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flipV="1">
            <a:off x="7756972" y="1057615"/>
            <a:ext cx="1197288" cy="372003"/>
          </a:xfrm>
          <a:prstGeom prst="rect">
            <a:avLst/>
          </a:prstGeom>
          <a:noFill/>
          <a:ln>
            <a:solidFill>
              <a:schemeClr val="bg1">
                <a:lumMod val="50000"/>
              </a:schemeClr>
            </a:solidFill>
          </a:ln>
          <a:effectLst>
            <a:glow rad="228600">
              <a:schemeClr val="tx1">
                <a:lumMod val="95000"/>
                <a:lumOff val="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800600" y="2331377"/>
            <a:ext cx="4076035" cy="183223"/>
          </a:xfrm>
          <a:prstGeom prst="rect">
            <a:avLst/>
          </a:prstGeom>
          <a:noFill/>
          <a:ln>
            <a:solidFill>
              <a:schemeClr val="bg1">
                <a:lumMod val="50000"/>
              </a:schemeClr>
            </a:solidFill>
          </a:ln>
          <a:effectLst>
            <a:glow rad="228600">
              <a:schemeClr val="tx1">
                <a:lumMod val="95000"/>
                <a:lumOff val="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375717" y="5105401"/>
            <a:ext cx="2387283" cy="152399"/>
          </a:xfrm>
          <a:prstGeom prst="rect">
            <a:avLst/>
          </a:prstGeom>
          <a:noFill/>
          <a:ln>
            <a:solidFill>
              <a:schemeClr val="bg1">
                <a:lumMod val="50000"/>
              </a:schemeClr>
            </a:solidFill>
          </a:ln>
          <a:effectLst>
            <a:glow rad="228600">
              <a:schemeClr val="tx1">
                <a:lumMod val="95000"/>
                <a:lumOff val="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524000" y="5783065"/>
            <a:ext cx="6666835" cy="236735"/>
          </a:xfrm>
          <a:prstGeom prst="rect">
            <a:avLst/>
          </a:prstGeom>
          <a:noFill/>
          <a:ln>
            <a:solidFill>
              <a:schemeClr val="bg1">
                <a:lumMod val="50000"/>
              </a:schemeClr>
            </a:solidFill>
          </a:ln>
          <a:effectLst>
            <a:glow rad="228600">
              <a:schemeClr val="tx1">
                <a:lumMod val="95000"/>
                <a:lumOff val="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524000" y="6240265"/>
            <a:ext cx="6666835" cy="236735"/>
          </a:xfrm>
          <a:prstGeom prst="rect">
            <a:avLst/>
          </a:prstGeom>
          <a:noFill/>
          <a:ln>
            <a:solidFill>
              <a:schemeClr val="bg1">
                <a:lumMod val="50000"/>
              </a:schemeClr>
            </a:solidFill>
          </a:ln>
          <a:effectLst>
            <a:glow rad="228600">
              <a:schemeClr val="tx1">
                <a:lumMod val="95000"/>
                <a:lumOff val="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523741" y="4736560"/>
            <a:ext cx="3163060" cy="126126"/>
          </a:xfrm>
          <a:prstGeom prst="rect">
            <a:avLst/>
          </a:prstGeom>
          <a:noFill/>
          <a:ln>
            <a:solidFill>
              <a:schemeClr val="bg1">
                <a:lumMod val="50000"/>
              </a:schemeClr>
            </a:solidFill>
          </a:ln>
          <a:effectLst>
            <a:glow rad="228600">
              <a:schemeClr val="tx1">
                <a:lumMod val="95000"/>
                <a:lumOff val="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rot="17888972" flipV="1">
            <a:off x="5361881" y="4168293"/>
            <a:ext cx="889734" cy="250582"/>
          </a:xfrm>
          <a:prstGeom prst="rect">
            <a:avLst/>
          </a:prstGeom>
          <a:noFill/>
          <a:ln>
            <a:solidFill>
              <a:schemeClr val="bg1">
                <a:lumMod val="50000"/>
              </a:schemeClr>
            </a:solidFill>
          </a:ln>
          <a:effectLst>
            <a:glow rad="228600">
              <a:schemeClr val="tx1">
                <a:lumMod val="95000"/>
                <a:lumOff val="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rot="17929661" flipV="1">
            <a:off x="6270413" y="4175951"/>
            <a:ext cx="877829" cy="221197"/>
          </a:xfrm>
          <a:prstGeom prst="rect">
            <a:avLst/>
          </a:prstGeom>
          <a:noFill/>
          <a:ln>
            <a:solidFill>
              <a:schemeClr val="bg1">
                <a:lumMod val="50000"/>
              </a:schemeClr>
            </a:solidFill>
          </a:ln>
          <a:effectLst>
            <a:glow rad="228600">
              <a:schemeClr val="tx1">
                <a:lumMod val="95000"/>
                <a:lumOff val="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657600" y="6667500"/>
            <a:ext cx="381000" cy="15167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29" name="Rectangle 28"/>
          <p:cNvSpPr/>
          <p:nvPr/>
        </p:nvSpPr>
        <p:spPr>
          <a:xfrm>
            <a:off x="2590800" y="6591661"/>
            <a:ext cx="381000" cy="15167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31" name="TextBox 30"/>
          <p:cNvSpPr txBox="1"/>
          <p:nvPr/>
        </p:nvSpPr>
        <p:spPr>
          <a:xfrm>
            <a:off x="7290587" y="3962400"/>
            <a:ext cx="217714" cy="381000"/>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X</a:t>
            </a:r>
          </a:p>
        </p:txBody>
      </p:sp>
      <p:sp>
        <p:nvSpPr>
          <p:cNvPr id="27" name="Rectangle 26"/>
          <p:cNvSpPr/>
          <p:nvPr/>
        </p:nvSpPr>
        <p:spPr>
          <a:xfrm flipV="1">
            <a:off x="6857999" y="4011122"/>
            <a:ext cx="1828801" cy="256077"/>
          </a:xfrm>
          <a:prstGeom prst="rect">
            <a:avLst/>
          </a:prstGeom>
          <a:noFill/>
          <a:ln>
            <a:solidFill>
              <a:schemeClr val="bg1">
                <a:lumMod val="50000"/>
              </a:schemeClr>
            </a:solidFill>
          </a:ln>
          <a:effectLst>
            <a:glow rad="228600">
              <a:schemeClr val="tx1">
                <a:lumMod val="95000"/>
                <a:lumOff val="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8591218" y="2590799"/>
            <a:ext cx="381000" cy="15167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35" name="Rectangle 34"/>
          <p:cNvSpPr/>
          <p:nvPr/>
        </p:nvSpPr>
        <p:spPr>
          <a:xfrm>
            <a:off x="8686800" y="5125533"/>
            <a:ext cx="381000" cy="15167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36" name="Rectangle 35"/>
          <p:cNvSpPr/>
          <p:nvPr/>
        </p:nvSpPr>
        <p:spPr>
          <a:xfrm>
            <a:off x="8169064" y="6049765"/>
            <a:ext cx="381000" cy="15167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39" name="Rectangle 38"/>
          <p:cNvSpPr/>
          <p:nvPr/>
        </p:nvSpPr>
        <p:spPr>
          <a:xfrm>
            <a:off x="5486400" y="3785290"/>
            <a:ext cx="381000" cy="15167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40" name="Rectangle 39"/>
          <p:cNvSpPr/>
          <p:nvPr/>
        </p:nvSpPr>
        <p:spPr>
          <a:xfrm>
            <a:off x="4876800" y="1295400"/>
            <a:ext cx="381000" cy="15167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3" name="Footer Placeholder 2"/>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27378679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165" y="1233106"/>
            <a:ext cx="8648035" cy="5624894"/>
          </a:xfrm>
          <a:prstGeom prst="rect">
            <a:avLst/>
          </a:prstGeom>
        </p:spPr>
      </p:pic>
      <p:sp>
        <p:nvSpPr>
          <p:cNvPr id="12" name="TextBox 11"/>
          <p:cNvSpPr txBox="1"/>
          <p:nvPr/>
        </p:nvSpPr>
        <p:spPr>
          <a:xfrm>
            <a:off x="6781800" y="5638800"/>
            <a:ext cx="228600" cy="369332"/>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X</a:t>
            </a:r>
          </a:p>
        </p:txBody>
      </p:sp>
      <p:sp>
        <p:nvSpPr>
          <p:cNvPr id="13" name="TextBox 12"/>
          <p:cNvSpPr txBox="1"/>
          <p:nvPr/>
        </p:nvSpPr>
        <p:spPr>
          <a:xfrm>
            <a:off x="4191000" y="5650468"/>
            <a:ext cx="228600" cy="369332"/>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X</a:t>
            </a:r>
          </a:p>
        </p:txBody>
      </p:sp>
      <p:sp>
        <p:nvSpPr>
          <p:cNvPr id="14" name="TextBox 13"/>
          <p:cNvSpPr txBox="1"/>
          <p:nvPr/>
        </p:nvSpPr>
        <p:spPr>
          <a:xfrm>
            <a:off x="7542379" y="4953000"/>
            <a:ext cx="217714" cy="381000"/>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X</a:t>
            </a:r>
          </a:p>
        </p:txBody>
      </p:sp>
      <p:sp>
        <p:nvSpPr>
          <p:cNvPr id="15" name="TextBox 14"/>
          <p:cNvSpPr txBox="1"/>
          <p:nvPr/>
        </p:nvSpPr>
        <p:spPr>
          <a:xfrm>
            <a:off x="7303604" y="1369153"/>
            <a:ext cx="228600" cy="369332"/>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X</a:t>
            </a:r>
          </a:p>
        </p:txBody>
      </p:sp>
      <p:sp>
        <p:nvSpPr>
          <p:cNvPr id="16" name="TextBox 15"/>
          <p:cNvSpPr txBox="1"/>
          <p:nvPr/>
        </p:nvSpPr>
        <p:spPr>
          <a:xfrm>
            <a:off x="7645083" y="2133600"/>
            <a:ext cx="228600" cy="369332"/>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X</a:t>
            </a:r>
          </a:p>
        </p:txBody>
      </p:sp>
      <p:sp>
        <p:nvSpPr>
          <p:cNvPr id="17" name="TextBox 16"/>
          <p:cNvSpPr txBox="1"/>
          <p:nvPr/>
        </p:nvSpPr>
        <p:spPr>
          <a:xfrm>
            <a:off x="7290587" y="3962400"/>
            <a:ext cx="217714" cy="381000"/>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X</a:t>
            </a:r>
          </a:p>
        </p:txBody>
      </p:sp>
      <p:sp>
        <p:nvSpPr>
          <p:cNvPr id="28" name="Rectangle 27"/>
          <p:cNvSpPr/>
          <p:nvPr/>
        </p:nvSpPr>
        <p:spPr>
          <a:xfrm>
            <a:off x="3505199" y="6624591"/>
            <a:ext cx="445007" cy="1568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29" name="Rectangle 28"/>
          <p:cNvSpPr/>
          <p:nvPr/>
        </p:nvSpPr>
        <p:spPr>
          <a:xfrm>
            <a:off x="2590799" y="6586491"/>
            <a:ext cx="445007" cy="1568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30" name="Rectangle 29"/>
          <p:cNvSpPr/>
          <p:nvPr/>
        </p:nvSpPr>
        <p:spPr>
          <a:xfrm>
            <a:off x="5486399" y="3780120"/>
            <a:ext cx="445007" cy="1568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33" name="Rectangle 32"/>
          <p:cNvSpPr/>
          <p:nvPr/>
        </p:nvSpPr>
        <p:spPr>
          <a:xfrm>
            <a:off x="4876799" y="1290230"/>
            <a:ext cx="445007" cy="1568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34" name="Rectangle 33"/>
          <p:cNvSpPr/>
          <p:nvPr/>
        </p:nvSpPr>
        <p:spPr>
          <a:xfrm>
            <a:off x="8654142" y="2585630"/>
            <a:ext cx="445007" cy="1568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18" name="Rectangle 17"/>
          <p:cNvSpPr/>
          <p:nvPr/>
        </p:nvSpPr>
        <p:spPr>
          <a:xfrm>
            <a:off x="8654142" y="5252630"/>
            <a:ext cx="445007" cy="1568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19" name="Rectangle 18"/>
          <p:cNvSpPr/>
          <p:nvPr/>
        </p:nvSpPr>
        <p:spPr>
          <a:xfrm>
            <a:off x="8191499" y="6053452"/>
            <a:ext cx="445007" cy="1568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4" name="TextBox 3"/>
          <p:cNvSpPr txBox="1"/>
          <p:nvPr/>
        </p:nvSpPr>
        <p:spPr>
          <a:xfrm>
            <a:off x="1959289" y="5486400"/>
            <a:ext cx="569387" cy="369332"/>
          </a:xfrm>
          <a:prstGeom prst="rect">
            <a:avLst/>
          </a:prstGeom>
          <a:noFill/>
        </p:spPr>
        <p:txBody>
          <a:bodyPr wrap="none" rtlCol="0">
            <a:spAutoFit/>
          </a:bodyPr>
          <a:lstStyle/>
          <a:p>
            <a:r>
              <a:rPr lang="en-US" dirty="0"/>
              <a:t>0.26</a:t>
            </a:r>
          </a:p>
        </p:txBody>
      </p:sp>
      <p:sp>
        <p:nvSpPr>
          <p:cNvPr id="21" name="TextBox 20"/>
          <p:cNvSpPr txBox="1"/>
          <p:nvPr/>
        </p:nvSpPr>
        <p:spPr>
          <a:xfrm>
            <a:off x="2740006" y="5498068"/>
            <a:ext cx="569387" cy="369332"/>
          </a:xfrm>
          <a:prstGeom prst="rect">
            <a:avLst/>
          </a:prstGeom>
          <a:noFill/>
        </p:spPr>
        <p:txBody>
          <a:bodyPr wrap="none" rtlCol="0">
            <a:spAutoFit/>
          </a:bodyPr>
          <a:lstStyle/>
          <a:p>
            <a:r>
              <a:rPr lang="en-US" dirty="0"/>
              <a:t>0.38</a:t>
            </a:r>
          </a:p>
        </p:txBody>
      </p:sp>
      <p:sp>
        <p:nvSpPr>
          <p:cNvPr id="22" name="TextBox 21"/>
          <p:cNvSpPr txBox="1"/>
          <p:nvPr/>
        </p:nvSpPr>
        <p:spPr>
          <a:xfrm>
            <a:off x="3874230" y="5486400"/>
            <a:ext cx="569387" cy="369332"/>
          </a:xfrm>
          <a:prstGeom prst="rect">
            <a:avLst/>
          </a:prstGeom>
          <a:noFill/>
        </p:spPr>
        <p:txBody>
          <a:bodyPr wrap="none" rtlCol="0">
            <a:spAutoFit/>
          </a:bodyPr>
          <a:lstStyle/>
          <a:p>
            <a:r>
              <a:rPr lang="en-US" dirty="0"/>
              <a:t>0.78</a:t>
            </a:r>
          </a:p>
        </p:txBody>
      </p:sp>
      <p:sp>
        <p:nvSpPr>
          <p:cNvPr id="23" name="TextBox 22"/>
          <p:cNvSpPr txBox="1"/>
          <p:nvPr/>
        </p:nvSpPr>
        <p:spPr>
          <a:xfrm>
            <a:off x="5287124" y="5486400"/>
            <a:ext cx="463588" cy="369332"/>
          </a:xfrm>
          <a:prstGeom prst="rect">
            <a:avLst/>
          </a:prstGeom>
          <a:noFill/>
        </p:spPr>
        <p:txBody>
          <a:bodyPr wrap="none" rtlCol="0">
            <a:spAutoFit/>
          </a:bodyPr>
          <a:lstStyle/>
          <a:p>
            <a:r>
              <a:rPr lang="en-US" dirty="0"/>
              <a:t>0.6</a:t>
            </a:r>
          </a:p>
        </p:txBody>
      </p:sp>
      <p:sp>
        <p:nvSpPr>
          <p:cNvPr id="24" name="TextBox 23"/>
          <p:cNvSpPr txBox="1"/>
          <p:nvPr/>
        </p:nvSpPr>
        <p:spPr>
          <a:xfrm>
            <a:off x="6664306" y="5454134"/>
            <a:ext cx="463588" cy="369332"/>
          </a:xfrm>
          <a:prstGeom prst="rect">
            <a:avLst/>
          </a:prstGeom>
          <a:noFill/>
        </p:spPr>
        <p:txBody>
          <a:bodyPr wrap="none" rtlCol="0">
            <a:spAutoFit/>
          </a:bodyPr>
          <a:lstStyle/>
          <a:p>
            <a:r>
              <a:rPr lang="en-US" dirty="0"/>
              <a:t>0.6</a:t>
            </a:r>
          </a:p>
        </p:txBody>
      </p:sp>
      <p:sp>
        <p:nvSpPr>
          <p:cNvPr id="25" name="TextBox 24"/>
          <p:cNvSpPr txBox="1"/>
          <p:nvPr/>
        </p:nvSpPr>
        <p:spPr>
          <a:xfrm>
            <a:off x="990600" y="4583668"/>
            <a:ext cx="290464" cy="369332"/>
          </a:xfrm>
          <a:prstGeom prst="rect">
            <a:avLst/>
          </a:prstGeom>
          <a:noFill/>
        </p:spPr>
        <p:txBody>
          <a:bodyPr wrap="none" rtlCol="0">
            <a:spAutoFit/>
          </a:bodyPr>
          <a:lstStyle/>
          <a:p>
            <a:r>
              <a:rPr lang="en-US" dirty="0"/>
              <a:t>0</a:t>
            </a:r>
          </a:p>
        </p:txBody>
      </p:sp>
      <p:sp>
        <p:nvSpPr>
          <p:cNvPr id="26" name="TextBox 25"/>
          <p:cNvSpPr txBox="1"/>
          <p:nvPr/>
        </p:nvSpPr>
        <p:spPr>
          <a:xfrm>
            <a:off x="1503074" y="4146675"/>
            <a:ext cx="290464" cy="369332"/>
          </a:xfrm>
          <a:prstGeom prst="rect">
            <a:avLst/>
          </a:prstGeom>
          <a:noFill/>
        </p:spPr>
        <p:txBody>
          <a:bodyPr wrap="none" rtlCol="0">
            <a:spAutoFit/>
          </a:bodyPr>
          <a:lstStyle/>
          <a:p>
            <a:r>
              <a:rPr lang="en-US" dirty="0"/>
              <a:t>0</a:t>
            </a:r>
          </a:p>
        </p:txBody>
      </p:sp>
      <p:sp>
        <p:nvSpPr>
          <p:cNvPr id="27" name="TextBox 26"/>
          <p:cNvSpPr txBox="1"/>
          <p:nvPr/>
        </p:nvSpPr>
        <p:spPr>
          <a:xfrm>
            <a:off x="2057400" y="4559549"/>
            <a:ext cx="290464" cy="369332"/>
          </a:xfrm>
          <a:prstGeom prst="rect">
            <a:avLst/>
          </a:prstGeom>
          <a:noFill/>
        </p:spPr>
        <p:txBody>
          <a:bodyPr wrap="none" rtlCol="0">
            <a:spAutoFit/>
          </a:bodyPr>
          <a:lstStyle/>
          <a:p>
            <a:r>
              <a:rPr lang="en-US" dirty="0"/>
              <a:t>0</a:t>
            </a:r>
          </a:p>
        </p:txBody>
      </p:sp>
      <p:sp>
        <p:nvSpPr>
          <p:cNvPr id="31" name="TextBox 30"/>
          <p:cNvSpPr txBox="1"/>
          <p:nvPr/>
        </p:nvSpPr>
        <p:spPr>
          <a:xfrm>
            <a:off x="2466420" y="4190217"/>
            <a:ext cx="569387" cy="369332"/>
          </a:xfrm>
          <a:prstGeom prst="rect">
            <a:avLst/>
          </a:prstGeom>
          <a:noFill/>
        </p:spPr>
        <p:txBody>
          <a:bodyPr wrap="none" rtlCol="0">
            <a:spAutoFit/>
          </a:bodyPr>
          <a:lstStyle/>
          <a:p>
            <a:r>
              <a:rPr lang="en-US" dirty="0"/>
              <a:t>0.02</a:t>
            </a:r>
          </a:p>
        </p:txBody>
      </p:sp>
      <p:sp>
        <p:nvSpPr>
          <p:cNvPr id="32" name="TextBox 31"/>
          <p:cNvSpPr txBox="1"/>
          <p:nvPr/>
        </p:nvSpPr>
        <p:spPr>
          <a:xfrm>
            <a:off x="2839633" y="4622907"/>
            <a:ext cx="569387" cy="369332"/>
          </a:xfrm>
          <a:prstGeom prst="rect">
            <a:avLst/>
          </a:prstGeom>
          <a:noFill/>
        </p:spPr>
        <p:txBody>
          <a:bodyPr wrap="none" rtlCol="0">
            <a:spAutoFit/>
          </a:bodyPr>
          <a:lstStyle/>
          <a:p>
            <a:r>
              <a:rPr lang="en-US" dirty="0"/>
              <a:t>0.03</a:t>
            </a:r>
          </a:p>
        </p:txBody>
      </p:sp>
      <p:sp>
        <p:nvSpPr>
          <p:cNvPr id="35" name="TextBox 34"/>
          <p:cNvSpPr txBox="1"/>
          <p:nvPr/>
        </p:nvSpPr>
        <p:spPr>
          <a:xfrm>
            <a:off x="3429766" y="4156549"/>
            <a:ext cx="569387" cy="369332"/>
          </a:xfrm>
          <a:prstGeom prst="rect">
            <a:avLst/>
          </a:prstGeom>
          <a:noFill/>
        </p:spPr>
        <p:txBody>
          <a:bodyPr wrap="none" rtlCol="0">
            <a:spAutoFit/>
          </a:bodyPr>
          <a:lstStyle/>
          <a:p>
            <a:r>
              <a:rPr lang="en-US" dirty="0"/>
              <a:t>0.04</a:t>
            </a:r>
          </a:p>
        </p:txBody>
      </p:sp>
      <p:sp>
        <p:nvSpPr>
          <p:cNvPr id="36" name="TextBox 35"/>
          <p:cNvSpPr txBox="1"/>
          <p:nvPr/>
        </p:nvSpPr>
        <p:spPr>
          <a:xfrm>
            <a:off x="3695700" y="4591063"/>
            <a:ext cx="569387" cy="369332"/>
          </a:xfrm>
          <a:prstGeom prst="rect">
            <a:avLst/>
          </a:prstGeom>
          <a:noFill/>
        </p:spPr>
        <p:txBody>
          <a:bodyPr wrap="none" rtlCol="0">
            <a:spAutoFit/>
          </a:bodyPr>
          <a:lstStyle/>
          <a:p>
            <a:r>
              <a:rPr lang="en-US" dirty="0"/>
              <a:t>0.04</a:t>
            </a:r>
          </a:p>
        </p:txBody>
      </p:sp>
      <p:sp>
        <p:nvSpPr>
          <p:cNvPr id="37" name="TextBox 36"/>
          <p:cNvSpPr txBox="1"/>
          <p:nvPr/>
        </p:nvSpPr>
        <p:spPr>
          <a:xfrm>
            <a:off x="4161318" y="3900789"/>
            <a:ext cx="569387" cy="369332"/>
          </a:xfrm>
          <a:prstGeom prst="rect">
            <a:avLst/>
          </a:prstGeom>
          <a:noFill/>
        </p:spPr>
        <p:txBody>
          <a:bodyPr wrap="none" rtlCol="0">
            <a:spAutoFit/>
          </a:bodyPr>
          <a:lstStyle/>
          <a:p>
            <a:r>
              <a:rPr lang="en-US" dirty="0"/>
              <a:t>0.05</a:t>
            </a:r>
          </a:p>
        </p:txBody>
      </p:sp>
      <p:sp>
        <p:nvSpPr>
          <p:cNvPr id="38" name="TextBox 37"/>
          <p:cNvSpPr txBox="1"/>
          <p:nvPr/>
        </p:nvSpPr>
        <p:spPr>
          <a:xfrm>
            <a:off x="4645006" y="3335846"/>
            <a:ext cx="675185" cy="369332"/>
          </a:xfrm>
          <a:prstGeom prst="rect">
            <a:avLst/>
          </a:prstGeom>
          <a:noFill/>
        </p:spPr>
        <p:txBody>
          <a:bodyPr wrap="none" rtlCol="0">
            <a:spAutoFit/>
          </a:bodyPr>
          <a:lstStyle/>
          <a:p>
            <a:r>
              <a:rPr lang="en-US" dirty="0"/>
              <a:t>0.064</a:t>
            </a:r>
          </a:p>
        </p:txBody>
      </p:sp>
      <p:sp>
        <p:nvSpPr>
          <p:cNvPr id="39" name="TextBox 38"/>
          <p:cNvSpPr txBox="1"/>
          <p:nvPr/>
        </p:nvSpPr>
        <p:spPr>
          <a:xfrm>
            <a:off x="5518918" y="2667000"/>
            <a:ext cx="675185" cy="369332"/>
          </a:xfrm>
          <a:prstGeom prst="rect">
            <a:avLst/>
          </a:prstGeom>
          <a:noFill/>
        </p:spPr>
        <p:txBody>
          <a:bodyPr wrap="none" rtlCol="0">
            <a:spAutoFit/>
          </a:bodyPr>
          <a:lstStyle/>
          <a:p>
            <a:r>
              <a:rPr lang="en-US" dirty="0"/>
              <a:t>0.064</a:t>
            </a:r>
          </a:p>
        </p:txBody>
      </p:sp>
      <p:sp>
        <p:nvSpPr>
          <p:cNvPr id="40" name="TextBox 39"/>
          <p:cNvSpPr txBox="1"/>
          <p:nvPr/>
        </p:nvSpPr>
        <p:spPr>
          <a:xfrm>
            <a:off x="4823536" y="2669560"/>
            <a:ext cx="675185" cy="369332"/>
          </a:xfrm>
          <a:prstGeom prst="rect">
            <a:avLst/>
          </a:prstGeom>
          <a:noFill/>
        </p:spPr>
        <p:txBody>
          <a:bodyPr wrap="none" rtlCol="0">
            <a:spAutoFit/>
          </a:bodyPr>
          <a:lstStyle/>
          <a:p>
            <a:r>
              <a:rPr lang="en-US" dirty="0"/>
              <a:t>0.064</a:t>
            </a:r>
          </a:p>
        </p:txBody>
      </p:sp>
      <p:sp>
        <p:nvSpPr>
          <p:cNvPr id="41" name="TextBox 40"/>
          <p:cNvSpPr txBox="1"/>
          <p:nvPr/>
        </p:nvSpPr>
        <p:spPr>
          <a:xfrm>
            <a:off x="6430054" y="2667000"/>
            <a:ext cx="675185" cy="369332"/>
          </a:xfrm>
          <a:prstGeom prst="rect">
            <a:avLst/>
          </a:prstGeom>
          <a:noFill/>
        </p:spPr>
        <p:txBody>
          <a:bodyPr wrap="none" rtlCol="0">
            <a:spAutoFit/>
          </a:bodyPr>
          <a:lstStyle/>
          <a:p>
            <a:r>
              <a:rPr lang="en-US" dirty="0"/>
              <a:t>0.064</a:t>
            </a:r>
          </a:p>
        </p:txBody>
      </p:sp>
      <p:sp>
        <p:nvSpPr>
          <p:cNvPr id="42" name="TextBox 41"/>
          <p:cNvSpPr txBox="1"/>
          <p:nvPr/>
        </p:nvSpPr>
        <p:spPr>
          <a:xfrm>
            <a:off x="5305119" y="4199177"/>
            <a:ext cx="675185" cy="369332"/>
          </a:xfrm>
          <a:prstGeom prst="rect">
            <a:avLst/>
          </a:prstGeom>
          <a:noFill/>
        </p:spPr>
        <p:txBody>
          <a:bodyPr wrap="none" rtlCol="0">
            <a:spAutoFit/>
          </a:bodyPr>
          <a:lstStyle/>
          <a:p>
            <a:r>
              <a:rPr lang="en-US" dirty="0"/>
              <a:t>0.502</a:t>
            </a:r>
          </a:p>
        </p:txBody>
      </p:sp>
      <p:sp>
        <p:nvSpPr>
          <p:cNvPr id="43" name="TextBox 42"/>
          <p:cNvSpPr txBox="1"/>
          <p:nvPr/>
        </p:nvSpPr>
        <p:spPr>
          <a:xfrm>
            <a:off x="6241917" y="4234934"/>
            <a:ext cx="675185" cy="369332"/>
          </a:xfrm>
          <a:prstGeom prst="rect">
            <a:avLst/>
          </a:prstGeom>
          <a:noFill/>
        </p:spPr>
        <p:txBody>
          <a:bodyPr wrap="none" rtlCol="0">
            <a:spAutoFit/>
          </a:bodyPr>
          <a:lstStyle/>
          <a:p>
            <a:r>
              <a:rPr lang="en-US" dirty="0"/>
              <a:t>0.502</a:t>
            </a:r>
          </a:p>
        </p:txBody>
      </p:sp>
      <p:sp>
        <p:nvSpPr>
          <p:cNvPr id="44" name="TextBox 43"/>
          <p:cNvSpPr txBox="1"/>
          <p:nvPr/>
        </p:nvSpPr>
        <p:spPr>
          <a:xfrm>
            <a:off x="5803862" y="4622907"/>
            <a:ext cx="675185" cy="369332"/>
          </a:xfrm>
          <a:prstGeom prst="rect">
            <a:avLst/>
          </a:prstGeom>
          <a:noFill/>
        </p:spPr>
        <p:txBody>
          <a:bodyPr wrap="none" rtlCol="0">
            <a:spAutoFit/>
          </a:bodyPr>
          <a:lstStyle/>
          <a:p>
            <a:r>
              <a:rPr lang="en-US" dirty="0"/>
              <a:t>0.502</a:t>
            </a:r>
          </a:p>
        </p:txBody>
      </p:sp>
      <p:sp>
        <p:nvSpPr>
          <p:cNvPr id="45" name="TextBox 44"/>
          <p:cNvSpPr txBox="1"/>
          <p:nvPr/>
        </p:nvSpPr>
        <p:spPr>
          <a:xfrm>
            <a:off x="6553200" y="4622907"/>
            <a:ext cx="675185" cy="369332"/>
          </a:xfrm>
          <a:prstGeom prst="rect">
            <a:avLst/>
          </a:prstGeom>
          <a:noFill/>
        </p:spPr>
        <p:txBody>
          <a:bodyPr wrap="none" rtlCol="0">
            <a:spAutoFit/>
          </a:bodyPr>
          <a:lstStyle/>
          <a:p>
            <a:r>
              <a:rPr lang="en-US" dirty="0"/>
              <a:t>0.502</a:t>
            </a:r>
          </a:p>
        </p:txBody>
      </p:sp>
      <p:sp>
        <p:nvSpPr>
          <p:cNvPr id="46" name="TextBox 45"/>
          <p:cNvSpPr txBox="1"/>
          <p:nvPr/>
        </p:nvSpPr>
        <p:spPr>
          <a:xfrm>
            <a:off x="7502386" y="4604266"/>
            <a:ext cx="675185" cy="369332"/>
          </a:xfrm>
          <a:prstGeom prst="rect">
            <a:avLst/>
          </a:prstGeom>
          <a:noFill/>
        </p:spPr>
        <p:txBody>
          <a:bodyPr wrap="none" rtlCol="0">
            <a:spAutoFit/>
          </a:bodyPr>
          <a:lstStyle/>
          <a:p>
            <a:r>
              <a:rPr lang="en-US" dirty="0"/>
              <a:t>0.502</a:t>
            </a:r>
          </a:p>
        </p:txBody>
      </p:sp>
      <p:sp>
        <p:nvSpPr>
          <p:cNvPr id="47" name="TextBox 46"/>
          <p:cNvSpPr txBox="1"/>
          <p:nvPr/>
        </p:nvSpPr>
        <p:spPr>
          <a:xfrm>
            <a:off x="7282875" y="3676463"/>
            <a:ext cx="675185" cy="369332"/>
          </a:xfrm>
          <a:prstGeom prst="rect">
            <a:avLst/>
          </a:prstGeom>
          <a:noFill/>
        </p:spPr>
        <p:txBody>
          <a:bodyPr wrap="none" rtlCol="0">
            <a:spAutoFit/>
          </a:bodyPr>
          <a:lstStyle/>
          <a:p>
            <a:r>
              <a:rPr lang="en-US" dirty="0"/>
              <a:t>0.603</a:t>
            </a:r>
          </a:p>
        </p:txBody>
      </p:sp>
      <p:sp>
        <p:nvSpPr>
          <p:cNvPr id="48" name="TextBox 47"/>
          <p:cNvSpPr txBox="1"/>
          <p:nvPr/>
        </p:nvSpPr>
        <p:spPr>
          <a:xfrm>
            <a:off x="7873683" y="3691584"/>
            <a:ext cx="675185" cy="369332"/>
          </a:xfrm>
          <a:prstGeom prst="rect">
            <a:avLst/>
          </a:prstGeom>
          <a:noFill/>
        </p:spPr>
        <p:txBody>
          <a:bodyPr wrap="none" rtlCol="0">
            <a:spAutoFit/>
          </a:bodyPr>
          <a:lstStyle/>
          <a:p>
            <a:r>
              <a:rPr lang="en-US" dirty="0"/>
              <a:t>0.603</a:t>
            </a:r>
          </a:p>
        </p:txBody>
      </p:sp>
      <p:sp>
        <p:nvSpPr>
          <p:cNvPr id="49" name="TextBox 48"/>
          <p:cNvSpPr txBox="1"/>
          <p:nvPr/>
        </p:nvSpPr>
        <p:spPr>
          <a:xfrm>
            <a:off x="7669791" y="5049014"/>
            <a:ext cx="569387" cy="369332"/>
          </a:xfrm>
          <a:prstGeom prst="rect">
            <a:avLst/>
          </a:prstGeom>
          <a:noFill/>
        </p:spPr>
        <p:txBody>
          <a:bodyPr wrap="none" rtlCol="0">
            <a:spAutoFit/>
          </a:bodyPr>
          <a:lstStyle/>
          <a:p>
            <a:r>
              <a:rPr lang="en-US" dirty="0"/>
              <a:t>0.67</a:t>
            </a:r>
          </a:p>
        </p:txBody>
      </p:sp>
      <p:sp>
        <p:nvSpPr>
          <p:cNvPr id="50" name="TextBox 49"/>
          <p:cNvSpPr txBox="1"/>
          <p:nvPr/>
        </p:nvSpPr>
        <p:spPr>
          <a:xfrm>
            <a:off x="6473711" y="5060718"/>
            <a:ext cx="569387" cy="369332"/>
          </a:xfrm>
          <a:prstGeom prst="rect">
            <a:avLst/>
          </a:prstGeom>
          <a:noFill/>
        </p:spPr>
        <p:txBody>
          <a:bodyPr wrap="none" rtlCol="0">
            <a:spAutoFit/>
          </a:bodyPr>
          <a:lstStyle/>
          <a:p>
            <a:r>
              <a:rPr lang="en-US" dirty="0"/>
              <a:t>0.67</a:t>
            </a:r>
          </a:p>
        </p:txBody>
      </p:sp>
      <p:sp>
        <p:nvSpPr>
          <p:cNvPr id="51" name="TextBox 50"/>
          <p:cNvSpPr txBox="1"/>
          <p:nvPr/>
        </p:nvSpPr>
        <p:spPr>
          <a:xfrm>
            <a:off x="5604453" y="5069782"/>
            <a:ext cx="569387" cy="369332"/>
          </a:xfrm>
          <a:prstGeom prst="rect">
            <a:avLst/>
          </a:prstGeom>
          <a:noFill/>
        </p:spPr>
        <p:txBody>
          <a:bodyPr wrap="none" rtlCol="0">
            <a:spAutoFit/>
          </a:bodyPr>
          <a:lstStyle/>
          <a:p>
            <a:r>
              <a:rPr lang="en-US" dirty="0"/>
              <a:t>0.05</a:t>
            </a:r>
          </a:p>
        </p:txBody>
      </p:sp>
      <p:sp>
        <p:nvSpPr>
          <p:cNvPr id="52" name="TextBox 51"/>
          <p:cNvSpPr txBox="1"/>
          <p:nvPr/>
        </p:nvSpPr>
        <p:spPr>
          <a:xfrm>
            <a:off x="4679342" y="4663353"/>
            <a:ext cx="569387" cy="369332"/>
          </a:xfrm>
          <a:prstGeom prst="rect">
            <a:avLst/>
          </a:prstGeom>
          <a:noFill/>
        </p:spPr>
        <p:txBody>
          <a:bodyPr wrap="none" rtlCol="0">
            <a:spAutoFit/>
          </a:bodyPr>
          <a:lstStyle/>
          <a:p>
            <a:r>
              <a:rPr lang="en-US" dirty="0"/>
              <a:t>0.05</a:t>
            </a:r>
          </a:p>
        </p:txBody>
      </p:sp>
      <p:sp>
        <p:nvSpPr>
          <p:cNvPr id="53" name="TextBox 52"/>
          <p:cNvSpPr txBox="1"/>
          <p:nvPr/>
        </p:nvSpPr>
        <p:spPr>
          <a:xfrm>
            <a:off x="6890082" y="1233106"/>
            <a:ext cx="675185" cy="369332"/>
          </a:xfrm>
          <a:prstGeom prst="rect">
            <a:avLst/>
          </a:prstGeom>
          <a:noFill/>
        </p:spPr>
        <p:txBody>
          <a:bodyPr wrap="none" rtlCol="0">
            <a:spAutoFit/>
          </a:bodyPr>
          <a:lstStyle/>
          <a:p>
            <a:r>
              <a:rPr lang="en-US" dirty="0"/>
              <a:t>0.503</a:t>
            </a:r>
          </a:p>
        </p:txBody>
      </p:sp>
      <p:sp>
        <p:nvSpPr>
          <p:cNvPr id="54" name="TextBox 53"/>
          <p:cNvSpPr txBox="1"/>
          <p:nvPr/>
        </p:nvSpPr>
        <p:spPr>
          <a:xfrm>
            <a:off x="7693838" y="1027318"/>
            <a:ext cx="463588" cy="369332"/>
          </a:xfrm>
          <a:prstGeom prst="rect">
            <a:avLst/>
          </a:prstGeom>
          <a:noFill/>
        </p:spPr>
        <p:txBody>
          <a:bodyPr wrap="none" rtlCol="0">
            <a:spAutoFit/>
          </a:bodyPr>
          <a:lstStyle/>
          <a:p>
            <a:r>
              <a:rPr lang="en-US" dirty="0"/>
              <a:t>0.5</a:t>
            </a:r>
          </a:p>
        </p:txBody>
      </p:sp>
      <p:sp>
        <p:nvSpPr>
          <p:cNvPr id="55" name="TextBox 54"/>
          <p:cNvSpPr txBox="1"/>
          <p:nvPr/>
        </p:nvSpPr>
        <p:spPr>
          <a:xfrm>
            <a:off x="7572905" y="2362200"/>
            <a:ext cx="569387" cy="369332"/>
          </a:xfrm>
          <a:prstGeom prst="rect">
            <a:avLst/>
          </a:prstGeom>
          <a:noFill/>
        </p:spPr>
        <p:txBody>
          <a:bodyPr wrap="none" rtlCol="0">
            <a:spAutoFit/>
          </a:bodyPr>
          <a:lstStyle/>
          <a:p>
            <a:r>
              <a:rPr lang="en-US" dirty="0"/>
              <a:t>0.76</a:t>
            </a:r>
          </a:p>
        </p:txBody>
      </p:sp>
      <p:sp>
        <p:nvSpPr>
          <p:cNvPr id="56" name="TextBox 55"/>
          <p:cNvSpPr txBox="1"/>
          <p:nvPr/>
        </p:nvSpPr>
        <p:spPr>
          <a:xfrm>
            <a:off x="7587637" y="1745384"/>
            <a:ext cx="675185" cy="369332"/>
          </a:xfrm>
          <a:prstGeom prst="rect">
            <a:avLst/>
          </a:prstGeom>
          <a:noFill/>
        </p:spPr>
        <p:txBody>
          <a:bodyPr wrap="none" rtlCol="0">
            <a:spAutoFit/>
          </a:bodyPr>
          <a:lstStyle/>
          <a:p>
            <a:r>
              <a:rPr lang="en-US" dirty="0"/>
              <a:t>0.503</a:t>
            </a:r>
          </a:p>
        </p:txBody>
      </p:sp>
      <p:sp>
        <p:nvSpPr>
          <p:cNvPr id="57" name="TextBox 56"/>
          <p:cNvSpPr txBox="1"/>
          <p:nvPr/>
        </p:nvSpPr>
        <p:spPr>
          <a:xfrm>
            <a:off x="6628802" y="1764268"/>
            <a:ext cx="675185" cy="369332"/>
          </a:xfrm>
          <a:prstGeom prst="rect">
            <a:avLst/>
          </a:prstGeom>
          <a:noFill/>
        </p:spPr>
        <p:txBody>
          <a:bodyPr wrap="none" rtlCol="0">
            <a:spAutoFit/>
          </a:bodyPr>
          <a:lstStyle/>
          <a:p>
            <a:r>
              <a:rPr lang="en-US" dirty="0"/>
              <a:t>0.503</a:t>
            </a:r>
          </a:p>
        </p:txBody>
      </p:sp>
      <p:sp>
        <p:nvSpPr>
          <p:cNvPr id="58" name="TextBox 57"/>
          <p:cNvSpPr txBox="1"/>
          <p:nvPr/>
        </p:nvSpPr>
        <p:spPr>
          <a:xfrm>
            <a:off x="6473462" y="2259569"/>
            <a:ext cx="569387" cy="369332"/>
          </a:xfrm>
          <a:prstGeom prst="rect">
            <a:avLst/>
          </a:prstGeom>
          <a:noFill/>
        </p:spPr>
        <p:txBody>
          <a:bodyPr wrap="none" rtlCol="0">
            <a:spAutoFit/>
          </a:bodyPr>
          <a:lstStyle/>
          <a:p>
            <a:r>
              <a:rPr lang="en-US" dirty="0"/>
              <a:t>0.54</a:t>
            </a:r>
          </a:p>
        </p:txBody>
      </p:sp>
      <p:sp>
        <p:nvSpPr>
          <p:cNvPr id="59" name="TextBox 58"/>
          <p:cNvSpPr txBox="1"/>
          <p:nvPr/>
        </p:nvSpPr>
        <p:spPr>
          <a:xfrm>
            <a:off x="5572068" y="2267555"/>
            <a:ext cx="569387" cy="369332"/>
          </a:xfrm>
          <a:prstGeom prst="rect">
            <a:avLst/>
          </a:prstGeom>
          <a:noFill/>
        </p:spPr>
        <p:txBody>
          <a:bodyPr wrap="none" rtlCol="0">
            <a:spAutoFit/>
          </a:bodyPr>
          <a:lstStyle/>
          <a:p>
            <a:r>
              <a:rPr lang="en-US" dirty="0"/>
              <a:t>0.54</a:t>
            </a:r>
          </a:p>
        </p:txBody>
      </p:sp>
      <p:sp>
        <p:nvSpPr>
          <p:cNvPr id="60" name="TextBox 59"/>
          <p:cNvSpPr txBox="1"/>
          <p:nvPr/>
        </p:nvSpPr>
        <p:spPr>
          <a:xfrm>
            <a:off x="5750712" y="1760812"/>
            <a:ext cx="675185" cy="369332"/>
          </a:xfrm>
          <a:prstGeom prst="rect">
            <a:avLst/>
          </a:prstGeom>
          <a:noFill/>
        </p:spPr>
        <p:txBody>
          <a:bodyPr wrap="none" rtlCol="0">
            <a:spAutoFit/>
          </a:bodyPr>
          <a:lstStyle/>
          <a:p>
            <a:r>
              <a:rPr lang="en-US" dirty="0"/>
              <a:t>0.503</a:t>
            </a:r>
          </a:p>
        </p:txBody>
      </p:sp>
      <p:sp>
        <p:nvSpPr>
          <p:cNvPr id="61" name="TextBox 60"/>
          <p:cNvSpPr txBox="1"/>
          <p:nvPr/>
        </p:nvSpPr>
        <p:spPr>
          <a:xfrm>
            <a:off x="6096806" y="1396650"/>
            <a:ext cx="675185" cy="369332"/>
          </a:xfrm>
          <a:prstGeom prst="rect">
            <a:avLst/>
          </a:prstGeom>
          <a:noFill/>
        </p:spPr>
        <p:txBody>
          <a:bodyPr wrap="none" rtlCol="0">
            <a:spAutoFit/>
          </a:bodyPr>
          <a:lstStyle/>
          <a:p>
            <a:r>
              <a:rPr lang="en-US" dirty="0"/>
              <a:t>0.503</a:t>
            </a:r>
          </a:p>
        </p:txBody>
      </p:sp>
      <p:sp>
        <p:nvSpPr>
          <p:cNvPr id="62" name="TextBox 61"/>
          <p:cNvSpPr txBox="1"/>
          <p:nvPr/>
        </p:nvSpPr>
        <p:spPr>
          <a:xfrm>
            <a:off x="5121802" y="1518597"/>
            <a:ext cx="675185" cy="369332"/>
          </a:xfrm>
          <a:prstGeom prst="rect">
            <a:avLst/>
          </a:prstGeom>
          <a:noFill/>
        </p:spPr>
        <p:txBody>
          <a:bodyPr wrap="none" rtlCol="0">
            <a:spAutoFit/>
          </a:bodyPr>
          <a:lstStyle/>
          <a:p>
            <a:r>
              <a:rPr lang="en-US" dirty="0"/>
              <a:t>0.503</a:t>
            </a:r>
          </a:p>
        </p:txBody>
      </p:sp>
      <p:pic>
        <p:nvPicPr>
          <p:cNvPr id="63" name="Picture 62"/>
          <p:cNvPicPr>
            <a:picLocks noChangeAspect="1"/>
          </p:cNvPicPr>
          <p:nvPr/>
        </p:nvPicPr>
        <p:blipFill>
          <a:blip r:embed="rId3"/>
          <a:stretch>
            <a:fillRect/>
          </a:stretch>
        </p:blipFill>
        <p:spPr>
          <a:xfrm flipH="1">
            <a:off x="2248018" y="5327526"/>
            <a:ext cx="723782" cy="322942"/>
          </a:xfrm>
          <a:prstGeom prst="rect">
            <a:avLst/>
          </a:prstGeom>
        </p:spPr>
      </p:pic>
      <p:cxnSp>
        <p:nvCxnSpPr>
          <p:cNvPr id="64" name="Straight Arrow Connector 63"/>
          <p:cNvCxnSpPr/>
          <p:nvPr/>
        </p:nvCxnSpPr>
        <p:spPr bwMode="auto">
          <a:xfrm>
            <a:off x="2971800" y="5638800"/>
            <a:ext cx="1447800" cy="0"/>
          </a:xfrm>
          <a:prstGeom prst="straightConnector1">
            <a:avLst/>
          </a:prstGeom>
          <a:noFill/>
          <a:ln w="76200" cap="flat" cmpd="sng" algn="ctr">
            <a:solidFill>
              <a:schemeClr val="tx1"/>
            </a:solidFill>
            <a:prstDash val="solid"/>
            <a:round/>
            <a:headEnd type="none" w="med" len="med"/>
            <a:tailEnd type="arrow" w="med" len="med"/>
          </a:ln>
          <a:effectLst/>
        </p:spPr>
      </p:cxnSp>
      <p:cxnSp>
        <p:nvCxnSpPr>
          <p:cNvPr id="65" name="Straight Arrow Connector 64"/>
          <p:cNvCxnSpPr/>
          <p:nvPr/>
        </p:nvCxnSpPr>
        <p:spPr bwMode="auto">
          <a:xfrm flipV="1">
            <a:off x="2740687" y="4692580"/>
            <a:ext cx="364254" cy="581272"/>
          </a:xfrm>
          <a:prstGeom prst="straightConnector1">
            <a:avLst/>
          </a:prstGeom>
          <a:noFill/>
          <a:ln w="76200" cap="flat" cmpd="sng" algn="ctr">
            <a:solidFill>
              <a:schemeClr val="tx1"/>
            </a:solidFill>
            <a:prstDash val="solid"/>
            <a:round/>
            <a:headEnd type="none" w="med" len="med"/>
            <a:tailEnd type="arrow" w="med" len="med"/>
          </a:ln>
          <a:effectLst/>
        </p:spPr>
      </p:cxnSp>
      <p:cxnSp>
        <p:nvCxnSpPr>
          <p:cNvPr id="66" name="Elbow Connector 65"/>
          <p:cNvCxnSpPr/>
          <p:nvPr/>
        </p:nvCxnSpPr>
        <p:spPr bwMode="auto">
          <a:xfrm>
            <a:off x="2971800" y="5638800"/>
            <a:ext cx="914400" cy="741903"/>
          </a:xfrm>
          <a:prstGeom prst="bentConnector3">
            <a:avLst/>
          </a:prstGeom>
          <a:noFill/>
          <a:ln w="76200" cap="flat" cmpd="sng" algn="ctr">
            <a:solidFill>
              <a:schemeClr val="tx1"/>
            </a:solidFill>
            <a:prstDash val="solid"/>
            <a:round/>
            <a:headEnd type="none" w="med" len="med"/>
            <a:tailEnd type="triangle"/>
          </a:ln>
          <a:effectLst/>
        </p:spPr>
      </p:cxnSp>
      <p:sp>
        <p:nvSpPr>
          <p:cNvPr id="6" name="Title 5"/>
          <p:cNvSpPr>
            <a:spLocks noGrp="1"/>
          </p:cNvSpPr>
          <p:nvPr>
            <p:ph type="title"/>
          </p:nvPr>
        </p:nvSpPr>
        <p:spPr/>
        <p:txBody>
          <a:bodyPr/>
          <a:lstStyle/>
          <a:p>
            <a:r>
              <a:rPr lang="en-US" dirty="0"/>
              <a:t>Emergency storm response</a:t>
            </a:r>
          </a:p>
        </p:txBody>
      </p:sp>
    </p:spTree>
    <p:extLst>
      <p:ext uri="{BB962C8B-B14F-4D97-AF65-F5344CB8AC3E}">
        <p14:creationId xmlns:p14="http://schemas.microsoft.com/office/powerpoint/2010/main" val="27075228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165" y="1233106"/>
            <a:ext cx="8648035" cy="5624894"/>
          </a:xfrm>
          <a:prstGeom prst="rect">
            <a:avLst/>
          </a:prstGeom>
        </p:spPr>
      </p:pic>
      <p:sp>
        <p:nvSpPr>
          <p:cNvPr id="12" name="TextBox 11"/>
          <p:cNvSpPr txBox="1"/>
          <p:nvPr/>
        </p:nvSpPr>
        <p:spPr>
          <a:xfrm>
            <a:off x="6781800" y="5638800"/>
            <a:ext cx="228600" cy="369332"/>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X</a:t>
            </a:r>
          </a:p>
        </p:txBody>
      </p:sp>
      <p:sp>
        <p:nvSpPr>
          <p:cNvPr id="13" name="TextBox 12"/>
          <p:cNvSpPr txBox="1"/>
          <p:nvPr/>
        </p:nvSpPr>
        <p:spPr>
          <a:xfrm>
            <a:off x="4191000" y="5650468"/>
            <a:ext cx="228600" cy="369332"/>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X</a:t>
            </a:r>
          </a:p>
        </p:txBody>
      </p:sp>
      <p:sp>
        <p:nvSpPr>
          <p:cNvPr id="14" name="TextBox 13"/>
          <p:cNvSpPr txBox="1"/>
          <p:nvPr/>
        </p:nvSpPr>
        <p:spPr>
          <a:xfrm>
            <a:off x="7542379" y="4953000"/>
            <a:ext cx="217714" cy="381000"/>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X</a:t>
            </a:r>
          </a:p>
        </p:txBody>
      </p:sp>
      <p:sp>
        <p:nvSpPr>
          <p:cNvPr id="15" name="TextBox 14"/>
          <p:cNvSpPr txBox="1"/>
          <p:nvPr/>
        </p:nvSpPr>
        <p:spPr>
          <a:xfrm>
            <a:off x="7303604" y="1369153"/>
            <a:ext cx="228600" cy="369332"/>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X</a:t>
            </a:r>
          </a:p>
        </p:txBody>
      </p:sp>
      <p:sp>
        <p:nvSpPr>
          <p:cNvPr id="16" name="TextBox 15"/>
          <p:cNvSpPr txBox="1"/>
          <p:nvPr/>
        </p:nvSpPr>
        <p:spPr>
          <a:xfrm>
            <a:off x="7645083" y="2133600"/>
            <a:ext cx="228600" cy="369332"/>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X</a:t>
            </a:r>
          </a:p>
        </p:txBody>
      </p:sp>
      <p:sp>
        <p:nvSpPr>
          <p:cNvPr id="17" name="TextBox 16"/>
          <p:cNvSpPr txBox="1"/>
          <p:nvPr/>
        </p:nvSpPr>
        <p:spPr>
          <a:xfrm>
            <a:off x="7290587" y="3962400"/>
            <a:ext cx="217714" cy="381000"/>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X</a:t>
            </a:r>
          </a:p>
        </p:txBody>
      </p:sp>
      <p:sp>
        <p:nvSpPr>
          <p:cNvPr id="4" name="TextBox 3"/>
          <p:cNvSpPr txBox="1"/>
          <p:nvPr/>
        </p:nvSpPr>
        <p:spPr>
          <a:xfrm>
            <a:off x="1959289" y="5486400"/>
            <a:ext cx="463588" cy="369332"/>
          </a:xfrm>
          <a:prstGeom prst="rect">
            <a:avLst/>
          </a:prstGeom>
          <a:noFill/>
        </p:spPr>
        <p:txBody>
          <a:bodyPr wrap="none" rtlCol="0">
            <a:spAutoFit/>
          </a:bodyPr>
          <a:lstStyle/>
          <a:p>
            <a:r>
              <a:rPr lang="en-US" dirty="0"/>
              <a:t>0.0</a:t>
            </a:r>
          </a:p>
        </p:txBody>
      </p:sp>
      <p:sp>
        <p:nvSpPr>
          <p:cNvPr id="21" name="TextBox 20"/>
          <p:cNvSpPr txBox="1"/>
          <p:nvPr/>
        </p:nvSpPr>
        <p:spPr>
          <a:xfrm>
            <a:off x="2740006" y="5498068"/>
            <a:ext cx="463588" cy="369332"/>
          </a:xfrm>
          <a:prstGeom prst="rect">
            <a:avLst/>
          </a:prstGeom>
          <a:noFill/>
        </p:spPr>
        <p:txBody>
          <a:bodyPr wrap="none" rtlCol="0">
            <a:spAutoFit/>
          </a:bodyPr>
          <a:lstStyle/>
          <a:p>
            <a:r>
              <a:rPr lang="en-US" dirty="0"/>
              <a:t>0.0</a:t>
            </a:r>
          </a:p>
        </p:txBody>
      </p:sp>
      <p:sp>
        <p:nvSpPr>
          <p:cNvPr id="22" name="TextBox 21"/>
          <p:cNvSpPr txBox="1"/>
          <p:nvPr/>
        </p:nvSpPr>
        <p:spPr>
          <a:xfrm>
            <a:off x="3874230" y="5486400"/>
            <a:ext cx="463588" cy="369332"/>
          </a:xfrm>
          <a:prstGeom prst="rect">
            <a:avLst/>
          </a:prstGeom>
          <a:noFill/>
        </p:spPr>
        <p:txBody>
          <a:bodyPr wrap="none" rtlCol="0">
            <a:spAutoFit/>
          </a:bodyPr>
          <a:lstStyle/>
          <a:p>
            <a:r>
              <a:rPr lang="en-US" dirty="0"/>
              <a:t>0.0</a:t>
            </a:r>
          </a:p>
        </p:txBody>
      </p:sp>
      <p:sp>
        <p:nvSpPr>
          <p:cNvPr id="23" name="TextBox 22"/>
          <p:cNvSpPr txBox="1"/>
          <p:nvPr/>
        </p:nvSpPr>
        <p:spPr>
          <a:xfrm>
            <a:off x="5287124" y="5486400"/>
            <a:ext cx="463588" cy="369332"/>
          </a:xfrm>
          <a:prstGeom prst="rect">
            <a:avLst/>
          </a:prstGeom>
          <a:noFill/>
        </p:spPr>
        <p:txBody>
          <a:bodyPr wrap="none" rtlCol="0">
            <a:spAutoFit/>
          </a:bodyPr>
          <a:lstStyle/>
          <a:p>
            <a:r>
              <a:rPr lang="en-US" dirty="0"/>
              <a:t>0.0</a:t>
            </a:r>
          </a:p>
        </p:txBody>
      </p:sp>
      <p:sp>
        <p:nvSpPr>
          <p:cNvPr id="24" name="TextBox 23"/>
          <p:cNvSpPr txBox="1"/>
          <p:nvPr/>
        </p:nvSpPr>
        <p:spPr>
          <a:xfrm>
            <a:off x="6280931" y="5486400"/>
            <a:ext cx="463588" cy="369332"/>
          </a:xfrm>
          <a:prstGeom prst="rect">
            <a:avLst/>
          </a:prstGeom>
          <a:noFill/>
        </p:spPr>
        <p:txBody>
          <a:bodyPr wrap="none" rtlCol="0">
            <a:spAutoFit/>
          </a:bodyPr>
          <a:lstStyle/>
          <a:p>
            <a:r>
              <a:rPr lang="en-US" dirty="0"/>
              <a:t>0.0</a:t>
            </a:r>
          </a:p>
        </p:txBody>
      </p:sp>
      <p:sp>
        <p:nvSpPr>
          <p:cNvPr id="25" name="TextBox 24"/>
          <p:cNvSpPr txBox="1"/>
          <p:nvPr/>
        </p:nvSpPr>
        <p:spPr>
          <a:xfrm>
            <a:off x="990600" y="4583668"/>
            <a:ext cx="290464" cy="369332"/>
          </a:xfrm>
          <a:prstGeom prst="rect">
            <a:avLst/>
          </a:prstGeom>
          <a:noFill/>
        </p:spPr>
        <p:txBody>
          <a:bodyPr wrap="none" rtlCol="0">
            <a:spAutoFit/>
          </a:bodyPr>
          <a:lstStyle/>
          <a:p>
            <a:r>
              <a:rPr lang="en-US" dirty="0"/>
              <a:t>0</a:t>
            </a:r>
          </a:p>
        </p:txBody>
      </p:sp>
      <p:sp>
        <p:nvSpPr>
          <p:cNvPr id="26" name="TextBox 25"/>
          <p:cNvSpPr txBox="1"/>
          <p:nvPr/>
        </p:nvSpPr>
        <p:spPr>
          <a:xfrm>
            <a:off x="1503074" y="4146675"/>
            <a:ext cx="290464" cy="369332"/>
          </a:xfrm>
          <a:prstGeom prst="rect">
            <a:avLst/>
          </a:prstGeom>
          <a:noFill/>
        </p:spPr>
        <p:txBody>
          <a:bodyPr wrap="none" rtlCol="0">
            <a:spAutoFit/>
          </a:bodyPr>
          <a:lstStyle/>
          <a:p>
            <a:r>
              <a:rPr lang="en-US" dirty="0"/>
              <a:t>0</a:t>
            </a:r>
          </a:p>
        </p:txBody>
      </p:sp>
      <p:sp>
        <p:nvSpPr>
          <p:cNvPr id="27" name="TextBox 26"/>
          <p:cNvSpPr txBox="1"/>
          <p:nvPr/>
        </p:nvSpPr>
        <p:spPr>
          <a:xfrm>
            <a:off x="2057400" y="4559549"/>
            <a:ext cx="290464" cy="369332"/>
          </a:xfrm>
          <a:prstGeom prst="rect">
            <a:avLst/>
          </a:prstGeom>
          <a:noFill/>
        </p:spPr>
        <p:txBody>
          <a:bodyPr wrap="none" rtlCol="0">
            <a:spAutoFit/>
          </a:bodyPr>
          <a:lstStyle/>
          <a:p>
            <a:r>
              <a:rPr lang="en-US" dirty="0"/>
              <a:t>0</a:t>
            </a:r>
          </a:p>
        </p:txBody>
      </p:sp>
      <p:sp>
        <p:nvSpPr>
          <p:cNvPr id="31" name="TextBox 30"/>
          <p:cNvSpPr txBox="1"/>
          <p:nvPr/>
        </p:nvSpPr>
        <p:spPr>
          <a:xfrm>
            <a:off x="2270602" y="4314646"/>
            <a:ext cx="675185" cy="369332"/>
          </a:xfrm>
          <a:prstGeom prst="rect">
            <a:avLst/>
          </a:prstGeom>
          <a:noFill/>
        </p:spPr>
        <p:txBody>
          <a:bodyPr wrap="none" rtlCol="0">
            <a:spAutoFit/>
          </a:bodyPr>
          <a:lstStyle/>
          <a:p>
            <a:r>
              <a:rPr lang="en-US" dirty="0"/>
              <a:t>0.032</a:t>
            </a:r>
          </a:p>
        </p:txBody>
      </p:sp>
      <p:sp>
        <p:nvSpPr>
          <p:cNvPr id="32" name="TextBox 31"/>
          <p:cNvSpPr txBox="1"/>
          <p:nvPr/>
        </p:nvSpPr>
        <p:spPr>
          <a:xfrm>
            <a:off x="2839633" y="4622907"/>
            <a:ext cx="675185" cy="369332"/>
          </a:xfrm>
          <a:prstGeom prst="rect">
            <a:avLst/>
          </a:prstGeom>
          <a:noFill/>
        </p:spPr>
        <p:txBody>
          <a:bodyPr wrap="none" rtlCol="0">
            <a:spAutoFit/>
          </a:bodyPr>
          <a:lstStyle/>
          <a:p>
            <a:r>
              <a:rPr lang="en-US" dirty="0"/>
              <a:t>0.048</a:t>
            </a:r>
          </a:p>
        </p:txBody>
      </p:sp>
      <p:sp>
        <p:nvSpPr>
          <p:cNvPr id="35" name="TextBox 34"/>
          <p:cNvSpPr txBox="1"/>
          <p:nvPr/>
        </p:nvSpPr>
        <p:spPr>
          <a:xfrm>
            <a:off x="3320554" y="4210453"/>
            <a:ext cx="675185" cy="369332"/>
          </a:xfrm>
          <a:prstGeom prst="rect">
            <a:avLst/>
          </a:prstGeom>
          <a:noFill/>
        </p:spPr>
        <p:txBody>
          <a:bodyPr wrap="square" rtlCol="0">
            <a:spAutoFit/>
          </a:bodyPr>
          <a:lstStyle/>
          <a:p>
            <a:r>
              <a:rPr lang="en-US" dirty="0"/>
              <a:t>0.056</a:t>
            </a:r>
          </a:p>
        </p:txBody>
      </p:sp>
      <p:sp>
        <p:nvSpPr>
          <p:cNvPr id="36" name="TextBox 35"/>
          <p:cNvSpPr txBox="1"/>
          <p:nvPr/>
        </p:nvSpPr>
        <p:spPr>
          <a:xfrm>
            <a:off x="3695700" y="4591063"/>
            <a:ext cx="675185" cy="369332"/>
          </a:xfrm>
          <a:prstGeom prst="rect">
            <a:avLst/>
          </a:prstGeom>
          <a:noFill/>
        </p:spPr>
        <p:txBody>
          <a:bodyPr wrap="none" rtlCol="0">
            <a:spAutoFit/>
          </a:bodyPr>
          <a:lstStyle/>
          <a:p>
            <a:r>
              <a:rPr lang="en-US" dirty="0"/>
              <a:t>0.056</a:t>
            </a:r>
          </a:p>
        </p:txBody>
      </p:sp>
      <p:sp>
        <p:nvSpPr>
          <p:cNvPr id="37" name="TextBox 36"/>
          <p:cNvSpPr txBox="1"/>
          <p:nvPr/>
        </p:nvSpPr>
        <p:spPr>
          <a:xfrm>
            <a:off x="4161318" y="3900789"/>
            <a:ext cx="569387" cy="369332"/>
          </a:xfrm>
          <a:prstGeom prst="rect">
            <a:avLst/>
          </a:prstGeom>
          <a:noFill/>
        </p:spPr>
        <p:txBody>
          <a:bodyPr wrap="none" rtlCol="0">
            <a:spAutoFit/>
          </a:bodyPr>
          <a:lstStyle/>
          <a:p>
            <a:r>
              <a:rPr lang="en-US" dirty="0"/>
              <a:t>0.08</a:t>
            </a:r>
          </a:p>
        </p:txBody>
      </p:sp>
      <p:sp>
        <p:nvSpPr>
          <p:cNvPr id="38" name="TextBox 37"/>
          <p:cNvSpPr txBox="1"/>
          <p:nvPr/>
        </p:nvSpPr>
        <p:spPr>
          <a:xfrm>
            <a:off x="4645006" y="3335846"/>
            <a:ext cx="780983" cy="369332"/>
          </a:xfrm>
          <a:prstGeom prst="rect">
            <a:avLst/>
          </a:prstGeom>
          <a:noFill/>
        </p:spPr>
        <p:txBody>
          <a:bodyPr wrap="none" rtlCol="0">
            <a:spAutoFit/>
          </a:bodyPr>
          <a:lstStyle/>
          <a:p>
            <a:r>
              <a:rPr lang="en-US" dirty="0"/>
              <a:t>0.0604</a:t>
            </a:r>
          </a:p>
        </p:txBody>
      </p:sp>
      <p:sp>
        <p:nvSpPr>
          <p:cNvPr id="39" name="TextBox 38"/>
          <p:cNvSpPr txBox="1"/>
          <p:nvPr/>
        </p:nvSpPr>
        <p:spPr>
          <a:xfrm>
            <a:off x="5518918" y="2667000"/>
            <a:ext cx="780983" cy="369332"/>
          </a:xfrm>
          <a:prstGeom prst="rect">
            <a:avLst/>
          </a:prstGeom>
          <a:noFill/>
        </p:spPr>
        <p:txBody>
          <a:bodyPr wrap="none" rtlCol="0">
            <a:spAutoFit/>
          </a:bodyPr>
          <a:lstStyle/>
          <a:p>
            <a:r>
              <a:rPr lang="en-US" dirty="0"/>
              <a:t>0.0604</a:t>
            </a:r>
          </a:p>
        </p:txBody>
      </p:sp>
      <p:sp>
        <p:nvSpPr>
          <p:cNvPr id="40" name="TextBox 39"/>
          <p:cNvSpPr txBox="1"/>
          <p:nvPr/>
        </p:nvSpPr>
        <p:spPr>
          <a:xfrm>
            <a:off x="4823536" y="2669560"/>
            <a:ext cx="780983" cy="369332"/>
          </a:xfrm>
          <a:prstGeom prst="rect">
            <a:avLst/>
          </a:prstGeom>
          <a:noFill/>
        </p:spPr>
        <p:txBody>
          <a:bodyPr wrap="none" rtlCol="0">
            <a:spAutoFit/>
          </a:bodyPr>
          <a:lstStyle/>
          <a:p>
            <a:r>
              <a:rPr lang="en-US" dirty="0"/>
              <a:t>0.0604</a:t>
            </a:r>
          </a:p>
        </p:txBody>
      </p:sp>
      <p:sp>
        <p:nvSpPr>
          <p:cNvPr id="41" name="TextBox 40"/>
          <p:cNvSpPr txBox="1"/>
          <p:nvPr/>
        </p:nvSpPr>
        <p:spPr>
          <a:xfrm>
            <a:off x="6430054" y="2667000"/>
            <a:ext cx="780983" cy="369332"/>
          </a:xfrm>
          <a:prstGeom prst="rect">
            <a:avLst/>
          </a:prstGeom>
          <a:noFill/>
        </p:spPr>
        <p:txBody>
          <a:bodyPr wrap="none" rtlCol="0">
            <a:spAutoFit/>
          </a:bodyPr>
          <a:lstStyle/>
          <a:p>
            <a:r>
              <a:rPr lang="en-US" dirty="0"/>
              <a:t>0.0604</a:t>
            </a:r>
          </a:p>
        </p:txBody>
      </p:sp>
      <p:sp>
        <p:nvSpPr>
          <p:cNvPr id="42" name="TextBox 41"/>
          <p:cNvSpPr txBox="1"/>
          <p:nvPr/>
        </p:nvSpPr>
        <p:spPr>
          <a:xfrm>
            <a:off x="5305119" y="4199177"/>
            <a:ext cx="569387" cy="369332"/>
          </a:xfrm>
          <a:prstGeom prst="rect">
            <a:avLst/>
          </a:prstGeom>
          <a:noFill/>
        </p:spPr>
        <p:txBody>
          <a:bodyPr wrap="none" rtlCol="0">
            <a:spAutoFit/>
          </a:bodyPr>
          <a:lstStyle/>
          <a:p>
            <a:r>
              <a:rPr lang="en-US" dirty="0"/>
              <a:t>0.51</a:t>
            </a:r>
          </a:p>
        </p:txBody>
      </p:sp>
      <p:sp>
        <p:nvSpPr>
          <p:cNvPr id="43" name="TextBox 42"/>
          <p:cNvSpPr txBox="1"/>
          <p:nvPr/>
        </p:nvSpPr>
        <p:spPr>
          <a:xfrm>
            <a:off x="6241917" y="4234934"/>
            <a:ext cx="569387" cy="369332"/>
          </a:xfrm>
          <a:prstGeom prst="rect">
            <a:avLst/>
          </a:prstGeom>
          <a:noFill/>
        </p:spPr>
        <p:txBody>
          <a:bodyPr wrap="none" rtlCol="0">
            <a:spAutoFit/>
          </a:bodyPr>
          <a:lstStyle/>
          <a:p>
            <a:r>
              <a:rPr lang="en-US" dirty="0"/>
              <a:t>0.51</a:t>
            </a:r>
          </a:p>
        </p:txBody>
      </p:sp>
      <p:sp>
        <p:nvSpPr>
          <p:cNvPr id="44" name="TextBox 43"/>
          <p:cNvSpPr txBox="1"/>
          <p:nvPr/>
        </p:nvSpPr>
        <p:spPr>
          <a:xfrm>
            <a:off x="5803862" y="4622907"/>
            <a:ext cx="569387" cy="369332"/>
          </a:xfrm>
          <a:prstGeom prst="rect">
            <a:avLst/>
          </a:prstGeom>
          <a:noFill/>
        </p:spPr>
        <p:txBody>
          <a:bodyPr wrap="none" rtlCol="0">
            <a:spAutoFit/>
          </a:bodyPr>
          <a:lstStyle/>
          <a:p>
            <a:r>
              <a:rPr lang="en-US" dirty="0"/>
              <a:t>0.51</a:t>
            </a:r>
          </a:p>
        </p:txBody>
      </p:sp>
      <p:sp>
        <p:nvSpPr>
          <p:cNvPr id="45" name="TextBox 44"/>
          <p:cNvSpPr txBox="1"/>
          <p:nvPr/>
        </p:nvSpPr>
        <p:spPr>
          <a:xfrm>
            <a:off x="6553200" y="4622907"/>
            <a:ext cx="569387" cy="369332"/>
          </a:xfrm>
          <a:prstGeom prst="rect">
            <a:avLst/>
          </a:prstGeom>
          <a:noFill/>
        </p:spPr>
        <p:txBody>
          <a:bodyPr wrap="none" rtlCol="0">
            <a:spAutoFit/>
          </a:bodyPr>
          <a:lstStyle/>
          <a:p>
            <a:r>
              <a:rPr lang="en-US" dirty="0"/>
              <a:t>0.51</a:t>
            </a:r>
          </a:p>
        </p:txBody>
      </p:sp>
      <p:sp>
        <p:nvSpPr>
          <p:cNvPr id="46" name="TextBox 45"/>
          <p:cNvSpPr txBox="1"/>
          <p:nvPr/>
        </p:nvSpPr>
        <p:spPr>
          <a:xfrm>
            <a:off x="7502386" y="4604266"/>
            <a:ext cx="290464" cy="369332"/>
          </a:xfrm>
          <a:prstGeom prst="rect">
            <a:avLst/>
          </a:prstGeom>
          <a:noFill/>
        </p:spPr>
        <p:txBody>
          <a:bodyPr wrap="none" rtlCol="0">
            <a:spAutoFit/>
          </a:bodyPr>
          <a:lstStyle/>
          <a:p>
            <a:r>
              <a:rPr lang="en-US" dirty="0"/>
              <a:t>0</a:t>
            </a:r>
          </a:p>
        </p:txBody>
      </p:sp>
      <p:sp>
        <p:nvSpPr>
          <p:cNvPr id="47" name="TextBox 46"/>
          <p:cNvSpPr txBox="1"/>
          <p:nvPr/>
        </p:nvSpPr>
        <p:spPr>
          <a:xfrm>
            <a:off x="7282875" y="3676463"/>
            <a:ext cx="569387" cy="369332"/>
          </a:xfrm>
          <a:prstGeom prst="rect">
            <a:avLst/>
          </a:prstGeom>
          <a:noFill/>
        </p:spPr>
        <p:txBody>
          <a:bodyPr wrap="none" rtlCol="0">
            <a:spAutoFit/>
          </a:bodyPr>
          <a:lstStyle/>
          <a:p>
            <a:r>
              <a:rPr lang="en-US" dirty="0"/>
              <a:t>0.62</a:t>
            </a:r>
          </a:p>
        </p:txBody>
      </p:sp>
      <p:sp>
        <p:nvSpPr>
          <p:cNvPr id="48" name="TextBox 47"/>
          <p:cNvSpPr txBox="1"/>
          <p:nvPr/>
        </p:nvSpPr>
        <p:spPr>
          <a:xfrm>
            <a:off x="7873683" y="3691584"/>
            <a:ext cx="569387" cy="369332"/>
          </a:xfrm>
          <a:prstGeom prst="rect">
            <a:avLst/>
          </a:prstGeom>
          <a:noFill/>
        </p:spPr>
        <p:txBody>
          <a:bodyPr wrap="none" rtlCol="0">
            <a:spAutoFit/>
          </a:bodyPr>
          <a:lstStyle/>
          <a:p>
            <a:r>
              <a:rPr lang="en-US" dirty="0"/>
              <a:t>0.62</a:t>
            </a:r>
          </a:p>
        </p:txBody>
      </p:sp>
      <p:sp>
        <p:nvSpPr>
          <p:cNvPr id="49" name="TextBox 48"/>
          <p:cNvSpPr txBox="1"/>
          <p:nvPr/>
        </p:nvSpPr>
        <p:spPr>
          <a:xfrm>
            <a:off x="7920811" y="5029260"/>
            <a:ext cx="290464" cy="369332"/>
          </a:xfrm>
          <a:prstGeom prst="rect">
            <a:avLst/>
          </a:prstGeom>
          <a:noFill/>
        </p:spPr>
        <p:txBody>
          <a:bodyPr wrap="none" rtlCol="0">
            <a:spAutoFit/>
          </a:bodyPr>
          <a:lstStyle/>
          <a:p>
            <a:r>
              <a:rPr lang="en-US" dirty="0"/>
              <a:t>0</a:t>
            </a:r>
          </a:p>
        </p:txBody>
      </p:sp>
      <p:sp>
        <p:nvSpPr>
          <p:cNvPr id="50" name="TextBox 49"/>
          <p:cNvSpPr txBox="1"/>
          <p:nvPr/>
        </p:nvSpPr>
        <p:spPr>
          <a:xfrm>
            <a:off x="6473711" y="5060718"/>
            <a:ext cx="569387" cy="369332"/>
          </a:xfrm>
          <a:prstGeom prst="rect">
            <a:avLst/>
          </a:prstGeom>
          <a:noFill/>
        </p:spPr>
        <p:txBody>
          <a:bodyPr wrap="none" rtlCol="0">
            <a:spAutoFit/>
          </a:bodyPr>
          <a:lstStyle/>
          <a:p>
            <a:r>
              <a:rPr lang="en-US" dirty="0"/>
              <a:t>0.99</a:t>
            </a:r>
          </a:p>
        </p:txBody>
      </p:sp>
      <p:sp>
        <p:nvSpPr>
          <p:cNvPr id="51" name="TextBox 50"/>
          <p:cNvSpPr txBox="1"/>
          <p:nvPr/>
        </p:nvSpPr>
        <p:spPr>
          <a:xfrm>
            <a:off x="5604453" y="5069782"/>
            <a:ext cx="569387" cy="369332"/>
          </a:xfrm>
          <a:prstGeom prst="rect">
            <a:avLst/>
          </a:prstGeom>
          <a:noFill/>
        </p:spPr>
        <p:txBody>
          <a:bodyPr wrap="none" rtlCol="0">
            <a:spAutoFit/>
          </a:bodyPr>
          <a:lstStyle/>
          <a:p>
            <a:r>
              <a:rPr lang="en-US" dirty="0"/>
              <a:t>0.08</a:t>
            </a:r>
          </a:p>
        </p:txBody>
      </p:sp>
      <p:sp>
        <p:nvSpPr>
          <p:cNvPr id="52" name="TextBox 51"/>
          <p:cNvSpPr txBox="1"/>
          <p:nvPr/>
        </p:nvSpPr>
        <p:spPr>
          <a:xfrm>
            <a:off x="4679342" y="4663353"/>
            <a:ext cx="569387" cy="369332"/>
          </a:xfrm>
          <a:prstGeom prst="rect">
            <a:avLst/>
          </a:prstGeom>
          <a:noFill/>
        </p:spPr>
        <p:txBody>
          <a:bodyPr wrap="none" rtlCol="0">
            <a:spAutoFit/>
          </a:bodyPr>
          <a:lstStyle/>
          <a:p>
            <a:r>
              <a:rPr lang="en-US" dirty="0"/>
              <a:t>0.08</a:t>
            </a:r>
          </a:p>
        </p:txBody>
      </p:sp>
      <p:sp>
        <p:nvSpPr>
          <p:cNvPr id="53" name="TextBox 52"/>
          <p:cNvSpPr txBox="1"/>
          <p:nvPr/>
        </p:nvSpPr>
        <p:spPr>
          <a:xfrm>
            <a:off x="6890082" y="1233106"/>
            <a:ext cx="675185" cy="369332"/>
          </a:xfrm>
          <a:prstGeom prst="rect">
            <a:avLst/>
          </a:prstGeom>
          <a:noFill/>
        </p:spPr>
        <p:txBody>
          <a:bodyPr wrap="none" rtlCol="0">
            <a:spAutoFit/>
          </a:bodyPr>
          <a:lstStyle/>
          <a:p>
            <a:r>
              <a:rPr lang="en-US" dirty="0"/>
              <a:t>0.503</a:t>
            </a:r>
          </a:p>
        </p:txBody>
      </p:sp>
      <p:sp>
        <p:nvSpPr>
          <p:cNvPr id="54" name="TextBox 53"/>
          <p:cNvSpPr txBox="1"/>
          <p:nvPr/>
        </p:nvSpPr>
        <p:spPr>
          <a:xfrm>
            <a:off x="7693838" y="1027318"/>
            <a:ext cx="463588" cy="369332"/>
          </a:xfrm>
          <a:prstGeom prst="rect">
            <a:avLst/>
          </a:prstGeom>
          <a:noFill/>
        </p:spPr>
        <p:txBody>
          <a:bodyPr wrap="none" rtlCol="0">
            <a:spAutoFit/>
          </a:bodyPr>
          <a:lstStyle/>
          <a:p>
            <a:r>
              <a:rPr lang="en-US" dirty="0"/>
              <a:t>0.5</a:t>
            </a:r>
          </a:p>
        </p:txBody>
      </p:sp>
      <p:sp>
        <p:nvSpPr>
          <p:cNvPr id="55" name="TextBox 54"/>
          <p:cNvSpPr txBox="1"/>
          <p:nvPr/>
        </p:nvSpPr>
        <p:spPr>
          <a:xfrm>
            <a:off x="7572905" y="2362200"/>
            <a:ext cx="569387" cy="369332"/>
          </a:xfrm>
          <a:prstGeom prst="rect">
            <a:avLst/>
          </a:prstGeom>
          <a:noFill/>
        </p:spPr>
        <p:txBody>
          <a:bodyPr wrap="none" rtlCol="0">
            <a:spAutoFit/>
          </a:bodyPr>
          <a:lstStyle/>
          <a:p>
            <a:r>
              <a:rPr lang="en-US" dirty="0"/>
              <a:t>0.76</a:t>
            </a:r>
          </a:p>
        </p:txBody>
      </p:sp>
      <p:sp>
        <p:nvSpPr>
          <p:cNvPr id="56" name="TextBox 55"/>
          <p:cNvSpPr txBox="1"/>
          <p:nvPr/>
        </p:nvSpPr>
        <p:spPr>
          <a:xfrm>
            <a:off x="7587637" y="1745384"/>
            <a:ext cx="675185" cy="369332"/>
          </a:xfrm>
          <a:prstGeom prst="rect">
            <a:avLst/>
          </a:prstGeom>
          <a:noFill/>
        </p:spPr>
        <p:txBody>
          <a:bodyPr wrap="none" rtlCol="0">
            <a:spAutoFit/>
          </a:bodyPr>
          <a:lstStyle/>
          <a:p>
            <a:r>
              <a:rPr lang="en-US" dirty="0"/>
              <a:t>0.503</a:t>
            </a:r>
          </a:p>
        </p:txBody>
      </p:sp>
      <p:sp>
        <p:nvSpPr>
          <p:cNvPr id="57" name="TextBox 56"/>
          <p:cNvSpPr txBox="1"/>
          <p:nvPr/>
        </p:nvSpPr>
        <p:spPr>
          <a:xfrm>
            <a:off x="6628802" y="1764268"/>
            <a:ext cx="675185" cy="369332"/>
          </a:xfrm>
          <a:prstGeom prst="rect">
            <a:avLst/>
          </a:prstGeom>
          <a:noFill/>
        </p:spPr>
        <p:txBody>
          <a:bodyPr wrap="none" rtlCol="0">
            <a:spAutoFit/>
          </a:bodyPr>
          <a:lstStyle/>
          <a:p>
            <a:r>
              <a:rPr lang="en-US" dirty="0"/>
              <a:t>0.503</a:t>
            </a:r>
          </a:p>
        </p:txBody>
      </p:sp>
      <p:sp>
        <p:nvSpPr>
          <p:cNvPr id="58" name="TextBox 57"/>
          <p:cNvSpPr txBox="1"/>
          <p:nvPr/>
        </p:nvSpPr>
        <p:spPr>
          <a:xfrm>
            <a:off x="6473462" y="2259569"/>
            <a:ext cx="569387" cy="369332"/>
          </a:xfrm>
          <a:prstGeom prst="rect">
            <a:avLst/>
          </a:prstGeom>
          <a:noFill/>
        </p:spPr>
        <p:txBody>
          <a:bodyPr wrap="none" rtlCol="0">
            <a:spAutoFit/>
          </a:bodyPr>
          <a:lstStyle/>
          <a:p>
            <a:r>
              <a:rPr lang="en-US" dirty="0"/>
              <a:t>0.54</a:t>
            </a:r>
          </a:p>
        </p:txBody>
      </p:sp>
      <p:sp>
        <p:nvSpPr>
          <p:cNvPr id="59" name="TextBox 58"/>
          <p:cNvSpPr txBox="1"/>
          <p:nvPr/>
        </p:nvSpPr>
        <p:spPr>
          <a:xfrm>
            <a:off x="5572068" y="2267555"/>
            <a:ext cx="569387" cy="369332"/>
          </a:xfrm>
          <a:prstGeom prst="rect">
            <a:avLst/>
          </a:prstGeom>
          <a:noFill/>
        </p:spPr>
        <p:txBody>
          <a:bodyPr wrap="none" rtlCol="0">
            <a:spAutoFit/>
          </a:bodyPr>
          <a:lstStyle/>
          <a:p>
            <a:r>
              <a:rPr lang="en-US" dirty="0"/>
              <a:t>0.54</a:t>
            </a:r>
          </a:p>
        </p:txBody>
      </p:sp>
      <p:sp>
        <p:nvSpPr>
          <p:cNvPr id="60" name="TextBox 59"/>
          <p:cNvSpPr txBox="1"/>
          <p:nvPr/>
        </p:nvSpPr>
        <p:spPr>
          <a:xfrm>
            <a:off x="5750712" y="1760812"/>
            <a:ext cx="675185" cy="369332"/>
          </a:xfrm>
          <a:prstGeom prst="rect">
            <a:avLst/>
          </a:prstGeom>
          <a:noFill/>
        </p:spPr>
        <p:txBody>
          <a:bodyPr wrap="none" rtlCol="0">
            <a:spAutoFit/>
          </a:bodyPr>
          <a:lstStyle/>
          <a:p>
            <a:r>
              <a:rPr lang="en-US" dirty="0"/>
              <a:t>0.503</a:t>
            </a:r>
          </a:p>
        </p:txBody>
      </p:sp>
      <p:sp>
        <p:nvSpPr>
          <p:cNvPr id="61" name="TextBox 60"/>
          <p:cNvSpPr txBox="1"/>
          <p:nvPr/>
        </p:nvSpPr>
        <p:spPr>
          <a:xfrm>
            <a:off x="6096806" y="1396650"/>
            <a:ext cx="675185" cy="369332"/>
          </a:xfrm>
          <a:prstGeom prst="rect">
            <a:avLst/>
          </a:prstGeom>
          <a:noFill/>
        </p:spPr>
        <p:txBody>
          <a:bodyPr wrap="none" rtlCol="0">
            <a:spAutoFit/>
          </a:bodyPr>
          <a:lstStyle/>
          <a:p>
            <a:r>
              <a:rPr lang="en-US" dirty="0"/>
              <a:t>0.503</a:t>
            </a:r>
          </a:p>
        </p:txBody>
      </p:sp>
      <p:sp>
        <p:nvSpPr>
          <p:cNvPr id="62" name="TextBox 61"/>
          <p:cNvSpPr txBox="1"/>
          <p:nvPr/>
        </p:nvSpPr>
        <p:spPr>
          <a:xfrm>
            <a:off x="5121802" y="1518597"/>
            <a:ext cx="675185" cy="369332"/>
          </a:xfrm>
          <a:prstGeom prst="rect">
            <a:avLst/>
          </a:prstGeom>
          <a:noFill/>
        </p:spPr>
        <p:txBody>
          <a:bodyPr wrap="none" rtlCol="0">
            <a:spAutoFit/>
          </a:bodyPr>
          <a:lstStyle/>
          <a:p>
            <a:r>
              <a:rPr lang="en-US" dirty="0"/>
              <a:t>0.503</a:t>
            </a:r>
          </a:p>
        </p:txBody>
      </p:sp>
      <p:cxnSp>
        <p:nvCxnSpPr>
          <p:cNvPr id="63" name="Straight Arrow Connector 62"/>
          <p:cNvCxnSpPr/>
          <p:nvPr/>
        </p:nvCxnSpPr>
        <p:spPr>
          <a:xfrm>
            <a:off x="734647" y="5638800"/>
            <a:ext cx="767581" cy="49921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1676400" y="6324600"/>
            <a:ext cx="320040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65" name="Oval 64"/>
          <p:cNvSpPr/>
          <p:nvPr/>
        </p:nvSpPr>
        <p:spPr>
          <a:xfrm>
            <a:off x="4215491" y="5682734"/>
            <a:ext cx="381000" cy="337066"/>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Arrow Connector 65"/>
          <p:cNvCxnSpPr/>
          <p:nvPr/>
        </p:nvCxnSpPr>
        <p:spPr>
          <a:xfrm>
            <a:off x="4876800" y="6324600"/>
            <a:ext cx="2413787"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67" name="Oval 66"/>
          <p:cNvSpPr/>
          <p:nvPr/>
        </p:nvSpPr>
        <p:spPr>
          <a:xfrm>
            <a:off x="6781800" y="5638800"/>
            <a:ext cx="381000" cy="337066"/>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Arrow Connector 67"/>
          <p:cNvCxnSpPr/>
          <p:nvPr/>
        </p:nvCxnSpPr>
        <p:spPr>
          <a:xfrm flipV="1">
            <a:off x="7162800" y="5593484"/>
            <a:ext cx="0" cy="60887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7173686" y="5587321"/>
            <a:ext cx="1132114" cy="616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70" name="Oval 69"/>
          <p:cNvSpPr/>
          <p:nvPr/>
        </p:nvSpPr>
        <p:spPr>
          <a:xfrm>
            <a:off x="7549243" y="4955062"/>
            <a:ext cx="381000" cy="337066"/>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Picture 70"/>
          <p:cNvPicPr>
            <a:picLocks noChangeAspect="1"/>
          </p:cNvPicPr>
          <p:nvPr/>
        </p:nvPicPr>
        <p:blipFill>
          <a:blip r:embed="rId3"/>
          <a:stretch>
            <a:fillRect/>
          </a:stretch>
        </p:blipFill>
        <p:spPr>
          <a:xfrm flipH="1">
            <a:off x="8089798" y="5382571"/>
            <a:ext cx="723782" cy="322942"/>
          </a:xfrm>
          <a:prstGeom prst="rect">
            <a:avLst/>
          </a:prstGeom>
        </p:spPr>
      </p:pic>
      <p:sp>
        <p:nvSpPr>
          <p:cNvPr id="6" name="Title 5"/>
          <p:cNvSpPr>
            <a:spLocks noGrp="1"/>
          </p:cNvSpPr>
          <p:nvPr>
            <p:ph type="title"/>
          </p:nvPr>
        </p:nvSpPr>
        <p:spPr/>
        <p:txBody>
          <a:bodyPr/>
          <a:lstStyle/>
          <a:p>
            <a:r>
              <a:rPr lang="en-US" dirty="0"/>
              <a:t>Emergency storm response</a:t>
            </a:r>
          </a:p>
        </p:txBody>
      </p:sp>
      <p:sp>
        <p:nvSpPr>
          <p:cNvPr id="72" name="Rectangle 71"/>
          <p:cNvSpPr/>
          <p:nvPr/>
        </p:nvSpPr>
        <p:spPr>
          <a:xfrm>
            <a:off x="3505199" y="6624591"/>
            <a:ext cx="445007" cy="1568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73" name="Rectangle 72"/>
          <p:cNvSpPr/>
          <p:nvPr/>
        </p:nvSpPr>
        <p:spPr>
          <a:xfrm>
            <a:off x="2590799" y="6586491"/>
            <a:ext cx="445007" cy="1568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74" name="Rectangle 73"/>
          <p:cNvSpPr/>
          <p:nvPr/>
        </p:nvSpPr>
        <p:spPr>
          <a:xfrm>
            <a:off x="5486399" y="3780120"/>
            <a:ext cx="445007" cy="1568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75" name="Rectangle 74"/>
          <p:cNvSpPr/>
          <p:nvPr/>
        </p:nvSpPr>
        <p:spPr>
          <a:xfrm>
            <a:off x="4876799" y="1290230"/>
            <a:ext cx="445007" cy="1568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76" name="Rectangle 75"/>
          <p:cNvSpPr/>
          <p:nvPr/>
        </p:nvSpPr>
        <p:spPr>
          <a:xfrm>
            <a:off x="8654142" y="2585630"/>
            <a:ext cx="445007" cy="1568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77" name="Rectangle 76"/>
          <p:cNvSpPr/>
          <p:nvPr/>
        </p:nvSpPr>
        <p:spPr>
          <a:xfrm>
            <a:off x="8654142" y="5252630"/>
            <a:ext cx="445007" cy="1568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78" name="Rectangle 77"/>
          <p:cNvSpPr/>
          <p:nvPr/>
        </p:nvSpPr>
        <p:spPr>
          <a:xfrm>
            <a:off x="8191499" y="6053452"/>
            <a:ext cx="445007" cy="1568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Tree>
    <p:extLst>
      <p:ext uri="{BB962C8B-B14F-4D97-AF65-F5344CB8AC3E}">
        <p14:creationId xmlns:p14="http://schemas.microsoft.com/office/powerpoint/2010/main" val="3160264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165" y="1233106"/>
            <a:ext cx="8648035" cy="5624894"/>
          </a:xfrm>
          <a:prstGeom prst="rect">
            <a:avLst/>
          </a:prstGeom>
        </p:spPr>
      </p:pic>
      <p:sp>
        <p:nvSpPr>
          <p:cNvPr id="12" name="TextBox 11"/>
          <p:cNvSpPr txBox="1"/>
          <p:nvPr/>
        </p:nvSpPr>
        <p:spPr>
          <a:xfrm>
            <a:off x="6781800" y="5638800"/>
            <a:ext cx="228600" cy="369332"/>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X</a:t>
            </a:r>
          </a:p>
        </p:txBody>
      </p:sp>
      <p:sp>
        <p:nvSpPr>
          <p:cNvPr id="13" name="TextBox 12"/>
          <p:cNvSpPr txBox="1"/>
          <p:nvPr/>
        </p:nvSpPr>
        <p:spPr>
          <a:xfrm>
            <a:off x="4191000" y="5650468"/>
            <a:ext cx="228600" cy="369332"/>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X</a:t>
            </a:r>
          </a:p>
        </p:txBody>
      </p:sp>
      <p:sp>
        <p:nvSpPr>
          <p:cNvPr id="14" name="TextBox 13"/>
          <p:cNvSpPr txBox="1"/>
          <p:nvPr/>
        </p:nvSpPr>
        <p:spPr>
          <a:xfrm>
            <a:off x="7542379" y="4953000"/>
            <a:ext cx="217714" cy="381000"/>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X</a:t>
            </a:r>
          </a:p>
        </p:txBody>
      </p:sp>
      <p:sp>
        <p:nvSpPr>
          <p:cNvPr id="15" name="TextBox 14"/>
          <p:cNvSpPr txBox="1"/>
          <p:nvPr/>
        </p:nvSpPr>
        <p:spPr>
          <a:xfrm>
            <a:off x="7303604" y="1369153"/>
            <a:ext cx="228600" cy="369332"/>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X</a:t>
            </a:r>
          </a:p>
        </p:txBody>
      </p:sp>
      <p:sp>
        <p:nvSpPr>
          <p:cNvPr id="16" name="TextBox 15"/>
          <p:cNvSpPr txBox="1"/>
          <p:nvPr/>
        </p:nvSpPr>
        <p:spPr>
          <a:xfrm>
            <a:off x="7645083" y="2133600"/>
            <a:ext cx="228600" cy="369332"/>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X</a:t>
            </a:r>
          </a:p>
        </p:txBody>
      </p:sp>
      <p:sp>
        <p:nvSpPr>
          <p:cNvPr id="17" name="TextBox 16"/>
          <p:cNvSpPr txBox="1"/>
          <p:nvPr/>
        </p:nvSpPr>
        <p:spPr>
          <a:xfrm>
            <a:off x="7290587" y="3962400"/>
            <a:ext cx="217714" cy="381000"/>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X</a:t>
            </a:r>
          </a:p>
        </p:txBody>
      </p:sp>
      <p:sp>
        <p:nvSpPr>
          <p:cNvPr id="4" name="TextBox 3"/>
          <p:cNvSpPr txBox="1"/>
          <p:nvPr/>
        </p:nvSpPr>
        <p:spPr>
          <a:xfrm>
            <a:off x="1959289" y="5486400"/>
            <a:ext cx="463588" cy="369332"/>
          </a:xfrm>
          <a:prstGeom prst="rect">
            <a:avLst/>
          </a:prstGeom>
          <a:noFill/>
        </p:spPr>
        <p:txBody>
          <a:bodyPr wrap="none" rtlCol="0">
            <a:spAutoFit/>
          </a:bodyPr>
          <a:lstStyle/>
          <a:p>
            <a:r>
              <a:rPr lang="en-US" dirty="0"/>
              <a:t>0.0</a:t>
            </a:r>
          </a:p>
        </p:txBody>
      </p:sp>
      <p:sp>
        <p:nvSpPr>
          <p:cNvPr id="21" name="TextBox 20"/>
          <p:cNvSpPr txBox="1"/>
          <p:nvPr/>
        </p:nvSpPr>
        <p:spPr>
          <a:xfrm>
            <a:off x="2740006" y="5498068"/>
            <a:ext cx="463588" cy="369332"/>
          </a:xfrm>
          <a:prstGeom prst="rect">
            <a:avLst/>
          </a:prstGeom>
          <a:noFill/>
        </p:spPr>
        <p:txBody>
          <a:bodyPr wrap="none" rtlCol="0">
            <a:spAutoFit/>
          </a:bodyPr>
          <a:lstStyle/>
          <a:p>
            <a:r>
              <a:rPr lang="en-US" dirty="0"/>
              <a:t>0.0</a:t>
            </a:r>
          </a:p>
        </p:txBody>
      </p:sp>
      <p:sp>
        <p:nvSpPr>
          <p:cNvPr id="22" name="TextBox 21"/>
          <p:cNvSpPr txBox="1"/>
          <p:nvPr/>
        </p:nvSpPr>
        <p:spPr>
          <a:xfrm>
            <a:off x="3874230" y="5486400"/>
            <a:ext cx="463588" cy="369332"/>
          </a:xfrm>
          <a:prstGeom prst="rect">
            <a:avLst/>
          </a:prstGeom>
          <a:noFill/>
        </p:spPr>
        <p:txBody>
          <a:bodyPr wrap="none" rtlCol="0">
            <a:spAutoFit/>
          </a:bodyPr>
          <a:lstStyle/>
          <a:p>
            <a:r>
              <a:rPr lang="en-US" dirty="0"/>
              <a:t>0.0</a:t>
            </a:r>
          </a:p>
        </p:txBody>
      </p:sp>
      <p:sp>
        <p:nvSpPr>
          <p:cNvPr id="23" name="TextBox 22"/>
          <p:cNvSpPr txBox="1"/>
          <p:nvPr/>
        </p:nvSpPr>
        <p:spPr>
          <a:xfrm>
            <a:off x="5287124" y="5486400"/>
            <a:ext cx="463588" cy="369332"/>
          </a:xfrm>
          <a:prstGeom prst="rect">
            <a:avLst/>
          </a:prstGeom>
          <a:noFill/>
        </p:spPr>
        <p:txBody>
          <a:bodyPr wrap="none" rtlCol="0">
            <a:spAutoFit/>
          </a:bodyPr>
          <a:lstStyle/>
          <a:p>
            <a:r>
              <a:rPr lang="en-US" dirty="0"/>
              <a:t>0.0</a:t>
            </a:r>
          </a:p>
        </p:txBody>
      </p:sp>
      <p:sp>
        <p:nvSpPr>
          <p:cNvPr id="24" name="TextBox 23"/>
          <p:cNvSpPr txBox="1"/>
          <p:nvPr/>
        </p:nvSpPr>
        <p:spPr>
          <a:xfrm>
            <a:off x="6280931" y="5486400"/>
            <a:ext cx="463588" cy="369332"/>
          </a:xfrm>
          <a:prstGeom prst="rect">
            <a:avLst/>
          </a:prstGeom>
          <a:noFill/>
        </p:spPr>
        <p:txBody>
          <a:bodyPr wrap="none" rtlCol="0">
            <a:spAutoFit/>
          </a:bodyPr>
          <a:lstStyle/>
          <a:p>
            <a:r>
              <a:rPr lang="en-US" dirty="0"/>
              <a:t>0.0</a:t>
            </a:r>
          </a:p>
        </p:txBody>
      </p:sp>
      <p:sp>
        <p:nvSpPr>
          <p:cNvPr id="25" name="TextBox 24"/>
          <p:cNvSpPr txBox="1"/>
          <p:nvPr/>
        </p:nvSpPr>
        <p:spPr>
          <a:xfrm>
            <a:off x="990600" y="4583668"/>
            <a:ext cx="290464" cy="369332"/>
          </a:xfrm>
          <a:prstGeom prst="rect">
            <a:avLst/>
          </a:prstGeom>
          <a:noFill/>
        </p:spPr>
        <p:txBody>
          <a:bodyPr wrap="none" rtlCol="0">
            <a:spAutoFit/>
          </a:bodyPr>
          <a:lstStyle/>
          <a:p>
            <a:r>
              <a:rPr lang="en-US" dirty="0"/>
              <a:t>0</a:t>
            </a:r>
          </a:p>
        </p:txBody>
      </p:sp>
      <p:sp>
        <p:nvSpPr>
          <p:cNvPr id="26" name="TextBox 25"/>
          <p:cNvSpPr txBox="1"/>
          <p:nvPr/>
        </p:nvSpPr>
        <p:spPr>
          <a:xfrm>
            <a:off x="1503074" y="4146675"/>
            <a:ext cx="290464" cy="369332"/>
          </a:xfrm>
          <a:prstGeom prst="rect">
            <a:avLst/>
          </a:prstGeom>
          <a:noFill/>
        </p:spPr>
        <p:txBody>
          <a:bodyPr wrap="none" rtlCol="0">
            <a:spAutoFit/>
          </a:bodyPr>
          <a:lstStyle/>
          <a:p>
            <a:r>
              <a:rPr lang="en-US" dirty="0"/>
              <a:t>0</a:t>
            </a:r>
          </a:p>
        </p:txBody>
      </p:sp>
      <p:sp>
        <p:nvSpPr>
          <p:cNvPr id="27" name="TextBox 26"/>
          <p:cNvSpPr txBox="1"/>
          <p:nvPr/>
        </p:nvSpPr>
        <p:spPr>
          <a:xfrm>
            <a:off x="2057400" y="4559549"/>
            <a:ext cx="290464" cy="369332"/>
          </a:xfrm>
          <a:prstGeom prst="rect">
            <a:avLst/>
          </a:prstGeom>
          <a:noFill/>
        </p:spPr>
        <p:txBody>
          <a:bodyPr wrap="none" rtlCol="0">
            <a:spAutoFit/>
          </a:bodyPr>
          <a:lstStyle/>
          <a:p>
            <a:r>
              <a:rPr lang="en-US" dirty="0"/>
              <a:t>0</a:t>
            </a:r>
          </a:p>
        </p:txBody>
      </p:sp>
      <p:sp>
        <p:nvSpPr>
          <p:cNvPr id="31" name="TextBox 30"/>
          <p:cNvSpPr txBox="1"/>
          <p:nvPr/>
        </p:nvSpPr>
        <p:spPr>
          <a:xfrm>
            <a:off x="2270602" y="4314646"/>
            <a:ext cx="463588" cy="369332"/>
          </a:xfrm>
          <a:prstGeom prst="rect">
            <a:avLst/>
          </a:prstGeom>
          <a:noFill/>
        </p:spPr>
        <p:txBody>
          <a:bodyPr wrap="none" rtlCol="0">
            <a:spAutoFit/>
          </a:bodyPr>
          <a:lstStyle/>
          <a:p>
            <a:r>
              <a:rPr lang="en-US" dirty="0"/>
              <a:t>0.0</a:t>
            </a:r>
          </a:p>
        </p:txBody>
      </p:sp>
      <p:sp>
        <p:nvSpPr>
          <p:cNvPr id="32" name="TextBox 31"/>
          <p:cNvSpPr txBox="1"/>
          <p:nvPr/>
        </p:nvSpPr>
        <p:spPr>
          <a:xfrm>
            <a:off x="2839633" y="4622907"/>
            <a:ext cx="463588" cy="369332"/>
          </a:xfrm>
          <a:prstGeom prst="rect">
            <a:avLst/>
          </a:prstGeom>
          <a:noFill/>
        </p:spPr>
        <p:txBody>
          <a:bodyPr wrap="none" rtlCol="0">
            <a:spAutoFit/>
          </a:bodyPr>
          <a:lstStyle/>
          <a:p>
            <a:r>
              <a:rPr lang="en-US" dirty="0"/>
              <a:t>0.0</a:t>
            </a:r>
          </a:p>
        </p:txBody>
      </p:sp>
      <p:sp>
        <p:nvSpPr>
          <p:cNvPr id="35" name="TextBox 34"/>
          <p:cNvSpPr txBox="1"/>
          <p:nvPr/>
        </p:nvSpPr>
        <p:spPr>
          <a:xfrm>
            <a:off x="3320554" y="4210453"/>
            <a:ext cx="675185" cy="369332"/>
          </a:xfrm>
          <a:prstGeom prst="rect">
            <a:avLst/>
          </a:prstGeom>
          <a:noFill/>
        </p:spPr>
        <p:txBody>
          <a:bodyPr wrap="square" rtlCol="0">
            <a:spAutoFit/>
          </a:bodyPr>
          <a:lstStyle/>
          <a:p>
            <a:r>
              <a:rPr lang="en-US" dirty="0"/>
              <a:t>0.0</a:t>
            </a:r>
          </a:p>
        </p:txBody>
      </p:sp>
      <p:sp>
        <p:nvSpPr>
          <p:cNvPr id="37" name="TextBox 36"/>
          <p:cNvSpPr txBox="1"/>
          <p:nvPr/>
        </p:nvSpPr>
        <p:spPr>
          <a:xfrm>
            <a:off x="4161318" y="3900789"/>
            <a:ext cx="463588" cy="369332"/>
          </a:xfrm>
          <a:prstGeom prst="rect">
            <a:avLst/>
          </a:prstGeom>
          <a:noFill/>
        </p:spPr>
        <p:txBody>
          <a:bodyPr wrap="none" rtlCol="0">
            <a:spAutoFit/>
          </a:bodyPr>
          <a:lstStyle/>
          <a:p>
            <a:r>
              <a:rPr lang="en-US" dirty="0"/>
              <a:t>0.0</a:t>
            </a:r>
          </a:p>
        </p:txBody>
      </p:sp>
      <p:sp>
        <p:nvSpPr>
          <p:cNvPr id="38" name="TextBox 37"/>
          <p:cNvSpPr txBox="1"/>
          <p:nvPr/>
        </p:nvSpPr>
        <p:spPr>
          <a:xfrm>
            <a:off x="4645006" y="3335846"/>
            <a:ext cx="569387" cy="369332"/>
          </a:xfrm>
          <a:prstGeom prst="rect">
            <a:avLst/>
          </a:prstGeom>
          <a:noFill/>
        </p:spPr>
        <p:txBody>
          <a:bodyPr wrap="none" rtlCol="0">
            <a:spAutoFit/>
          </a:bodyPr>
          <a:lstStyle/>
          <a:p>
            <a:r>
              <a:rPr lang="en-US" dirty="0"/>
              <a:t>0.06</a:t>
            </a:r>
          </a:p>
        </p:txBody>
      </p:sp>
      <p:sp>
        <p:nvSpPr>
          <p:cNvPr id="39" name="TextBox 38"/>
          <p:cNvSpPr txBox="1"/>
          <p:nvPr/>
        </p:nvSpPr>
        <p:spPr>
          <a:xfrm>
            <a:off x="5518918" y="2667000"/>
            <a:ext cx="569387" cy="369332"/>
          </a:xfrm>
          <a:prstGeom prst="rect">
            <a:avLst/>
          </a:prstGeom>
          <a:noFill/>
        </p:spPr>
        <p:txBody>
          <a:bodyPr wrap="none" rtlCol="0">
            <a:spAutoFit/>
          </a:bodyPr>
          <a:lstStyle/>
          <a:p>
            <a:r>
              <a:rPr lang="en-US" dirty="0"/>
              <a:t>0.06</a:t>
            </a:r>
          </a:p>
        </p:txBody>
      </p:sp>
      <p:sp>
        <p:nvSpPr>
          <p:cNvPr id="40" name="TextBox 39"/>
          <p:cNvSpPr txBox="1"/>
          <p:nvPr/>
        </p:nvSpPr>
        <p:spPr>
          <a:xfrm>
            <a:off x="4823536" y="2669560"/>
            <a:ext cx="569387" cy="369332"/>
          </a:xfrm>
          <a:prstGeom prst="rect">
            <a:avLst/>
          </a:prstGeom>
          <a:noFill/>
        </p:spPr>
        <p:txBody>
          <a:bodyPr wrap="none" rtlCol="0">
            <a:spAutoFit/>
          </a:bodyPr>
          <a:lstStyle/>
          <a:p>
            <a:r>
              <a:rPr lang="en-US" dirty="0"/>
              <a:t>0.06</a:t>
            </a:r>
          </a:p>
        </p:txBody>
      </p:sp>
      <p:sp>
        <p:nvSpPr>
          <p:cNvPr id="41" name="TextBox 40"/>
          <p:cNvSpPr txBox="1"/>
          <p:nvPr/>
        </p:nvSpPr>
        <p:spPr>
          <a:xfrm>
            <a:off x="6430054" y="2667000"/>
            <a:ext cx="569387" cy="369332"/>
          </a:xfrm>
          <a:prstGeom prst="rect">
            <a:avLst/>
          </a:prstGeom>
          <a:noFill/>
        </p:spPr>
        <p:txBody>
          <a:bodyPr wrap="none" rtlCol="0">
            <a:spAutoFit/>
          </a:bodyPr>
          <a:lstStyle/>
          <a:p>
            <a:r>
              <a:rPr lang="en-US" dirty="0"/>
              <a:t>0.06</a:t>
            </a:r>
          </a:p>
        </p:txBody>
      </p:sp>
      <p:sp>
        <p:nvSpPr>
          <p:cNvPr id="42" name="TextBox 41"/>
          <p:cNvSpPr txBox="1"/>
          <p:nvPr/>
        </p:nvSpPr>
        <p:spPr>
          <a:xfrm>
            <a:off x="5425989" y="4220457"/>
            <a:ext cx="290464" cy="369332"/>
          </a:xfrm>
          <a:prstGeom prst="rect">
            <a:avLst/>
          </a:prstGeom>
          <a:noFill/>
        </p:spPr>
        <p:txBody>
          <a:bodyPr wrap="none" rtlCol="0">
            <a:spAutoFit/>
          </a:bodyPr>
          <a:lstStyle/>
          <a:p>
            <a:r>
              <a:rPr lang="en-US" dirty="0"/>
              <a:t>0</a:t>
            </a:r>
          </a:p>
        </p:txBody>
      </p:sp>
      <p:sp>
        <p:nvSpPr>
          <p:cNvPr id="43" name="TextBox 42"/>
          <p:cNvSpPr txBox="1"/>
          <p:nvPr/>
        </p:nvSpPr>
        <p:spPr>
          <a:xfrm>
            <a:off x="6400800" y="4234934"/>
            <a:ext cx="290464" cy="369332"/>
          </a:xfrm>
          <a:prstGeom prst="rect">
            <a:avLst/>
          </a:prstGeom>
          <a:noFill/>
        </p:spPr>
        <p:txBody>
          <a:bodyPr wrap="none" rtlCol="0">
            <a:spAutoFit/>
          </a:bodyPr>
          <a:lstStyle/>
          <a:p>
            <a:r>
              <a:rPr lang="en-US" dirty="0"/>
              <a:t>0</a:t>
            </a:r>
          </a:p>
        </p:txBody>
      </p:sp>
      <p:sp>
        <p:nvSpPr>
          <p:cNvPr id="44" name="TextBox 43"/>
          <p:cNvSpPr txBox="1"/>
          <p:nvPr/>
        </p:nvSpPr>
        <p:spPr>
          <a:xfrm>
            <a:off x="5957936" y="4622907"/>
            <a:ext cx="290464" cy="369332"/>
          </a:xfrm>
          <a:prstGeom prst="rect">
            <a:avLst/>
          </a:prstGeom>
          <a:noFill/>
        </p:spPr>
        <p:txBody>
          <a:bodyPr wrap="none" rtlCol="0">
            <a:spAutoFit/>
          </a:bodyPr>
          <a:lstStyle/>
          <a:p>
            <a:r>
              <a:rPr lang="en-US" dirty="0"/>
              <a:t>0</a:t>
            </a:r>
          </a:p>
        </p:txBody>
      </p:sp>
      <p:sp>
        <p:nvSpPr>
          <p:cNvPr id="46" name="TextBox 45"/>
          <p:cNvSpPr txBox="1"/>
          <p:nvPr/>
        </p:nvSpPr>
        <p:spPr>
          <a:xfrm>
            <a:off x="7502386" y="4604266"/>
            <a:ext cx="290464" cy="369332"/>
          </a:xfrm>
          <a:prstGeom prst="rect">
            <a:avLst/>
          </a:prstGeom>
          <a:noFill/>
        </p:spPr>
        <p:txBody>
          <a:bodyPr wrap="none" rtlCol="0">
            <a:spAutoFit/>
          </a:bodyPr>
          <a:lstStyle/>
          <a:p>
            <a:r>
              <a:rPr lang="en-US" dirty="0"/>
              <a:t>0</a:t>
            </a:r>
          </a:p>
        </p:txBody>
      </p:sp>
      <p:sp>
        <p:nvSpPr>
          <p:cNvPr id="47" name="TextBox 46"/>
          <p:cNvSpPr txBox="1"/>
          <p:nvPr/>
        </p:nvSpPr>
        <p:spPr>
          <a:xfrm>
            <a:off x="7282875" y="3676463"/>
            <a:ext cx="290464" cy="369332"/>
          </a:xfrm>
          <a:prstGeom prst="rect">
            <a:avLst/>
          </a:prstGeom>
          <a:noFill/>
        </p:spPr>
        <p:txBody>
          <a:bodyPr wrap="none" rtlCol="0">
            <a:spAutoFit/>
          </a:bodyPr>
          <a:lstStyle/>
          <a:p>
            <a:r>
              <a:rPr lang="en-US" dirty="0"/>
              <a:t>0</a:t>
            </a:r>
          </a:p>
        </p:txBody>
      </p:sp>
      <p:sp>
        <p:nvSpPr>
          <p:cNvPr id="48" name="TextBox 47"/>
          <p:cNvSpPr txBox="1"/>
          <p:nvPr/>
        </p:nvSpPr>
        <p:spPr>
          <a:xfrm>
            <a:off x="7873683" y="3691584"/>
            <a:ext cx="290464" cy="369332"/>
          </a:xfrm>
          <a:prstGeom prst="rect">
            <a:avLst/>
          </a:prstGeom>
          <a:noFill/>
        </p:spPr>
        <p:txBody>
          <a:bodyPr wrap="none" rtlCol="0">
            <a:spAutoFit/>
          </a:bodyPr>
          <a:lstStyle/>
          <a:p>
            <a:r>
              <a:rPr lang="en-US" dirty="0"/>
              <a:t>0</a:t>
            </a:r>
          </a:p>
        </p:txBody>
      </p:sp>
      <p:sp>
        <p:nvSpPr>
          <p:cNvPr id="49" name="TextBox 48"/>
          <p:cNvSpPr txBox="1"/>
          <p:nvPr/>
        </p:nvSpPr>
        <p:spPr>
          <a:xfrm>
            <a:off x="7920811" y="5029260"/>
            <a:ext cx="290464" cy="369332"/>
          </a:xfrm>
          <a:prstGeom prst="rect">
            <a:avLst/>
          </a:prstGeom>
          <a:noFill/>
        </p:spPr>
        <p:txBody>
          <a:bodyPr wrap="none" rtlCol="0">
            <a:spAutoFit/>
          </a:bodyPr>
          <a:lstStyle/>
          <a:p>
            <a:r>
              <a:rPr lang="en-US" dirty="0"/>
              <a:t>0</a:t>
            </a:r>
          </a:p>
        </p:txBody>
      </p:sp>
      <p:sp>
        <p:nvSpPr>
          <p:cNvPr id="50" name="TextBox 49"/>
          <p:cNvSpPr txBox="1"/>
          <p:nvPr/>
        </p:nvSpPr>
        <p:spPr>
          <a:xfrm>
            <a:off x="6473711" y="5060718"/>
            <a:ext cx="290464" cy="369332"/>
          </a:xfrm>
          <a:prstGeom prst="rect">
            <a:avLst/>
          </a:prstGeom>
          <a:noFill/>
        </p:spPr>
        <p:txBody>
          <a:bodyPr wrap="none" rtlCol="0">
            <a:spAutoFit/>
          </a:bodyPr>
          <a:lstStyle/>
          <a:p>
            <a:r>
              <a:rPr lang="en-US" dirty="0"/>
              <a:t>0</a:t>
            </a:r>
          </a:p>
        </p:txBody>
      </p:sp>
      <p:sp>
        <p:nvSpPr>
          <p:cNvPr id="51" name="TextBox 50"/>
          <p:cNvSpPr txBox="1"/>
          <p:nvPr/>
        </p:nvSpPr>
        <p:spPr>
          <a:xfrm>
            <a:off x="5604453" y="5069782"/>
            <a:ext cx="463588" cy="369332"/>
          </a:xfrm>
          <a:prstGeom prst="rect">
            <a:avLst/>
          </a:prstGeom>
          <a:noFill/>
        </p:spPr>
        <p:txBody>
          <a:bodyPr wrap="none" rtlCol="0">
            <a:spAutoFit/>
          </a:bodyPr>
          <a:lstStyle/>
          <a:p>
            <a:r>
              <a:rPr lang="en-US" dirty="0"/>
              <a:t>0.0</a:t>
            </a:r>
          </a:p>
        </p:txBody>
      </p:sp>
      <p:sp>
        <p:nvSpPr>
          <p:cNvPr id="52" name="TextBox 51"/>
          <p:cNvSpPr txBox="1"/>
          <p:nvPr/>
        </p:nvSpPr>
        <p:spPr>
          <a:xfrm>
            <a:off x="4679342" y="4663353"/>
            <a:ext cx="463588" cy="369332"/>
          </a:xfrm>
          <a:prstGeom prst="rect">
            <a:avLst/>
          </a:prstGeom>
          <a:noFill/>
        </p:spPr>
        <p:txBody>
          <a:bodyPr wrap="none" rtlCol="0">
            <a:spAutoFit/>
          </a:bodyPr>
          <a:lstStyle/>
          <a:p>
            <a:r>
              <a:rPr lang="en-US" dirty="0"/>
              <a:t>0.0</a:t>
            </a:r>
          </a:p>
        </p:txBody>
      </p:sp>
      <p:sp>
        <p:nvSpPr>
          <p:cNvPr id="53" name="TextBox 52"/>
          <p:cNvSpPr txBox="1"/>
          <p:nvPr/>
        </p:nvSpPr>
        <p:spPr>
          <a:xfrm>
            <a:off x="6890082" y="1233106"/>
            <a:ext cx="675185" cy="369332"/>
          </a:xfrm>
          <a:prstGeom prst="rect">
            <a:avLst/>
          </a:prstGeom>
          <a:noFill/>
        </p:spPr>
        <p:txBody>
          <a:bodyPr wrap="none" rtlCol="0">
            <a:spAutoFit/>
          </a:bodyPr>
          <a:lstStyle/>
          <a:p>
            <a:r>
              <a:rPr lang="en-US" dirty="0"/>
              <a:t>0.503</a:t>
            </a:r>
          </a:p>
        </p:txBody>
      </p:sp>
      <p:sp>
        <p:nvSpPr>
          <p:cNvPr id="54" name="TextBox 53"/>
          <p:cNvSpPr txBox="1"/>
          <p:nvPr/>
        </p:nvSpPr>
        <p:spPr>
          <a:xfrm>
            <a:off x="7693838" y="1027318"/>
            <a:ext cx="463588" cy="369332"/>
          </a:xfrm>
          <a:prstGeom prst="rect">
            <a:avLst/>
          </a:prstGeom>
          <a:noFill/>
        </p:spPr>
        <p:txBody>
          <a:bodyPr wrap="none" rtlCol="0">
            <a:spAutoFit/>
          </a:bodyPr>
          <a:lstStyle/>
          <a:p>
            <a:r>
              <a:rPr lang="en-US" dirty="0"/>
              <a:t>0.5</a:t>
            </a:r>
          </a:p>
        </p:txBody>
      </p:sp>
      <p:sp>
        <p:nvSpPr>
          <p:cNvPr id="55" name="TextBox 54"/>
          <p:cNvSpPr txBox="1"/>
          <p:nvPr/>
        </p:nvSpPr>
        <p:spPr>
          <a:xfrm>
            <a:off x="7572905" y="2362200"/>
            <a:ext cx="569387" cy="369332"/>
          </a:xfrm>
          <a:prstGeom prst="rect">
            <a:avLst/>
          </a:prstGeom>
          <a:noFill/>
        </p:spPr>
        <p:txBody>
          <a:bodyPr wrap="none" rtlCol="0">
            <a:spAutoFit/>
          </a:bodyPr>
          <a:lstStyle/>
          <a:p>
            <a:r>
              <a:rPr lang="en-US" dirty="0"/>
              <a:t>0.76</a:t>
            </a:r>
          </a:p>
        </p:txBody>
      </p:sp>
      <p:sp>
        <p:nvSpPr>
          <p:cNvPr id="56" name="TextBox 55"/>
          <p:cNvSpPr txBox="1"/>
          <p:nvPr/>
        </p:nvSpPr>
        <p:spPr>
          <a:xfrm>
            <a:off x="7587637" y="1745384"/>
            <a:ext cx="675185" cy="369332"/>
          </a:xfrm>
          <a:prstGeom prst="rect">
            <a:avLst/>
          </a:prstGeom>
          <a:noFill/>
        </p:spPr>
        <p:txBody>
          <a:bodyPr wrap="none" rtlCol="0">
            <a:spAutoFit/>
          </a:bodyPr>
          <a:lstStyle/>
          <a:p>
            <a:r>
              <a:rPr lang="en-US" dirty="0"/>
              <a:t>0.503</a:t>
            </a:r>
          </a:p>
        </p:txBody>
      </p:sp>
      <p:sp>
        <p:nvSpPr>
          <p:cNvPr id="57" name="TextBox 56"/>
          <p:cNvSpPr txBox="1"/>
          <p:nvPr/>
        </p:nvSpPr>
        <p:spPr>
          <a:xfrm>
            <a:off x="6628802" y="1764268"/>
            <a:ext cx="675185" cy="369332"/>
          </a:xfrm>
          <a:prstGeom prst="rect">
            <a:avLst/>
          </a:prstGeom>
          <a:noFill/>
        </p:spPr>
        <p:txBody>
          <a:bodyPr wrap="none" rtlCol="0">
            <a:spAutoFit/>
          </a:bodyPr>
          <a:lstStyle/>
          <a:p>
            <a:r>
              <a:rPr lang="en-US" dirty="0"/>
              <a:t>0.503</a:t>
            </a:r>
          </a:p>
        </p:txBody>
      </p:sp>
      <p:sp>
        <p:nvSpPr>
          <p:cNvPr id="58" name="TextBox 57"/>
          <p:cNvSpPr txBox="1"/>
          <p:nvPr/>
        </p:nvSpPr>
        <p:spPr>
          <a:xfrm>
            <a:off x="6473462" y="2259569"/>
            <a:ext cx="569387" cy="369332"/>
          </a:xfrm>
          <a:prstGeom prst="rect">
            <a:avLst/>
          </a:prstGeom>
          <a:noFill/>
        </p:spPr>
        <p:txBody>
          <a:bodyPr wrap="none" rtlCol="0">
            <a:spAutoFit/>
          </a:bodyPr>
          <a:lstStyle/>
          <a:p>
            <a:r>
              <a:rPr lang="en-US" dirty="0"/>
              <a:t>0.54</a:t>
            </a:r>
          </a:p>
        </p:txBody>
      </p:sp>
      <p:sp>
        <p:nvSpPr>
          <p:cNvPr id="59" name="TextBox 58"/>
          <p:cNvSpPr txBox="1"/>
          <p:nvPr/>
        </p:nvSpPr>
        <p:spPr>
          <a:xfrm>
            <a:off x="5572068" y="2267555"/>
            <a:ext cx="569387" cy="369332"/>
          </a:xfrm>
          <a:prstGeom prst="rect">
            <a:avLst/>
          </a:prstGeom>
          <a:noFill/>
        </p:spPr>
        <p:txBody>
          <a:bodyPr wrap="none" rtlCol="0">
            <a:spAutoFit/>
          </a:bodyPr>
          <a:lstStyle/>
          <a:p>
            <a:r>
              <a:rPr lang="en-US" dirty="0"/>
              <a:t>0.54</a:t>
            </a:r>
          </a:p>
        </p:txBody>
      </p:sp>
      <p:sp>
        <p:nvSpPr>
          <p:cNvPr id="60" name="TextBox 59"/>
          <p:cNvSpPr txBox="1"/>
          <p:nvPr/>
        </p:nvSpPr>
        <p:spPr>
          <a:xfrm>
            <a:off x="5750712" y="1760812"/>
            <a:ext cx="675185" cy="369332"/>
          </a:xfrm>
          <a:prstGeom prst="rect">
            <a:avLst/>
          </a:prstGeom>
          <a:noFill/>
        </p:spPr>
        <p:txBody>
          <a:bodyPr wrap="none" rtlCol="0">
            <a:spAutoFit/>
          </a:bodyPr>
          <a:lstStyle/>
          <a:p>
            <a:r>
              <a:rPr lang="en-US" dirty="0"/>
              <a:t>0.503</a:t>
            </a:r>
          </a:p>
        </p:txBody>
      </p:sp>
      <p:sp>
        <p:nvSpPr>
          <p:cNvPr id="61" name="TextBox 60"/>
          <p:cNvSpPr txBox="1"/>
          <p:nvPr/>
        </p:nvSpPr>
        <p:spPr>
          <a:xfrm>
            <a:off x="6096806" y="1396650"/>
            <a:ext cx="675185" cy="369332"/>
          </a:xfrm>
          <a:prstGeom prst="rect">
            <a:avLst/>
          </a:prstGeom>
          <a:noFill/>
        </p:spPr>
        <p:txBody>
          <a:bodyPr wrap="none" rtlCol="0">
            <a:spAutoFit/>
          </a:bodyPr>
          <a:lstStyle/>
          <a:p>
            <a:r>
              <a:rPr lang="en-US" dirty="0"/>
              <a:t>0.503</a:t>
            </a:r>
          </a:p>
        </p:txBody>
      </p:sp>
      <p:sp>
        <p:nvSpPr>
          <p:cNvPr id="62" name="TextBox 61"/>
          <p:cNvSpPr txBox="1"/>
          <p:nvPr/>
        </p:nvSpPr>
        <p:spPr>
          <a:xfrm>
            <a:off x="5121802" y="1518597"/>
            <a:ext cx="675185" cy="369332"/>
          </a:xfrm>
          <a:prstGeom prst="rect">
            <a:avLst/>
          </a:prstGeom>
          <a:noFill/>
        </p:spPr>
        <p:txBody>
          <a:bodyPr wrap="none" rtlCol="0">
            <a:spAutoFit/>
          </a:bodyPr>
          <a:lstStyle/>
          <a:p>
            <a:r>
              <a:rPr lang="en-US" dirty="0"/>
              <a:t>0.503</a:t>
            </a:r>
          </a:p>
        </p:txBody>
      </p:sp>
      <p:cxnSp>
        <p:nvCxnSpPr>
          <p:cNvPr id="63" name="Straight Arrow Connector 62"/>
          <p:cNvCxnSpPr/>
          <p:nvPr/>
        </p:nvCxnSpPr>
        <p:spPr>
          <a:xfrm>
            <a:off x="734647" y="5638800"/>
            <a:ext cx="767581" cy="49921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1676400" y="6324600"/>
            <a:ext cx="320040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65" name="Oval 64"/>
          <p:cNvSpPr/>
          <p:nvPr/>
        </p:nvSpPr>
        <p:spPr>
          <a:xfrm>
            <a:off x="4215491" y="5682734"/>
            <a:ext cx="381000" cy="337066"/>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Arrow Connector 65"/>
          <p:cNvCxnSpPr/>
          <p:nvPr/>
        </p:nvCxnSpPr>
        <p:spPr>
          <a:xfrm>
            <a:off x="4876800" y="6324600"/>
            <a:ext cx="2413787"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67" name="Oval 66"/>
          <p:cNvSpPr/>
          <p:nvPr/>
        </p:nvSpPr>
        <p:spPr>
          <a:xfrm>
            <a:off x="6781800" y="5638800"/>
            <a:ext cx="381000" cy="337066"/>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Arrow Connector 67"/>
          <p:cNvCxnSpPr/>
          <p:nvPr/>
        </p:nvCxnSpPr>
        <p:spPr>
          <a:xfrm flipV="1">
            <a:off x="7162800" y="5593484"/>
            <a:ext cx="0" cy="60887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7173686" y="5587321"/>
            <a:ext cx="1132114" cy="616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70" name="Oval 69"/>
          <p:cNvSpPr/>
          <p:nvPr/>
        </p:nvSpPr>
        <p:spPr>
          <a:xfrm>
            <a:off x="7549243" y="4955062"/>
            <a:ext cx="381000" cy="337066"/>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Arrow Connector 70"/>
          <p:cNvCxnSpPr/>
          <p:nvPr/>
        </p:nvCxnSpPr>
        <p:spPr>
          <a:xfrm flipH="1">
            <a:off x="6299902" y="5498068"/>
            <a:ext cx="1962920" cy="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V="1">
            <a:off x="6418708" y="4618855"/>
            <a:ext cx="401519" cy="77032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endCxn id="46" idx="0"/>
          </p:cNvCxnSpPr>
          <p:nvPr/>
        </p:nvCxnSpPr>
        <p:spPr>
          <a:xfrm flipV="1">
            <a:off x="6810948" y="4604266"/>
            <a:ext cx="836670" cy="3226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74" name="Oval 73"/>
          <p:cNvSpPr/>
          <p:nvPr/>
        </p:nvSpPr>
        <p:spPr>
          <a:xfrm>
            <a:off x="7211796" y="3950836"/>
            <a:ext cx="381000" cy="337066"/>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6653051" y="4633435"/>
            <a:ext cx="290464" cy="369332"/>
          </a:xfrm>
          <a:prstGeom prst="rect">
            <a:avLst/>
          </a:prstGeom>
          <a:noFill/>
        </p:spPr>
        <p:txBody>
          <a:bodyPr wrap="none" rtlCol="0">
            <a:spAutoFit/>
          </a:bodyPr>
          <a:lstStyle/>
          <a:p>
            <a:r>
              <a:rPr lang="en-US" dirty="0"/>
              <a:t>0</a:t>
            </a:r>
          </a:p>
        </p:txBody>
      </p:sp>
      <p:cxnSp>
        <p:nvCxnSpPr>
          <p:cNvPr id="75" name="Straight Arrow Connector 74"/>
          <p:cNvCxnSpPr>
            <a:stCxn id="46" idx="0"/>
          </p:cNvCxnSpPr>
          <p:nvPr/>
        </p:nvCxnSpPr>
        <p:spPr>
          <a:xfrm>
            <a:off x="7647618" y="4604266"/>
            <a:ext cx="886782" cy="3500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flipH="1" flipV="1">
            <a:off x="6836041" y="4736009"/>
            <a:ext cx="1659588" cy="3094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H="1">
            <a:off x="6248559" y="4575022"/>
            <a:ext cx="454727" cy="91137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flipH="1" flipV="1">
            <a:off x="5287124" y="5542750"/>
            <a:ext cx="1013615" cy="1166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flipV="1">
            <a:off x="5542081" y="4692033"/>
            <a:ext cx="401519" cy="77032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flipH="1">
            <a:off x="5371932" y="4648200"/>
            <a:ext cx="454727" cy="91137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H="1" flipV="1">
            <a:off x="4329545" y="5542202"/>
            <a:ext cx="925089" cy="68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flipH="1" flipV="1">
            <a:off x="3995739" y="4727321"/>
            <a:ext cx="396593" cy="72367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3695700" y="4591063"/>
            <a:ext cx="463588" cy="369332"/>
          </a:xfrm>
          <a:prstGeom prst="rect">
            <a:avLst/>
          </a:prstGeom>
          <a:noFill/>
        </p:spPr>
        <p:txBody>
          <a:bodyPr wrap="none" rtlCol="0">
            <a:spAutoFit/>
          </a:bodyPr>
          <a:lstStyle/>
          <a:p>
            <a:r>
              <a:rPr lang="en-US" dirty="0"/>
              <a:t>0.0</a:t>
            </a:r>
          </a:p>
        </p:txBody>
      </p:sp>
      <p:cxnSp>
        <p:nvCxnSpPr>
          <p:cNvPr id="83" name="Straight Arrow Connector 82"/>
          <p:cNvCxnSpPr>
            <a:endCxn id="52" idx="0"/>
          </p:cNvCxnSpPr>
          <p:nvPr/>
        </p:nvCxnSpPr>
        <p:spPr>
          <a:xfrm flipV="1">
            <a:off x="4035759" y="4663353"/>
            <a:ext cx="875377" cy="1440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V="1">
            <a:off x="4823536" y="2731532"/>
            <a:ext cx="0" cy="183974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4865706" y="2742478"/>
            <a:ext cx="3440094"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86" name="Oval 85"/>
          <p:cNvSpPr/>
          <p:nvPr/>
        </p:nvSpPr>
        <p:spPr>
          <a:xfrm>
            <a:off x="7579043" y="2122654"/>
            <a:ext cx="381000" cy="337066"/>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86"/>
          <p:cNvPicPr>
            <a:picLocks noChangeAspect="1"/>
          </p:cNvPicPr>
          <p:nvPr/>
        </p:nvPicPr>
        <p:blipFill>
          <a:blip r:embed="rId3"/>
          <a:stretch>
            <a:fillRect/>
          </a:stretch>
        </p:blipFill>
        <p:spPr>
          <a:xfrm flipH="1">
            <a:off x="8093448" y="2570061"/>
            <a:ext cx="723782" cy="322942"/>
          </a:xfrm>
          <a:prstGeom prst="rect">
            <a:avLst/>
          </a:prstGeom>
        </p:spPr>
      </p:pic>
      <p:sp>
        <p:nvSpPr>
          <p:cNvPr id="6" name="Title 5"/>
          <p:cNvSpPr>
            <a:spLocks noGrp="1"/>
          </p:cNvSpPr>
          <p:nvPr>
            <p:ph type="title"/>
          </p:nvPr>
        </p:nvSpPr>
        <p:spPr/>
        <p:txBody>
          <a:bodyPr/>
          <a:lstStyle/>
          <a:p>
            <a:r>
              <a:rPr lang="en-US" dirty="0"/>
              <a:t>Emergency storm response</a:t>
            </a:r>
          </a:p>
        </p:txBody>
      </p:sp>
      <p:sp>
        <p:nvSpPr>
          <p:cNvPr id="88" name="Rectangle 87"/>
          <p:cNvSpPr/>
          <p:nvPr/>
        </p:nvSpPr>
        <p:spPr>
          <a:xfrm>
            <a:off x="3505199" y="6624591"/>
            <a:ext cx="445007" cy="1568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89" name="Rectangle 88"/>
          <p:cNvSpPr/>
          <p:nvPr/>
        </p:nvSpPr>
        <p:spPr>
          <a:xfrm>
            <a:off x="2590799" y="6586491"/>
            <a:ext cx="445007" cy="1568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90" name="Rectangle 89"/>
          <p:cNvSpPr/>
          <p:nvPr/>
        </p:nvSpPr>
        <p:spPr>
          <a:xfrm>
            <a:off x="5486399" y="3780120"/>
            <a:ext cx="445007" cy="1568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91" name="Rectangle 90"/>
          <p:cNvSpPr/>
          <p:nvPr/>
        </p:nvSpPr>
        <p:spPr>
          <a:xfrm>
            <a:off x="4876799" y="1290230"/>
            <a:ext cx="445007" cy="1568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92" name="Rectangle 91"/>
          <p:cNvSpPr/>
          <p:nvPr/>
        </p:nvSpPr>
        <p:spPr>
          <a:xfrm>
            <a:off x="8654142" y="2585630"/>
            <a:ext cx="445007" cy="1568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93" name="Rectangle 92"/>
          <p:cNvSpPr/>
          <p:nvPr/>
        </p:nvSpPr>
        <p:spPr>
          <a:xfrm>
            <a:off x="8654142" y="5252630"/>
            <a:ext cx="445007" cy="1568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
        <p:nvSpPr>
          <p:cNvPr id="94" name="Rectangle 93"/>
          <p:cNvSpPr/>
          <p:nvPr/>
        </p:nvSpPr>
        <p:spPr>
          <a:xfrm>
            <a:off x="8191499" y="6053452"/>
            <a:ext cx="445007" cy="1568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call</a:t>
            </a:r>
          </a:p>
        </p:txBody>
      </p:sp>
    </p:spTree>
    <p:extLst>
      <p:ext uri="{BB962C8B-B14F-4D97-AF65-F5344CB8AC3E}">
        <p14:creationId xmlns:p14="http://schemas.microsoft.com/office/powerpoint/2010/main" val="13829159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a:t>
            </a:r>
          </a:p>
        </p:txBody>
      </p:sp>
      <p:sp>
        <p:nvSpPr>
          <p:cNvPr id="3" name="Content Placeholder 2"/>
          <p:cNvSpPr>
            <a:spLocks noGrp="1"/>
          </p:cNvSpPr>
          <p:nvPr>
            <p:ph idx="1"/>
          </p:nvPr>
        </p:nvSpPr>
        <p:spPr>
          <a:xfrm>
            <a:off x="685800" y="1143000"/>
            <a:ext cx="8133080" cy="4953000"/>
          </a:xfrm>
        </p:spPr>
        <p:txBody>
          <a:bodyPr/>
          <a:lstStyle/>
          <a:p>
            <a:r>
              <a:rPr lang="en-US" dirty="0"/>
              <a:t>“To do good modeling, all you have to do is listen.”</a:t>
            </a:r>
          </a:p>
        </p:txBody>
      </p:sp>
      <p:sp>
        <p:nvSpPr>
          <p:cNvPr id="4" name="Footer Placeholder 3"/>
          <p:cNvSpPr>
            <a:spLocks noGrp="1"/>
          </p:cNvSpPr>
          <p:nvPr>
            <p:ph type="ftr" sz="quarter" idx="11"/>
          </p:nvPr>
        </p:nvSpPr>
        <p:spPr/>
        <p:txBody>
          <a:bodyPr/>
          <a:lstStyle/>
          <a:p>
            <a:pPr>
              <a:defRPr/>
            </a:pPr>
            <a:r>
              <a:rPr lang="en-US"/>
              <a:t>© 2018 W.B. Powell</a:t>
            </a:r>
          </a:p>
        </p:txBody>
      </p:sp>
      <p:sp>
        <p:nvSpPr>
          <p:cNvPr id="5" name="Slide Number Placeholder 4"/>
          <p:cNvSpPr>
            <a:spLocks noGrp="1"/>
          </p:cNvSpPr>
          <p:nvPr>
            <p:ph type="sldNum" sz="quarter" idx="4294967295"/>
          </p:nvPr>
        </p:nvSpPr>
        <p:spPr/>
        <p:txBody>
          <a:bodyPr/>
          <a:lstStyle/>
          <a:p>
            <a:pPr>
              <a:defRPr/>
            </a:pPr>
            <a:fld id="{69864B66-955D-46E4-AB59-0B742E4FD36C}" type="slidenum">
              <a:rPr lang="en-US" smtClean="0"/>
              <a:pPr>
                <a:defRPr/>
              </a:pPr>
              <a:t>46</a:t>
            </a:fld>
            <a:endParaRPr lang="en-US"/>
          </a:p>
        </p:txBody>
      </p:sp>
      <p:pic>
        <p:nvPicPr>
          <p:cNvPr id="6" name="2016-09-13_20-45-1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bwMode="auto">
          <a:xfrm>
            <a:off x="171451" y="2225676"/>
            <a:ext cx="4400550" cy="2474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2016-09-13_20-56-17">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572000" y="4053321"/>
            <a:ext cx="4400550" cy="2471304"/>
          </a:xfrm>
          <a:prstGeom prst="rect">
            <a:avLst/>
          </a:prstGeom>
        </p:spPr>
      </p:pic>
      <p:sp>
        <p:nvSpPr>
          <p:cNvPr id="8" name="TextBox 7"/>
          <p:cNvSpPr txBox="1"/>
          <p:nvPr/>
        </p:nvSpPr>
        <p:spPr>
          <a:xfrm>
            <a:off x="426720" y="5527040"/>
            <a:ext cx="2686954" cy="400110"/>
          </a:xfrm>
          <a:prstGeom prst="rect">
            <a:avLst/>
          </a:prstGeom>
          <a:noFill/>
        </p:spPr>
        <p:txBody>
          <a:bodyPr wrap="none" rtlCol="0">
            <a:spAutoFit/>
          </a:bodyPr>
          <a:lstStyle/>
          <a:p>
            <a:pPr algn="l"/>
            <a:r>
              <a:rPr lang="en-US" sz="2000" i="0" dirty="0">
                <a:hlinkClick r:id="rId8"/>
              </a:rPr>
              <a:t>Click here for decisions.</a:t>
            </a:r>
            <a:endParaRPr lang="en-US" sz="2000" i="0" dirty="0"/>
          </a:p>
        </p:txBody>
      </p:sp>
    </p:spTree>
    <p:extLst>
      <p:ext uri="{BB962C8B-B14F-4D97-AF65-F5344CB8AC3E}">
        <p14:creationId xmlns:p14="http://schemas.microsoft.com/office/powerpoint/2010/main" val="13229043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fill="hold" display="0">
                  <p:stCondLst>
                    <p:cond delay="indefinite"/>
                  </p:stCondLst>
                </p:cTn>
                <p:tgtEl>
                  <p:spTgt spid="7"/>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t>© 2018 W.B. Powell</a:t>
            </a:r>
            <a:endParaRPr lang="en-US" dirty="0"/>
          </a:p>
        </p:txBody>
      </p:sp>
      <p:pic>
        <p:nvPicPr>
          <p:cNvPr id="6" name="Picture 5"/>
          <p:cNvPicPr>
            <a:picLocks noChangeAspect="1"/>
          </p:cNvPicPr>
          <p:nvPr/>
        </p:nvPicPr>
        <p:blipFill rotWithShape="1">
          <a:blip r:embed="rId2"/>
          <a:srcRect t="30125" r="27143"/>
          <a:stretch/>
        </p:blipFill>
        <p:spPr>
          <a:xfrm>
            <a:off x="-31530" y="4189860"/>
            <a:ext cx="9144000" cy="2891443"/>
          </a:xfrm>
          <a:prstGeom prst="rect">
            <a:avLst/>
          </a:prstGeom>
        </p:spPr>
      </p:pic>
      <p:pic>
        <p:nvPicPr>
          <p:cNvPr id="7" name="Picture 6"/>
          <p:cNvPicPr>
            <a:picLocks noChangeAspect="1"/>
          </p:cNvPicPr>
          <p:nvPr/>
        </p:nvPicPr>
        <p:blipFill rotWithShape="1">
          <a:blip r:embed="rId3"/>
          <a:srcRect r="25970"/>
          <a:stretch/>
        </p:blipFill>
        <p:spPr>
          <a:xfrm>
            <a:off x="1" y="57946"/>
            <a:ext cx="9144000" cy="4145639"/>
          </a:xfrm>
          <a:prstGeom prst="rect">
            <a:avLst/>
          </a:prstGeom>
        </p:spPr>
      </p:pic>
      <p:cxnSp>
        <p:nvCxnSpPr>
          <p:cNvPr id="9" name="Straight Connector 8"/>
          <p:cNvCxnSpPr/>
          <p:nvPr/>
        </p:nvCxnSpPr>
        <p:spPr bwMode="auto">
          <a:xfrm>
            <a:off x="3505" y="4202560"/>
            <a:ext cx="9175529" cy="10160"/>
          </a:xfrm>
          <a:prstGeom prst="line">
            <a:avLst/>
          </a:prstGeom>
          <a:noFill/>
          <a:ln w="127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125244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9144000" cy="6858000"/>
          </a:xfrm>
          <a:prstGeom prst="rect">
            <a:avLst/>
          </a:prstGeom>
        </p:spPr>
      </p:pic>
      <p:sp>
        <p:nvSpPr>
          <p:cNvPr id="4100" name="Rectangle 4"/>
          <p:cNvSpPr>
            <a:spLocks noGrp="1" noChangeArrowheads="1"/>
          </p:cNvSpPr>
          <p:nvPr>
            <p:ph type="ctrTitle"/>
          </p:nvPr>
        </p:nvSpPr>
        <p:spPr/>
        <p:txBody>
          <a:bodyPr/>
          <a:lstStyle/>
          <a:p>
            <a:pPr algn="ctr"/>
            <a:r>
              <a:rPr lang="en-US" dirty="0"/>
              <a:t>Modeling frameworks</a:t>
            </a:r>
          </a:p>
        </p:txBody>
      </p:sp>
      <p:sp>
        <p:nvSpPr>
          <p:cNvPr id="4101" name="Rectangle 5"/>
          <p:cNvSpPr>
            <a:spLocks noGrp="1" noChangeArrowheads="1"/>
          </p:cNvSpPr>
          <p:nvPr>
            <p:ph type="subTitle" idx="1"/>
          </p:nvPr>
        </p:nvSpPr>
        <p:spPr/>
        <p:txBody>
          <a:bodyPr/>
          <a:lstStyle/>
          <a:p>
            <a:endParaRPr lang="en-US" dirty="0"/>
          </a:p>
        </p:txBody>
      </p:sp>
      <p:sp>
        <p:nvSpPr>
          <p:cNvPr id="2" name="Footer Placeholder 1"/>
          <p:cNvSpPr>
            <a:spLocks noGrp="1"/>
          </p:cNvSpPr>
          <p:nvPr>
            <p:ph type="ftr" sz="quarter" idx="11"/>
          </p:nvPr>
        </p:nvSpPr>
        <p:spPr/>
        <p:txBody>
          <a:bodyPr/>
          <a:lstStyle/>
          <a:p>
            <a:pPr>
              <a:defRPr/>
            </a:pPr>
            <a:r>
              <a:rPr lang="en-US"/>
              <a:t>© 2018 W.B. Powell</a:t>
            </a:r>
          </a:p>
        </p:txBody>
      </p:sp>
      <p:sp>
        <p:nvSpPr>
          <p:cNvPr id="4" name="Slide Number Placeholder 3"/>
          <p:cNvSpPr>
            <a:spLocks noGrp="1"/>
          </p:cNvSpPr>
          <p:nvPr>
            <p:ph type="sldNum" sz="quarter" idx="12"/>
          </p:nvPr>
        </p:nvSpPr>
        <p:spPr/>
        <p:txBody>
          <a:bodyPr/>
          <a:lstStyle/>
          <a:p>
            <a:pPr>
              <a:defRPr/>
            </a:pPr>
            <a:r>
              <a:rPr lang="en-US"/>
              <a:t>Slide </a:t>
            </a:r>
            <a:fld id="{6AA0165E-294E-4057-A6C5-8F6B42A2F28C}" type="slidenum">
              <a:rPr lang="en-US" smtClean="0"/>
              <a:pPr>
                <a:defRPr/>
              </a:pPr>
              <a:t>48</a:t>
            </a:fld>
            <a:endParaRPr lang="en-US"/>
          </a:p>
        </p:txBody>
      </p:sp>
    </p:spTree>
    <p:extLst>
      <p:ext uri="{BB962C8B-B14F-4D97-AF65-F5344CB8AC3E}">
        <p14:creationId xmlns:p14="http://schemas.microsoft.com/office/powerpoint/2010/main" val="12268727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stochastic, dynamic problems</a:t>
            </a:r>
          </a:p>
        </p:txBody>
      </p:sp>
      <p:sp>
        <p:nvSpPr>
          <p:cNvPr id="3" name="Content Placeholder 2"/>
          <p:cNvSpPr>
            <a:spLocks noGrp="1"/>
          </p:cNvSpPr>
          <p:nvPr>
            <p:ph idx="1"/>
          </p:nvPr>
        </p:nvSpPr>
        <p:spPr/>
        <p:txBody>
          <a:bodyPr/>
          <a:lstStyle/>
          <a:p>
            <a:r>
              <a:rPr lang="en-US" dirty="0"/>
              <a:t>Before we can </a:t>
            </a:r>
            <a:r>
              <a:rPr lang="en-US" i="1" dirty="0"/>
              <a:t>solve</a:t>
            </a:r>
            <a:r>
              <a:rPr lang="en-US" dirty="0"/>
              <a:t> complex problems, we have to know how to </a:t>
            </a:r>
            <a:r>
              <a:rPr lang="en-US" i="1" dirty="0"/>
              <a:t>think </a:t>
            </a:r>
            <a:r>
              <a:rPr lang="en-US" dirty="0"/>
              <a:t>about them.</a:t>
            </a:r>
          </a:p>
          <a:p>
            <a:endParaRPr lang="en-US" dirty="0"/>
          </a:p>
          <a:p>
            <a:endParaRPr lang="en-US" dirty="0"/>
          </a:p>
          <a:p>
            <a:endParaRPr lang="en-US" dirty="0"/>
          </a:p>
          <a:p>
            <a:endParaRPr lang="en-US" dirty="0"/>
          </a:p>
          <a:p>
            <a:endParaRPr lang="en-US" dirty="0"/>
          </a:p>
          <a:p>
            <a:endParaRPr lang="en-US" dirty="0"/>
          </a:p>
          <a:p>
            <a:endParaRPr lang="en-US" dirty="0"/>
          </a:p>
          <a:p>
            <a:r>
              <a:rPr lang="en-US" dirty="0"/>
              <a:t>The biggest challenge when making decisions under uncertainty is </a:t>
            </a:r>
            <a:r>
              <a:rPr lang="en-US" i="1" dirty="0"/>
              <a:t>modeling</a:t>
            </a:r>
            <a:r>
              <a:rPr lang="en-US" dirty="0"/>
              <a:t>.  </a:t>
            </a:r>
          </a:p>
        </p:txBody>
      </p:sp>
      <p:grpSp>
        <p:nvGrpSpPr>
          <p:cNvPr id="4" name="Group 9"/>
          <p:cNvGrpSpPr>
            <a:grpSpLocks/>
          </p:cNvGrpSpPr>
          <p:nvPr/>
        </p:nvGrpSpPr>
        <p:grpSpPr bwMode="auto">
          <a:xfrm>
            <a:off x="3432175" y="2590800"/>
            <a:ext cx="2216150" cy="2381250"/>
            <a:chOff x="594" y="2304"/>
            <a:chExt cx="1396" cy="1500"/>
          </a:xfrm>
        </p:grpSpPr>
        <p:graphicFrame>
          <p:nvGraphicFramePr>
            <p:cNvPr id="5" name="Object 10">
              <a:hlinkClick r:id="" action="ppaction://ole?verb=0"/>
            </p:cNvPr>
            <p:cNvGraphicFramePr>
              <a:graphicFrameLocks/>
            </p:cNvGraphicFramePr>
            <p:nvPr/>
          </p:nvGraphicFramePr>
          <p:xfrm>
            <a:off x="657" y="2745"/>
            <a:ext cx="792" cy="838"/>
          </p:xfrm>
          <a:graphic>
            <a:graphicData uri="http://schemas.openxmlformats.org/presentationml/2006/ole">
              <mc:AlternateContent xmlns:mc="http://schemas.openxmlformats.org/markup-compatibility/2006">
                <mc:Choice xmlns:v="urn:schemas-microsoft-com:vml" Requires="v">
                  <p:oleObj spid="_x0000_s13314" name="Microsoft ClipArt Gallery" r:id="rId4" imgW="3263760" imgH="3454200" progId="MS_ClipArt_Gallery">
                    <p:embed/>
                  </p:oleObj>
                </mc:Choice>
                <mc:Fallback>
                  <p:oleObj name="Microsoft ClipArt Gallery" r:id="rId4" imgW="3263760" imgH="3454200" progId="MS_ClipArt_Gallery">
                    <p:embed/>
                    <p:pic>
                      <p:nvPicPr>
                        <p:cNvPr id="5" name="Object 10">
                          <a:hlinkClick r:id="" action="ppaction://ole?verb=0"/>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 y="2745"/>
                          <a:ext cx="792" cy="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11"/>
            <p:cNvSpPr>
              <a:spLocks noChangeArrowheads="1"/>
            </p:cNvSpPr>
            <p:nvPr/>
          </p:nvSpPr>
          <p:spPr bwMode="auto">
            <a:xfrm>
              <a:off x="1065" y="2304"/>
              <a:ext cx="925" cy="408"/>
            </a:xfrm>
            <a:prstGeom prst="wedgeRoundRectCallout">
              <a:avLst>
                <a:gd name="adj1" fmla="val -41671"/>
                <a:gd name="adj2" fmla="val 66667"/>
                <a:gd name="adj3" fmla="val 16667"/>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pPr algn="ctr" eaLnBrk="0" hangingPunct="0"/>
              <a:r>
                <a:rPr lang="en-US" sz="1200">
                  <a:latin typeface="Times New Roman" pitchFamily="18" charset="0"/>
                </a:rPr>
                <a:t>Min E </a:t>
              </a:r>
              <a:r>
                <a:rPr lang="en-US">
                  <a:latin typeface="Times New Roman" pitchFamily="18" charset="0"/>
                </a:rPr>
                <a:t>{</a:t>
              </a:r>
              <a:r>
                <a:rPr lang="en-US" sz="1600">
                  <a:latin typeface="Symbol" pitchFamily="18" charset="2"/>
                </a:rPr>
                <a:t></a:t>
              </a:r>
              <a:r>
                <a:rPr lang="en-US" sz="1200">
                  <a:latin typeface="Times New Roman" pitchFamily="18" charset="0"/>
                </a:rPr>
                <a:t>cx</a:t>
              </a:r>
              <a:r>
                <a:rPr lang="en-US">
                  <a:latin typeface="Times New Roman" pitchFamily="18" charset="0"/>
                </a:rPr>
                <a:t>}</a:t>
              </a:r>
              <a:endParaRPr lang="en-US" sz="1200">
                <a:latin typeface="Times New Roman" pitchFamily="18" charset="0"/>
              </a:endParaRPr>
            </a:p>
            <a:p>
              <a:pPr algn="ctr" eaLnBrk="0" hangingPunct="0"/>
              <a:r>
                <a:rPr lang="en-US" sz="1200">
                  <a:latin typeface="Times New Roman" pitchFamily="18" charset="0"/>
                </a:rPr>
                <a:t>Ax = b</a:t>
              </a:r>
            </a:p>
            <a:p>
              <a:pPr algn="ctr" eaLnBrk="0" hangingPunct="0"/>
              <a:r>
                <a:rPr lang="en-US" sz="1200">
                  <a:latin typeface="Times New Roman" pitchFamily="18" charset="0"/>
                </a:rPr>
                <a:t>x </a:t>
              </a:r>
              <a:r>
                <a:rPr lang="en-US" sz="1200" u="sng">
                  <a:latin typeface="Times New Roman" pitchFamily="18" charset="0"/>
                </a:rPr>
                <a:t>&gt;</a:t>
              </a:r>
              <a:r>
                <a:rPr lang="en-US" sz="1200">
                  <a:latin typeface="Times New Roman" pitchFamily="18" charset="0"/>
                </a:rPr>
                <a:t> 0</a:t>
              </a:r>
            </a:p>
          </p:txBody>
        </p:sp>
        <p:sp>
          <p:nvSpPr>
            <p:cNvPr id="7" name="Rectangle 12"/>
            <p:cNvSpPr>
              <a:spLocks noChangeArrowheads="1"/>
            </p:cNvSpPr>
            <p:nvPr/>
          </p:nvSpPr>
          <p:spPr bwMode="auto">
            <a:xfrm>
              <a:off x="594" y="3554"/>
              <a:ext cx="109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2000" dirty="0">
                  <a:latin typeface="Times New Roman" pitchFamily="18" charset="0"/>
                </a:rPr>
                <a:t>Mathematician</a:t>
              </a:r>
            </a:p>
          </p:txBody>
        </p:sp>
      </p:grpSp>
      <p:grpSp>
        <p:nvGrpSpPr>
          <p:cNvPr id="8" name="Group 13"/>
          <p:cNvGrpSpPr>
            <a:grpSpLocks/>
          </p:cNvGrpSpPr>
          <p:nvPr/>
        </p:nvGrpSpPr>
        <p:grpSpPr bwMode="auto">
          <a:xfrm>
            <a:off x="5767389" y="3146425"/>
            <a:ext cx="2335213" cy="2486025"/>
            <a:chOff x="3633" y="2214"/>
            <a:chExt cx="1471" cy="1566"/>
          </a:xfrm>
        </p:grpSpPr>
        <p:graphicFrame>
          <p:nvGraphicFramePr>
            <p:cNvPr id="9" name="Object 14">
              <a:hlinkClick r:id="" action="ppaction://ole?verb=0"/>
            </p:cNvPr>
            <p:cNvGraphicFramePr>
              <a:graphicFrameLocks/>
            </p:cNvGraphicFramePr>
            <p:nvPr/>
          </p:nvGraphicFramePr>
          <p:xfrm>
            <a:off x="4331" y="2681"/>
            <a:ext cx="773" cy="875"/>
          </p:xfrm>
          <a:graphic>
            <a:graphicData uri="http://schemas.openxmlformats.org/presentationml/2006/ole">
              <mc:AlternateContent xmlns:mc="http://schemas.openxmlformats.org/markup-compatibility/2006">
                <mc:Choice xmlns:v="urn:schemas-microsoft-com:vml" Requires="v">
                  <p:oleObj spid="_x0000_s13315" name="Microsoft ClipArt Gallery" r:id="rId6" imgW="4203360" imgH="4749480" progId="MS_ClipArt_Gallery">
                    <p:embed/>
                  </p:oleObj>
                </mc:Choice>
                <mc:Fallback>
                  <p:oleObj name="Microsoft ClipArt Gallery" r:id="rId6" imgW="4203360" imgH="4749480" progId="MS_ClipArt_Gallery">
                    <p:embed/>
                    <p:pic>
                      <p:nvPicPr>
                        <p:cNvPr id="9" name="Object 14">
                          <a:hlinkClick r:id="" action="ppaction://ole?verb=0"/>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31" y="2681"/>
                          <a:ext cx="773" cy="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Rectangle 15"/>
            <p:cNvSpPr>
              <a:spLocks noChangeArrowheads="1"/>
            </p:cNvSpPr>
            <p:nvPr/>
          </p:nvSpPr>
          <p:spPr bwMode="auto">
            <a:xfrm>
              <a:off x="4406" y="3530"/>
              <a:ext cx="68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2000" dirty="0">
                  <a:latin typeface="Times New Roman" pitchFamily="18" charset="0"/>
                </a:rPr>
                <a:t>Software</a:t>
              </a:r>
            </a:p>
          </p:txBody>
        </p:sp>
        <p:sp>
          <p:nvSpPr>
            <p:cNvPr id="11" name="AutoShape 16"/>
            <p:cNvSpPr>
              <a:spLocks noChangeArrowheads="1"/>
            </p:cNvSpPr>
            <p:nvPr/>
          </p:nvSpPr>
          <p:spPr bwMode="auto">
            <a:xfrm flipH="1">
              <a:off x="3633" y="2214"/>
              <a:ext cx="952" cy="468"/>
            </a:xfrm>
            <a:prstGeom prst="wedgeRoundRectCallout">
              <a:avLst>
                <a:gd name="adj1" fmla="val -41671"/>
                <a:gd name="adj2" fmla="val 66667"/>
                <a:gd name="adj3" fmla="val 16667"/>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pPr algn="ctr" eaLnBrk="0" hangingPunct="0"/>
              <a:r>
                <a:rPr lang="en-US" sz="1200" b="1" dirty="0">
                  <a:latin typeface="Times New Roman" pitchFamily="18" charset="0"/>
                </a:rPr>
                <a:t>Organize class</a:t>
              </a:r>
            </a:p>
            <a:p>
              <a:pPr algn="ctr" eaLnBrk="0" hangingPunct="0"/>
              <a:r>
                <a:rPr lang="en-US" sz="1200" b="1" dirty="0">
                  <a:latin typeface="Times New Roman" pitchFamily="18" charset="0"/>
                </a:rPr>
                <a:t>libraries, and set up</a:t>
              </a:r>
            </a:p>
            <a:p>
              <a:pPr algn="ctr" eaLnBrk="0" hangingPunct="0"/>
              <a:r>
                <a:rPr lang="en-US" sz="1200" b="1" dirty="0">
                  <a:latin typeface="Times New Roman" pitchFamily="18" charset="0"/>
                </a:rPr>
                <a:t>communications and </a:t>
              </a:r>
            </a:p>
            <a:p>
              <a:pPr algn="ctr" eaLnBrk="0" hangingPunct="0"/>
              <a:r>
                <a:rPr lang="en-US" sz="1200" b="1" dirty="0">
                  <a:latin typeface="Times New Roman" pitchFamily="18" charset="0"/>
                </a:rPr>
                <a:t>databases</a:t>
              </a:r>
            </a:p>
          </p:txBody>
        </p:sp>
      </p:grpSp>
      <p:sp>
        <p:nvSpPr>
          <p:cNvPr id="13" name="Right Arrow 12"/>
          <p:cNvSpPr/>
          <p:nvPr/>
        </p:nvSpPr>
        <p:spPr bwMode="auto">
          <a:xfrm rot="721575">
            <a:off x="2080988" y="3365175"/>
            <a:ext cx="1120596" cy="358721"/>
          </a:xfrm>
          <a:prstGeom prst="rightArrow">
            <a:avLst/>
          </a:prstGeom>
          <a:solidFill>
            <a:schemeClr val="accent2"/>
          </a:solidFill>
          <a:ln w="28575" cap="flat" cmpd="sng" algn="ctr">
            <a:no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6" name="Right Arrow 15"/>
          <p:cNvSpPr/>
          <p:nvPr/>
        </p:nvSpPr>
        <p:spPr bwMode="auto">
          <a:xfrm rot="825559">
            <a:off x="5207090" y="4141246"/>
            <a:ext cx="1120596" cy="358721"/>
          </a:xfrm>
          <a:prstGeom prst="rightArrow">
            <a:avLst/>
          </a:prstGeom>
          <a:solidFill>
            <a:schemeClr val="accent2"/>
          </a:solidFill>
          <a:ln w="28575" cap="flat" cmpd="sng" algn="ctr">
            <a:no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0694" y="2206171"/>
            <a:ext cx="1627445" cy="1880507"/>
          </a:xfrm>
          <a:prstGeom prst="rect">
            <a:avLst/>
          </a:prstGeom>
        </p:spPr>
      </p:pic>
      <p:sp>
        <p:nvSpPr>
          <p:cNvPr id="12" name="Footer Placeholder 11"/>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1126447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Roomsage.com</a:t>
            </a:r>
          </a:p>
        </p:txBody>
      </p:sp>
      <p:sp>
        <p:nvSpPr>
          <p:cNvPr id="3" name="Content Placeholder 2"/>
          <p:cNvSpPr>
            <a:spLocks noGrp="1"/>
          </p:cNvSpPr>
          <p:nvPr>
            <p:ph idx="1"/>
          </p:nvPr>
        </p:nvSpPr>
        <p:spPr/>
        <p:txBody>
          <a:bodyPr/>
          <a:lstStyle/>
          <a:p>
            <a:r>
              <a:rPr lang="en-US" dirty="0"/>
              <a:t>Robert </a:t>
            </a:r>
            <a:r>
              <a:rPr lang="en-US" dirty="0" err="1"/>
              <a:t>Wojciechowski</a:t>
            </a:r>
            <a:r>
              <a:rPr lang="en-US" dirty="0"/>
              <a:t> ‘98</a:t>
            </a:r>
          </a:p>
        </p:txBody>
      </p:sp>
      <p:pic>
        <p:nvPicPr>
          <p:cNvPr id="5" name="Picture 4"/>
          <p:cNvPicPr>
            <a:picLocks noChangeAspect="1"/>
          </p:cNvPicPr>
          <p:nvPr/>
        </p:nvPicPr>
        <p:blipFill>
          <a:blip r:embed="rId2"/>
          <a:stretch>
            <a:fillRect/>
          </a:stretch>
        </p:blipFill>
        <p:spPr>
          <a:xfrm>
            <a:off x="0" y="1629921"/>
            <a:ext cx="9144000" cy="5214134"/>
          </a:xfrm>
          <a:prstGeom prst="rect">
            <a:avLst/>
          </a:prstGeom>
        </p:spPr>
      </p:pic>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13790197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a:spLocks noChangeArrowheads="1"/>
          </p:cNvSpPr>
          <p:nvPr/>
        </p:nvSpPr>
        <p:spPr bwMode="auto">
          <a:xfrm>
            <a:off x="-74407" y="-85943"/>
            <a:ext cx="29787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4000" i="0" dirty="0">
                <a:solidFill>
                  <a:schemeClr val="bg1"/>
                </a:solidFill>
              </a:rPr>
              <a:t>Stochastic </a:t>
            </a:r>
          </a:p>
          <a:p>
            <a:r>
              <a:rPr lang="en-US" sz="4000" i="0" dirty="0">
                <a:solidFill>
                  <a:schemeClr val="bg1"/>
                </a:solidFill>
              </a:rPr>
              <a:t>programming</a:t>
            </a:r>
          </a:p>
        </p:txBody>
      </p:sp>
      <p:sp>
        <p:nvSpPr>
          <p:cNvPr id="20" name="TextBox 19"/>
          <p:cNvSpPr txBox="1">
            <a:spLocks noChangeArrowheads="1"/>
          </p:cNvSpPr>
          <p:nvPr/>
        </p:nvSpPr>
        <p:spPr bwMode="auto">
          <a:xfrm>
            <a:off x="3935770" y="4965500"/>
            <a:ext cx="195438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600" i="0" dirty="0">
                <a:solidFill>
                  <a:schemeClr val="bg1"/>
                </a:solidFill>
              </a:rPr>
              <a:t>Markov </a:t>
            </a:r>
          </a:p>
          <a:p>
            <a:r>
              <a:rPr lang="en-US" sz="3600" i="0" dirty="0">
                <a:solidFill>
                  <a:schemeClr val="bg1"/>
                </a:solidFill>
              </a:rPr>
              <a:t>decision </a:t>
            </a:r>
          </a:p>
          <a:p>
            <a:r>
              <a:rPr lang="en-US" sz="3600" i="0" dirty="0">
                <a:solidFill>
                  <a:schemeClr val="bg1"/>
                </a:solidFill>
              </a:rPr>
              <a:t>processes</a:t>
            </a:r>
          </a:p>
        </p:txBody>
      </p:sp>
      <p:sp>
        <p:nvSpPr>
          <p:cNvPr id="21" name="TextBox 20"/>
          <p:cNvSpPr txBox="1">
            <a:spLocks noChangeArrowheads="1"/>
          </p:cNvSpPr>
          <p:nvPr/>
        </p:nvSpPr>
        <p:spPr bwMode="auto">
          <a:xfrm>
            <a:off x="1766324" y="4308929"/>
            <a:ext cx="304442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600" i="0" dirty="0">
                <a:solidFill>
                  <a:schemeClr val="bg1"/>
                </a:solidFill>
              </a:rPr>
              <a:t>Reinforcement </a:t>
            </a:r>
          </a:p>
          <a:p>
            <a:r>
              <a:rPr lang="en-US" sz="3600" i="0" dirty="0">
                <a:solidFill>
                  <a:schemeClr val="bg1"/>
                </a:solidFill>
              </a:rPr>
              <a:t>learning</a:t>
            </a:r>
          </a:p>
        </p:txBody>
      </p:sp>
      <p:sp>
        <p:nvSpPr>
          <p:cNvPr id="22" name="TextBox 21"/>
          <p:cNvSpPr txBox="1">
            <a:spLocks noChangeArrowheads="1"/>
          </p:cNvSpPr>
          <p:nvPr/>
        </p:nvSpPr>
        <p:spPr bwMode="auto">
          <a:xfrm>
            <a:off x="3928387" y="3231711"/>
            <a:ext cx="163217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Optimal </a:t>
            </a:r>
          </a:p>
          <a:p>
            <a:r>
              <a:rPr lang="en-US" sz="3200" i="0" dirty="0">
                <a:solidFill>
                  <a:schemeClr val="bg1"/>
                </a:solidFill>
              </a:rPr>
              <a:t>control</a:t>
            </a:r>
          </a:p>
        </p:txBody>
      </p:sp>
      <p:sp>
        <p:nvSpPr>
          <p:cNvPr id="23" name="TextBox 22"/>
          <p:cNvSpPr txBox="1">
            <a:spLocks noChangeArrowheads="1"/>
          </p:cNvSpPr>
          <p:nvPr/>
        </p:nvSpPr>
        <p:spPr bwMode="auto">
          <a:xfrm>
            <a:off x="1968303" y="2161886"/>
            <a:ext cx="192873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Model </a:t>
            </a:r>
          </a:p>
          <a:p>
            <a:r>
              <a:rPr lang="en-US" sz="3200" i="0" dirty="0">
                <a:solidFill>
                  <a:schemeClr val="bg1"/>
                </a:solidFill>
              </a:rPr>
              <a:t>predictive </a:t>
            </a:r>
          </a:p>
          <a:p>
            <a:r>
              <a:rPr lang="en-US" sz="3200" i="0" dirty="0">
                <a:solidFill>
                  <a:schemeClr val="bg1"/>
                </a:solidFill>
              </a:rPr>
              <a:t>control</a:t>
            </a:r>
          </a:p>
        </p:txBody>
      </p:sp>
      <p:sp>
        <p:nvSpPr>
          <p:cNvPr id="24" name="TextBox 23"/>
          <p:cNvSpPr txBox="1">
            <a:spLocks noChangeArrowheads="1"/>
          </p:cNvSpPr>
          <p:nvPr/>
        </p:nvSpPr>
        <p:spPr bwMode="auto">
          <a:xfrm>
            <a:off x="3642721" y="160278"/>
            <a:ext cx="22589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Robust </a:t>
            </a:r>
          </a:p>
          <a:p>
            <a:r>
              <a:rPr lang="en-US" sz="3200" i="0" dirty="0">
                <a:solidFill>
                  <a:schemeClr val="bg1"/>
                </a:solidFill>
              </a:rPr>
              <a:t>optimization</a:t>
            </a:r>
          </a:p>
        </p:txBody>
      </p:sp>
      <p:sp>
        <p:nvSpPr>
          <p:cNvPr id="25" name="TextBox 24"/>
          <p:cNvSpPr txBox="1">
            <a:spLocks noChangeArrowheads="1"/>
          </p:cNvSpPr>
          <p:nvPr/>
        </p:nvSpPr>
        <p:spPr bwMode="auto">
          <a:xfrm>
            <a:off x="6800538" y="-71946"/>
            <a:ext cx="245291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Approximate </a:t>
            </a:r>
          </a:p>
          <a:p>
            <a:r>
              <a:rPr lang="en-US" sz="3200" i="0" dirty="0">
                <a:solidFill>
                  <a:schemeClr val="bg1"/>
                </a:solidFill>
              </a:rPr>
              <a:t>dynamic </a:t>
            </a:r>
          </a:p>
          <a:p>
            <a:r>
              <a:rPr lang="en-US" sz="3200" i="0" dirty="0">
                <a:solidFill>
                  <a:schemeClr val="bg1"/>
                </a:solidFill>
              </a:rPr>
              <a:t>programming</a:t>
            </a:r>
          </a:p>
        </p:txBody>
      </p:sp>
      <p:sp>
        <p:nvSpPr>
          <p:cNvPr id="26" name="TextBox 25"/>
          <p:cNvSpPr txBox="1">
            <a:spLocks noChangeArrowheads="1"/>
          </p:cNvSpPr>
          <p:nvPr/>
        </p:nvSpPr>
        <p:spPr bwMode="auto">
          <a:xfrm>
            <a:off x="5546805" y="4210654"/>
            <a:ext cx="223651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Online </a:t>
            </a:r>
          </a:p>
          <a:p>
            <a:r>
              <a:rPr lang="en-US" sz="3200" i="0" dirty="0">
                <a:solidFill>
                  <a:schemeClr val="bg1"/>
                </a:solidFill>
              </a:rPr>
              <a:t>computation</a:t>
            </a:r>
          </a:p>
        </p:txBody>
      </p:sp>
      <p:sp>
        <p:nvSpPr>
          <p:cNvPr id="27" name="TextBox 26"/>
          <p:cNvSpPr txBox="1">
            <a:spLocks noChangeArrowheads="1"/>
          </p:cNvSpPr>
          <p:nvPr/>
        </p:nvSpPr>
        <p:spPr bwMode="auto">
          <a:xfrm>
            <a:off x="6800538" y="5304054"/>
            <a:ext cx="22589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Simulation </a:t>
            </a:r>
          </a:p>
          <a:p>
            <a:r>
              <a:rPr lang="en-US" sz="3200" i="0" dirty="0">
                <a:solidFill>
                  <a:schemeClr val="bg1"/>
                </a:solidFill>
              </a:rPr>
              <a:t>optimization</a:t>
            </a:r>
          </a:p>
        </p:txBody>
      </p:sp>
      <p:sp>
        <p:nvSpPr>
          <p:cNvPr id="28" name="TextBox 27"/>
          <p:cNvSpPr txBox="1">
            <a:spLocks noChangeArrowheads="1"/>
          </p:cNvSpPr>
          <p:nvPr/>
        </p:nvSpPr>
        <p:spPr bwMode="auto">
          <a:xfrm>
            <a:off x="6699533" y="2797189"/>
            <a:ext cx="197522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Stochastic </a:t>
            </a:r>
          </a:p>
          <a:p>
            <a:r>
              <a:rPr lang="en-US" sz="3200" i="0" dirty="0">
                <a:solidFill>
                  <a:schemeClr val="bg1"/>
                </a:solidFill>
              </a:rPr>
              <a:t>search</a:t>
            </a:r>
          </a:p>
        </p:txBody>
      </p:sp>
      <p:sp>
        <p:nvSpPr>
          <p:cNvPr id="29" name="TextBox 28"/>
          <p:cNvSpPr txBox="1">
            <a:spLocks noChangeArrowheads="1"/>
          </p:cNvSpPr>
          <p:nvPr/>
        </p:nvSpPr>
        <p:spPr bwMode="auto">
          <a:xfrm>
            <a:off x="5442022" y="293405"/>
            <a:ext cx="164500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Decision</a:t>
            </a:r>
          </a:p>
          <a:p>
            <a:r>
              <a:rPr lang="en-US" sz="3200" i="0" dirty="0">
                <a:solidFill>
                  <a:schemeClr val="bg1"/>
                </a:solidFill>
              </a:rPr>
              <a:t> </a:t>
            </a:r>
          </a:p>
          <a:p>
            <a:r>
              <a:rPr lang="en-US" sz="3200" i="0" dirty="0">
                <a:solidFill>
                  <a:schemeClr val="bg1"/>
                </a:solidFill>
              </a:rPr>
              <a:t>analysis</a:t>
            </a:r>
          </a:p>
        </p:txBody>
      </p:sp>
      <p:sp>
        <p:nvSpPr>
          <p:cNvPr id="30" name="TextBox 29"/>
          <p:cNvSpPr txBox="1">
            <a:spLocks noChangeArrowheads="1"/>
          </p:cNvSpPr>
          <p:nvPr/>
        </p:nvSpPr>
        <p:spPr bwMode="auto">
          <a:xfrm>
            <a:off x="193630" y="5244330"/>
            <a:ext cx="197522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Stochastic </a:t>
            </a:r>
          </a:p>
          <a:p>
            <a:r>
              <a:rPr lang="en-US" sz="3200" i="0" dirty="0">
                <a:solidFill>
                  <a:schemeClr val="bg1"/>
                </a:solidFill>
              </a:rPr>
              <a:t>control</a:t>
            </a:r>
          </a:p>
        </p:txBody>
      </p:sp>
      <p:sp>
        <p:nvSpPr>
          <p:cNvPr id="31" name="TextBox 30"/>
          <p:cNvSpPr txBox="1">
            <a:spLocks noChangeArrowheads="1"/>
          </p:cNvSpPr>
          <p:nvPr/>
        </p:nvSpPr>
        <p:spPr bwMode="auto">
          <a:xfrm>
            <a:off x="2453344" y="1018590"/>
            <a:ext cx="22589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Simulation </a:t>
            </a:r>
          </a:p>
          <a:p>
            <a:r>
              <a:rPr lang="en-US" sz="3200" i="0" dirty="0">
                <a:solidFill>
                  <a:schemeClr val="bg1"/>
                </a:solidFill>
              </a:rPr>
              <a:t>optimization</a:t>
            </a:r>
          </a:p>
        </p:txBody>
      </p:sp>
      <p:sp>
        <p:nvSpPr>
          <p:cNvPr id="32" name="TextBox 31"/>
          <p:cNvSpPr txBox="1">
            <a:spLocks noChangeArrowheads="1"/>
          </p:cNvSpPr>
          <p:nvPr/>
        </p:nvSpPr>
        <p:spPr bwMode="auto">
          <a:xfrm>
            <a:off x="4936255" y="1889169"/>
            <a:ext cx="2417649"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Dynamic</a:t>
            </a:r>
          </a:p>
          <a:p>
            <a:r>
              <a:rPr lang="en-US" sz="3200" i="0" dirty="0">
                <a:solidFill>
                  <a:schemeClr val="bg1"/>
                </a:solidFill>
              </a:rPr>
              <a:t>Programming</a:t>
            </a:r>
          </a:p>
          <a:p>
            <a:r>
              <a:rPr lang="en-US" sz="3200" i="0" dirty="0">
                <a:solidFill>
                  <a:schemeClr val="bg1"/>
                </a:solidFill>
              </a:rPr>
              <a:t>and</a:t>
            </a:r>
          </a:p>
          <a:p>
            <a:r>
              <a:rPr lang="en-US" sz="3200" i="0" dirty="0">
                <a:solidFill>
                  <a:schemeClr val="bg1"/>
                </a:solidFill>
              </a:rPr>
              <a:t>control</a:t>
            </a:r>
          </a:p>
        </p:txBody>
      </p:sp>
      <p:sp>
        <p:nvSpPr>
          <p:cNvPr id="33" name="TextBox 32"/>
          <p:cNvSpPr txBox="1">
            <a:spLocks noChangeArrowheads="1"/>
          </p:cNvSpPr>
          <p:nvPr/>
        </p:nvSpPr>
        <p:spPr bwMode="auto">
          <a:xfrm>
            <a:off x="307096" y="2018140"/>
            <a:ext cx="163217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Optimal </a:t>
            </a:r>
          </a:p>
          <a:p>
            <a:r>
              <a:rPr lang="en-US" sz="3200" i="0" dirty="0">
                <a:solidFill>
                  <a:schemeClr val="bg1"/>
                </a:solidFill>
              </a:rPr>
              <a:t>learning</a:t>
            </a:r>
          </a:p>
        </p:txBody>
      </p:sp>
      <p:sp>
        <p:nvSpPr>
          <p:cNvPr id="34" name="TextBox 33"/>
          <p:cNvSpPr txBox="1">
            <a:spLocks noChangeArrowheads="1"/>
          </p:cNvSpPr>
          <p:nvPr/>
        </p:nvSpPr>
        <p:spPr bwMode="auto">
          <a:xfrm>
            <a:off x="622618" y="3418744"/>
            <a:ext cx="171232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Bandit</a:t>
            </a:r>
          </a:p>
          <a:p>
            <a:r>
              <a:rPr lang="en-US" sz="3200" i="0" dirty="0">
                <a:solidFill>
                  <a:schemeClr val="bg1"/>
                </a:solidFill>
              </a:rPr>
              <a:t>problems</a:t>
            </a:r>
          </a:p>
        </p:txBody>
      </p:sp>
      <p:sp>
        <p:nvSpPr>
          <p:cNvPr id="2" name="Footer Placeholder 1"/>
          <p:cNvSpPr>
            <a:spLocks noGrp="1"/>
          </p:cNvSpPr>
          <p:nvPr>
            <p:ph type="ftr" sz="quarter" idx="11"/>
          </p:nvPr>
        </p:nvSpPr>
        <p:spPr/>
        <p:txBody>
          <a:bodyPr/>
          <a:lstStyle/>
          <a:p>
            <a:pPr>
              <a:defRPr/>
            </a:pPr>
            <a:r>
              <a:rPr lang="en-US"/>
              <a:t>© 2018 W.B. Powell</a:t>
            </a:r>
          </a:p>
        </p:txBody>
      </p:sp>
      <p:sp>
        <p:nvSpPr>
          <p:cNvPr id="3" name="Slide Number Placeholder 2"/>
          <p:cNvSpPr>
            <a:spLocks noGrp="1"/>
          </p:cNvSpPr>
          <p:nvPr>
            <p:ph type="sldNum" sz="quarter" idx="12"/>
          </p:nvPr>
        </p:nvSpPr>
        <p:spPr/>
        <p:txBody>
          <a:bodyPr/>
          <a:lstStyle/>
          <a:p>
            <a:pPr>
              <a:defRPr/>
            </a:pPr>
            <a:r>
              <a:rPr lang="en-US"/>
              <a:t>Slide </a:t>
            </a:r>
            <a:fld id="{6AA0165E-294E-4057-A6C5-8F6B42A2F28C}" type="slidenum">
              <a:rPr lang="en-US" smtClean="0"/>
              <a:pPr>
                <a:defRPr/>
              </a:pPr>
              <a:t>50</a:t>
            </a:fld>
            <a:endParaRPr lang="en-US"/>
          </a:p>
        </p:txBody>
      </p:sp>
    </p:spTree>
    <p:extLst>
      <p:ext uri="{BB962C8B-B14F-4D97-AF65-F5344CB8AC3E}">
        <p14:creationId xmlns:p14="http://schemas.microsoft.com/office/powerpoint/2010/main" val="1340709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dissolve">
                                      <p:cBhvr>
                                        <p:cTn id="11" dur="500"/>
                                        <p:tgtEl>
                                          <p:spTgt spid="20"/>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dissolve">
                                      <p:cBhvr>
                                        <p:cTn id="15" dur="500"/>
                                        <p:tgtEl>
                                          <p:spTgt spid="22"/>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dissolve">
                                      <p:cBhvr>
                                        <p:cTn id="19" dur="500"/>
                                        <p:tgtEl>
                                          <p:spTgt spid="25"/>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dissolve">
                                      <p:cBhvr>
                                        <p:cTn id="23" dur="500"/>
                                        <p:tgtEl>
                                          <p:spTgt spid="24"/>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dissolve">
                                      <p:cBhvr>
                                        <p:cTn id="27" dur="500"/>
                                        <p:tgtEl>
                                          <p:spTgt spid="21"/>
                                        </p:tgtEl>
                                      </p:cBhvr>
                                    </p:animEffect>
                                  </p:childTnLst>
                                </p:cTn>
                              </p:par>
                            </p:childTnLst>
                          </p:cTn>
                        </p:par>
                        <p:par>
                          <p:cTn id="28" fill="hold">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dissolve">
                                      <p:cBhvr>
                                        <p:cTn id="31" dur="500"/>
                                        <p:tgtEl>
                                          <p:spTgt spid="26"/>
                                        </p:tgtEl>
                                      </p:cBhvr>
                                    </p:animEffect>
                                  </p:childTnLst>
                                </p:cTn>
                              </p:par>
                            </p:childTnLst>
                          </p:cTn>
                        </p:par>
                        <p:par>
                          <p:cTn id="32" fill="hold">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dissolve">
                                      <p:cBhvr>
                                        <p:cTn id="35" dur="500"/>
                                        <p:tgtEl>
                                          <p:spTgt spid="23"/>
                                        </p:tgtEl>
                                      </p:cBhvr>
                                    </p:animEffect>
                                  </p:childTnLst>
                                </p:cTn>
                              </p:par>
                            </p:childTnLst>
                          </p:cTn>
                        </p:par>
                        <p:par>
                          <p:cTn id="36" fill="hold">
                            <p:stCondLst>
                              <p:cond delay="4000"/>
                            </p:stCondLst>
                            <p:childTnLst>
                              <p:par>
                                <p:cTn id="37" presetID="9" presetClass="entr" presetSubtype="0"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dissolve">
                                      <p:cBhvr>
                                        <p:cTn id="39" dur="500"/>
                                        <p:tgtEl>
                                          <p:spTgt spid="27"/>
                                        </p:tgtEl>
                                      </p:cBhvr>
                                    </p:animEffect>
                                  </p:childTnLst>
                                </p:cTn>
                              </p:par>
                            </p:childTnLst>
                          </p:cTn>
                        </p:par>
                        <p:par>
                          <p:cTn id="40" fill="hold">
                            <p:stCondLst>
                              <p:cond delay="4500"/>
                            </p:stCondLst>
                            <p:childTnLst>
                              <p:par>
                                <p:cTn id="41" presetID="9" presetClass="entr" presetSubtype="0"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dissolve">
                                      <p:cBhvr>
                                        <p:cTn id="43" dur="500"/>
                                        <p:tgtEl>
                                          <p:spTgt spid="28"/>
                                        </p:tgtEl>
                                      </p:cBhvr>
                                    </p:animEffect>
                                  </p:childTnLst>
                                </p:cTn>
                              </p:par>
                            </p:childTnLst>
                          </p:cTn>
                        </p:par>
                        <p:par>
                          <p:cTn id="44" fill="hold">
                            <p:stCondLst>
                              <p:cond delay="5000"/>
                            </p:stCondLst>
                            <p:childTnLst>
                              <p:par>
                                <p:cTn id="45" presetID="9" presetClass="entr" presetSubtype="0"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dissolve">
                                      <p:cBhvr>
                                        <p:cTn id="47" dur="500"/>
                                        <p:tgtEl>
                                          <p:spTgt spid="29"/>
                                        </p:tgtEl>
                                      </p:cBhvr>
                                    </p:animEffect>
                                  </p:childTnLst>
                                </p:cTn>
                              </p:par>
                            </p:childTnLst>
                          </p:cTn>
                        </p:par>
                        <p:par>
                          <p:cTn id="48" fill="hold">
                            <p:stCondLst>
                              <p:cond delay="5500"/>
                            </p:stCondLst>
                            <p:childTnLst>
                              <p:par>
                                <p:cTn id="49" presetID="9" presetClass="entr" presetSubtype="0"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dissolve">
                                      <p:cBhvr>
                                        <p:cTn id="51" dur="500"/>
                                        <p:tgtEl>
                                          <p:spTgt spid="30"/>
                                        </p:tgtEl>
                                      </p:cBhvr>
                                    </p:animEffect>
                                  </p:childTnLst>
                                </p:cTn>
                              </p:par>
                            </p:childTnLst>
                          </p:cTn>
                        </p:par>
                        <p:par>
                          <p:cTn id="52" fill="hold">
                            <p:stCondLst>
                              <p:cond delay="6000"/>
                            </p:stCondLst>
                            <p:childTnLst>
                              <p:par>
                                <p:cTn id="53" presetID="9" presetClass="entr" presetSubtype="0" fill="hold" grpId="0"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dissolve">
                                      <p:cBhvr>
                                        <p:cTn id="55" dur="500"/>
                                        <p:tgtEl>
                                          <p:spTgt spid="31"/>
                                        </p:tgtEl>
                                      </p:cBhvr>
                                    </p:animEffect>
                                  </p:childTnLst>
                                </p:cTn>
                              </p:par>
                            </p:childTnLst>
                          </p:cTn>
                        </p:par>
                        <p:par>
                          <p:cTn id="56" fill="hold">
                            <p:stCondLst>
                              <p:cond delay="6500"/>
                            </p:stCondLst>
                            <p:childTnLst>
                              <p:par>
                                <p:cTn id="57" presetID="9" presetClass="entr" presetSubtype="0" fill="hold" grpId="0" nodeType="after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dissolve">
                                      <p:cBhvr>
                                        <p:cTn id="59" dur="500"/>
                                        <p:tgtEl>
                                          <p:spTgt spid="32"/>
                                        </p:tgtEl>
                                      </p:cBhvr>
                                    </p:animEffect>
                                  </p:childTnLst>
                                </p:cTn>
                              </p:par>
                            </p:childTnLst>
                          </p:cTn>
                        </p:par>
                        <p:par>
                          <p:cTn id="60" fill="hold">
                            <p:stCondLst>
                              <p:cond delay="7000"/>
                            </p:stCondLst>
                            <p:childTnLst>
                              <p:par>
                                <p:cTn id="61" presetID="9" presetClass="entr" presetSubtype="0" fill="hold" grpId="0" nodeType="after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dissolve">
                                      <p:cBhvr>
                                        <p:cTn id="63" dur="500"/>
                                        <p:tgtEl>
                                          <p:spTgt spid="33"/>
                                        </p:tgtEl>
                                      </p:cBhvr>
                                    </p:animEffect>
                                  </p:childTnLst>
                                </p:cTn>
                              </p:par>
                            </p:childTnLst>
                          </p:cTn>
                        </p:par>
                        <p:par>
                          <p:cTn id="64" fill="hold">
                            <p:stCondLst>
                              <p:cond delay="7500"/>
                            </p:stCondLst>
                            <p:childTnLst>
                              <p:par>
                                <p:cTn id="65" presetID="9" presetClass="entr" presetSubtype="0" fill="hold" grpId="0" nodeType="after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dissolve">
                                      <p:cBhvr>
                                        <p:cTn id="6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a:spLocks noChangeArrowheads="1"/>
          </p:cNvSpPr>
          <p:nvPr/>
        </p:nvSpPr>
        <p:spPr bwMode="auto">
          <a:xfrm>
            <a:off x="-74407" y="-85943"/>
            <a:ext cx="29787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4000" i="0" dirty="0">
                <a:solidFill>
                  <a:schemeClr val="bg1"/>
                </a:solidFill>
              </a:rPr>
              <a:t>Stochastic </a:t>
            </a:r>
          </a:p>
          <a:p>
            <a:r>
              <a:rPr lang="en-US" sz="4000" i="0" dirty="0">
                <a:solidFill>
                  <a:schemeClr val="bg1"/>
                </a:solidFill>
              </a:rPr>
              <a:t>programming</a:t>
            </a:r>
          </a:p>
        </p:txBody>
      </p:sp>
      <p:sp>
        <p:nvSpPr>
          <p:cNvPr id="20" name="TextBox 19"/>
          <p:cNvSpPr txBox="1">
            <a:spLocks noChangeArrowheads="1"/>
          </p:cNvSpPr>
          <p:nvPr/>
        </p:nvSpPr>
        <p:spPr bwMode="auto">
          <a:xfrm>
            <a:off x="3935770" y="4965500"/>
            <a:ext cx="195438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600" i="0" dirty="0">
                <a:solidFill>
                  <a:schemeClr val="bg1"/>
                </a:solidFill>
              </a:rPr>
              <a:t>Markov </a:t>
            </a:r>
          </a:p>
          <a:p>
            <a:r>
              <a:rPr lang="en-US" sz="3600" i="0" dirty="0">
                <a:solidFill>
                  <a:schemeClr val="bg1"/>
                </a:solidFill>
              </a:rPr>
              <a:t>decision </a:t>
            </a:r>
          </a:p>
          <a:p>
            <a:r>
              <a:rPr lang="en-US" sz="3600" i="0" dirty="0">
                <a:solidFill>
                  <a:schemeClr val="bg1"/>
                </a:solidFill>
              </a:rPr>
              <a:t>processes</a:t>
            </a:r>
          </a:p>
        </p:txBody>
      </p:sp>
      <p:sp>
        <p:nvSpPr>
          <p:cNvPr id="21" name="TextBox 20"/>
          <p:cNvSpPr txBox="1">
            <a:spLocks noChangeArrowheads="1"/>
          </p:cNvSpPr>
          <p:nvPr/>
        </p:nvSpPr>
        <p:spPr bwMode="auto">
          <a:xfrm>
            <a:off x="1766324" y="4308929"/>
            <a:ext cx="304442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600" i="0" dirty="0">
                <a:solidFill>
                  <a:schemeClr val="bg1"/>
                </a:solidFill>
              </a:rPr>
              <a:t>Reinforcement </a:t>
            </a:r>
          </a:p>
          <a:p>
            <a:r>
              <a:rPr lang="en-US" sz="3600" i="0" dirty="0">
                <a:solidFill>
                  <a:schemeClr val="bg1"/>
                </a:solidFill>
              </a:rPr>
              <a:t>learning</a:t>
            </a:r>
          </a:p>
        </p:txBody>
      </p:sp>
      <p:sp>
        <p:nvSpPr>
          <p:cNvPr id="22" name="TextBox 21"/>
          <p:cNvSpPr txBox="1">
            <a:spLocks noChangeArrowheads="1"/>
          </p:cNvSpPr>
          <p:nvPr/>
        </p:nvSpPr>
        <p:spPr bwMode="auto">
          <a:xfrm>
            <a:off x="3928387" y="3231711"/>
            <a:ext cx="163217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Optimal </a:t>
            </a:r>
          </a:p>
          <a:p>
            <a:r>
              <a:rPr lang="en-US" sz="3200" i="0" dirty="0">
                <a:solidFill>
                  <a:schemeClr val="bg1"/>
                </a:solidFill>
              </a:rPr>
              <a:t>control</a:t>
            </a:r>
          </a:p>
        </p:txBody>
      </p:sp>
      <p:sp>
        <p:nvSpPr>
          <p:cNvPr id="23" name="TextBox 22"/>
          <p:cNvSpPr txBox="1">
            <a:spLocks noChangeArrowheads="1"/>
          </p:cNvSpPr>
          <p:nvPr/>
        </p:nvSpPr>
        <p:spPr bwMode="auto">
          <a:xfrm>
            <a:off x="1968303" y="2161886"/>
            <a:ext cx="192873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Model </a:t>
            </a:r>
          </a:p>
          <a:p>
            <a:r>
              <a:rPr lang="en-US" sz="3200" i="0" dirty="0">
                <a:solidFill>
                  <a:schemeClr val="bg1"/>
                </a:solidFill>
              </a:rPr>
              <a:t>predictive </a:t>
            </a:r>
          </a:p>
          <a:p>
            <a:r>
              <a:rPr lang="en-US" sz="3200" i="0" dirty="0">
                <a:solidFill>
                  <a:schemeClr val="bg1"/>
                </a:solidFill>
              </a:rPr>
              <a:t>control</a:t>
            </a:r>
          </a:p>
        </p:txBody>
      </p:sp>
      <p:sp>
        <p:nvSpPr>
          <p:cNvPr id="24" name="TextBox 23"/>
          <p:cNvSpPr txBox="1">
            <a:spLocks noChangeArrowheads="1"/>
          </p:cNvSpPr>
          <p:nvPr/>
        </p:nvSpPr>
        <p:spPr bwMode="auto">
          <a:xfrm>
            <a:off x="3642721" y="160278"/>
            <a:ext cx="22589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Robust </a:t>
            </a:r>
          </a:p>
          <a:p>
            <a:r>
              <a:rPr lang="en-US" sz="3200" i="0" dirty="0">
                <a:solidFill>
                  <a:schemeClr val="bg1"/>
                </a:solidFill>
              </a:rPr>
              <a:t>optimization</a:t>
            </a:r>
          </a:p>
        </p:txBody>
      </p:sp>
      <p:sp>
        <p:nvSpPr>
          <p:cNvPr id="25" name="TextBox 24"/>
          <p:cNvSpPr txBox="1">
            <a:spLocks noChangeArrowheads="1"/>
          </p:cNvSpPr>
          <p:nvPr/>
        </p:nvSpPr>
        <p:spPr bwMode="auto">
          <a:xfrm>
            <a:off x="6800538" y="-71946"/>
            <a:ext cx="245291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Approximate </a:t>
            </a:r>
          </a:p>
          <a:p>
            <a:r>
              <a:rPr lang="en-US" sz="3200" i="0" dirty="0">
                <a:solidFill>
                  <a:schemeClr val="bg1"/>
                </a:solidFill>
              </a:rPr>
              <a:t>dynamic </a:t>
            </a:r>
          </a:p>
          <a:p>
            <a:r>
              <a:rPr lang="en-US" sz="3200" i="0" dirty="0">
                <a:solidFill>
                  <a:schemeClr val="bg1"/>
                </a:solidFill>
              </a:rPr>
              <a:t>programming</a:t>
            </a:r>
          </a:p>
        </p:txBody>
      </p:sp>
      <p:sp>
        <p:nvSpPr>
          <p:cNvPr id="26" name="TextBox 25"/>
          <p:cNvSpPr txBox="1">
            <a:spLocks noChangeArrowheads="1"/>
          </p:cNvSpPr>
          <p:nvPr/>
        </p:nvSpPr>
        <p:spPr bwMode="auto">
          <a:xfrm>
            <a:off x="5546805" y="4210654"/>
            <a:ext cx="223651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Online </a:t>
            </a:r>
          </a:p>
          <a:p>
            <a:r>
              <a:rPr lang="en-US" sz="3200" i="0" dirty="0">
                <a:solidFill>
                  <a:schemeClr val="bg1"/>
                </a:solidFill>
              </a:rPr>
              <a:t>computation</a:t>
            </a:r>
          </a:p>
        </p:txBody>
      </p:sp>
      <p:sp>
        <p:nvSpPr>
          <p:cNvPr id="27" name="TextBox 26"/>
          <p:cNvSpPr txBox="1">
            <a:spLocks noChangeArrowheads="1"/>
          </p:cNvSpPr>
          <p:nvPr/>
        </p:nvSpPr>
        <p:spPr bwMode="auto">
          <a:xfrm>
            <a:off x="6800538" y="5304054"/>
            <a:ext cx="22589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Simulation </a:t>
            </a:r>
          </a:p>
          <a:p>
            <a:r>
              <a:rPr lang="en-US" sz="3200" i="0" dirty="0">
                <a:solidFill>
                  <a:schemeClr val="bg1"/>
                </a:solidFill>
              </a:rPr>
              <a:t>optimization</a:t>
            </a:r>
          </a:p>
        </p:txBody>
      </p:sp>
      <p:sp>
        <p:nvSpPr>
          <p:cNvPr id="28" name="TextBox 27"/>
          <p:cNvSpPr txBox="1">
            <a:spLocks noChangeArrowheads="1"/>
          </p:cNvSpPr>
          <p:nvPr/>
        </p:nvSpPr>
        <p:spPr bwMode="auto">
          <a:xfrm>
            <a:off x="6699533" y="2797189"/>
            <a:ext cx="197522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Stochastic </a:t>
            </a:r>
          </a:p>
          <a:p>
            <a:r>
              <a:rPr lang="en-US" sz="3200" i="0" dirty="0">
                <a:solidFill>
                  <a:schemeClr val="bg1"/>
                </a:solidFill>
              </a:rPr>
              <a:t>search</a:t>
            </a:r>
          </a:p>
        </p:txBody>
      </p:sp>
      <p:sp>
        <p:nvSpPr>
          <p:cNvPr id="29" name="TextBox 28"/>
          <p:cNvSpPr txBox="1">
            <a:spLocks noChangeArrowheads="1"/>
          </p:cNvSpPr>
          <p:nvPr/>
        </p:nvSpPr>
        <p:spPr bwMode="auto">
          <a:xfrm>
            <a:off x="5442022" y="293405"/>
            <a:ext cx="164500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Decision</a:t>
            </a:r>
          </a:p>
          <a:p>
            <a:r>
              <a:rPr lang="en-US" sz="3200" i="0" dirty="0">
                <a:solidFill>
                  <a:schemeClr val="bg1"/>
                </a:solidFill>
              </a:rPr>
              <a:t> </a:t>
            </a:r>
          </a:p>
          <a:p>
            <a:r>
              <a:rPr lang="en-US" sz="3200" i="0" dirty="0">
                <a:solidFill>
                  <a:schemeClr val="bg1"/>
                </a:solidFill>
              </a:rPr>
              <a:t>analysis</a:t>
            </a:r>
          </a:p>
        </p:txBody>
      </p:sp>
      <p:sp>
        <p:nvSpPr>
          <p:cNvPr id="30" name="TextBox 29"/>
          <p:cNvSpPr txBox="1">
            <a:spLocks noChangeArrowheads="1"/>
          </p:cNvSpPr>
          <p:nvPr/>
        </p:nvSpPr>
        <p:spPr bwMode="auto">
          <a:xfrm>
            <a:off x="193630" y="5244330"/>
            <a:ext cx="197522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Stochastic </a:t>
            </a:r>
          </a:p>
          <a:p>
            <a:r>
              <a:rPr lang="en-US" sz="3200" i="0" dirty="0">
                <a:solidFill>
                  <a:schemeClr val="bg1"/>
                </a:solidFill>
              </a:rPr>
              <a:t>control</a:t>
            </a:r>
          </a:p>
        </p:txBody>
      </p:sp>
      <p:sp>
        <p:nvSpPr>
          <p:cNvPr id="31" name="TextBox 30"/>
          <p:cNvSpPr txBox="1">
            <a:spLocks noChangeArrowheads="1"/>
          </p:cNvSpPr>
          <p:nvPr/>
        </p:nvSpPr>
        <p:spPr bwMode="auto">
          <a:xfrm>
            <a:off x="2453344" y="1018590"/>
            <a:ext cx="22589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Simulation </a:t>
            </a:r>
          </a:p>
          <a:p>
            <a:r>
              <a:rPr lang="en-US" sz="3200" i="0" dirty="0">
                <a:solidFill>
                  <a:schemeClr val="bg1"/>
                </a:solidFill>
              </a:rPr>
              <a:t>optimization</a:t>
            </a:r>
          </a:p>
        </p:txBody>
      </p:sp>
      <p:sp>
        <p:nvSpPr>
          <p:cNvPr id="32" name="TextBox 31"/>
          <p:cNvSpPr txBox="1">
            <a:spLocks noChangeArrowheads="1"/>
          </p:cNvSpPr>
          <p:nvPr/>
        </p:nvSpPr>
        <p:spPr bwMode="auto">
          <a:xfrm>
            <a:off x="4936255" y="1889169"/>
            <a:ext cx="2417649"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Dynamic</a:t>
            </a:r>
          </a:p>
          <a:p>
            <a:r>
              <a:rPr lang="en-US" sz="3200" i="0" dirty="0">
                <a:solidFill>
                  <a:schemeClr val="bg1"/>
                </a:solidFill>
              </a:rPr>
              <a:t>Programming</a:t>
            </a:r>
          </a:p>
          <a:p>
            <a:r>
              <a:rPr lang="en-US" sz="3200" i="0" dirty="0">
                <a:solidFill>
                  <a:schemeClr val="bg1"/>
                </a:solidFill>
              </a:rPr>
              <a:t>and</a:t>
            </a:r>
          </a:p>
          <a:p>
            <a:r>
              <a:rPr lang="en-US" sz="3200" i="0" dirty="0">
                <a:solidFill>
                  <a:schemeClr val="bg1"/>
                </a:solidFill>
              </a:rPr>
              <a:t>control</a:t>
            </a:r>
          </a:p>
        </p:txBody>
      </p:sp>
      <p:sp>
        <p:nvSpPr>
          <p:cNvPr id="33" name="TextBox 32"/>
          <p:cNvSpPr txBox="1">
            <a:spLocks noChangeArrowheads="1"/>
          </p:cNvSpPr>
          <p:nvPr/>
        </p:nvSpPr>
        <p:spPr bwMode="auto">
          <a:xfrm>
            <a:off x="307096" y="2018140"/>
            <a:ext cx="163217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Optimal </a:t>
            </a:r>
          </a:p>
          <a:p>
            <a:r>
              <a:rPr lang="en-US" sz="3200" i="0" dirty="0">
                <a:solidFill>
                  <a:schemeClr val="bg1"/>
                </a:solidFill>
              </a:rPr>
              <a:t>learning</a:t>
            </a:r>
          </a:p>
        </p:txBody>
      </p:sp>
      <p:sp>
        <p:nvSpPr>
          <p:cNvPr id="34" name="TextBox 33"/>
          <p:cNvSpPr txBox="1">
            <a:spLocks noChangeArrowheads="1"/>
          </p:cNvSpPr>
          <p:nvPr/>
        </p:nvSpPr>
        <p:spPr bwMode="auto">
          <a:xfrm>
            <a:off x="622618" y="3418744"/>
            <a:ext cx="171232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Bandit</a:t>
            </a:r>
          </a:p>
          <a:p>
            <a:r>
              <a:rPr lang="en-US" sz="3200" i="0" dirty="0">
                <a:solidFill>
                  <a:schemeClr val="bg1"/>
                </a:solidFill>
              </a:rPr>
              <a:t>problems</a:t>
            </a:r>
          </a:p>
        </p:txBody>
      </p:sp>
      <p:pic>
        <p:nvPicPr>
          <p:cNvPr id="35" name="Picture 34" descr="http://ecx.images-amazon.com/images/I/41UHTnB7yrL.jpg"/>
          <p:cNvPicPr>
            <a:picLocks noChangeAspect="1" noChangeArrowheads="1"/>
          </p:cNvPicPr>
          <p:nvPr/>
        </p:nvPicPr>
        <p:blipFill rotWithShape="1">
          <a:blip r:embed="rId5">
            <a:extLst>
              <a:ext uri="{28A0092B-C50C-407E-A947-70E740481C1C}">
                <a14:useLocalDpi xmlns:a14="http://schemas.microsoft.com/office/drawing/2010/main" val="0"/>
              </a:ext>
            </a:extLst>
          </a:blip>
          <a:srcRect t="9200"/>
          <a:stretch/>
        </p:blipFill>
        <p:spPr bwMode="auto">
          <a:xfrm>
            <a:off x="34304" y="0"/>
            <a:ext cx="1743696" cy="271417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http://ecx.images-amazon.com/images/I/41QmA4q%2BV7L.jpg"/>
          <p:cNvPicPr>
            <a:picLocks noChangeAspect="1" noChangeArrowheads="1"/>
          </p:cNvPicPr>
          <p:nvPr/>
        </p:nvPicPr>
        <p:blipFill rotWithShape="1">
          <a:blip r:embed="rId6">
            <a:extLst>
              <a:ext uri="{28A0092B-C50C-407E-A947-70E740481C1C}">
                <a14:useLocalDpi xmlns:a14="http://schemas.microsoft.com/office/drawing/2010/main" val="0"/>
              </a:ext>
            </a:extLst>
          </a:blip>
          <a:srcRect l="-4467" t="9743" r="4467"/>
          <a:stretch/>
        </p:blipFill>
        <p:spPr bwMode="auto">
          <a:xfrm>
            <a:off x="3589605" y="-39322"/>
            <a:ext cx="1857715" cy="322445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http://ecx.images-amazon.com/images/I/41fYgp2YdoL.jpg"/>
          <p:cNvPicPr>
            <a:picLocks noChangeAspect="1" noChangeArrowheads="1"/>
          </p:cNvPicPr>
          <p:nvPr/>
        </p:nvPicPr>
        <p:blipFill rotWithShape="1">
          <a:blip r:embed="rId7">
            <a:extLst>
              <a:ext uri="{28A0092B-C50C-407E-A947-70E740481C1C}">
                <a14:useLocalDpi xmlns:a14="http://schemas.microsoft.com/office/drawing/2010/main" val="0"/>
              </a:ext>
            </a:extLst>
          </a:blip>
          <a:srcRect t="27643"/>
          <a:stretch/>
        </p:blipFill>
        <p:spPr bwMode="auto">
          <a:xfrm>
            <a:off x="3809640" y="2188537"/>
            <a:ext cx="1637681" cy="216138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http://ecx.images-amazon.com/images/I/41AIbgU%2BR5L.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50817" y="3128"/>
            <a:ext cx="1757651" cy="318607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http://ecx.images-amazon.com/images/I/41VG30WB9QL.jpg"/>
          <p:cNvPicPr>
            <a:picLocks noChangeAspect="1" noChangeArrowheads="1"/>
          </p:cNvPicPr>
          <p:nvPr/>
        </p:nvPicPr>
        <p:blipFill rotWithShape="1">
          <a:blip r:embed="rId9">
            <a:extLst>
              <a:ext uri="{28A0092B-C50C-407E-A947-70E740481C1C}">
                <a14:useLocalDpi xmlns:a14="http://schemas.microsoft.com/office/drawing/2010/main" val="0"/>
              </a:ext>
            </a:extLst>
          </a:blip>
          <a:srcRect t="8211" b="23638"/>
          <a:stretch/>
        </p:blipFill>
        <p:spPr bwMode="auto">
          <a:xfrm>
            <a:off x="5647422" y="4534905"/>
            <a:ext cx="1663707" cy="212592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
          <p:cNvPicPr>
            <a:picLocks noChangeAspect="1" noChangeArrowheads="1"/>
          </p:cNvPicPr>
          <p:nvPr/>
        </p:nvPicPr>
        <p:blipFill rotWithShape="1">
          <a:blip r:embed="rId10">
            <a:extLst>
              <a:ext uri="{28A0092B-C50C-407E-A947-70E740481C1C}">
                <a14:useLocalDpi xmlns:a14="http://schemas.microsoft.com/office/drawing/2010/main" val="0"/>
              </a:ext>
            </a:extLst>
          </a:blip>
          <a:srcRect b="26856"/>
          <a:stretch/>
        </p:blipFill>
        <p:spPr bwMode="auto">
          <a:xfrm>
            <a:off x="7168914" y="4208760"/>
            <a:ext cx="1920425" cy="2585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12130"/>
          <a:stretch/>
        </p:blipFill>
        <p:spPr bwMode="auto">
          <a:xfrm>
            <a:off x="6985693" y="1812360"/>
            <a:ext cx="1686863" cy="2696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47424" y="0"/>
            <a:ext cx="1420813" cy="248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8" descr="http://ecx.images-amazon.com/images/I/61FBoML56%2BL.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67870" y="1333237"/>
            <a:ext cx="1716914" cy="305682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http://ecx.images-amazon.com/images/I/41SN%2B8rDXUL._SX313_BO1,204,203,200_.jpg"/>
          <p:cNvPicPr>
            <a:picLocks noChangeAspect="1" noChangeArrowheads="1"/>
          </p:cNvPicPr>
          <p:nvPr/>
        </p:nvPicPr>
        <p:blipFill rotWithShape="1">
          <a:blip r:embed="rId14">
            <a:extLst>
              <a:ext uri="{28A0092B-C50C-407E-A947-70E740481C1C}">
                <a14:useLocalDpi xmlns:a14="http://schemas.microsoft.com/office/drawing/2010/main" val="0"/>
              </a:ext>
            </a:extLst>
          </a:blip>
          <a:srcRect t="15048"/>
          <a:stretch/>
        </p:blipFill>
        <p:spPr bwMode="auto">
          <a:xfrm>
            <a:off x="1784350" y="1"/>
            <a:ext cx="1615910" cy="260953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http://ecx.images-amazon.com/images/I/41GFdOeVAGL.jpg"/>
          <p:cNvPicPr>
            <a:picLocks noChangeAspect="1" noChangeArrowheads="1"/>
          </p:cNvPicPr>
          <p:nvPr/>
        </p:nvPicPr>
        <p:blipFill rotWithShape="1">
          <a:blip r:embed="rId15">
            <a:extLst>
              <a:ext uri="{28A0092B-C50C-407E-A947-70E740481C1C}">
                <a14:useLocalDpi xmlns:a14="http://schemas.microsoft.com/office/drawing/2010/main" val="0"/>
              </a:ext>
            </a:extLst>
          </a:blip>
          <a:srcRect t="4283" r="7874" b="14778"/>
          <a:stretch/>
        </p:blipFill>
        <p:spPr bwMode="auto">
          <a:xfrm>
            <a:off x="2203943" y="1832372"/>
            <a:ext cx="1536208" cy="258722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0" descr="http://ecx.images-amazon.com/images/I/71aOrWaonvL.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843326" y="3429000"/>
            <a:ext cx="2076835" cy="32766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descr="http://ecx.images-amazon.com/images/I/41SqMuaUIZL.jpg"/>
          <p:cNvPicPr>
            <a:picLocks noChangeAspect="1" noChangeArrowheads="1"/>
          </p:cNvPicPr>
          <p:nvPr/>
        </p:nvPicPr>
        <p:blipFill rotWithShape="1">
          <a:blip r:embed="rId17">
            <a:extLst>
              <a:ext uri="{28A0092B-C50C-407E-A947-70E740481C1C}">
                <a14:useLocalDpi xmlns:a14="http://schemas.microsoft.com/office/drawing/2010/main" val="0"/>
              </a:ext>
            </a:extLst>
          </a:blip>
          <a:srcRect b="17254"/>
          <a:stretch/>
        </p:blipFill>
        <p:spPr bwMode="auto">
          <a:xfrm>
            <a:off x="3746500" y="3962401"/>
            <a:ext cx="1856048" cy="286175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ttp://ecx.images-amazon.com/images/I/41c-z3j4I9L._SX298_BO1,204,203,200_.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351" y="1856363"/>
            <a:ext cx="1437811" cy="260531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http://ecx.images-amazon.com/images/I/51ALbLyEhkL._SX298_BO1,204,203,200_.jpg"/>
          <p:cNvPicPr>
            <a:picLocks noChangeAspect="1" noChangeArrowheads="1"/>
          </p:cNvPicPr>
          <p:nvPr/>
        </p:nvPicPr>
        <p:blipFill rotWithShape="1">
          <a:blip r:embed="rId19">
            <a:extLst>
              <a:ext uri="{28A0092B-C50C-407E-A947-70E740481C1C}">
                <a14:useLocalDpi xmlns:a14="http://schemas.microsoft.com/office/drawing/2010/main" val="0"/>
              </a:ext>
            </a:extLst>
          </a:blip>
          <a:srcRect b="13943"/>
          <a:stretch/>
        </p:blipFill>
        <p:spPr bwMode="auto">
          <a:xfrm>
            <a:off x="560273" y="2811293"/>
            <a:ext cx="1742374" cy="279493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http://ecx.images-amazon.com/images/I/41leupY2UHL._SX309_BO1,204,203,200_.jpg"/>
          <p:cNvPicPr>
            <a:picLocks noChangeAspect="1" noChangeArrowheads="1"/>
          </p:cNvPicPr>
          <p:nvPr/>
        </p:nvPicPr>
        <p:blipFill rotWithShape="1">
          <a:blip r:embed="rId20">
            <a:extLst>
              <a:ext uri="{28A0092B-C50C-407E-A947-70E740481C1C}">
                <a14:useLocalDpi xmlns:a14="http://schemas.microsoft.com/office/drawing/2010/main" val="0"/>
              </a:ext>
            </a:extLst>
          </a:blip>
          <a:srcRect b="25455"/>
          <a:stretch/>
        </p:blipFill>
        <p:spPr bwMode="auto">
          <a:xfrm>
            <a:off x="0" y="4461678"/>
            <a:ext cx="1651000" cy="2369653"/>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a:t>© 2018 W.B. Powell</a:t>
            </a:r>
          </a:p>
        </p:txBody>
      </p:sp>
      <p:sp>
        <p:nvSpPr>
          <p:cNvPr id="3" name="Slide Number Placeholder 2"/>
          <p:cNvSpPr>
            <a:spLocks noGrp="1"/>
          </p:cNvSpPr>
          <p:nvPr>
            <p:ph type="sldNum" sz="quarter" idx="12"/>
          </p:nvPr>
        </p:nvSpPr>
        <p:spPr/>
        <p:txBody>
          <a:bodyPr/>
          <a:lstStyle/>
          <a:p>
            <a:pPr>
              <a:defRPr/>
            </a:pPr>
            <a:r>
              <a:rPr lang="en-US"/>
              <a:t>Slide </a:t>
            </a:r>
            <a:fld id="{6AA0165E-294E-4057-A6C5-8F6B42A2F28C}" type="slidenum">
              <a:rPr lang="en-US" smtClean="0"/>
              <a:pPr>
                <a:defRPr/>
              </a:pPr>
              <a:t>51</a:t>
            </a:fld>
            <a:endParaRPr lang="en-US"/>
          </a:p>
        </p:txBody>
      </p:sp>
    </p:spTree>
    <p:extLst>
      <p:ext uri="{BB962C8B-B14F-4D97-AF65-F5344CB8AC3E}">
        <p14:creationId xmlns:p14="http://schemas.microsoft.com/office/powerpoint/2010/main" val="178723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dissolve">
                                      <p:cBhvr>
                                        <p:cTn id="7" dur="500"/>
                                        <p:tgtEl>
                                          <p:spTgt spid="35"/>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dissolve">
                                      <p:cBhvr>
                                        <p:cTn id="11" dur="500"/>
                                        <p:tgtEl>
                                          <p:spTgt spid="36"/>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dissolve">
                                      <p:cBhvr>
                                        <p:cTn id="15" dur="500"/>
                                        <p:tgtEl>
                                          <p:spTgt spid="38"/>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dissolve">
                                      <p:cBhvr>
                                        <p:cTn id="19" dur="500"/>
                                        <p:tgtEl>
                                          <p:spTgt spid="43"/>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dissolve">
                                      <p:cBhvr>
                                        <p:cTn id="23" dur="500"/>
                                        <p:tgtEl>
                                          <p:spTgt spid="45"/>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dissolve">
                                      <p:cBhvr>
                                        <p:cTn id="27" dur="500"/>
                                        <p:tgtEl>
                                          <p:spTgt spid="37"/>
                                        </p:tgtEl>
                                      </p:cBhvr>
                                    </p:animEffect>
                                  </p:childTnLst>
                                </p:cTn>
                              </p:par>
                            </p:childTnLst>
                          </p:cTn>
                        </p:par>
                        <p:par>
                          <p:cTn id="28" fill="hold">
                            <p:stCondLst>
                              <p:cond delay="3000"/>
                            </p:stCondLst>
                            <p:childTnLst>
                              <p:par>
                                <p:cTn id="29" presetID="9" presetClass="entr" presetSubtype="0" fill="hold" nodeType="after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dissolve">
                                      <p:cBhvr>
                                        <p:cTn id="31" dur="500"/>
                                        <p:tgtEl>
                                          <p:spTgt spid="39"/>
                                        </p:tgtEl>
                                      </p:cBhvr>
                                    </p:animEffect>
                                  </p:childTnLst>
                                </p:cTn>
                              </p:par>
                            </p:childTnLst>
                          </p:cTn>
                        </p:par>
                        <p:par>
                          <p:cTn id="32" fill="hold">
                            <p:stCondLst>
                              <p:cond delay="3500"/>
                            </p:stCondLst>
                            <p:childTnLst>
                              <p:par>
                                <p:cTn id="33" presetID="9" presetClass="entr" presetSubtype="0" fill="hold" nodeType="after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dissolve">
                                      <p:cBhvr>
                                        <p:cTn id="35" dur="500"/>
                                        <p:tgtEl>
                                          <p:spTgt spid="46"/>
                                        </p:tgtEl>
                                      </p:cBhvr>
                                    </p:animEffect>
                                  </p:childTnLst>
                                </p:cTn>
                              </p:par>
                            </p:childTnLst>
                          </p:cTn>
                        </p:par>
                        <p:par>
                          <p:cTn id="36" fill="hold">
                            <p:stCondLst>
                              <p:cond delay="4000"/>
                            </p:stCondLst>
                            <p:childTnLst>
                              <p:par>
                                <p:cTn id="37" presetID="9" presetClass="entr" presetSubtype="0" fill="hold" nodeType="after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dissolve">
                                      <p:cBhvr>
                                        <p:cTn id="39" dur="500"/>
                                        <p:tgtEl>
                                          <p:spTgt spid="47"/>
                                        </p:tgtEl>
                                      </p:cBhvr>
                                    </p:animEffect>
                                  </p:childTnLst>
                                </p:cTn>
                              </p:par>
                            </p:childTnLst>
                          </p:cTn>
                        </p:par>
                        <p:par>
                          <p:cTn id="40" fill="hold">
                            <p:stCondLst>
                              <p:cond delay="4500"/>
                            </p:stCondLst>
                            <p:childTnLst>
                              <p:par>
                                <p:cTn id="41" presetID="9" presetClass="entr" presetSubtype="0" fill="hold" nodeType="after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dissolve">
                                      <p:cBhvr>
                                        <p:cTn id="43" dur="500"/>
                                        <p:tgtEl>
                                          <p:spTgt spid="41"/>
                                        </p:tgtEl>
                                      </p:cBhvr>
                                    </p:animEffect>
                                  </p:childTnLst>
                                </p:cTn>
                              </p:par>
                            </p:childTnLst>
                          </p:cTn>
                        </p:par>
                        <p:par>
                          <p:cTn id="44" fill="hold">
                            <p:stCondLst>
                              <p:cond delay="5000"/>
                            </p:stCondLst>
                            <p:childTnLst>
                              <p:par>
                                <p:cTn id="45" presetID="9" presetClass="entr" presetSubtype="0" fill="hold" nodeType="after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dissolve">
                                      <p:cBhvr>
                                        <p:cTn id="47" dur="500"/>
                                        <p:tgtEl>
                                          <p:spTgt spid="42"/>
                                        </p:tgtEl>
                                      </p:cBhvr>
                                    </p:animEffect>
                                  </p:childTnLst>
                                </p:cTn>
                              </p:par>
                            </p:childTnLst>
                          </p:cTn>
                        </p:par>
                        <p:par>
                          <p:cTn id="48" fill="hold">
                            <p:stCondLst>
                              <p:cond delay="5500"/>
                            </p:stCondLst>
                            <p:childTnLst>
                              <p:par>
                                <p:cTn id="49" presetID="9" presetClass="entr" presetSubtype="0" fill="hold" nodeType="after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dissolve">
                                      <p:cBhvr>
                                        <p:cTn id="51" dur="500"/>
                                        <p:tgtEl>
                                          <p:spTgt spid="40"/>
                                        </p:tgtEl>
                                      </p:cBhvr>
                                    </p:animEffect>
                                  </p:childTnLst>
                                </p:cTn>
                              </p:par>
                            </p:childTnLst>
                          </p:cTn>
                        </p:par>
                        <p:par>
                          <p:cTn id="52" fill="hold">
                            <p:stCondLst>
                              <p:cond delay="6000"/>
                            </p:stCondLst>
                            <p:childTnLst>
                              <p:par>
                                <p:cTn id="53" presetID="9" presetClass="entr" presetSubtype="0" fill="hold" nodeType="after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dissolve">
                                      <p:cBhvr>
                                        <p:cTn id="55" dur="500"/>
                                        <p:tgtEl>
                                          <p:spTgt spid="44"/>
                                        </p:tgtEl>
                                      </p:cBhvr>
                                    </p:animEffect>
                                  </p:childTnLst>
                                </p:cTn>
                              </p:par>
                            </p:childTnLst>
                          </p:cTn>
                        </p:par>
                        <p:par>
                          <p:cTn id="56" fill="hold">
                            <p:stCondLst>
                              <p:cond delay="6500"/>
                            </p:stCondLst>
                            <p:childTnLst>
                              <p:par>
                                <p:cTn id="57" presetID="9" presetClass="entr" presetSubtype="0" fill="hold" nodeType="afterEffect">
                                  <p:stCondLst>
                                    <p:cond delay="0"/>
                                  </p:stCondLst>
                                  <p:childTnLst>
                                    <p:set>
                                      <p:cBhvr>
                                        <p:cTn id="58" dur="1" fill="hold">
                                          <p:stCondLst>
                                            <p:cond delay="0"/>
                                          </p:stCondLst>
                                        </p:cTn>
                                        <p:tgtEl>
                                          <p:spTgt spid="48"/>
                                        </p:tgtEl>
                                        <p:attrNameLst>
                                          <p:attrName>style.visibility</p:attrName>
                                        </p:attrNameLst>
                                      </p:cBhvr>
                                      <p:to>
                                        <p:strVal val="visible"/>
                                      </p:to>
                                    </p:set>
                                    <p:animEffect transition="in" filter="dissolve">
                                      <p:cBhvr>
                                        <p:cTn id="59" dur="500"/>
                                        <p:tgtEl>
                                          <p:spTgt spid="48"/>
                                        </p:tgtEl>
                                      </p:cBhvr>
                                    </p:animEffect>
                                  </p:childTnLst>
                                </p:cTn>
                              </p:par>
                            </p:childTnLst>
                          </p:cTn>
                        </p:par>
                        <p:par>
                          <p:cTn id="60" fill="hold">
                            <p:stCondLst>
                              <p:cond delay="7000"/>
                            </p:stCondLst>
                            <p:childTnLst>
                              <p:par>
                                <p:cTn id="61" presetID="9" presetClass="entr" presetSubtype="0" fill="hold" nodeType="after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dissolve">
                                      <p:cBhvr>
                                        <p:cTn id="63" dur="500"/>
                                        <p:tgtEl>
                                          <p:spTgt spid="49"/>
                                        </p:tgtEl>
                                      </p:cBhvr>
                                    </p:animEffect>
                                  </p:childTnLst>
                                </p:cTn>
                              </p:par>
                            </p:childTnLst>
                          </p:cTn>
                        </p:par>
                        <p:par>
                          <p:cTn id="64" fill="hold">
                            <p:stCondLst>
                              <p:cond delay="7500"/>
                            </p:stCondLst>
                            <p:childTnLst>
                              <p:par>
                                <p:cTn id="65" presetID="9" presetClass="entr" presetSubtype="0" fill="hold" nodeType="after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dissolve">
                                      <p:cBhvr>
                                        <p:cTn id="6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Canonical modeling frameworks</a:t>
                </a:r>
              </a:p>
              <a:p>
                <a:pPr lvl="1"/>
                <a:r>
                  <a:rPr lang="en-US" dirty="0"/>
                  <a:t>Statistics</a:t>
                </a:r>
              </a:p>
              <a:p>
                <a:pPr lvl="2"/>
                <a:r>
                  <a:rPr lang="en-US" b="0" dirty="0"/>
                  <a:t>Nonlinear model: </a:t>
                </a:r>
                <a14:m>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𝜃</m:t>
                    </m:r>
                    <m:r>
                      <a:rPr lang="en-US" b="0" i="1" smtClean="0">
                        <a:latin typeface="Cambria Math" panose="02040503050406030204" pitchFamily="18" charset="0"/>
                      </a:rPr>
                      <m:t>)</m:t>
                    </m:r>
                  </m:oMath>
                </a14:m>
                <a:endParaRPr lang="en-US" dirty="0"/>
              </a:p>
              <a:p>
                <a:pPr lvl="2"/>
                <a:r>
                  <a:rPr lang="en-US" b="0" dirty="0"/>
                  <a:t>Linear model: </a:t>
                </a:r>
                <a14:m>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1</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𝜙</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2</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𝜙</m:t>
                        </m:r>
                      </m:e>
                      <m:sub>
                        <m:r>
                          <a:rPr lang="en-US" b="0" i="1" smtClean="0">
                            <a:latin typeface="Cambria Math" panose="02040503050406030204" pitchFamily="18" charset="0"/>
                          </a:rPr>
                          <m:t>2</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oMath>
                </a14:m>
                <a:endParaRPr lang="en-US" dirty="0"/>
              </a:p>
              <a:p>
                <a:pPr lvl="2"/>
                <a:endParaRPr lang="en-US" dirty="0"/>
              </a:p>
              <a:p>
                <a:pPr lvl="1"/>
                <a:r>
                  <a:rPr lang="en-US" dirty="0"/>
                  <a:t>Linear programming</a:t>
                </a:r>
              </a:p>
              <a:p>
                <a:pPr lvl="2"/>
                <a14:m>
                  <m:oMath xmlns:m="http://schemas.openxmlformats.org/officeDocument/2006/math">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min</m:t>
                            </m:r>
                          </m:e>
                          <m:lim>
                            <m:r>
                              <a:rPr lang="en-US" b="0" i="1" smtClean="0">
                                <a:latin typeface="Cambria Math" panose="02040503050406030204" pitchFamily="18" charset="0"/>
                              </a:rPr>
                              <m:t>𝑥</m:t>
                            </m:r>
                          </m:lim>
                        </m:limLow>
                      </m:fName>
                      <m:e>
                        <m:r>
                          <a:rPr lang="en-US" b="0" i="1" smtClean="0">
                            <a:latin typeface="Cambria Math" panose="02040503050406030204" pitchFamily="18" charset="0"/>
                          </a:rPr>
                          <m:t>𝑐𝑥</m:t>
                        </m:r>
                      </m:e>
                    </m:func>
                  </m:oMath>
                </a14:m>
                <a:endParaRPr lang="en-US" dirty="0"/>
              </a:p>
              <a:p>
                <a:pPr marL="914400" lvl="2" indent="0">
                  <a:buNone/>
                </a:pPr>
                <a:r>
                  <a:rPr lang="en-US" dirty="0"/>
                  <a:t>Subject to </a:t>
                </a:r>
                <a14:m>
                  <m:oMath xmlns:m="http://schemas.openxmlformats.org/officeDocument/2006/math">
                    <m:r>
                      <a:rPr lang="en-US" b="0" i="1" smtClean="0">
                        <a:latin typeface="Cambria Math" panose="02040503050406030204" pitchFamily="18" charset="0"/>
                      </a:rPr>
                      <m:t>𝐴𝑥</m:t>
                    </m:r>
                    <m:r>
                      <a:rPr lang="en-US" b="0" i="1" smtClean="0">
                        <a:latin typeface="Cambria Math" panose="02040503050406030204" pitchFamily="18" charset="0"/>
                      </a:rPr>
                      <m:t>=</m:t>
                    </m:r>
                    <m:r>
                      <a:rPr lang="en-US" b="0" i="1" smtClean="0">
                        <a:latin typeface="Cambria Math" panose="02040503050406030204" pitchFamily="18" charset="0"/>
                      </a:rPr>
                      <m:t>𝑏</m:t>
                    </m:r>
                    <m:r>
                      <a:rPr lang="en-US" b="0" i="1" smtClean="0">
                        <a:latin typeface="Cambria Math" panose="02040503050406030204" pitchFamily="18" charset="0"/>
                      </a:rPr>
                      <m:t>, </m:t>
                    </m:r>
                    <m:r>
                      <a:rPr lang="en-US" b="0" i="1" smtClean="0">
                        <a:latin typeface="Cambria Math" panose="02040503050406030204" pitchFamily="18" charset="0"/>
                      </a:rPr>
                      <m:t>𝑥</m:t>
                    </m:r>
                    <m:r>
                      <a:rPr lang="en-US" b="0" i="1" smtClean="0">
                        <a:latin typeface="Cambria Math" panose="02040503050406030204" pitchFamily="18" charset="0"/>
                      </a:rPr>
                      <m:t>≥0.</m:t>
                    </m:r>
                  </m:oMath>
                </a14:m>
                <a:endParaRPr lang="en-US" dirty="0"/>
              </a:p>
              <a:p>
                <a:pPr lvl="2"/>
                <a:endParaRPr lang="en-US" dirty="0"/>
              </a:p>
              <a:p>
                <a:pPr lvl="1"/>
                <a:r>
                  <a:rPr lang="en-US" dirty="0"/>
                  <a:t>Markov chains</a:t>
                </a:r>
              </a:p>
              <a:p>
                <a:pPr lvl="2"/>
                <a14:m>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𝑆</m:t>
                        </m:r>
                      </m:e>
                      <m:sup>
                        <m:r>
                          <a:rPr lang="en-US" b="0" i="1" smtClean="0">
                            <a:latin typeface="Cambria Math" panose="02040503050406030204" pitchFamily="18" charset="0"/>
                          </a:rPr>
                          <m:t>𝑛</m:t>
                        </m:r>
                        <m:r>
                          <a:rPr lang="en-US" b="0" i="1" smtClean="0">
                            <a:latin typeface="Cambria Math" panose="02040503050406030204" pitchFamily="18" charset="0"/>
                          </a:rPr>
                          <m:t>+1</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𝑆</m:t>
                        </m:r>
                      </m:e>
                      <m:sup>
                        <m:r>
                          <a:rPr lang="en-US" b="0" i="1" smtClean="0">
                            <a:latin typeface="Cambria Math" panose="02040503050406030204" pitchFamily="18" charset="0"/>
                          </a:rPr>
                          <m:t>𝑛</m:t>
                        </m:r>
                      </m:sup>
                    </m:sSup>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m:t>
                    </m:r>
                  </m:oMath>
                </a14:m>
                <a:endParaRPr lang="en-US" dirty="0"/>
              </a:p>
              <a:p>
                <a:pPr lvl="1"/>
                <a:endParaRPr lang="en-US" dirty="0"/>
              </a:p>
              <a:p>
                <a:pPr lvl="1"/>
                <a:r>
                  <a:rPr lang="en-US" dirty="0"/>
                  <a:t>Sequential decision problems lack a standard canonical framework.</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t="-1355" r="-627" b="-8005"/>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32788261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Modeling dynamic systems</a:t>
            </a:r>
          </a:p>
        </p:txBody>
      </p:sp>
      <p:sp>
        <p:nvSpPr>
          <p:cNvPr id="3" name="Content Placeholder 2"/>
          <p:cNvSpPr>
            <a:spLocks noGrp="1"/>
          </p:cNvSpPr>
          <p:nvPr>
            <p:ph idx="1"/>
          </p:nvPr>
        </p:nvSpPr>
        <p:spPr/>
        <p:txBody>
          <a:bodyPr/>
          <a:lstStyle/>
          <a:p>
            <a:r>
              <a:rPr lang="en-US" dirty="0"/>
              <a:t>Almost all sequential decision problems can be modeled using five core components:</a:t>
            </a:r>
          </a:p>
          <a:p>
            <a:pPr lvl="1"/>
            <a:r>
              <a:rPr lang="en-US" dirty="0"/>
              <a:t>State variables</a:t>
            </a:r>
          </a:p>
          <a:p>
            <a:pPr lvl="2"/>
            <a:r>
              <a:rPr lang="en-US" dirty="0"/>
              <a:t>What is in the state variable?  What do we need to know at time t?</a:t>
            </a:r>
          </a:p>
          <a:p>
            <a:pPr lvl="1"/>
            <a:r>
              <a:rPr lang="en-US" dirty="0"/>
              <a:t>Decision variables</a:t>
            </a:r>
          </a:p>
          <a:p>
            <a:pPr lvl="2"/>
            <a:r>
              <a:rPr lang="en-US" dirty="0"/>
              <a:t>What are our decisions?</a:t>
            </a:r>
          </a:p>
          <a:p>
            <a:pPr lvl="1"/>
            <a:r>
              <a:rPr lang="en-US" dirty="0"/>
              <a:t>Exogenous information</a:t>
            </a:r>
          </a:p>
          <a:p>
            <a:pPr lvl="2"/>
            <a:r>
              <a:rPr lang="en-US" dirty="0"/>
              <a:t>What do we learn for the first time between t and t+1?</a:t>
            </a:r>
          </a:p>
          <a:p>
            <a:pPr lvl="1"/>
            <a:r>
              <a:rPr lang="en-US" dirty="0"/>
              <a:t>Transition function</a:t>
            </a:r>
          </a:p>
          <a:p>
            <a:pPr lvl="2"/>
            <a:r>
              <a:rPr lang="en-US" dirty="0"/>
              <a:t>How does the problem evolve from t to t+1.</a:t>
            </a:r>
          </a:p>
          <a:p>
            <a:pPr lvl="1"/>
            <a:r>
              <a:rPr lang="en-US" dirty="0"/>
              <a:t>Objective function</a:t>
            </a:r>
          </a:p>
          <a:p>
            <a:pPr lvl="2"/>
            <a:r>
              <a:rPr lang="en-US" dirty="0"/>
              <a:t>What are we minimizing and how?</a:t>
            </a:r>
          </a:p>
        </p:txBody>
      </p:sp>
      <p:sp>
        <p:nvSpPr>
          <p:cNvPr id="4" name="Footer Placeholder 3"/>
          <p:cNvSpPr>
            <a:spLocks noGrp="1"/>
          </p:cNvSpPr>
          <p:nvPr>
            <p:ph type="ftr" sz="quarter" idx="11"/>
          </p:nvPr>
        </p:nvSpPr>
        <p:spPr/>
        <p:txBody>
          <a:bodyPr/>
          <a:lstStyle/>
          <a:p>
            <a:r>
              <a:rPr lang="en-US"/>
              <a:t>© 2018 W.B. Powell</a:t>
            </a:r>
          </a:p>
        </p:txBody>
      </p:sp>
      <p:sp>
        <p:nvSpPr>
          <p:cNvPr id="5" name="Slide Number Placeholder 4"/>
          <p:cNvSpPr>
            <a:spLocks noGrp="1"/>
          </p:cNvSpPr>
          <p:nvPr>
            <p:ph type="sldNum" sz="quarter" idx="4294967295"/>
          </p:nvPr>
        </p:nvSpPr>
        <p:spPr/>
        <p:txBody>
          <a:bodyPr/>
          <a:lstStyle/>
          <a:p>
            <a:fld id="{A8A21C86-3456-46FA-B5B8-00A04912C607}" type="slidenum">
              <a:rPr lang="en-US" smtClean="0"/>
              <a:pPr/>
              <a:t>53</a:t>
            </a:fld>
            <a:endParaRPr lang="en-US"/>
          </a:p>
        </p:txBody>
      </p:sp>
    </p:spTree>
    <p:extLst>
      <p:ext uri="{BB962C8B-B14F-4D97-AF65-F5344CB8AC3E}">
        <p14:creationId xmlns:p14="http://schemas.microsoft.com/office/powerpoint/2010/main" val="9097305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Board setup:</a:t>
            </a:r>
          </a:p>
          <a:p>
            <a:pPr lvl="1"/>
            <a:r>
              <a:rPr lang="en-US" dirty="0"/>
              <a:t>List all five elements across upper two boards</a:t>
            </a:r>
          </a:p>
          <a:p>
            <a:pPr lvl="1"/>
            <a:r>
              <a:rPr lang="en-US" dirty="0"/>
              <a:t>Then work through each element providing notation and description.</a:t>
            </a:r>
          </a:p>
          <a:p>
            <a:pPr lvl="1"/>
            <a:endParaRPr lang="en-US" dirty="0"/>
          </a:p>
          <a:p>
            <a:pPr lvl="1"/>
            <a:r>
              <a:rPr lang="en-US" dirty="0"/>
              <a:t>Erase and do uncertainty modeling on left, then design policies on the right.  </a:t>
            </a:r>
          </a:p>
          <a:p>
            <a:pPr lvl="1"/>
            <a:endParaRPr lang="en-US" dirty="0"/>
          </a:p>
          <a:p>
            <a:pPr lvl="1"/>
            <a:r>
              <a:rPr lang="en-US" dirty="0"/>
              <a:t>For asset selling, start over with all five elements, and move organically through the problem.  </a:t>
            </a:r>
          </a:p>
        </p:txBody>
      </p:sp>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27694055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60" name="Rectangle 2"/>
          <p:cNvSpPr>
            <a:spLocks noGrp="1" noChangeArrowheads="1"/>
          </p:cNvSpPr>
          <p:nvPr>
            <p:ph type="title" idx="4294967295"/>
          </p:nvPr>
        </p:nvSpPr>
        <p:spPr/>
        <p:txBody>
          <a:bodyPr/>
          <a:lstStyle/>
          <a:p>
            <a:r>
              <a:rPr lang="en-US" dirty="0"/>
              <a:t>Modeling dynamic problems</a:t>
            </a:r>
          </a:p>
        </p:txBody>
      </p:sp>
      <p:sp>
        <p:nvSpPr>
          <p:cNvPr id="531461" name="Rectangle 3"/>
          <p:cNvSpPr>
            <a:spLocks noGrp="1" noChangeArrowheads="1"/>
          </p:cNvSpPr>
          <p:nvPr>
            <p:ph type="body" idx="4294967295"/>
          </p:nvPr>
        </p:nvSpPr>
        <p:spPr/>
        <p:txBody>
          <a:bodyPr/>
          <a:lstStyle/>
          <a:p>
            <a:r>
              <a:rPr lang="en-US" dirty="0"/>
              <a:t>The state variable:</a:t>
            </a:r>
          </a:p>
        </p:txBody>
      </p:sp>
      <p:graphicFrame>
        <p:nvGraphicFramePr>
          <p:cNvPr id="531467" name="Object 9"/>
          <p:cNvGraphicFramePr>
            <a:graphicFrameLocks noChangeAspect="1"/>
          </p:cNvGraphicFramePr>
          <p:nvPr>
            <p:extLst/>
          </p:nvPr>
        </p:nvGraphicFramePr>
        <p:xfrm>
          <a:off x="2589212" y="1647731"/>
          <a:ext cx="5141623" cy="5123255"/>
        </p:xfrm>
        <a:graphic>
          <a:graphicData uri="http://schemas.openxmlformats.org/presentationml/2006/ole">
            <mc:AlternateContent xmlns:mc="http://schemas.openxmlformats.org/markup-compatibility/2006">
              <mc:Choice xmlns:v="urn:schemas-microsoft-com:vml" Requires="v">
                <p:oleObj spid="_x0000_s14338" name="Equation" r:id="rId4" imgW="3009600" imgH="2997000" progId="Equation.DSMT4">
                  <p:embed/>
                </p:oleObj>
              </mc:Choice>
              <mc:Fallback>
                <p:oleObj name="Equation" r:id="rId4" imgW="3009600" imgH="2997000" progId="Equation.DSMT4">
                  <p:embed/>
                  <p:pic>
                    <p:nvPicPr>
                      <p:cNvPr id="531467" name="Object 9"/>
                      <p:cNvPicPr>
                        <a:picLocks noChangeAspect="1" noChangeArrowheads="1"/>
                      </p:cNvPicPr>
                      <p:nvPr/>
                    </p:nvPicPr>
                    <p:blipFill>
                      <a:blip r:embed="rId5"/>
                      <a:srcRect/>
                      <a:stretch>
                        <a:fillRect/>
                      </a:stretch>
                    </p:blipFill>
                    <p:spPr bwMode="auto">
                      <a:xfrm>
                        <a:off x="2589212" y="1647731"/>
                        <a:ext cx="5141623" cy="5123255"/>
                      </a:xfrm>
                      <a:prstGeom prst="rect">
                        <a:avLst/>
                      </a:prstGeom>
                      <a:solidFill>
                        <a:schemeClr val="bg1"/>
                      </a:solidFill>
                      <a:ln>
                        <a:noFill/>
                      </a:ln>
                      <a:effectLst/>
                    </p:spPr>
                  </p:pic>
                </p:oleObj>
              </mc:Fallback>
            </mc:AlternateContent>
          </a:graphicData>
        </a:graphic>
      </p:graphicFrame>
      <p:graphicFrame>
        <p:nvGraphicFramePr>
          <p:cNvPr id="531468" name="Object 10"/>
          <p:cNvGraphicFramePr>
            <a:graphicFrameLocks noChangeAspect="1"/>
          </p:cNvGraphicFramePr>
          <p:nvPr/>
        </p:nvGraphicFramePr>
        <p:xfrm>
          <a:off x="1809750" y="2017713"/>
          <a:ext cx="558800" cy="4022725"/>
        </p:xfrm>
        <a:graphic>
          <a:graphicData uri="http://schemas.openxmlformats.org/presentationml/2006/ole">
            <mc:AlternateContent xmlns:mc="http://schemas.openxmlformats.org/markup-compatibility/2006">
              <mc:Choice xmlns:v="urn:schemas-microsoft-com:vml" Requires="v">
                <p:oleObj spid="_x0000_s14339" name="Equation" r:id="rId6" imgW="190440" imgH="1371600" progId="Equation.DSMT4">
                  <p:embed/>
                </p:oleObj>
              </mc:Choice>
              <mc:Fallback>
                <p:oleObj name="Equation" r:id="rId6" imgW="190440" imgH="1371600" progId="Equation.DSMT4">
                  <p:embed/>
                  <p:pic>
                    <p:nvPicPr>
                      <p:cNvPr id="531468"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9750" y="2017713"/>
                        <a:ext cx="558800" cy="402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2" name="Group 11"/>
          <p:cNvGrpSpPr/>
          <p:nvPr/>
        </p:nvGrpSpPr>
        <p:grpSpPr>
          <a:xfrm>
            <a:off x="477838" y="2206625"/>
            <a:ext cx="1339851" cy="3870325"/>
            <a:chOff x="477838" y="2206625"/>
            <a:chExt cx="1339851" cy="3870325"/>
          </a:xfrm>
        </p:grpSpPr>
        <p:grpSp>
          <p:nvGrpSpPr>
            <p:cNvPr id="13" name="Group 31"/>
            <p:cNvGrpSpPr>
              <a:grpSpLocks/>
            </p:cNvGrpSpPr>
            <p:nvPr/>
          </p:nvGrpSpPr>
          <p:grpSpPr bwMode="auto">
            <a:xfrm>
              <a:off x="1039813" y="2206625"/>
              <a:ext cx="288925" cy="895350"/>
              <a:chOff x="2803" y="1278"/>
              <a:chExt cx="342" cy="956"/>
            </a:xfrm>
          </p:grpSpPr>
          <p:grpSp>
            <p:nvGrpSpPr>
              <p:cNvPr id="17" name="Group 32"/>
              <p:cNvGrpSpPr>
                <a:grpSpLocks/>
              </p:cNvGrpSpPr>
              <p:nvPr/>
            </p:nvGrpSpPr>
            <p:grpSpPr bwMode="auto">
              <a:xfrm>
                <a:off x="2803" y="1401"/>
                <a:ext cx="342" cy="833"/>
                <a:chOff x="2803" y="1401"/>
                <a:chExt cx="342" cy="833"/>
              </a:xfrm>
            </p:grpSpPr>
            <p:grpSp>
              <p:nvGrpSpPr>
                <p:cNvPr id="28" name="Group 33"/>
                <p:cNvGrpSpPr>
                  <a:grpSpLocks/>
                </p:cNvGrpSpPr>
                <p:nvPr/>
              </p:nvGrpSpPr>
              <p:grpSpPr bwMode="auto">
                <a:xfrm>
                  <a:off x="2815" y="2143"/>
                  <a:ext cx="301" cy="91"/>
                  <a:chOff x="2815" y="2143"/>
                  <a:chExt cx="301" cy="91"/>
                </a:xfrm>
              </p:grpSpPr>
              <p:sp>
                <p:nvSpPr>
                  <p:cNvPr id="38" name="Freeform 34"/>
                  <p:cNvSpPr>
                    <a:spLocks/>
                  </p:cNvSpPr>
                  <p:nvPr/>
                </p:nvSpPr>
                <p:spPr bwMode="auto">
                  <a:xfrm>
                    <a:off x="2815" y="2164"/>
                    <a:ext cx="93" cy="70"/>
                  </a:xfrm>
                  <a:custGeom>
                    <a:avLst/>
                    <a:gdLst>
                      <a:gd name="T0" fmla="*/ 35 w 93"/>
                      <a:gd name="T1" fmla="*/ 11 h 70"/>
                      <a:gd name="T2" fmla="*/ 12 w 93"/>
                      <a:gd name="T3" fmla="*/ 32 h 70"/>
                      <a:gd name="T4" fmla="*/ 0 w 93"/>
                      <a:gd name="T5" fmla="*/ 48 h 70"/>
                      <a:gd name="T6" fmla="*/ 0 w 93"/>
                      <a:gd name="T7" fmla="*/ 65 h 70"/>
                      <a:gd name="T8" fmla="*/ 12 w 93"/>
                      <a:gd name="T9" fmla="*/ 70 h 70"/>
                      <a:gd name="T10" fmla="*/ 41 w 93"/>
                      <a:gd name="T11" fmla="*/ 65 h 70"/>
                      <a:gd name="T12" fmla="*/ 58 w 93"/>
                      <a:gd name="T13" fmla="*/ 59 h 70"/>
                      <a:gd name="T14" fmla="*/ 70 w 93"/>
                      <a:gd name="T15" fmla="*/ 43 h 70"/>
                      <a:gd name="T16" fmla="*/ 93 w 93"/>
                      <a:gd name="T17" fmla="*/ 32 h 70"/>
                      <a:gd name="T18" fmla="*/ 93 w 93"/>
                      <a:gd name="T19" fmla="*/ 16 h 70"/>
                      <a:gd name="T20" fmla="*/ 87 w 93"/>
                      <a:gd name="T21" fmla="*/ 0 h 70"/>
                      <a:gd name="T22" fmla="*/ 64 w 93"/>
                      <a:gd name="T23" fmla="*/ 11 h 70"/>
                      <a:gd name="T24" fmla="*/ 35 w 93"/>
                      <a:gd name="T25" fmla="*/ 11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3"/>
                      <a:gd name="T40" fmla="*/ 0 h 70"/>
                      <a:gd name="T41" fmla="*/ 93 w 93"/>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3" h="70">
                        <a:moveTo>
                          <a:pt x="35" y="11"/>
                        </a:moveTo>
                        <a:lnTo>
                          <a:pt x="12" y="32"/>
                        </a:lnTo>
                        <a:lnTo>
                          <a:pt x="0" y="48"/>
                        </a:lnTo>
                        <a:lnTo>
                          <a:pt x="0" y="65"/>
                        </a:lnTo>
                        <a:lnTo>
                          <a:pt x="12" y="70"/>
                        </a:lnTo>
                        <a:lnTo>
                          <a:pt x="41" y="65"/>
                        </a:lnTo>
                        <a:lnTo>
                          <a:pt x="58" y="59"/>
                        </a:lnTo>
                        <a:lnTo>
                          <a:pt x="70" y="43"/>
                        </a:lnTo>
                        <a:lnTo>
                          <a:pt x="93" y="32"/>
                        </a:lnTo>
                        <a:lnTo>
                          <a:pt x="93" y="16"/>
                        </a:lnTo>
                        <a:lnTo>
                          <a:pt x="87" y="0"/>
                        </a:lnTo>
                        <a:lnTo>
                          <a:pt x="64" y="11"/>
                        </a:lnTo>
                        <a:lnTo>
                          <a:pt x="3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 name="Freeform 35"/>
                  <p:cNvSpPr>
                    <a:spLocks/>
                  </p:cNvSpPr>
                  <p:nvPr/>
                </p:nvSpPr>
                <p:spPr bwMode="auto">
                  <a:xfrm>
                    <a:off x="3012" y="2143"/>
                    <a:ext cx="104" cy="75"/>
                  </a:xfrm>
                  <a:custGeom>
                    <a:avLst/>
                    <a:gdLst>
                      <a:gd name="T0" fmla="*/ 0 w 104"/>
                      <a:gd name="T1" fmla="*/ 5 h 75"/>
                      <a:gd name="T2" fmla="*/ 0 w 104"/>
                      <a:gd name="T3" fmla="*/ 32 h 75"/>
                      <a:gd name="T4" fmla="*/ 12 w 104"/>
                      <a:gd name="T5" fmla="*/ 43 h 75"/>
                      <a:gd name="T6" fmla="*/ 29 w 104"/>
                      <a:gd name="T7" fmla="*/ 48 h 75"/>
                      <a:gd name="T8" fmla="*/ 41 w 104"/>
                      <a:gd name="T9" fmla="*/ 53 h 75"/>
                      <a:gd name="T10" fmla="*/ 58 w 104"/>
                      <a:gd name="T11" fmla="*/ 64 h 75"/>
                      <a:gd name="T12" fmla="*/ 87 w 104"/>
                      <a:gd name="T13" fmla="*/ 75 h 75"/>
                      <a:gd name="T14" fmla="*/ 99 w 104"/>
                      <a:gd name="T15" fmla="*/ 69 h 75"/>
                      <a:gd name="T16" fmla="*/ 104 w 104"/>
                      <a:gd name="T17" fmla="*/ 64 h 75"/>
                      <a:gd name="T18" fmla="*/ 104 w 104"/>
                      <a:gd name="T19" fmla="*/ 59 h 75"/>
                      <a:gd name="T20" fmla="*/ 93 w 104"/>
                      <a:gd name="T21" fmla="*/ 43 h 75"/>
                      <a:gd name="T22" fmla="*/ 70 w 104"/>
                      <a:gd name="T23" fmla="*/ 26 h 75"/>
                      <a:gd name="T24" fmla="*/ 52 w 104"/>
                      <a:gd name="T25" fmla="*/ 10 h 75"/>
                      <a:gd name="T26" fmla="*/ 46 w 104"/>
                      <a:gd name="T27" fmla="*/ 0 h 75"/>
                      <a:gd name="T28" fmla="*/ 0 w 104"/>
                      <a:gd name="T29" fmla="*/ 5 h 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4"/>
                      <a:gd name="T46" fmla="*/ 0 h 75"/>
                      <a:gd name="T47" fmla="*/ 104 w 104"/>
                      <a:gd name="T48" fmla="*/ 75 h 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4" h="75">
                        <a:moveTo>
                          <a:pt x="0" y="5"/>
                        </a:moveTo>
                        <a:lnTo>
                          <a:pt x="0" y="32"/>
                        </a:lnTo>
                        <a:lnTo>
                          <a:pt x="12" y="43"/>
                        </a:lnTo>
                        <a:lnTo>
                          <a:pt x="29" y="48"/>
                        </a:lnTo>
                        <a:lnTo>
                          <a:pt x="41" y="53"/>
                        </a:lnTo>
                        <a:lnTo>
                          <a:pt x="58" y="64"/>
                        </a:lnTo>
                        <a:lnTo>
                          <a:pt x="87" y="75"/>
                        </a:lnTo>
                        <a:lnTo>
                          <a:pt x="99" y="69"/>
                        </a:lnTo>
                        <a:lnTo>
                          <a:pt x="104" y="64"/>
                        </a:lnTo>
                        <a:lnTo>
                          <a:pt x="104" y="59"/>
                        </a:lnTo>
                        <a:lnTo>
                          <a:pt x="93" y="43"/>
                        </a:lnTo>
                        <a:lnTo>
                          <a:pt x="70" y="26"/>
                        </a:lnTo>
                        <a:lnTo>
                          <a:pt x="52" y="10"/>
                        </a:lnTo>
                        <a:lnTo>
                          <a:pt x="46"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9" name="Group 36"/>
                <p:cNvGrpSpPr>
                  <a:grpSpLocks/>
                </p:cNvGrpSpPr>
                <p:nvPr/>
              </p:nvGrpSpPr>
              <p:grpSpPr bwMode="auto">
                <a:xfrm>
                  <a:off x="2803" y="1401"/>
                  <a:ext cx="342" cy="785"/>
                  <a:chOff x="2803" y="1401"/>
                  <a:chExt cx="342" cy="785"/>
                </a:xfrm>
              </p:grpSpPr>
              <p:grpSp>
                <p:nvGrpSpPr>
                  <p:cNvPr id="30" name="Group 37"/>
                  <p:cNvGrpSpPr>
                    <a:grpSpLocks/>
                  </p:cNvGrpSpPr>
                  <p:nvPr/>
                </p:nvGrpSpPr>
                <p:grpSpPr bwMode="auto">
                  <a:xfrm>
                    <a:off x="2844" y="1401"/>
                    <a:ext cx="220" cy="253"/>
                    <a:chOff x="2844" y="1401"/>
                    <a:chExt cx="220" cy="253"/>
                  </a:xfrm>
                </p:grpSpPr>
                <p:sp>
                  <p:nvSpPr>
                    <p:cNvPr id="35" name="Freeform 38"/>
                    <p:cNvSpPr>
                      <a:spLocks/>
                    </p:cNvSpPr>
                    <p:nvPr/>
                  </p:nvSpPr>
                  <p:spPr bwMode="auto">
                    <a:xfrm>
                      <a:off x="2844" y="1417"/>
                      <a:ext cx="220" cy="237"/>
                    </a:xfrm>
                    <a:custGeom>
                      <a:avLst/>
                      <a:gdLst>
                        <a:gd name="T0" fmla="*/ 0 w 220"/>
                        <a:gd name="T1" fmla="*/ 43 h 237"/>
                        <a:gd name="T2" fmla="*/ 70 w 220"/>
                        <a:gd name="T3" fmla="*/ 0 h 237"/>
                        <a:gd name="T4" fmla="*/ 139 w 220"/>
                        <a:gd name="T5" fmla="*/ 102 h 237"/>
                        <a:gd name="T6" fmla="*/ 151 w 220"/>
                        <a:gd name="T7" fmla="*/ 6 h 237"/>
                        <a:gd name="T8" fmla="*/ 197 w 220"/>
                        <a:gd name="T9" fmla="*/ 17 h 237"/>
                        <a:gd name="T10" fmla="*/ 220 w 220"/>
                        <a:gd name="T11" fmla="*/ 54 h 237"/>
                        <a:gd name="T12" fmla="*/ 214 w 220"/>
                        <a:gd name="T13" fmla="*/ 237 h 237"/>
                        <a:gd name="T14" fmla="*/ 23 w 220"/>
                        <a:gd name="T15" fmla="*/ 237 h 237"/>
                        <a:gd name="T16" fmla="*/ 0 w 220"/>
                        <a:gd name="T17" fmla="*/ 43 h 2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0"/>
                        <a:gd name="T28" fmla="*/ 0 h 237"/>
                        <a:gd name="T29" fmla="*/ 220 w 220"/>
                        <a:gd name="T30" fmla="*/ 237 h 2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0" h="237">
                          <a:moveTo>
                            <a:pt x="0" y="43"/>
                          </a:moveTo>
                          <a:lnTo>
                            <a:pt x="70" y="0"/>
                          </a:lnTo>
                          <a:lnTo>
                            <a:pt x="139" y="102"/>
                          </a:lnTo>
                          <a:lnTo>
                            <a:pt x="151" y="6"/>
                          </a:lnTo>
                          <a:lnTo>
                            <a:pt x="197" y="17"/>
                          </a:lnTo>
                          <a:lnTo>
                            <a:pt x="220" y="54"/>
                          </a:lnTo>
                          <a:lnTo>
                            <a:pt x="214" y="237"/>
                          </a:lnTo>
                          <a:lnTo>
                            <a:pt x="23" y="237"/>
                          </a:lnTo>
                          <a:lnTo>
                            <a:pt x="0" y="43"/>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 name="Freeform 39"/>
                    <p:cNvSpPr>
                      <a:spLocks/>
                    </p:cNvSpPr>
                    <p:nvPr/>
                  </p:nvSpPr>
                  <p:spPr bwMode="auto">
                    <a:xfrm>
                      <a:off x="2908" y="1401"/>
                      <a:ext cx="87" cy="140"/>
                    </a:xfrm>
                    <a:custGeom>
                      <a:avLst/>
                      <a:gdLst>
                        <a:gd name="T0" fmla="*/ 0 w 87"/>
                        <a:gd name="T1" fmla="*/ 16 h 140"/>
                        <a:gd name="T2" fmla="*/ 6 w 87"/>
                        <a:gd name="T3" fmla="*/ 0 h 140"/>
                        <a:gd name="T4" fmla="*/ 64 w 87"/>
                        <a:gd name="T5" fmla="*/ 27 h 140"/>
                        <a:gd name="T6" fmla="*/ 75 w 87"/>
                        <a:gd name="T7" fmla="*/ 11 h 140"/>
                        <a:gd name="T8" fmla="*/ 81 w 87"/>
                        <a:gd name="T9" fmla="*/ 16 h 140"/>
                        <a:gd name="T10" fmla="*/ 87 w 87"/>
                        <a:gd name="T11" fmla="*/ 97 h 140"/>
                        <a:gd name="T12" fmla="*/ 87 w 87"/>
                        <a:gd name="T13" fmla="*/ 140 h 140"/>
                        <a:gd name="T14" fmla="*/ 0 w 87"/>
                        <a:gd name="T15" fmla="*/ 16 h 140"/>
                        <a:gd name="T16" fmla="*/ 0 60000 65536"/>
                        <a:gd name="T17" fmla="*/ 0 60000 65536"/>
                        <a:gd name="T18" fmla="*/ 0 60000 65536"/>
                        <a:gd name="T19" fmla="*/ 0 60000 65536"/>
                        <a:gd name="T20" fmla="*/ 0 60000 65536"/>
                        <a:gd name="T21" fmla="*/ 0 60000 65536"/>
                        <a:gd name="T22" fmla="*/ 0 60000 65536"/>
                        <a:gd name="T23" fmla="*/ 0 60000 65536"/>
                        <a:gd name="T24" fmla="*/ 0 w 87"/>
                        <a:gd name="T25" fmla="*/ 0 h 140"/>
                        <a:gd name="T26" fmla="*/ 87 w 87"/>
                        <a:gd name="T27" fmla="*/ 140 h 1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7" h="140">
                          <a:moveTo>
                            <a:pt x="0" y="16"/>
                          </a:moveTo>
                          <a:lnTo>
                            <a:pt x="6" y="0"/>
                          </a:lnTo>
                          <a:lnTo>
                            <a:pt x="64" y="27"/>
                          </a:lnTo>
                          <a:lnTo>
                            <a:pt x="75" y="11"/>
                          </a:lnTo>
                          <a:lnTo>
                            <a:pt x="81" y="16"/>
                          </a:lnTo>
                          <a:lnTo>
                            <a:pt x="87" y="97"/>
                          </a:lnTo>
                          <a:lnTo>
                            <a:pt x="87" y="140"/>
                          </a:lnTo>
                          <a:lnTo>
                            <a:pt x="0" y="16"/>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 name="Freeform 40"/>
                    <p:cNvSpPr>
                      <a:spLocks/>
                    </p:cNvSpPr>
                    <p:nvPr/>
                  </p:nvSpPr>
                  <p:spPr bwMode="auto">
                    <a:xfrm>
                      <a:off x="2937" y="1428"/>
                      <a:ext cx="52" cy="27"/>
                    </a:xfrm>
                    <a:custGeom>
                      <a:avLst/>
                      <a:gdLst>
                        <a:gd name="T0" fmla="*/ 0 w 52"/>
                        <a:gd name="T1" fmla="*/ 27 h 27"/>
                        <a:gd name="T2" fmla="*/ 29 w 52"/>
                        <a:gd name="T3" fmla="*/ 0 h 27"/>
                        <a:gd name="T4" fmla="*/ 52 w 52"/>
                        <a:gd name="T5" fmla="*/ 22 h 27"/>
                        <a:gd name="T6" fmla="*/ 0 60000 65536"/>
                        <a:gd name="T7" fmla="*/ 0 60000 65536"/>
                        <a:gd name="T8" fmla="*/ 0 60000 65536"/>
                        <a:gd name="T9" fmla="*/ 0 w 52"/>
                        <a:gd name="T10" fmla="*/ 0 h 27"/>
                        <a:gd name="T11" fmla="*/ 52 w 52"/>
                        <a:gd name="T12" fmla="*/ 27 h 27"/>
                      </a:gdLst>
                      <a:ahLst/>
                      <a:cxnLst>
                        <a:cxn ang="T6">
                          <a:pos x="T0" y="T1"/>
                        </a:cxn>
                        <a:cxn ang="T7">
                          <a:pos x="T2" y="T3"/>
                        </a:cxn>
                        <a:cxn ang="T8">
                          <a:pos x="T4" y="T5"/>
                        </a:cxn>
                      </a:cxnLst>
                      <a:rect l="T9" t="T10" r="T11" b="T12"/>
                      <a:pathLst>
                        <a:path w="52" h="27">
                          <a:moveTo>
                            <a:pt x="0" y="27"/>
                          </a:moveTo>
                          <a:lnTo>
                            <a:pt x="29" y="0"/>
                          </a:lnTo>
                          <a:lnTo>
                            <a:pt x="52" y="2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1" name="Group 41"/>
                  <p:cNvGrpSpPr>
                    <a:grpSpLocks/>
                  </p:cNvGrpSpPr>
                  <p:nvPr/>
                </p:nvGrpSpPr>
                <p:grpSpPr bwMode="auto">
                  <a:xfrm>
                    <a:off x="2803" y="1412"/>
                    <a:ext cx="342" cy="774"/>
                    <a:chOff x="2803" y="1412"/>
                    <a:chExt cx="342" cy="774"/>
                  </a:xfrm>
                </p:grpSpPr>
                <p:sp>
                  <p:nvSpPr>
                    <p:cNvPr id="32" name="Freeform 42"/>
                    <p:cNvSpPr>
                      <a:spLocks/>
                    </p:cNvSpPr>
                    <p:nvPr/>
                  </p:nvSpPr>
                  <p:spPr bwMode="auto">
                    <a:xfrm>
                      <a:off x="2803" y="1412"/>
                      <a:ext cx="342" cy="774"/>
                    </a:xfrm>
                    <a:custGeom>
                      <a:avLst/>
                      <a:gdLst>
                        <a:gd name="T0" fmla="*/ 105 w 342"/>
                        <a:gd name="T1" fmla="*/ 0 h 774"/>
                        <a:gd name="T2" fmla="*/ 24 w 342"/>
                        <a:gd name="T3" fmla="*/ 59 h 774"/>
                        <a:gd name="T4" fmla="*/ 0 w 342"/>
                        <a:gd name="T5" fmla="*/ 242 h 774"/>
                        <a:gd name="T6" fmla="*/ 64 w 342"/>
                        <a:gd name="T7" fmla="*/ 360 h 774"/>
                        <a:gd name="T8" fmla="*/ 64 w 342"/>
                        <a:gd name="T9" fmla="*/ 381 h 774"/>
                        <a:gd name="T10" fmla="*/ 70 w 342"/>
                        <a:gd name="T11" fmla="*/ 414 h 774"/>
                        <a:gd name="T12" fmla="*/ 76 w 342"/>
                        <a:gd name="T13" fmla="*/ 430 h 774"/>
                        <a:gd name="T14" fmla="*/ 64 w 342"/>
                        <a:gd name="T15" fmla="*/ 559 h 774"/>
                        <a:gd name="T16" fmla="*/ 47 w 342"/>
                        <a:gd name="T17" fmla="*/ 768 h 774"/>
                        <a:gd name="T18" fmla="*/ 64 w 342"/>
                        <a:gd name="T19" fmla="*/ 774 h 774"/>
                        <a:gd name="T20" fmla="*/ 105 w 342"/>
                        <a:gd name="T21" fmla="*/ 763 h 774"/>
                        <a:gd name="T22" fmla="*/ 128 w 342"/>
                        <a:gd name="T23" fmla="*/ 618 h 774"/>
                        <a:gd name="T24" fmla="*/ 140 w 342"/>
                        <a:gd name="T25" fmla="*/ 569 h 774"/>
                        <a:gd name="T26" fmla="*/ 180 w 342"/>
                        <a:gd name="T27" fmla="*/ 430 h 774"/>
                        <a:gd name="T28" fmla="*/ 186 w 342"/>
                        <a:gd name="T29" fmla="*/ 575 h 774"/>
                        <a:gd name="T30" fmla="*/ 203 w 342"/>
                        <a:gd name="T31" fmla="*/ 747 h 774"/>
                        <a:gd name="T32" fmla="*/ 261 w 342"/>
                        <a:gd name="T33" fmla="*/ 752 h 774"/>
                        <a:gd name="T34" fmla="*/ 267 w 342"/>
                        <a:gd name="T35" fmla="*/ 564 h 774"/>
                        <a:gd name="T36" fmla="*/ 261 w 342"/>
                        <a:gd name="T37" fmla="*/ 376 h 774"/>
                        <a:gd name="T38" fmla="*/ 261 w 342"/>
                        <a:gd name="T39" fmla="*/ 285 h 774"/>
                        <a:gd name="T40" fmla="*/ 273 w 342"/>
                        <a:gd name="T41" fmla="*/ 252 h 774"/>
                        <a:gd name="T42" fmla="*/ 279 w 342"/>
                        <a:gd name="T43" fmla="*/ 258 h 774"/>
                        <a:gd name="T44" fmla="*/ 337 w 342"/>
                        <a:gd name="T45" fmla="*/ 226 h 774"/>
                        <a:gd name="T46" fmla="*/ 342 w 342"/>
                        <a:gd name="T47" fmla="*/ 167 h 774"/>
                        <a:gd name="T48" fmla="*/ 250 w 342"/>
                        <a:gd name="T49" fmla="*/ 22 h 774"/>
                        <a:gd name="T50" fmla="*/ 186 w 342"/>
                        <a:gd name="T51" fmla="*/ 0 h 774"/>
                        <a:gd name="T52" fmla="*/ 198 w 342"/>
                        <a:gd name="T53" fmla="*/ 97 h 774"/>
                        <a:gd name="T54" fmla="*/ 186 w 342"/>
                        <a:gd name="T55" fmla="*/ 193 h 774"/>
                        <a:gd name="T56" fmla="*/ 157 w 342"/>
                        <a:gd name="T57" fmla="*/ 102 h 774"/>
                        <a:gd name="T58" fmla="*/ 105 w 342"/>
                        <a:gd name="T59" fmla="*/ 0 h 77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2"/>
                        <a:gd name="T91" fmla="*/ 0 h 774"/>
                        <a:gd name="T92" fmla="*/ 342 w 342"/>
                        <a:gd name="T93" fmla="*/ 774 h 77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2" h="774">
                          <a:moveTo>
                            <a:pt x="105" y="0"/>
                          </a:moveTo>
                          <a:lnTo>
                            <a:pt x="24" y="59"/>
                          </a:lnTo>
                          <a:lnTo>
                            <a:pt x="0" y="242"/>
                          </a:lnTo>
                          <a:lnTo>
                            <a:pt x="64" y="360"/>
                          </a:lnTo>
                          <a:lnTo>
                            <a:pt x="64" y="381"/>
                          </a:lnTo>
                          <a:lnTo>
                            <a:pt x="70" y="414"/>
                          </a:lnTo>
                          <a:lnTo>
                            <a:pt x="76" y="430"/>
                          </a:lnTo>
                          <a:lnTo>
                            <a:pt x="64" y="559"/>
                          </a:lnTo>
                          <a:lnTo>
                            <a:pt x="47" y="768"/>
                          </a:lnTo>
                          <a:lnTo>
                            <a:pt x="64" y="774"/>
                          </a:lnTo>
                          <a:lnTo>
                            <a:pt x="105" y="763"/>
                          </a:lnTo>
                          <a:lnTo>
                            <a:pt x="128" y="618"/>
                          </a:lnTo>
                          <a:lnTo>
                            <a:pt x="140" y="569"/>
                          </a:lnTo>
                          <a:lnTo>
                            <a:pt x="180" y="430"/>
                          </a:lnTo>
                          <a:lnTo>
                            <a:pt x="186" y="575"/>
                          </a:lnTo>
                          <a:lnTo>
                            <a:pt x="203" y="747"/>
                          </a:lnTo>
                          <a:lnTo>
                            <a:pt x="261" y="752"/>
                          </a:lnTo>
                          <a:lnTo>
                            <a:pt x="267" y="564"/>
                          </a:lnTo>
                          <a:lnTo>
                            <a:pt x="261" y="376"/>
                          </a:lnTo>
                          <a:lnTo>
                            <a:pt x="261" y="285"/>
                          </a:lnTo>
                          <a:lnTo>
                            <a:pt x="273" y="252"/>
                          </a:lnTo>
                          <a:lnTo>
                            <a:pt x="279" y="258"/>
                          </a:lnTo>
                          <a:lnTo>
                            <a:pt x="337" y="226"/>
                          </a:lnTo>
                          <a:lnTo>
                            <a:pt x="342" y="167"/>
                          </a:lnTo>
                          <a:lnTo>
                            <a:pt x="250" y="22"/>
                          </a:lnTo>
                          <a:lnTo>
                            <a:pt x="186" y="0"/>
                          </a:lnTo>
                          <a:lnTo>
                            <a:pt x="198" y="97"/>
                          </a:lnTo>
                          <a:lnTo>
                            <a:pt x="186" y="193"/>
                          </a:lnTo>
                          <a:lnTo>
                            <a:pt x="157" y="102"/>
                          </a:lnTo>
                          <a:lnTo>
                            <a:pt x="105" y="0"/>
                          </a:lnTo>
                          <a:close/>
                        </a:path>
                      </a:pathLst>
                    </a:custGeom>
                    <a:solidFill>
                      <a:srgbClr val="5F3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43"/>
                    <p:cNvSpPr>
                      <a:spLocks/>
                    </p:cNvSpPr>
                    <p:nvPr/>
                  </p:nvSpPr>
                  <p:spPr bwMode="auto">
                    <a:xfrm>
                      <a:off x="2821" y="1498"/>
                      <a:ext cx="87" cy="199"/>
                    </a:xfrm>
                    <a:custGeom>
                      <a:avLst/>
                      <a:gdLst>
                        <a:gd name="T0" fmla="*/ 40 w 87"/>
                        <a:gd name="T1" fmla="*/ 0 h 199"/>
                        <a:gd name="T2" fmla="*/ 52 w 87"/>
                        <a:gd name="T3" fmla="*/ 48 h 199"/>
                        <a:gd name="T4" fmla="*/ 46 w 87"/>
                        <a:gd name="T5" fmla="*/ 118 h 199"/>
                        <a:gd name="T6" fmla="*/ 0 w 87"/>
                        <a:gd name="T7" fmla="*/ 129 h 199"/>
                        <a:gd name="T8" fmla="*/ 46 w 87"/>
                        <a:gd name="T9" fmla="*/ 134 h 199"/>
                        <a:gd name="T10" fmla="*/ 58 w 87"/>
                        <a:gd name="T11" fmla="*/ 177 h 199"/>
                        <a:gd name="T12" fmla="*/ 87 w 87"/>
                        <a:gd name="T13" fmla="*/ 199 h 199"/>
                        <a:gd name="T14" fmla="*/ 75 w 87"/>
                        <a:gd name="T15" fmla="*/ 161 h 199"/>
                        <a:gd name="T16" fmla="*/ 69 w 87"/>
                        <a:gd name="T17" fmla="*/ 145 h 199"/>
                        <a:gd name="T18" fmla="*/ 64 w 87"/>
                        <a:gd name="T19" fmla="*/ 97 h 199"/>
                        <a:gd name="T20" fmla="*/ 40 w 87"/>
                        <a:gd name="T21" fmla="*/ 0 h 1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7"/>
                        <a:gd name="T34" fmla="*/ 0 h 199"/>
                        <a:gd name="T35" fmla="*/ 87 w 87"/>
                        <a:gd name="T36" fmla="*/ 199 h 1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7" h="199">
                          <a:moveTo>
                            <a:pt x="40" y="0"/>
                          </a:moveTo>
                          <a:lnTo>
                            <a:pt x="52" y="48"/>
                          </a:lnTo>
                          <a:lnTo>
                            <a:pt x="46" y="118"/>
                          </a:lnTo>
                          <a:lnTo>
                            <a:pt x="0" y="129"/>
                          </a:lnTo>
                          <a:lnTo>
                            <a:pt x="46" y="134"/>
                          </a:lnTo>
                          <a:lnTo>
                            <a:pt x="58" y="177"/>
                          </a:lnTo>
                          <a:lnTo>
                            <a:pt x="87" y="199"/>
                          </a:lnTo>
                          <a:lnTo>
                            <a:pt x="75" y="161"/>
                          </a:lnTo>
                          <a:lnTo>
                            <a:pt x="69" y="145"/>
                          </a:lnTo>
                          <a:lnTo>
                            <a:pt x="64" y="97"/>
                          </a:lnTo>
                          <a:lnTo>
                            <a:pt x="40" y="0"/>
                          </a:lnTo>
                          <a:close/>
                        </a:path>
                      </a:pathLst>
                    </a:custGeom>
                    <a:solidFill>
                      <a:srgbClr val="3F1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 name="Freeform 44"/>
                    <p:cNvSpPr>
                      <a:spLocks/>
                    </p:cNvSpPr>
                    <p:nvPr/>
                  </p:nvSpPr>
                  <p:spPr bwMode="auto">
                    <a:xfrm>
                      <a:off x="2902" y="1509"/>
                      <a:ext cx="29" cy="27"/>
                    </a:xfrm>
                    <a:custGeom>
                      <a:avLst/>
                      <a:gdLst>
                        <a:gd name="T0" fmla="*/ 0 w 29"/>
                        <a:gd name="T1" fmla="*/ 27 h 27"/>
                        <a:gd name="T2" fmla="*/ 6 w 29"/>
                        <a:gd name="T3" fmla="*/ 0 h 27"/>
                        <a:gd name="T4" fmla="*/ 29 w 29"/>
                        <a:gd name="T5" fmla="*/ 21 h 27"/>
                        <a:gd name="T6" fmla="*/ 0 w 29"/>
                        <a:gd name="T7" fmla="*/ 27 h 27"/>
                        <a:gd name="T8" fmla="*/ 0 60000 65536"/>
                        <a:gd name="T9" fmla="*/ 0 60000 65536"/>
                        <a:gd name="T10" fmla="*/ 0 60000 65536"/>
                        <a:gd name="T11" fmla="*/ 0 60000 65536"/>
                        <a:gd name="T12" fmla="*/ 0 w 29"/>
                        <a:gd name="T13" fmla="*/ 0 h 27"/>
                        <a:gd name="T14" fmla="*/ 29 w 29"/>
                        <a:gd name="T15" fmla="*/ 27 h 27"/>
                      </a:gdLst>
                      <a:ahLst/>
                      <a:cxnLst>
                        <a:cxn ang="T8">
                          <a:pos x="T0" y="T1"/>
                        </a:cxn>
                        <a:cxn ang="T9">
                          <a:pos x="T2" y="T3"/>
                        </a:cxn>
                        <a:cxn ang="T10">
                          <a:pos x="T4" y="T5"/>
                        </a:cxn>
                        <a:cxn ang="T11">
                          <a:pos x="T6" y="T7"/>
                        </a:cxn>
                      </a:cxnLst>
                      <a:rect l="T12" t="T13" r="T14" b="T15"/>
                      <a:pathLst>
                        <a:path w="29" h="27">
                          <a:moveTo>
                            <a:pt x="0" y="27"/>
                          </a:moveTo>
                          <a:lnTo>
                            <a:pt x="6" y="0"/>
                          </a:lnTo>
                          <a:lnTo>
                            <a:pt x="29" y="21"/>
                          </a:lnTo>
                          <a:lnTo>
                            <a:pt x="0" y="27"/>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grpSp>
            <p:nvGrpSpPr>
              <p:cNvPr id="18" name="Group 45"/>
              <p:cNvGrpSpPr>
                <a:grpSpLocks/>
              </p:cNvGrpSpPr>
              <p:nvPr/>
            </p:nvGrpSpPr>
            <p:grpSpPr bwMode="auto">
              <a:xfrm>
                <a:off x="2896" y="1278"/>
                <a:ext cx="186" cy="386"/>
                <a:chOff x="2896" y="1278"/>
                <a:chExt cx="186" cy="386"/>
              </a:xfrm>
            </p:grpSpPr>
            <p:grpSp>
              <p:nvGrpSpPr>
                <p:cNvPr id="19" name="Group 46"/>
                <p:cNvGrpSpPr>
                  <a:grpSpLocks/>
                </p:cNvGrpSpPr>
                <p:nvPr/>
              </p:nvGrpSpPr>
              <p:grpSpPr bwMode="auto">
                <a:xfrm>
                  <a:off x="2896" y="1278"/>
                  <a:ext cx="110" cy="150"/>
                  <a:chOff x="2896" y="1278"/>
                  <a:chExt cx="110" cy="150"/>
                </a:xfrm>
              </p:grpSpPr>
              <p:grpSp>
                <p:nvGrpSpPr>
                  <p:cNvPr id="21" name="Group 47"/>
                  <p:cNvGrpSpPr>
                    <a:grpSpLocks/>
                  </p:cNvGrpSpPr>
                  <p:nvPr/>
                </p:nvGrpSpPr>
                <p:grpSpPr bwMode="auto">
                  <a:xfrm>
                    <a:off x="2902" y="1283"/>
                    <a:ext cx="99" cy="145"/>
                    <a:chOff x="2902" y="1283"/>
                    <a:chExt cx="99" cy="145"/>
                  </a:xfrm>
                </p:grpSpPr>
                <p:sp>
                  <p:nvSpPr>
                    <p:cNvPr id="23" name="Freeform 48"/>
                    <p:cNvSpPr>
                      <a:spLocks/>
                    </p:cNvSpPr>
                    <p:nvPr/>
                  </p:nvSpPr>
                  <p:spPr bwMode="auto">
                    <a:xfrm>
                      <a:off x="2902" y="1283"/>
                      <a:ext cx="99" cy="145"/>
                    </a:xfrm>
                    <a:custGeom>
                      <a:avLst/>
                      <a:gdLst>
                        <a:gd name="T0" fmla="*/ 93 w 99"/>
                        <a:gd name="T1" fmla="*/ 22 h 145"/>
                        <a:gd name="T2" fmla="*/ 99 w 99"/>
                        <a:gd name="T3" fmla="*/ 48 h 145"/>
                        <a:gd name="T4" fmla="*/ 93 w 99"/>
                        <a:gd name="T5" fmla="*/ 54 h 145"/>
                        <a:gd name="T6" fmla="*/ 99 w 99"/>
                        <a:gd name="T7" fmla="*/ 65 h 145"/>
                        <a:gd name="T8" fmla="*/ 93 w 99"/>
                        <a:gd name="T9" fmla="*/ 70 h 145"/>
                        <a:gd name="T10" fmla="*/ 93 w 99"/>
                        <a:gd name="T11" fmla="*/ 86 h 145"/>
                        <a:gd name="T12" fmla="*/ 93 w 99"/>
                        <a:gd name="T13" fmla="*/ 97 h 145"/>
                        <a:gd name="T14" fmla="*/ 93 w 99"/>
                        <a:gd name="T15" fmla="*/ 108 h 145"/>
                        <a:gd name="T16" fmla="*/ 87 w 99"/>
                        <a:gd name="T17" fmla="*/ 118 h 145"/>
                        <a:gd name="T18" fmla="*/ 81 w 99"/>
                        <a:gd name="T19" fmla="*/ 124 h 145"/>
                        <a:gd name="T20" fmla="*/ 81 w 99"/>
                        <a:gd name="T21" fmla="*/ 129 h 145"/>
                        <a:gd name="T22" fmla="*/ 64 w 99"/>
                        <a:gd name="T23" fmla="*/ 145 h 145"/>
                        <a:gd name="T24" fmla="*/ 12 w 99"/>
                        <a:gd name="T25" fmla="*/ 124 h 145"/>
                        <a:gd name="T26" fmla="*/ 12 w 99"/>
                        <a:gd name="T27" fmla="*/ 91 h 145"/>
                        <a:gd name="T28" fmla="*/ 12 w 99"/>
                        <a:gd name="T29" fmla="*/ 86 h 145"/>
                        <a:gd name="T30" fmla="*/ 6 w 99"/>
                        <a:gd name="T31" fmla="*/ 81 h 145"/>
                        <a:gd name="T32" fmla="*/ 0 w 99"/>
                        <a:gd name="T33" fmla="*/ 70 h 145"/>
                        <a:gd name="T34" fmla="*/ 0 w 99"/>
                        <a:gd name="T35" fmla="*/ 54 h 145"/>
                        <a:gd name="T36" fmla="*/ 6 w 99"/>
                        <a:gd name="T37" fmla="*/ 48 h 145"/>
                        <a:gd name="T38" fmla="*/ 6 w 99"/>
                        <a:gd name="T39" fmla="*/ 43 h 145"/>
                        <a:gd name="T40" fmla="*/ 6 w 99"/>
                        <a:gd name="T41" fmla="*/ 32 h 145"/>
                        <a:gd name="T42" fmla="*/ 6 w 99"/>
                        <a:gd name="T43" fmla="*/ 27 h 145"/>
                        <a:gd name="T44" fmla="*/ 12 w 99"/>
                        <a:gd name="T45" fmla="*/ 16 h 145"/>
                        <a:gd name="T46" fmla="*/ 12 w 99"/>
                        <a:gd name="T47" fmla="*/ 11 h 145"/>
                        <a:gd name="T48" fmla="*/ 23 w 99"/>
                        <a:gd name="T49" fmla="*/ 0 h 145"/>
                        <a:gd name="T50" fmla="*/ 35 w 99"/>
                        <a:gd name="T51" fmla="*/ 0 h 145"/>
                        <a:gd name="T52" fmla="*/ 46 w 99"/>
                        <a:gd name="T53" fmla="*/ 0 h 145"/>
                        <a:gd name="T54" fmla="*/ 58 w 99"/>
                        <a:gd name="T55" fmla="*/ 0 h 145"/>
                        <a:gd name="T56" fmla="*/ 64 w 99"/>
                        <a:gd name="T57" fmla="*/ 0 h 145"/>
                        <a:gd name="T58" fmla="*/ 75 w 99"/>
                        <a:gd name="T59" fmla="*/ 0 h 145"/>
                        <a:gd name="T60" fmla="*/ 87 w 99"/>
                        <a:gd name="T61" fmla="*/ 5 h 145"/>
                        <a:gd name="T62" fmla="*/ 87 w 99"/>
                        <a:gd name="T63" fmla="*/ 11 h 145"/>
                        <a:gd name="T64" fmla="*/ 93 w 99"/>
                        <a:gd name="T65" fmla="*/ 16 h 145"/>
                        <a:gd name="T66" fmla="*/ 93 w 99"/>
                        <a:gd name="T67" fmla="*/ 22 h 1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9"/>
                        <a:gd name="T103" fmla="*/ 0 h 145"/>
                        <a:gd name="T104" fmla="*/ 99 w 99"/>
                        <a:gd name="T105" fmla="*/ 145 h 1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9" h="145">
                          <a:moveTo>
                            <a:pt x="93" y="22"/>
                          </a:moveTo>
                          <a:lnTo>
                            <a:pt x="99" y="48"/>
                          </a:lnTo>
                          <a:lnTo>
                            <a:pt x="93" y="54"/>
                          </a:lnTo>
                          <a:lnTo>
                            <a:pt x="99" y="65"/>
                          </a:lnTo>
                          <a:lnTo>
                            <a:pt x="93" y="70"/>
                          </a:lnTo>
                          <a:lnTo>
                            <a:pt x="93" y="86"/>
                          </a:lnTo>
                          <a:lnTo>
                            <a:pt x="93" y="97"/>
                          </a:lnTo>
                          <a:lnTo>
                            <a:pt x="93" y="108"/>
                          </a:lnTo>
                          <a:lnTo>
                            <a:pt x="87" y="118"/>
                          </a:lnTo>
                          <a:lnTo>
                            <a:pt x="81" y="124"/>
                          </a:lnTo>
                          <a:lnTo>
                            <a:pt x="81" y="129"/>
                          </a:lnTo>
                          <a:lnTo>
                            <a:pt x="64" y="145"/>
                          </a:lnTo>
                          <a:lnTo>
                            <a:pt x="12" y="124"/>
                          </a:lnTo>
                          <a:lnTo>
                            <a:pt x="12" y="91"/>
                          </a:lnTo>
                          <a:lnTo>
                            <a:pt x="12" y="86"/>
                          </a:lnTo>
                          <a:lnTo>
                            <a:pt x="6" y="81"/>
                          </a:lnTo>
                          <a:lnTo>
                            <a:pt x="0" y="70"/>
                          </a:lnTo>
                          <a:lnTo>
                            <a:pt x="0" y="54"/>
                          </a:lnTo>
                          <a:lnTo>
                            <a:pt x="6" y="48"/>
                          </a:lnTo>
                          <a:lnTo>
                            <a:pt x="6" y="43"/>
                          </a:lnTo>
                          <a:lnTo>
                            <a:pt x="6" y="32"/>
                          </a:lnTo>
                          <a:lnTo>
                            <a:pt x="6" y="27"/>
                          </a:lnTo>
                          <a:lnTo>
                            <a:pt x="12" y="16"/>
                          </a:lnTo>
                          <a:lnTo>
                            <a:pt x="12" y="11"/>
                          </a:lnTo>
                          <a:lnTo>
                            <a:pt x="23" y="0"/>
                          </a:lnTo>
                          <a:lnTo>
                            <a:pt x="35" y="0"/>
                          </a:lnTo>
                          <a:lnTo>
                            <a:pt x="46" y="0"/>
                          </a:lnTo>
                          <a:lnTo>
                            <a:pt x="58" y="0"/>
                          </a:lnTo>
                          <a:lnTo>
                            <a:pt x="64" y="0"/>
                          </a:lnTo>
                          <a:lnTo>
                            <a:pt x="75" y="0"/>
                          </a:lnTo>
                          <a:lnTo>
                            <a:pt x="87" y="5"/>
                          </a:lnTo>
                          <a:lnTo>
                            <a:pt x="87" y="11"/>
                          </a:lnTo>
                          <a:lnTo>
                            <a:pt x="93" y="16"/>
                          </a:lnTo>
                          <a:lnTo>
                            <a:pt x="93" y="22"/>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24" name="Group 49"/>
                    <p:cNvGrpSpPr>
                      <a:grpSpLocks/>
                    </p:cNvGrpSpPr>
                    <p:nvPr/>
                  </p:nvGrpSpPr>
                  <p:grpSpPr bwMode="auto">
                    <a:xfrm>
                      <a:off x="2914" y="1331"/>
                      <a:ext cx="81" cy="70"/>
                      <a:chOff x="2914" y="1331"/>
                      <a:chExt cx="81" cy="70"/>
                    </a:xfrm>
                  </p:grpSpPr>
                  <p:sp>
                    <p:nvSpPr>
                      <p:cNvPr id="25" name="Freeform 50"/>
                      <p:cNvSpPr>
                        <a:spLocks/>
                      </p:cNvSpPr>
                      <p:nvPr/>
                    </p:nvSpPr>
                    <p:spPr bwMode="auto">
                      <a:xfrm>
                        <a:off x="2943" y="1331"/>
                        <a:ext cx="34" cy="11"/>
                      </a:xfrm>
                      <a:custGeom>
                        <a:avLst/>
                        <a:gdLst>
                          <a:gd name="T0" fmla="*/ 0 w 34"/>
                          <a:gd name="T1" fmla="*/ 0 h 11"/>
                          <a:gd name="T2" fmla="*/ 17 w 34"/>
                          <a:gd name="T3" fmla="*/ 0 h 11"/>
                          <a:gd name="T4" fmla="*/ 23 w 34"/>
                          <a:gd name="T5" fmla="*/ 0 h 11"/>
                          <a:gd name="T6" fmla="*/ 29 w 34"/>
                          <a:gd name="T7" fmla="*/ 6 h 11"/>
                          <a:gd name="T8" fmla="*/ 34 w 34"/>
                          <a:gd name="T9" fmla="*/ 6 h 11"/>
                          <a:gd name="T10" fmla="*/ 29 w 34"/>
                          <a:gd name="T11" fmla="*/ 6 h 11"/>
                          <a:gd name="T12" fmla="*/ 29 w 34"/>
                          <a:gd name="T13" fmla="*/ 11 h 11"/>
                          <a:gd name="T14" fmla="*/ 29 w 34"/>
                          <a:gd name="T15" fmla="*/ 11 h 11"/>
                          <a:gd name="T16" fmla="*/ 17 w 34"/>
                          <a:gd name="T17" fmla="*/ 11 h 11"/>
                          <a:gd name="T18" fmla="*/ 5 w 34"/>
                          <a:gd name="T19" fmla="*/ 11 h 11"/>
                          <a:gd name="T20" fmla="*/ 11 w 34"/>
                          <a:gd name="T21" fmla="*/ 11 h 11"/>
                          <a:gd name="T22" fmla="*/ 5 w 34"/>
                          <a:gd name="T23" fmla="*/ 6 h 11"/>
                          <a:gd name="T24" fmla="*/ 0 w 34"/>
                          <a:gd name="T25" fmla="*/ 0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11"/>
                          <a:gd name="T41" fmla="*/ 34 w 34"/>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11">
                            <a:moveTo>
                              <a:pt x="0" y="0"/>
                            </a:moveTo>
                            <a:lnTo>
                              <a:pt x="17" y="0"/>
                            </a:lnTo>
                            <a:lnTo>
                              <a:pt x="23" y="0"/>
                            </a:lnTo>
                            <a:lnTo>
                              <a:pt x="29" y="6"/>
                            </a:lnTo>
                            <a:lnTo>
                              <a:pt x="34" y="6"/>
                            </a:lnTo>
                            <a:lnTo>
                              <a:pt x="29" y="6"/>
                            </a:lnTo>
                            <a:lnTo>
                              <a:pt x="29" y="11"/>
                            </a:lnTo>
                            <a:lnTo>
                              <a:pt x="17" y="11"/>
                            </a:lnTo>
                            <a:lnTo>
                              <a:pt x="5" y="11"/>
                            </a:lnTo>
                            <a:lnTo>
                              <a:pt x="11" y="11"/>
                            </a:lnTo>
                            <a:lnTo>
                              <a:pt x="5" y="6"/>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Freeform 51"/>
                      <p:cNvSpPr>
                        <a:spLocks/>
                      </p:cNvSpPr>
                      <p:nvPr/>
                    </p:nvSpPr>
                    <p:spPr bwMode="auto">
                      <a:xfrm>
                        <a:off x="2983" y="1364"/>
                        <a:ext cx="12" cy="10"/>
                      </a:xfrm>
                      <a:custGeom>
                        <a:avLst/>
                        <a:gdLst>
                          <a:gd name="T0" fmla="*/ 0 w 12"/>
                          <a:gd name="T1" fmla="*/ 0 h 10"/>
                          <a:gd name="T2" fmla="*/ 12 w 12"/>
                          <a:gd name="T3" fmla="*/ 0 h 10"/>
                          <a:gd name="T4" fmla="*/ 12 w 12"/>
                          <a:gd name="T5" fmla="*/ 10 h 10"/>
                          <a:gd name="T6" fmla="*/ 0 w 12"/>
                          <a:gd name="T7" fmla="*/ 0 h 10"/>
                          <a:gd name="T8" fmla="*/ 0 60000 65536"/>
                          <a:gd name="T9" fmla="*/ 0 60000 65536"/>
                          <a:gd name="T10" fmla="*/ 0 60000 65536"/>
                          <a:gd name="T11" fmla="*/ 0 60000 65536"/>
                          <a:gd name="T12" fmla="*/ 0 w 12"/>
                          <a:gd name="T13" fmla="*/ 0 h 10"/>
                          <a:gd name="T14" fmla="*/ 12 w 12"/>
                          <a:gd name="T15" fmla="*/ 10 h 10"/>
                        </a:gdLst>
                        <a:ahLst/>
                        <a:cxnLst>
                          <a:cxn ang="T8">
                            <a:pos x="T0" y="T1"/>
                          </a:cxn>
                          <a:cxn ang="T9">
                            <a:pos x="T2" y="T3"/>
                          </a:cxn>
                          <a:cxn ang="T10">
                            <a:pos x="T4" y="T5"/>
                          </a:cxn>
                          <a:cxn ang="T11">
                            <a:pos x="T6" y="T7"/>
                          </a:cxn>
                        </a:cxnLst>
                        <a:rect l="T12" t="T13" r="T14" b="T15"/>
                        <a:pathLst>
                          <a:path w="12" h="10">
                            <a:moveTo>
                              <a:pt x="0" y="0"/>
                            </a:moveTo>
                            <a:lnTo>
                              <a:pt x="12" y="0"/>
                            </a:lnTo>
                            <a:lnTo>
                              <a:pt x="12" y="10"/>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Freeform 52"/>
                      <p:cNvSpPr>
                        <a:spLocks/>
                      </p:cNvSpPr>
                      <p:nvPr/>
                    </p:nvSpPr>
                    <p:spPr bwMode="auto">
                      <a:xfrm>
                        <a:off x="2914" y="1364"/>
                        <a:ext cx="52" cy="37"/>
                      </a:xfrm>
                      <a:custGeom>
                        <a:avLst/>
                        <a:gdLst>
                          <a:gd name="T0" fmla="*/ 0 w 52"/>
                          <a:gd name="T1" fmla="*/ 5 h 37"/>
                          <a:gd name="T2" fmla="*/ 5 w 52"/>
                          <a:gd name="T3" fmla="*/ 5 h 37"/>
                          <a:gd name="T4" fmla="*/ 23 w 52"/>
                          <a:gd name="T5" fmla="*/ 27 h 37"/>
                          <a:gd name="T6" fmla="*/ 52 w 52"/>
                          <a:gd name="T7" fmla="*/ 37 h 37"/>
                          <a:gd name="T8" fmla="*/ 17 w 52"/>
                          <a:gd name="T9" fmla="*/ 32 h 37"/>
                          <a:gd name="T10" fmla="*/ 5 w 52"/>
                          <a:gd name="T11" fmla="*/ 21 h 37"/>
                          <a:gd name="T12" fmla="*/ 0 w 52"/>
                          <a:gd name="T13" fmla="*/ 21 h 37"/>
                          <a:gd name="T14" fmla="*/ 0 w 52"/>
                          <a:gd name="T15" fmla="*/ 0 h 37"/>
                          <a:gd name="T16" fmla="*/ 0 w 52"/>
                          <a:gd name="T17" fmla="*/ 5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37"/>
                          <a:gd name="T29" fmla="*/ 52 w 52"/>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37">
                            <a:moveTo>
                              <a:pt x="0" y="5"/>
                            </a:moveTo>
                            <a:lnTo>
                              <a:pt x="5" y="5"/>
                            </a:lnTo>
                            <a:lnTo>
                              <a:pt x="23" y="27"/>
                            </a:lnTo>
                            <a:lnTo>
                              <a:pt x="52" y="37"/>
                            </a:lnTo>
                            <a:lnTo>
                              <a:pt x="17" y="32"/>
                            </a:lnTo>
                            <a:lnTo>
                              <a:pt x="5" y="21"/>
                            </a:lnTo>
                            <a:lnTo>
                              <a:pt x="0" y="21"/>
                            </a:lnTo>
                            <a:lnTo>
                              <a:pt x="0" y="0"/>
                            </a:lnTo>
                            <a:lnTo>
                              <a:pt x="0" y="5"/>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22" name="Freeform 53"/>
                  <p:cNvSpPr>
                    <a:spLocks/>
                  </p:cNvSpPr>
                  <p:nvPr/>
                </p:nvSpPr>
                <p:spPr bwMode="auto">
                  <a:xfrm>
                    <a:off x="2896" y="1278"/>
                    <a:ext cx="110" cy="96"/>
                  </a:xfrm>
                  <a:custGeom>
                    <a:avLst/>
                    <a:gdLst>
                      <a:gd name="T0" fmla="*/ 18 w 110"/>
                      <a:gd name="T1" fmla="*/ 96 h 96"/>
                      <a:gd name="T2" fmla="*/ 12 w 110"/>
                      <a:gd name="T3" fmla="*/ 86 h 96"/>
                      <a:gd name="T4" fmla="*/ 6 w 110"/>
                      <a:gd name="T5" fmla="*/ 70 h 96"/>
                      <a:gd name="T6" fmla="*/ 0 w 110"/>
                      <a:gd name="T7" fmla="*/ 53 h 96"/>
                      <a:gd name="T8" fmla="*/ 0 w 110"/>
                      <a:gd name="T9" fmla="*/ 32 h 96"/>
                      <a:gd name="T10" fmla="*/ 6 w 110"/>
                      <a:gd name="T11" fmla="*/ 16 h 96"/>
                      <a:gd name="T12" fmla="*/ 18 w 110"/>
                      <a:gd name="T13" fmla="*/ 10 h 96"/>
                      <a:gd name="T14" fmla="*/ 29 w 110"/>
                      <a:gd name="T15" fmla="*/ 5 h 96"/>
                      <a:gd name="T16" fmla="*/ 52 w 110"/>
                      <a:gd name="T17" fmla="*/ 0 h 96"/>
                      <a:gd name="T18" fmla="*/ 76 w 110"/>
                      <a:gd name="T19" fmla="*/ 5 h 96"/>
                      <a:gd name="T20" fmla="*/ 93 w 110"/>
                      <a:gd name="T21" fmla="*/ 10 h 96"/>
                      <a:gd name="T22" fmla="*/ 105 w 110"/>
                      <a:gd name="T23" fmla="*/ 10 h 96"/>
                      <a:gd name="T24" fmla="*/ 110 w 110"/>
                      <a:gd name="T25" fmla="*/ 10 h 96"/>
                      <a:gd name="T26" fmla="*/ 105 w 110"/>
                      <a:gd name="T27" fmla="*/ 16 h 96"/>
                      <a:gd name="T28" fmla="*/ 99 w 110"/>
                      <a:gd name="T29" fmla="*/ 27 h 96"/>
                      <a:gd name="T30" fmla="*/ 99 w 110"/>
                      <a:gd name="T31" fmla="*/ 32 h 96"/>
                      <a:gd name="T32" fmla="*/ 93 w 110"/>
                      <a:gd name="T33" fmla="*/ 27 h 96"/>
                      <a:gd name="T34" fmla="*/ 76 w 110"/>
                      <a:gd name="T35" fmla="*/ 21 h 96"/>
                      <a:gd name="T36" fmla="*/ 64 w 110"/>
                      <a:gd name="T37" fmla="*/ 21 h 96"/>
                      <a:gd name="T38" fmla="*/ 52 w 110"/>
                      <a:gd name="T39" fmla="*/ 21 h 96"/>
                      <a:gd name="T40" fmla="*/ 41 w 110"/>
                      <a:gd name="T41" fmla="*/ 21 h 96"/>
                      <a:gd name="T42" fmla="*/ 47 w 110"/>
                      <a:gd name="T43" fmla="*/ 27 h 96"/>
                      <a:gd name="T44" fmla="*/ 47 w 110"/>
                      <a:gd name="T45" fmla="*/ 32 h 96"/>
                      <a:gd name="T46" fmla="*/ 41 w 110"/>
                      <a:gd name="T47" fmla="*/ 37 h 96"/>
                      <a:gd name="T48" fmla="*/ 35 w 110"/>
                      <a:gd name="T49" fmla="*/ 48 h 96"/>
                      <a:gd name="T50" fmla="*/ 29 w 110"/>
                      <a:gd name="T51" fmla="*/ 59 h 96"/>
                      <a:gd name="T52" fmla="*/ 29 w 110"/>
                      <a:gd name="T53" fmla="*/ 70 h 96"/>
                      <a:gd name="T54" fmla="*/ 23 w 110"/>
                      <a:gd name="T55" fmla="*/ 64 h 96"/>
                      <a:gd name="T56" fmla="*/ 23 w 110"/>
                      <a:gd name="T57" fmla="*/ 59 h 96"/>
                      <a:gd name="T58" fmla="*/ 18 w 110"/>
                      <a:gd name="T59" fmla="*/ 53 h 96"/>
                      <a:gd name="T60" fmla="*/ 6 w 110"/>
                      <a:gd name="T61" fmla="*/ 59 h 96"/>
                      <a:gd name="T62" fmla="*/ 6 w 110"/>
                      <a:gd name="T63" fmla="*/ 59 h 96"/>
                      <a:gd name="T64" fmla="*/ 12 w 110"/>
                      <a:gd name="T65" fmla="*/ 80 h 96"/>
                      <a:gd name="T66" fmla="*/ 12 w 110"/>
                      <a:gd name="T67" fmla="*/ 86 h 96"/>
                      <a:gd name="T68" fmla="*/ 18 w 110"/>
                      <a:gd name="T69" fmla="*/ 96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0"/>
                      <a:gd name="T106" fmla="*/ 0 h 96"/>
                      <a:gd name="T107" fmla="*/ 110 w 110"/>
                      <a:gd name="T108" fmla="*/ 96 h 9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0" h="96">
                        <a:moveTo>
                          <a:pt x="18" y="96"/>
                        </a:moveTo>
                        <a:lnTo>
                          <a:pt x="12" y="86"/>
                        </a:lnTo>
                        <a:lnTo>
                          <a:pt x="6" y="70"/>
                        </a:lnTo>
                        <a:lnTo>
                          <a:pt x="0" y="53"/>
                        </a:lnTo>
                        <a:lnTo>
                          <a:pt x="0" y="32"/>
                        </a:lnTo>
                        <a:lnTo>
                          <a:pt x="6" y="16"/>
                        </a:lnTo>
                        <a:lnTo>
                          <a:pt x="18" y="10"/>
                        </a:lnTo>
                        <a:lnTo>
                          <a:pt x="29" y="5"/>
                        </a:lnTo>
                        <a:lnTo>
                          <a:pt x="52" y="0"/>
                        </a:lnTo>
                        <a:lnTo>
                          <a:pt x="76" y="5"/>
                        </a:lnTo>
                        <a:lnTo>
                          <a:pt x="93" y="10"/>
                        </a:lnTo>
                        <a:lnTo>
                          <a:pt x="105" y="10"/>
                        </a:lnTo>
                        <a:lnTo>
                          <a:pt x="110" y="10"/>
                        </a:lnTo>
                        <a:lnTo>
                          <a:pt x="105" y="16"/>
                        </a:lnTo>
                        <a:lnTo>
                          <a:pt x="99" y="27"/>
                        </a:lnTo>
                        <a:lnTo>
                          <a:pt x="99" y="32"/>
                        </a:lnTo>
                        <a:lnTo>
                          <a:pt x="93" y="27"/>
                        </a:lnTo>
                        <a:lnTo>
                          <a:pt x="76" y="21"/>
                        </a:lnTo>
                        <a:lnTo>
                          <a:pt x="64" y="21"/>
                        </a:lnTo>
                        <a:lnTo>
                          <a:pt x="52" y="21"/>
                        </a:lnTo>
                        <a:lnTo>
                          <a:pt x="41" y="21"/>
                        </a:lnTo>
                        <a:lnTo>
                          <a:pt x="47" y="27"/>
                        </a:lnTo>
                        <a:lnTo>
                          <a:pt x="47" y="32"/>
                        </a:lnTo>
                        <a:lnTo>
                          <a:pt x="41" y="37"/>
                        </a:lnTo>
                        <a:lnTo>
                          <a:pt x="35" y="48"/>
                        </a:lnTo>
                        <a:lnTo>
                          <a:pt x="29" y="59"/>
                        </a:lnTo>
                        <a:lnTo>
                          <a:pt x="29" y="70"/>
                        </a:lnTo>
                        <a:lnTo>
                          <a:pt x="23" y="64"/>
                        </a:lnTo>
                        <a:lnTo>
                          <a:pt x="23" y="59"/>
                        </a:lnTo>
                        <a:lnTo>
                          <a:pt x="18" y="53"/>
                        </a:lnTo>
                        <a:lnTo>
                          <a:pt x="6" y="59"/>
                        </a:lnTo>
                        <a:lnTo>
                          <a:pt x="12" y="80"/>
                        </a:lnTo>
                        <a:lnTo>
                          <a:pt x="12" y="86"/>
                        </a:lnTo>
                        <a:lnTo>
                          <a:pt x="18" y="96"/>
                        </a:lnTo>
                        <a:close/>
                      </a:path>
                    </a:pathLst>
                  </a:custGeom>
                  <a:solidFill>
                    <a:srgbClr val="BF7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0" name="Freeform 54"/>
                <p:cNvSpPr>
                  <a:spLocks/>
                </p:cNvSpPr>
                <p:nvPr/>
              </p:nvSpPr>
              <p:spPr bwMode="auto">
                <a:xfrm>
                  <a:off x="2989" y="1622"/>
                  <a:ext cx="93" cy="42"/>
                </a:xfrm>
                <a:custGeom>
                  <a:avLst/>
                  <a:gdLst>
                    <a:gd name="T0" fmla="*/ 93 w 93"/>
                    <a:gd name="T1" fmla="*/ 37 h 42"/>
                    <a:gd name="T2" fmla="*/ 69 w 93"/>
                    <a:gd name="T3" fmla="*/ 42 h 42"/>
                    <a:gd name="T4" fmla="*/ 40 w 93"/>
                    <a:gd name="T5" fmla="*/ 42 h 42"/>
                    <a:gd name="T6" fmla="*/ 17 w 93"/>
                    <a:gd name="T7" fmla="*/ 32 h 42"/>
                    <a:gd name="T8" fmla="*/ 0 w 93"/>
                    <a:gd name="T9" fmla="*/ 5 h 42"/>
                    <a:gd name="T10" fmla="*/ 40 w 93"/>
                    <a:gd name="T11" fmla="*/ 10 h 42"/>
                    <a:gd name="T12" fmla="*/ 40 w 93"/>
                    <a:gd name="T13" fmla="*/ 0 h 42"/>
                    <a:gd name="T14" fmla="*/ 58 w 93"/>
                    <a:gd name="T15" fmla="*/ 0 h 42"/>
                    <a:gd name="T16" fmla="*/ 81 w 93"/>
                    <a:gd name="T17" fmla="*/ 10 h 42"/>
                    <a:gd name="T18" fmla="*/ 87 w 93"/>
                    <a:gd name="T19" fmla="*/ 10 h 42"/>
                    <a:gd name="T20" fmla="*/ 93 w 93"/>
                    <a:gd name="T21" fmla="*/ 37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3"/>
                    <a:gd name="T34" fmla="*/ 0 h 42"/>
                    <a:gd name="T35" fmla="*/ 93 w 93"/>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3" h="42">
                      <a:moveTo>
                        <a:pt x="93" y="37"/>
                      </a:moveTo>
                      <a:lnTo>
                        <a:pt x="69" y="42"/>
                      </a:lnTo>
                      <a:lnTo>
                        <a:pt x="40" y="42"/>
                      </a:lnTo>
                      <a:lnTo>
                        <a:pt x="17" y="32"/>
                      </a:lnTo>
                      <a:lnTo>
                        <a:pt x="0" y="5"/>
                      </a:lnTo>
                      <a:lnTo>
                        <a:pt x="40" y="10"/>
                      </a:lnTo>
                      <a:lnTo>
                        <a:pt x="40" y="0"/>
                      </a:lnTo>
                      <a:lnTo>
                        <a:pt x="58" y="0"/>
                      </a:lnTo>
                      <a:lnTo>
                        <a:pt x="81" y="10"/>
                      </a:lnTo>
                      <a:lnTo>
                        <a:pt x="87" y="10"/>
                      </a:lnTo>
                      <a:lnTo>
                        <a:pt x="93" y="37"/>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pic>
          <p:nvPicPr>
            <p:cNvPr id="14" name="Picture 55"/>
            <p:cNvPicPr>
              <a:picLocks noChangeAspect="1" noChangeArrowheads="1"/>
            </p:cNvPicPr>
            <p:nvPr/>
          </p:nvPicPr>
          <p:blipFill>
            <a:blip r:embed="rId8">
              <a:extLst>
                <a:ext uri="{28A0092B-C50C-407E-A947-70E740481C1C}">
                  <a14:useLocalDpi xmlns:a14="http://schemas.microsoft.com/office/drawing/2010/main" val="0"/>
                </a:ext>
              </a:extLst>
            </a:blip>
            <a:srcRect l="3053" t="11359" r="2036" b="5432"/>
            <a:stretch>
              <a:fillRect/>
            </a:stretch>
          </p:blipFill>
          <p:spPr bwMode="auto">
            <a:xfrm>
              <a:off x="477838" y="3349625"/>
              <a:ext cx="125412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pic>
          <p:nvPicPr>
            <p:cNvPr id="15" name="Picture 56" descr="bnsf locomotive"/>
            <p:cNvPicPr>
              <a:picLocks noChangeAspect="1" noChangeArrowheads="1"/>
            </p:cNvPicPr>
            <p:nvPr/>
          </p:nvPicPr>
          <p:blipFill>
            <a:blip r:embed="rId9">
              <a:lum bright="22000" contrast="20000"/>
              <a:extLst>
                <a:ext uri="{28A0092B-C50C-407E-A947-70E740481C1C}">
                  <a14:useLocalDpi xmlns:a14="http://schemas.microsoft.com/office/drawing/2010/main" val="0"/>
                </a:ext>
              </a:extLst>
            </a:blip>
            <a:srcRect/>
            <a:stretch>
              <a:fillRect/>
            </a:stretch>
          </p:blipFill>
          <p:spPr bwMode="auto">
            <a:xfrm>
              <a:off x="609601" y="4181475"/>
              <a:ext cx="10287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7" descr="windmills"/>
            <p:cNvPicPr>
              <a:picLocks noChangeAspect="1" noChangeArrowheads="1"/>
            </p:cNvPicPr>
            <p:nvPr/>
          </p:nvPicPr>
          <p:blipFill>
            <a:blip r:embed="rId10">
              <a:extLst>
                <a:ext uri="{28A0092B-C50C-407E-A947-70E740481C1C}">
                  <a14:useLocalDpi xmlns:a14="http://schemas.microsoft.com/office/drawing/2010/main" val="0"/>
                </a:ext>
              </a:extLst>
            </a:blip>
            <a:srcRect l="27907" b="28030"/>
            <a:stretch>
              <a:fillRect/>
            </a:stretch>
          </p:blipFill>
          <p:spPr bwMode="auto">
            <a:xfrm>
              <a:off x="479426" y="5167313"/>
              <a:ext cx="13382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Footer Placeholder 1"/>
          <p:cNvSpPr>
            <a:spLocks noGrp="1"/>
          </p:cNvSpPr>
          <p:nvPr>
            <p:ph type="ftr" sz="quarter" idx="11"/>
          </p:nvPr>
        </p:nvSpPr>
        <p:spPr/>
        <p:txBody>
          <a:bodyPr/>
          <a:lstStyle/>
          <a:p>
            <a:pPr>
              <a:defRPr/>
            </a:pPr>
            <a:r>
              <a:rPr lang="en-US"/>
              <a:t>© 2018 W.B. Powell</a:t>
            </a:r>
          </a:p>
        </p:txBody>
      </p:sp>
      <p:sp>
        <p:nvSpPr>
          <p:cNvPr id="3" name="Slide Number Placeholder 2"/>
          <p:cNvSpPr>
            <a:spLocks noGrp="1"/>
          </p:cNvSpPr>
          <p:nvPr>
            <p:ph type="sldNum" sz="quarter" idx="12"/>
          </p:nvPr>
        </p:nvSpPr>
        <p:spPr/>
        <p:txBody>
          <a:bodyPr/>
          <a:lstStyle/>
          <a:p>
            <a:pPr>
              <a:defRPr/>
            </a:pPr>
            <a:r>
              <a:rPr lang="en-US"/>
              <a:t>Slide </a:t>
            </a:r>
            <a:fld id="{CA1BF554-DF22-475E-92F9-B7E92000597D}" type="slidenum">
              <a:rPr lang="en-US" smtClean="0"/>
              <a:pPr>
                <a:defRPr/>
              </a:pPr>
              <a:t>55</a:t>
            </a:fld>
            <a:endParaRPr lang="en-US"/>
          </a:p>
        </p:txBody>
      </p:sp>
    </p:spTree>
    <p:extLst>
      <p:ext uri="{BB962C8B-B14F-4D97-AF65-F5344CB8AC3E}">
        <p14:creationId xmlns:p14="http://schemas.microsoft.com/office/powerpoint/2010/main" val="18931276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a:t>
            </a: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093652" y="1669612"/>
            <a:ext cx="7044816" cy="4426388"/>
          </a:xfrm>
          <a:prstGeom prst="rect">
            <a:avLst/>
          </a:prstGeom>
        </p:spPr>
      </p:pic>
      <p:sp>
        <p:nvSpPr>
          <p:cNvPr id="5" name="Footer Placeholder 4"/>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36165529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State variables (cont’d)</a:t>
            </a:r>
          </a:p>
        </p:txBody>
      </p:sp>
      <p:pic>
        <p:nvPicPr>
          <p:cNvPr id="4" name="Picture 3"/>
          <p:cNvPicPr>
            <a:picLocks noChangeAspect="1"/>
          </p:cNvPicPr>
          <p:nvPr/>
        </p:nvPicPr>
        <p:blipFill>
          <a:blip r:embed="rId2"/>
          <a:stretch>
            <a:fillRect/>
          </a:stretch>
        </p:blipFill>
        <p:spPr>
          <a:xfrm>
            <a:off x="575397" y="1807413"/>
            <a:ext cx="7087304" cy="4408561"/>
          </a:xfrm>
          <a:prstGeom prst="rect">
            <a:avLst/>
          </a:prstGeom>
        </p:spPr>
      </p:pic>
      <p:sp>
        <p:nvSpPr>
          <p:cNvPr id="5" name="Footer Placeholder 4"/>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8070837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State variables (cont’d)</a:t>
            </a:r>
          </a:p>
        </p:txBody>
      </p:sp>
      <p:pic>
        <p:nvPicPr>
          <p:cNvPr id="5" name="Picture 4"/>
          <p:cNvPicPr>
            <a:picLocks noChangeAspect="1"/>
          </p:cNvPicPr>
          <p:nvPr/>
        </p:nvPicPr>
        <p:blipFill>
          <a:blip r:embed="rId2"/>
          <a:stretch>
            <a:fillRect/>
          </a:stretch>
        </p:blipFill>
        <p:spPr>
          <a:xfrm>
            <a:off x="297105" y="1672732"/>
            <a:ext cx="7596110" cy="3893536"/>
          </a:xfrm>
          <a:prstGeom prst="rect">
            <a:avLst/>
          </a:prstGeom>
        </p:spPr>
      </p:pic>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22021024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8" name="Rectangle 2"/>
          <p:cNvSpPr>
            <a:spLocks noGrp="1" noChangeArrowheads="1"/>
          </p:cNvSpPr>
          <p:nvPr>
            <p:ph type="title" idx="4294967295"/>
          </p:nvPr>
        </p:nvSpPr>
        <p:spPr/>
        <p:txBody>
          <a:bodyPr/>
          <a:lstStyle/>
          <a:p>
            <a:r>
              <a:rPr lang="en-US" dirty="0"/>
              <a:t>Modeling dynamic problems</a:t>
            </a:r>
          </a:p>
        </p:txBody>
      </p:sp>
      <p:sp>
        <p:nvSpPr>
          <p:cNvPr id="533509" name="Rectangle 3"/>
          <p:cNvSpPr>
            <a:spLocks noGrp="1" noChangeArrowheads="1"/>
          </p:cNvSpPr>
          <p:nvPr>
            <p:ph type="body" idx="4294967295"/>
          </p:nvPr>
        </p:nvSpPr>
        <p:spPr/>
        <p:txBody>
          <a:bodyPr/>
          <a:lstStyle/>
          <a:p>
            <a:r>
              <a:rPr lang="en-US" dirty="0"/>
              <a:t>Decisions:</a:t>
            </a:r>
          </a:p>
        </p:txBody>
      </p:sp>
      <p:graphicFrame>
        <p:nvGraphicFramePr>
          <p:cNvPr id="533515" name="Object 9"/>
          <p:cNvGraphicFramePr>
            <a:graphicFrameLocks noChangeAspect="1"/>
          </p:cNvGraphicFramePr>
          <p:nvPr>
            <p:extLst/>
          </p:nvPr>
        </p:nvGraphicFramePr>
        <p:xfrm>
          <a:off x="2750128" y="1820921"/>
          <a:ext cx="6122237" cy="2532137"/>
        </p:xfrm>
        <a:graphic>
          <a:graphicData uri="http://schemas.openxmlformats.org/presentationml/2006/ole">
            <mc:AlternateContent xmlns:mc="http://schemas.openxmlformats.org/markup-compatibility/2006">
              <mc:Choice xmlns:v="urn:schemas-microsoft-com:vml" Requires="v">
                <p:oleObj spid="_x0000_s15362" name="Equation" r:id="rId4" imgW="3809880" imgH="1574640" progId="Equation.DSMT4">
                  <p:embed/>
                </p:oleObj>
              </mc:Choice>
              <mc:Fallback>
                <p:oleObj name="Equation" r:id="rId4" imgW="3809880" imgH="1574640" progId="Equation.DSMT4">
                  <p:embed/>
                  <p:pic>
                    <p:nvPicPr>
                      <p:cNvPr id="533515" name="Object 9"/>
                      <p:cNvPicPr>
                        <a:picLocks noChangeAspect="1" noChangeArrowheads="1"/>
                      </p:cNvPicPr>
                      <p:nvPr/>
                    </p:nvPicPr>
                    <p:blipFill>
                      <a:blip r:embed="rId5"/>
                      <a:srcRect/>
                      <a:stretch>
                        <a:fillRect/>
                      </a:stretch>
                    </p:blipFill>
                    <p:spPr bwMode="auto">
                      <a:xfrm>
                        <a:off x="2750128" y="1820921"/>
                        <a:ext cx="6122237" cy="2532137"/>
                      </a:xfrm>
                      <a:prstGeom prst="rect">
                        <a:avLst/>
                      </a:prstGeom>
                      <a:solidFill>
                        <a:schemeClr val="bg1"/>
                      </a:solidFill>
                      <a:ln>
                        <a:noFill/>
                      </a:ln>
                      <a:effectLst/>
                      <a:extLst/>
                    </p:spPr>
                  </p:pic>
                </p:oleObj>
              </mc:Fallback>
            </mc:AlternateContent>
          </a:graphicData>
        </a:graphic>
      </p:graphicFrame>
      <p:graphicFrame>
        <p:nvGraphicFramePr>
          <p:cNvPr id="533516" name="Object 10"/>
          <p:cNvGraphicFramePr>
            <a:graphicFrameLocks noChangeAspect="1"/>
          </p:cNvGraphicFramePr>
          <p:nvPr/>
        </p:nvGraphicFramePr>
        <p:xfrm>
          <a:off x="1809750" y="2017713"/>
          <a:ext cx="558800" cy="4022725"/>
        </p:xfrm>
        <a:graphic>
          <a:graphicData uri="http://schemas.openxmlformats.org/presentationml/2006/ole">
            <mc:AlternateContent xmlns:mc="http://schemas.openxmlformats.org/markup-compatibility/2006">
              <mc:Choice xmlns:v="urn:schemas-microsoft-com:vml" Requires="v">
                <p:oleObj spid="_x0000_s15363" name="Equation" r:id="rId6" imgW="190440" imgH="1371600" progId="Equation.DSMT4">
                  <p:embed/>
                </p:oleObj>
              </mc:Choice>
              <mc:Fallback>
                <p:oleObj name="Equation" r:id="rId6" imgW="190440" imgH="1371600" progId="Equation.DSMT4">
                  <p:embed/>
                  <p:pic>
                    <p:nvPicPr>
                      <p:cNvPr id="533516"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9750" y="2017713"/>
                        <a:ext cx="558800" cy="402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33517" name="Object 13"/>
          <p:cNvGraphicFramePr>
            <a:graphicFrameLocks noChangeAspect="1"/>
          </p:cNvGraphicFramePr>
          <p:nvPr>
            <p:extLst/>
          </p:nvPr>
        </p:nvGraphicFramePr>
        <p:xfrm>
          <a:off x="2581275" y="4578350"/>
          <a:ext cx="6480175" cy="1504950"/>
        </p:xfrm>
        <a:graphic>
          <a:graphicData uri="http://schemas.openxmlformats.org/presentationml/2006/ole">
            <mc:AlternateContent xmlns:mc="http://schemas.openxmlformats.org/markup-compatibility/2006">
              <mc:Choice xmlns:v="urn:schemas-microsoft-com:vml" Requires="v">
                <p:oleObj spid="_x0000_s15364" name="Equation" r:id="rId8" imgW="3936960" imgH="914400" progId="Equation.DSMT4">
                  <p:embed/>
                </p:oleObj>
              </mc:Choice>
              <mc:Fallback>
                <p:oleObj name="Equation" r:id="rId8" imgW="3936960" imgH="914400" progId="Equation.DSMT4">
                  <p:embed/>
                  <p:pic>
                    <p:nvPicPr>
                      <p:cNvPr id="533517" name="Object 13"/>
                      <p:cNvPicPr>
                        <a:picLocks noChangeAspect="1" noChangeArrowheads="1"/>
                      </p:cNvPicPr>
                      <p:nvPr/>
                    </p:nvPicPr>
                    <p:blipFill>
                      <a:blip r:embed="rId9"/>
                      <a:srcRect/>
                      <a:stretch>
                        <a:fillRect/>
                      </a:stretch>
                    </p:blipFill>
                    <p:spPr bwMode="auto">
                      <a:xfrm>
                        <a:off x="2581275" y="4578350"/>
                        <a:ext cx="6480175" cy="1504950"/>
                      </a:xfrm>
                      <a:prstGeom prst="rect">
                        <a:avLst/>
                      </a:prstGeom>
                      <a:noFill/>
                      <a:ln>
                        <a:noFill/>
                      </a:ln>
                      <a:effectLst/>
                      <a:extLst/>
                    </p:spPr>
                  </p:pic>
                </p:oleObj>
              </mc:Fallback>
            </mc:AlternateContent>
          </a:graphicData>
        </a:graphic>
      </p:graphicFrame>
      <p:grpSp>
        <p:nvGrpSpPr>
          <p:cNvPr id="13" name="Group 12"/>
          <p:cNvGrpSpPr/>
          <p:nvPr/>
        </p:nvGrpSpPr>
        <p:grpSpPr>
          <a:xfrm>
            <a:off x="477838" y="2206625"/>
            <a:ext cx="1339851" cy="3870325"/>
            <a:chOff x="477838" y="2206625"/>
            <a:chExt cx="1339851" cy="3870325"/>
          </a:xfrm>
        </p:grpSpPr>
        <p:grpSp>
          <p:nvGrpSpPr>
            <p:cNvPr id="14" name="Group 31"/>
            <p:cNvGrpSpPr>
              <a:grpSpLocks/>
            </p:cNvGrpSpPr>
            <p:nvPr/>
          </p:nvGrpSpPr>
          <p:grpSpPr bwMode="auto">
            <a:xfrm>
              <a:off x="1039813" y="2206625"/>
              <a:ext cx="288925" cy="895350"/>
              <a:chOff x="2803" y="1278"/>
              <a:chExt cx="342" cy="956"/>
            </a:xfrm>
          </p:grpSpPr>
          <p:grpSp>
            <p:nvGrpSpPr>
              <p:cNvPr id="18" name="Group 32"/>
              <p:cNvGrpSpPr>
                <a:grpSpLocks/>
              </p:cNvGrpSpPr>
              <p:nvPr/>
            </p:nvGrpSpPr>
            <p:grpSpPr bwMode="auto">
              <a:xfrm>
                <a:off x="2803" y="1401"/>
                <a:ext cx="342" cy="833"/>
                <a:chOff x="2803" y="1401"/>
                <a:chExt cx="342" cy="833"/>
              </a:xfrm>
            </p:grpSpPr>
            <p:grpSp>
              <p:nvGrpSpPr>
                <p:cNvPr id="29" name="Group 33"/>
                <p:cNvGrpSpPr>
                  <a:grpSpLocks/>
                </p:cNvGrpSpPr>
                <p:nvPr/>
              </p:nvGrpSpPr>
              <p:grpSpPr bwMode="auto">
                <a:xfrm>
                  <a:off x="2815" y="2143"/>
                  <a:ext cx="301" cy="91"/>
                  <a:chOff x="2815" y="2143"/>
                  <a:chExt cx="301" cy="91"/>
                </a:xfrm>
              </p:grpSpPr>
              <p:sp>
                <p:nvSpPr>
                  <p:cNvPr id="39" name="Freeform 34"/>
                  <p:cNvSpPr>
                    <a:spLocks/>
                  </p:cNvSpPr>
                  <p:nvPr/>
                </p:nvSpPr>
                <p:spPr bwMode="auto">
                  <a:xfrm>
                    <a:off x="2815" y="2164"/>
                    <a:ext cx="93" cy="70"/>
                  </a:xfrm>
                  <a:custGeom>
                    <a:avLst/>
                    <a:gdLst>
                      <a:gd name="T0" fmla="*/ 35 w 93"/>
                      <a:gd name="T1" fmla="*/ 11 h 70"/>
                      <a:gd name="T2" fmla="*/ 12 w 93"/>
                      <a:gd name="T3" fmla="*/ 32 h 70"/>
                      <a:gd name="T4" fmla="*/ 0 w 93"/>
                      <a:gd name="T5" fmla="*/ 48 h 70"/>
                      <a:gd name="T6" fmla="*/ 0 w 93"/>
                      <a:gd name="T7" fmla="*/ 65 h 70"/>
                      <a:gd name="T8" fmla="*/ 12 w 93"/>
                      <a:gd name="T9" fmla="*/ 70 h 70"/>
                      <a:gd name="T10" fmla="*/ 41 w 93"/>
                      <a:gd name="T11" fmla="*/ 65 h 70"/>
                      <a:gd name="T12" fmla="*/ 58 w 93"/>
                      <a:gd name="T13" fmla="*/ 59 h 70"/>
                      <a:gd name="T14" fmla="*/ 70 w 93"/>
                      <a:gd name="T15" fmla="*/ 43 h 70"/>
                      <a:gd name="T16" fmla="*/ 93 w 93"/>
                      <a:gd name="T17" fmla="*/ 32 h 70"/>
                      <a:gd name="T18" fmla="*/ 93 w 93"/>
                      <a:gd name="T19" fmla="*/ 16 h 70"/>
                      <a:gd name="T20" fmla="*/ 87 w 93"/>
                      <a:gd name="T21" fmla="*/ 0 h 70"/>
                      <a:gd name="T22" fmla="*/ 64 w 93"/>
                      <a:gd name="T23" fmla="*/ 11 h 70"/>
                      <a:gd name="T24" fmla="*/ 35 w 93"/>
                      <a:gd name="T25" fmla="*/ 11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3"/>
                      <a:gd name="T40" fmla="*/ 0 h 70"/>
                      <a:gd name="T41" fmla="*/ 93 w 93"/>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3" h="70">
                        <a:moveTo>
                          <a:pt x="35" y="11"/>
                        </a:moveTo>
                        <a:lnTo>
                          <a:pt x="12" y="32"/>
                        </a:lnTo>
                        <a:lnTo>
                          <a:pt x="0" y="48"/>
                        </a:lnTo>
                        <a:lnTo>
                          <a:pt x="0" y="65"/>
                        </a:lnTo>
                        <a:lnTo>
                          <a:pt x="12" y="70"/>
                        </a:lnTo>
                        <a:lnTo>
                          <a:pt x="41" y="65"/>
                        </a:lnTo>
                        <a:lnTo>
                          <a:pt x="58" y="59"/>
                        </a:lnTo>
                        <a:lnTo>
                          <a:pt x="70" y="43"/>
                        </a:lnTo>
                        <a:lnTo>
                          <a:pt x="93" y="32"/>
                        </a:lnTo>
                        <a:lnTo>
                          <a:pt x="93" y="16"/>
                        </a:lnTo>
                        <a:lnTo>
                          <a:pt x="87" y="0"/>
                        </a:lnTo>
                        <a:lnTo>
                          <a:pt x="64" y="11"/>
                        </a:lnTo>
                        <a:lnTo>
                          <a:pt x="3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 name="Freeform 35"/>
                  <p:cNvSpPr>
                    <a:spLocks/>
                  </p:cNvSpPr>
                  <p:nvPr/>
                </p:nvSpPr>
                <p:spPr bwMode="auto">
                  <a:xfrm>
                    <a:off x="3012" y="2143"/>
                    <a:ext cx="104" cy="75"/>
                  </a:xfrm>
                  <a:custGeom>
                    <a:avLst/>
                    <a:gdLst>
                      <a:gd name="T0" fmla="*/ 0 w 104"/>
                      <a:gd name="T1" fmla="*/ 5 h 75"/>
                      <a:gd name="T2" fmla="*/ 0 w 104"/>
                      <a:gd name="T3" fmla="*/ 32 h 75"/>
                      <a:gd name="T4" fmla="*/ 12 w 104"/>
                      <a:gd name="T5" fmla="*/ 43 h 75"/>
                      <a:gd name="T6" fmla="*/ 29 w 104"/>
                      <a:gd name="T7" fmla="*/ 48 h 75"/>
                      <a:gd name="T8" fmla="*/ 41 w 104"/>
                      <a:gd name="T9" fmla="*/ 53 h 75"/>
                      <a:gd name="T10" fmla="*/ 58 w 104"/>
                      <a:gd name="T11" fmla="*/ 64 h 75"/>
                      <a:gd name="T12" fmla="*/ 87 w 104"/>
                      <a:gd name="T13" fmla="*/ 75 h 75"/>
                      <a:gd name="T14" fmla="*/ 99 w 104"/>
                      <a:gd name="T15" fmla="*/ 69 h 75"/>
                      <a:gd name="T16" fmla="*/ 104 w 104"/>
                      <a:gd name="T17" fmla="*/ 64 h 75"/>
                      <a:gd name="T18" fmla="*/ 104 w 104"/>
                      <a:gd name="T19" fmla="*/ 59 h 75"/>
                      <a:gd name="T20" fmla="*/ 93 w 104"/>
                      <a:gd name="T21" fmla="*/ 43 h 75"/>
                      <a:gd name="T22" fmla="*/ 70 w 104"/>
                      <a:gd name="T23" fmla="*/ 26 h 75"/>
                      <a:gd name="T24" fmla="*/ 52 w 104"/>
                      <a:gd name="T25" fmla="*/ 10 h 75"/>
                      <a:gd name="T26" fmla="*/ 46 w 104"/>
                      <a:gd name="T27" fmla="*/ 0 h 75"/>
                      <a:gd name="T28" fmla="*/ 0 w 104"/>
                      <a:gd name="T29" fmla="*/ 5 h 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4"/>
                      <a:gd name="T46" fmla="*/ 0 h 75"/>
                      <a:gd name="T47" fmla="*/ 104 w 104"/>
                      <a:gd name="T48" fmla="*/ 75 h 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4" h="75">
                        <a:moveTo>
                          <a:pt x="0" y="5"/>
                        </a:moveTo>
                        <a:lnTo>
                          <a:pt x="0" y="32"/>
                        </a:lnTo>
                        <a:lnTo>
                          <a:pt x="12" y="43"/>
                        </a:lnTo>
                        <a:lnTo>
                          <a:pt x="29" y="48"/>
                        </a:lnTo>
                        <a:lnTo>
                          <a:pt x="41" y="53"/>
                        </a:lnTo>
                        <a:lnTo>
                          <a:pt x="58" y="64"/>
                        </a:lnTo>
                        <a:lnTo>
                          <a:pt x="87" y="75"/>
                        </a:lnTo>
                        <a:lnTo>
                          <a:pt x="99" y="69"/>
                        </a:lnTo>
                        <a:lnTo>
                          <a:pt x="104" y="64"/>
                        </a:lnTo>
                        <a:lnTo>
                          <a:pt x="104" y="59"/>
                        </a:lnTo>
                        <a:lnTo>
                          <a:pt x="93" y="43"/>
                        </a:lnTo>
                        <a:lnTo>
                          <a:pt x="70" y="26"/>
                        </a:lnTo>
                        <a:lnTo>
                          <a:pt x="52" y="10"/>
                        </a:lnTo>
                        <a:lnTo>
                          <a:pt x="46"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30" name="Group 36"/>
                <p:cNvGrpSpPr>
                  <a:grpSpLocks/>
                </p:cNvGrpSpPr>
                <p:nvPr/>
              </p:nvGrpSpPr>
              <p:grpSpPr bwMode="auto">
                <a:xfrm>
                  <a:off x="2803" y="1401"/>
                  <a:ext cx="342" cy="785"/>
                  <a:chOff x="2803" y="1401"/>
                  <a:chExt cx="342" cy="785"/>
                </a:xfrm>
              </p:grpSpPr>
              <p:grpSp>
                <p:nvGrpSpPr>
                  <p:cNvPr id="31" name="Group 37"/>
                  <p:cNvGrpSpPr>
                    <a:grpSpLocks/>
                  </p:cNvGrpSpPr>
                  <p:nvPr/>
                </p:nvGrpSpPr>
                <p:grpSpPr bwMode="auto">
                  <a:xfrm>
                    <a:off x="2844" y="1401"/>
                    <a:ext cx="220" cy="253"/>
                    <a:chOff x="2844" y="1401"/>
                    <a:chExt cx="220" cy="253"/>
                  </a:xfrm>
                </p:grpSpPr>
                <p:sp>
                  <p:nvSpPr>
                    <p:cNvPr id="36" name="Freeform 38"/>
                    <p:cNvSpPr>
                      <a:spLocks/>
                    </p:cNvSpPr>
                    <p:nvPr/>
                  </p:nvSpPr>
                  <p:spPr bwMode="auto">
                    <a:xfrm>
                      <a:off x="2844" y="1417"/>
                      <a:ext cx="220" cy="237"/>
                    </a:xfrm>
                    <a:custGeom>
                      <a:avLst/>
                      <a:gdLst>
                        <a:gd name="T0" fmla="*/ 0 w 220"/>
                        <a:gd name="T1" fmla="*/ 43 h 237"/>
                        <a:gd name="T2" fmla="*/ 70 w 220"/>
                        <a:gd name="T3" fmla="*/ 0 h 237"/>
                        <a:gd name="T4" fmla="*/ 139 w 220"/>
                        <a:gd name="T5" fmla="*/ 102 h 237"/>
                        <a:gd name="T6" fmla="*/ 151 w 220"/>
                        <a:gd name="T7" fmla="*/ 6 h 237"/>
                        <a:gd name="T8" fmla="*/ 197 w 220"/>
                        <a:gd name="T9" fmla="*/ 17 h 237"/>
                        <a:gd name="T10" fmla="*/ 220 w 220"/>
                        <a:gd name="T11" fmla="*/ 54 h 237"/>
                        <a:gd name="T12" fmla="*/ 214 w 220"/>
                        <a:gd name="T13" fmla="*/ 237 h 237"/>
                        <a:gd name="T14" fmla="*/ 23 w 220"/>
                        <a:gd name="T15" fmla="*/ 237 h 237"/>
                        <a:gd name="T16" fmla="*/ 0 w 220"/>
                        <a:gd name="T17" fmla="*/ 43 h 2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0"/>
                        <a:gd name="T28" fmla="*/ 0 h 237"/>
                        <a:gd name="T29" fmla="*/ 220 w 220"/>
                        <a:gd name="T30" fmla="*/ 237 h 2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0" h="237">
                          <a:moveTo>
                            <a:pt x="0" y="43"/>
                          </a:moveTo>
                          <a:lnTo>
                            <a:pt x="70" y="0"/>
                          </a:lnTo>
                          <a:lnTo>
                            <a:pt x="139" y="102"/>
                          </a:lnTo>
                          <a:lnTo>
                            <a:pt x="151" y="6"/>
                          </a:lnTo>
                          <a:lnTo>
                            <a:pt x="197" y="17"/>
                          </a:lnTo>
                          <a:lnTo>
                            <a:pt x="220" y="54"/>
                          </a:lnTo>
                          <a:lnTo>
                            <a:pt x="214" y="237"/>
                          </a:lnTo>
                          <a:lnTo>
                            <a:pt x="23" y="237"/>
                          </a:lnTo>
                          <a:lnTo>
                            <a:pt x="0" y="43"/>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 name="Freeform 39"/>
                    <p:cNvSpPr>
                      <a:spLocks/>
                    </p:cNvSpPr>
                    <p:nvPr/>
                  </p:nvSpPr>
                  <p:spPr bwMode="auto">
                    <a:xfrm>
                      <a:off x="2908" y="1401"/>
                      <a:ext cx="87" cy="140"/>
                    </a:xfrm>
                    <a:custGeom>
                      <a:avLst/>
                      <a:gdLst>
                        <a:gd name="T0" fmla="*/ 0 w 87"/>
                        <a:gd name="T1" fmla="*/ 16 h 140"/>
                        <a:gd name="T2" fmla="*/ 6 w 87"/>
                        <a:gd name="T3" fmla="*/ 0 h 140"/>
                        <a:gd name="T4" fmla="*/ 64 w 87"/>
                        <a:gd name="T5" fmla="*/ 27 h 140"/>
                        <a:gd name="T6" fmla="*/ 75 w 87"/>
                        <a:gd name="T7" fmla="*/ 11 h 140"/>
                        <a:gd name="T8" fmla="*/ 81 w 87"/>
                        <a:gd name="T9" fmla="*/ 16 h 140"/>
                        <a:gd name="T10" fmla="*/ 87 w 87"/>
                        <a:gd name="T11" fmla="*/ 97 h 140"/>
                        <a:gd name="T12" fmla="*/ 87 w 87"/>
                        <a:gd name="T13" fmla="*/ 140 h 140"/>
                        <a:gd name="T14" fmla="*/ 0 w 87"/>
                        <a:gd name="T15" fmla="*/ 16 h 140"/>
                        <a:gd name="T16" fmla="*/ 0 60000 65536"/>
                        <a:gd name="T17" fmla="*/ 0 60000 65536"/>
                        <a:gd name="T18" fmla="*/ 0 60000 65536"/>
                        <a:gd name="T19" fmla="*/ 0 60000 65536"/>
                        <a:gd name="T20" fmla="*/ 0 60000 65536"/>
                        <a:gd name="T21" fmla="*/ 0 60000 65536"/>
                        <a:gd name="T22" fmla="*/ 0 60000 65536"/>
                        <a:gd name="T23" fmla="*/ 0 60000 65536"/>
                        <a:gd name="T24" fmla="*/ 0 w 87"/>
                        <a:gd name="T25" fmla="*/ 0 h 140"/>
                        <a:gd name="T26" fmla="*/ 87 w 87"/>
                        <a:gd name="T27" fmla="*/ 140 h 1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7" h="140">
                          <a:moveTo>
                            <a:pt x="0" y="16"/>
                          </a:moveTo>
                          <a:lnTo>
                            <a:pt x="6" y="0"/>
                          </a:lnTo>
                          <a:lnTo>
                            <a:pt x="64" y="27"/>
                          </a:lnTo>
                          <a:lnTo>
                            <a:pt x="75" y="11"/>
                          </a:lnTo>
                          <a:lnTo>
                            <a:pt x="81" y="16"/>
                          </a:lnTo>
                          <a:lnTo>
                            <a:pt x="87" y="97"/>
                          </a:lnTo>
                          <a:lnTo>
                            <a:pt x="87" y="140"/>
                          </a:lnTo>
                          <a:lnTo>
                            <a:pt x="0" y="16"/>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 name="Freeform 40"/>
                    <p:cNvSpPr>
                      <a:spLocks/>
                    </p:cNvSpPr>
                    <p:nvPr/>
                  </p:nvSpPr>
                  <p:spPr bwMode="auto">
                    <a:xfrm>
                      <a:off x="2937" y="1428"/>
                      <a:ext cx="52" cy="27"/>
                    </a:xfrm>
                    <a:custGeom>
                      <a:avLst/>
                      <a:gdLst>
                        <a:gd name="T0" fmla="*/ 0 w 52"/>
                        <a:gd name="T1" fmla="*/ 27 h 27"/>
                        <a:gd name="T2" fmla="*/ 29 w 52"/>
                        <a:gd name="T3" fmla="*/ 0 h 27"/>
                        <a:gd name="T4" fmla="*/ 52 w 52"/>
                        <a:gd name="T5" fmla="*/ 22 h 27"/>
                        <a:gd name="T6" fmla="*/ 0 60000 65536"/>
                        <a:gd name="T7" fmla="*/ 0 60000 65536"/>
                        <a:gd name="T8" fmla="*/ 0 60000 65536"/>
                        <a:gd name="T9" fmla="*/ 0 w 52"/>
                        <a:gd name="T10" fmla="*/ 0 h 27"/>
                        <a:gd name="T11" fmla="*/ 52 w 52"/>
                        <a:gd name="T12" fmla="*/ 27 h 27"/>
                      </a:gdLst>
                      <a:ahLst/>
                      <a:cxnLst>
                        <a:cxn ang="T6">
                          <a:pos x="T0" y="T1"/>
                        </a:cxn>
                        <a:cxn ang="T7">
                          <a:pos x="T2" y="T3"/>
                        </a:cxn>
                        <a:cxn ang="T8">
                          <a:pos x="T4" y="T5"/>
                        </a:cxn>
                      </a:cxnLst>
                      <a:rect l="T9" t="T10" r="T11" b="T12"/>
                      <a:pathLst>
                        <a:path w="52" h="27">
                          <a:moveTo>
                            <a:pt x="0" y="27"/>
                          </a:moveTo>
                          <a:lnTo>
                            <a:pt x="29" y="0"/>
                          </a:lnTo>
                          <a:lnTo>
                            <a:pt x="52" y="2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2" name="Group 41"/>
                  <p:cNvGrpSpPr>
                    <a:grpSpLocks/>
                  </p:cNvGrpSpPr>
                  <p:nvPr/>
                </p:nvGrpSpPr>
                <p:grpSpPr bwMode="auto">
                  <a:xfrm>
                    <a:off x="2803" y="1412"/>
                    <a:ext cx="342" cy="774"/>
                    <a:chOff x="2803" y="1412"/>
                    <a:chExt cx="342" cy="774"/>
                  </a:xfrm>
                </p:grpSpPr>
                <p:sp>
                  <p:nvSpPr>
                    <p:cNvPr id="33" name="Freeform 42"/>
                    <p:cNvSpPr>
                      <a:spLocks/>
                    </p:cNvSpPr>
                    <p:nvPr/>
                  </p:nvSpPr>
                  <p:spPr bwMode="auto">
                    <a:xfrm>
                      <a:off x="2803" y="1412"/>
                      <a:ext cx="342" cy="774"/>
                    </a:xfrm>
                    <a:custGeom>
                      <a:avLst/>
                      <a:gdLst>
                        <a:gd name="T0" fmla="*/ 105 w 342"/>
                        <a:gd name="T1" fmla="*/ 0 h 774"/>
                        <a:gd name="T2" fmla="*/ 24 w 342"/>
                        <a:gd name="T3" fmla="*/ 59 h 774"/>
                        <a:gd name="T4" fmla="*/ 0 w 342"/>
                        <a:gd name="T5" fmla="*/ 242 h 774"/>
                        <a:gd name="T6" fmla="*/ 64 w 342"/>
                        <a:gd name="T7" fmla="*/ 360 h 774"/>
                        <a:gd name="T8" fmla="*/ 64 w 342"/>
                        <a:gd name="T9" fmla="*/ 381 h 774"/>
                        <a:gd name="T10" fmla="*/ 70 w 342"/>
                        <a:gd name="T11" fmla="*/ 414 h 774"/>
                        <a:gd name="T12" fmla="*/ 76 w 342"/>
                        <a:gd name="T13" fmla="*/ 430 h 774"/>
                        <a:gd name="T14" fmla="*/ 64 w 342"/>
                        <a:gd name="T15" fmla="*/ 559 h 774"/>
                        <a:gd name="T16" fmla="*/ 47 w 342"/>
                        <a:gd name="T17" fmla="*/ 768 h 774"/>
                        <a:gd name="T18" fmla="*/ 64 w 342"/>
                        <a:gd name="T19" fmla="*/ 774 h 774"/>
                        <a:gd name="T20" fmla="*/ 105 w 342"/>
                        <a:gd name="T21" fmla="*/ 763 h 774"/>
                        <a:gd name="T22" fmla="*/ 128 w 342"/>
                        <a:gd name="T23" fmla="*/ 618 h 774"/>
                        <a:gd name="T24" fmla="*/ 140 w 342"/>
                        <a:gd name="T25" fmla="*/ 569 h 774"/>
                        <a:gd name="T26" fmla="*/ 180 w 342"/>
                        <a:gd name="T27" fmla="*/ 430 h 774"/>
                        <a:gd name="T28" fmla="*/ 186 w 342"/>
                        <a:gd name="T29" fmla="*/ 575 h 774"/>
                        <a:gd name="T30" fmla="*/ 203 w 342"/>
                        <a:gd name="T31" fmla="*/ 747 h 774"/>
                        <a:gd name="T32" fmla="*/ 261 w 342"/>
                        <a:gd name="T33" fmla="*/ 752 h 774"/>
                        <a:gd name="T34" fmla="*/ 267 w 342"/>
                        <a:gd name="T35" fmla="*/ 564 h 774"/>
                        <a:gd name="T36" fmla="*/ 261 w 342"/>
                        <a:gd name="T37" fmla="*/ 376 h 774"/>
                        <a:gd name="T38" fmla="*/ 261 w 342"/>
                        <a:gd name="T39" fmla="*/ 285 h 774"/>
                        <a:gd name="T40" fmla="*/ 273 w 342"/>
                        <a:gd name="T41" fmla="*/ 252 h 774"/>
                        <a:gd name="T42" fmla="*/ 279 w 342"/>
                        <a:gd name="T43" fmla="*/ 258 h 774"/>
                        <a:gd name="T44" fmla="*/ 337 w 342"/>
                        <a:gd name="T45" fmla="*/ 226 h 774"/>
                        <a:gd name="T46" fmla="*/ 342 w 342"/>
                        <a:gd name="T47" fmla="*/ 167 h 774"/>
                        <a:gd name="T48" fmla="*/ 250 w 342"/>
                        <a:gd name="T49" fmla="*/ 22 h 774"/>
                        <a:gd name="T50" fmla="*/ 186 w 342"/>
                        <a:gd name="T51" fmla="*/ 0 h 774"/>
                        <a:gd name="T52" fmla="*/ 198 w 342"/>
                        <a:gd name="T53" fmla="*/ 97 h 774"/>
                        <a:gd name="T54" fmla="*/ 186 w 342"/>
                        <a:gd name="T55" fmla="*/ 193 h 774"/>
                        <a:gd name="T56" fmla="*/ 157 w 342"/>
                        <a:gd name="T57" fmla="*/ 102 h 774"/>
                        <a:gd name="T58" fmla="*/ 105 w 342"/>
                        <a:gd name="T59" fmla="*/ 0 h 77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2"/>
                        <a:gd name="T91" fmla="*/ 0 h 774"/>
                        <a:gd name="T92" fmla="*/ 342 w 342"/>
                        <a:gd name="T93" fmla="*/ 774 h 77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2" h="774">
                          <a:moveTo>
                            <a:pt x="105" y="0"/>
                          </a:moveTo>
                          <a:lnTo>
                            <a:pt x="24" y="59"/>
                          </a:lnTo>
                          <a:lnTo>
                            <a:pt x="0" y="242"/>
                          </a:lnTo>
                          <a:lnTo>
                            <a:pt x="64" y="360"/>
                          </a:lnTo>
                          <a:lnTo>
                            <a:pt x="64" y="381"/>
                          </a:lnTo>
                          <a:lnTo>
                            <a:pt x="70" y="414"/>
                          </a:lnTo>
                          <a:lnTo>
                            <a:pt x="76" y="430"/>
                          </a:lnTo>
                          <a:lnTo>
                            <a:pt x="64" y="559"/>
                          </a:lnTo>
                          <a:lnTo>
                            <a:pt x="47" y="768"/>
                          </a:lnTo>
                          <a:lnTo>
                            <a:pt x="64" y="774"/>
                          </a:lnTo>
                          <a:lnTo>
                            <a:pt x="105" y="763"/>
                          </a:lnTo>
                          <a:lnTo>
                            <a:pt x="128" y="618"/>
                          </a:lnTo>
                          <a:lnTo>
                            <a:pt x="140" y="569"/>
                          </a:lnTo>
                          <a:lnTo>
                            <a:pt x="180" y="430"/>
                          </a:lnTo>
                          <a:lnTo>
                            <a:pt x="186" y="575"/>
                          </a:lnTo>
                          <a:lnTo>
                            <a:pt x="203" y="747"/>
                          </a:lnTo>
                          <a:lnTo>
                            <a:pt x="261" y="752"/>
                          </a:lnTo>
                          <a:lnTo>
                            <a:pt x="267" y="564"/>
                          </a:lnTo>
                          <a:lnTo>
                            <a:pt x="261" y="376"/>
                          </a:lnTo>
                          <a:lnTo>
                            <a:pt x="261" y="285"/>
                          </a:lnTo>
                          <a:lnTo>
                            <a:pt x="273" y="252"/>
                          </a:lnTo>
                          <a:lnTo>
                            <a:pt x="279" y="258"/>
                          </a:lnTo>
                          <a:lnTo>
                            <a:pt x="337" y="226"/>
                          </a:lnTo>
                          <a:lnTo>
                            <a:pt x="342" y="167"/>
                          </a:lnTo>
                          <a:lnTo>
                            <a:pt x="250" y="22"/>
                          </a:lnTo>
                          <a:lnTo>
                            <a:pt x="186" y="0"/>
                          </a:lnTo>
                          <a:lnTo>
                            <a:pt x="198" y="97"/>
                          </a:lnTo>
                          <a:lnTo>
                            <a:pt x="186" y="193"/>
                          </a:lnTo>
                          <a:lnTo>
                            <a:pt x="157" y="102"/>
                          </a:lnTo>
                          <a:lnTo>
                            <a:pt x="105" y="0"/>
                          </a:lnTo>
                          <a:close/>
                        </a:path>
                      </a:pathLst>
                    </a:custGeom>
                    <a:solidFill>
                      <a:srgbClr val="5F3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 name="Freeform 43"/>
                    <p:cNvSpPr>
                      <a:spLocks/>
                    </p:cNvSpPr>
                    <p:nvPr/>
                  </p:nvSpPr>
                  <p:spPr bwMode="auto">
                    <a:xfrm>
                      <a:off x="2821" y="1498"/>
                      <a:ext cx="87" cy="199"/>
                    </a:xfrm>
                    <a:custGeom>
                      <a:avLst/>
                      <a:gdLst>
                        <a:gd name="T0" fmla="*/ 40 w 87"/>
                        <a:gd name="T1" fmla="*/ 0 h 199"/>
                        <a:gd name="T2" fmla="*/ 52 w 87"/>
                        <a:gd name="T3" fmla="*/ 48 h 199"/>
                        <a:gd name="T4" fmla="*/ 46 w 87"/>
                        <a:gd name="T5" fmla="*/ 118 h 199"/>
                        <a:gd name="T6" fmla="*/ 0 w 87"/>
                        <a:gd name="T7" fmla="*/ 129 h 199"/>
                        <a:gd name="T8" fmla="*/ 46 w 87"/>
                        <a:gd name="T9" fmla="*/ 134 h 199"/>
                        <a:gd name="T10" fmla="*/ 58 w 87"/>
                        <a:gd name="T11" fmla="*/ 177 h 199"/>
                        <a:gd name="T12" fmla="*/ 87 w 87"/>
                        <a:gd name="T13" fmla="*/ 199 h 199"/>
                        <a:gd name="T14" fmla="*/ 75 w 87"/>
                        <a:gd name="T15" fmla="*/ 161 h 199"/>
                        <a:gd name="T16" fmla="*/ 69 w 87"/>
                        <a:gd name="T17" fmla="*/ 145 h 199"/>
                        <a:gd name="T18" fmla="*/ 64 w 87"/>
                        <a:gd name="T19" fmla="*/ 97 h 199"/>
                        <a:gd name="T20" fmla="*/ 40 w 87"/>
                        <a:gd name="T21" fmla="*/ 0 h 1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7"/>
                        <a:gd name="T34" fmla="*/ 0 h 199"/>
                        <a:gd name="T35" fmla="*/ 87 w 87"/>
                        <a:gd name="T36" fmla="*/ 199 h 1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7" h="199">
                          <a:moveTo>
                            <a:pt x="40" y="0"/>
                          </a:moveTo>
                          <a:lnTo>
                            <a:pt x="52" y="48"/>
                          </a:lnTo>
                          <a:lnTo>
                            <a:pt x="46" y="118"/>
                          </a:lnTo>
                          <a:lnTo>
                            <a:pt x="0" y="129"/>
                          </a:lnTo>
                          <a:lnTo>
                            <a:pt x="46" y="134"/>
                          </a:lnTo>
                          <a:lnTo>
                            <a:pt x="58" y="177"/>
                          </a:lnTo>
                          <a:lnTo>
                            <a:pt x="87" y="199"/>
                          </a:lnTo>
                          <a:lnTo>
                            <a:pt x="75" y="161"/>
                          </a:lnTo>
                          <a:lnTo>
                            <a:pt x="69" y="145"/>
                          </a:lnTo>
                          <a:lnTo>
                            <a:pt x="64" y="97"/>
                          </a:lnTo>
                          <a:lnTo>
                            <a:pt x="40" y="0"/>
                          </a:lnTo>
                          <a:close/>
                        </a:path>
                      </a:pathLst>
                    </a:custGeom>
                    <a:solidFill>
                      <a:srgbClr val="3F1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 name="Freeform 44"/>
                    <p:cNvSpPr>
                      <a:spLocks/>
                    </p:cNvSpPr>
                    <p:nvPr/>
                  </p:nvSpPr>
                  <p:spPr bwMode="auto">
                    <a:xfrm>
                      <a:off x="2902" y="1509"/>
                      <a:ext cx="29" cy="27"/>
                    </a:xfrm>
                    <a:custGeom>
                      <a:avLst/>
                      <a:gdLst>
                        <a:gd name="T0" fmla="*/ 0 w 29"/>
                        <a:gd name="T1" fmla="*/ 27 h 27"/>
                        <a:gd name="T2" fmla="*/ 6 w 29"/>
                        <a:gd name="T3" fmla="*/ 0 h 27"/>
                        <a:gd name="T4" fmla="*/ 29 w 29"/>
                        <a:gd name="T5" fmla="*/ 21 h 27"/>
                        <a:gd name="T6" fmla="*/ 0 w 29"/>
                        <a:gd name="T7" fmla="*/ 27 h 27"/>
                        <a:gd name="T8" fmla="*/ 0 60000 65536"/>
                        <a:gd name="T9" fmla="*/ 0 60000 65536"/>
                        <a:gd name="T10" fmla="*/ 0 60000 65536"/>
                        <a:gd name="T11" fmla="*/ 0 60000 65536"/>
                        <a:gd name="T12" fmla="*/ 0 w 29"/>
                        <a:gd name="T13" fmla="*/ 0 h 27"/>
                        <a:gd name="T14" fmla="*/ 29 w 29"/>
                        <a:gd name="T15" fmla="*/ 27 h 27"/>
                      </a:gdLst>
                      <a:ahLst/>
                      <a:cxnLst>
                        <a:cxn ang="T8">
                          <a:pos x="T0" y="T1"/>
                        </a:cxn>
                        <a:cxn ang="T9">
                          <a:pos x="T2" y="T3"/>
                        </a:cxn>
                        <a:cxn ang="T10">
                          <a:pos x="T4" y="T5"/>
                        </a:cxn>
                        <a:cxn ang="T11">
                          <a:pos x="T6" y="T7"/>
                        </a:cxn>
                      </a:cxnLst>
                      <a:rect l="T12" t="T13" r="T14" b="T15"/>
                      <a:pathLst>
                        <a:path w="29" h="27">
                          <a:moveTo>
                            <a:pt x="0" y="27"/>
                          </a:moveTo>
                          <a:lnTo>
                            <a:pt x="6" y="0"/>
                          </a:lnTo>
                          <a:lnTo>
                            <a:pt x="29" y="21"/>
                          </a:lnTo>
                          <a:lnTo>
                            <a:pt x="0" y="27"/>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grpSp>
            <p:nvGrpSpPr>
              <p:cNvPr id="19" name="Group 45"/>
              <p:cNvGrpSpPr>
                <a:grpSpLocks/>
              </p:cNvGrpSpPr>
              <p:nvPr/>
            </p:nvGrpSpPr>
            <p:grpSpPr bwMode="auto">
              <a:xfrm>
                <a:off x="2896" y="1278"/>
                <a:ext cx="186" cy="386"/>
                <a:chOff x="2896" y="1278"/>
                <a:chExt cx="186" cy="386"/>
              </a:xfrm>
            </p:grpSpPr>
            <p:grpSp>
              <p:nvGrpSpPr>
                <p:cNvPr id="20" name="Group 46"/>
                <p:cNvGrpSpPr>
                  <a:grpSpLocks/>
                </p:cNvGrpSpPr>
                <p:nvPr/>
              </p:nvGrpSpPr>
              <p:grpSpPr bwMode="auto">
                <a:xfrm>
                  <a:off x="2896" y="1278"/>
                  <a:ext cx="110" cy="150"/>
                  <a:chOff x="2896" y="1278"/>
                  <a:chExt cx="110" cy="150"/>
                </a:xfrm>
              </p:grpSpPr>
              <p:grpSp>
                <p:nvGrpSpPr>
                  <p:cNvPr id="22" name="Group 47"/>
                  <p:cNvGrpSpPr>
                    <a:grpSpLocks/>
                  </p:cNvGrpSpPr>
                  <p:nvPr/>
                </p:nvGrpSpPr>
                <p:grpSpPr bwMode="auto">
                  <a:xfrm>
                    <a:off x="2902" y="1283"/>
                    <a:ext cx="99" cy="145"/>
                    <a:chOff x="2902" y="1283"/>
                    <a:chExt cx="99" cy="145"/>
                  </a:xfrm>
                </p:grpSpPr>
                <p:sp>
                  <p:nvSpPr>
                    <p:cNvPr id="24" name="Freeform 48"/>
                    <p:cNvSpPr>
                      <a:spLocks/>
                    </p:cNvSpPr>
                    <p:nvPr/>
                  </p:nvSpPr>
                  <p:spPr bwMode="auto">
                    <a:xfrm>
                      <a:off x="2902" y="1283"/>
                      <a:ext cx="99" cy="145"/>
                    </a:xfrm>
                    <a:custGeom>
                      <a:avLst/>
                      <a:gdLst>
                        <a:gd name="T0" fmla="*/ 93 w 99"/>
                        <a:gd name="T1" fmla="*/ 22 h 145"/>
                        <a:gd name="T2" fmla="*/ 99 w 99"/>
                        <a:gd name="T3" fmla="*/ 48 h 145"/>
                        <a:gd name="T4" fmla="*/ 93 w 99"/>
                        <a:gd name="T5" fmla="*/ 54 h 145"/>
                        <a:gd name="T6" fmla="*/ 99 w 99"/>
                        <a:gd name="T7" fmla="*/ 65 h 145"/>
                        <a:gd name="T8" fmla="*/ 93 w 99"/>
                        <a:gd name="T9" fmla="*/ 70 h 145"/>
                        <a:gd name="T10" fmla="*/ 93 w 99"/>
                        <a:gd name="T11" fmla="*/ 86 h 145"/>
                        <a:gd name="T12" fmla="*/ 93 w 99"/>
                        <a:gd name="T13" fmla="*/ 97 h 145"/>
                        <a:gd name="T14" fmla="*/ 93 w 99"/>
                        <a:gd name="T15" fmla="*/ 108 h 145"/>
                        <a:gd name="T16" fmla="*/ 87 w 99"/>
                        <a:gd name="T17" fmla="*/ 118 h 145"/>
                        <a:gd name="T18" fmla="*/ 81 w 99"/>
                        <a:gd name="T19" fmla="*/ 124 h 145"/>
                        <a:gd name="T20" fmla="*/ 81 w 99"/>
                        <a:gd name="T21" fmla="*/ 129 h 145"/>
                        <a:gd name="T22" fmla="*/ 64 w 99"/>
                        <a:gd name="T23" fmla="*/ 145 h 145"/>
                        <a:gd name="T24" fmla="*/ 12 w 99"/>
                        <a:gd name="T25" fmla="*/ 124 h 145"/>
                        <a:gd name="T26" fmla="*/ 12 w 99"/>
                        <a:gd name="T27" fmla="*/ 91 h 145"/>
                        <a:gd name="T28" fmla="*/ 12 w 99"/>
                        <a:gd name="T29" fmla="*/ 86 h 145"/>
                        <a:gd name="T30" fmla="*/ 6 w 99"/>
                        <a:gd name="T31" fmla="*/ 81 h 145"/>
                        <a:gd name="T32" fmla="*/ 0 w 99"/>
                        <a:gd name="T33" fmla="*/ 70 h 145"/>
                        <a:gd name="T34" fmla="*/ 0 w 99"/>
                        <a:gd name="T35" fmla="*/ 54 h 145"/>
                        <a:gd name="T36" fmla="*/ 6 w 99"/>
                        <a:gd name="T37" fmla="*/ 48 h 145"/>
                        <a:gd name="T38" fmla="*/ 6 w 99"/>
                        <a:gd name="T39" fmla="*/ 43 h 145"/>
                        <a:gd name="T40" fmla="*/ 6 w 99"/>
                        <a:gd name="T41" fmla="*/ 32 h 145"/>
                        <a:gd name="T42" fmla="*/ 6 w 99"/>
                        <a:gd name="T43" fmla="*/ 27 h 145"/>
                        <a:gd name="T44" fmla="*/ 12 w 99"/>
                        <a:gd name="T45" fmla="*/ 16 h 145"/>
                        <a:gd name="T46" fmla="*/ 12 w 99"/>
                        <a:gd name="T47" fmla="*/ 11 h 145"/>
                        <a:gd name="T48" fmla="*/ 23 w 99"/>
                        <a:gd name="T49" fmla="*/ 0 h 145"/>
                        <a:gd name="T50" fmla="*/ 35 w 99"/>
                        <a:gd name="T51" fmla="*/ 0 h 145"/>
                        <a:gd name="T52" fmla="*/ 46 w 99"/>
                        <a:gd name="T53" fmla="*/ 0 h 145"/>
                        <a:gd name="T54" fmla="*/ 58 w 99"/>
                        <a:gd name="T55" fmla="*/ 0 h 145"/>
                        <a:gd name="T56" fmla="*/ 64 w 99"/>
                        <a:gd name="T57" fmla="*/ 0 h 145"/>
                        <a:gd name="T58" fmla="*/ 75 w 99"/>
                        <a:gd name="T59" fmla="*/ 0 h 145"/>
                        <a:gd name="T60" fmla="*/ 87 w 99"/>
                        <a:gd name="T61" fmla="*/ 5 h 145"/>
                        <a:gd name="T62" fmla="*/ 87 w 99"/>
                        <a:gd name="T63" fmla="*/ 11 h 145"/>
                        <a:gd name="T64" fmla="*/ 93 w 99"/>
                        <a:gd name="T65" fmla="*/ 16 h 145"/>
                        <a:gd name="T66" fmla="*/ 93 w 99"/>
                        <a:gd name="T67" fmla="*/ 22 h 1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9"/>
                        <a:gd name="T103" fmla="*/ 0 h 145"/>
                        <a:gd name="T104" fmla="*/ 99 w 99"/>
                        <a:gd name="T105" fmla="*/ 145 h 1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9" h="145">
                          <a:moveTo>
                            <a:pt x="93" y="22"/>
                          </a:moveTo>
                          <a:lnTo>
                            <a:pt x="99" y="48"/>
                          </a:lnTo>
                          <a:lnTo>
                            <a:pt x="93" y="54"/>
                          </a:lnTo>
                          <a:lnTo>
                            <a:pt x="99" y="65"/>
                          </a:lnTo>
                          <a:lnTo>
                            <a:pt x="93" y="70"/>
                          </a:lnTo>
                          <a:lnTo>
                            <a:pt x="93" y="86"/>
                          </a:lnTo>
                          <a:lnTo>
                            <a:pt x="93" y="97"/>
                          </a:lnTo>
                          <a:lnTo>
                            <a:pt x="93" y="108"/>
                          </a:lnTo>
                          <a:lnTo>
                            <a:pt x="87" y="118"/>
                          </a:lnTo>
                          <a:lnTo>
                            <a:pt x="81" y="124"/>
                          </a:lnTo>
                          <a:lnTo>
                            <a:pt x="81" y="129"/>
                          </a:lnTo>
                          <a:lnTo>
                            <a:pt x="64" y="145"/>
                          </a:lnTo>
                          <a:lnTo>
                            <a:pt x="12" y="124"/>
                          </a:lnTo>
                          <a:lnTo>
                            <a:pt x="12" y="91"/>
                          </a:lnTo>
                          <a:lnTo>
                            <a:pt x="12" y="86"/>
                          </a:lnTo>
                          <a:lnTo>
                            <a:pt x="6" y="81"/>
                          </a:lnTo>
                          <a:lnTo>
                            <a:pt x="0" y="70"/>
                          </a:lnTo>
                          <a:lnTo>
                            <a:pt x="0" y="54"/>
                          </a:lnTo>
                          <a:lnTo>
                            <a:pt x="6" y="48"/>
                          </a:lnTo>
                          <a:lnTo>
                            <a:pt x="6" y="43"/>
                          </a:lnTo>
                          <a:lnTo>
                            <a:pt x="6" y="32"/>
                          </a:lnTo>
                          <a:lnTo>
                            <a:pt x="6" y="27"/>
                          </a:lnTo>
                          <a:lnTo>
                            <a:pt x="12" y="16"/>
                          </a:lnTo>
                          <a:lnTo>
                            <a:pt x="12" y="11"/>
                          </a:lnTo>
                          <a:lnTo>
                            <a:pt x="23" y="0"/>
                          </a:lnTo>
                          <a:lnTo>
                            <a:pt x="35" y="0"/>
                          </a:lnTo>
                          <a:lnTo>
                            <a:pt x="46" y="0"/>
                          </a:lnTo>
                          <a:lnTo>
                            <a:pt x="58" y="0"/>
                          </a:lnTo>
                          <a:lnTo>
                            <a:pt x="64" y="0"/>
                          </a:lnTo>
                          <a:lnTo>
                            <a:pt x="75" y="0"/>
                          </a:lnTo>
                          <a:lnTo>
                            <a:pt x="87" y="5"/>
                          </a:lnTo>
                          <a:lnTo>
                            <a:pt x="87" y="11"/>
                          </a:lnTo>
                          <a:lnTo>
                            <a:pt x="93" y="16"/>
                          </a:lnTo>
                          <a:lnTo>
                            <a:pt x="93" y="22"/>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25" name="Group 49"/>
                    <p:cNvGrpSpPr>
                      <a:grpSpLocks/>
                    </p:cNvGrpSpPr>
                    <p:nvPr/>
                  </p:nvGrpSpPr>
                  <p:grpSpPr bwMode="auto">
                    <a:xfrm>
                      <a:off x="2914" y="1331"/>
                      <a:ext cx="81" cy="70"/>
                      <a:chOff x="2914" y="1331"/>
                      <a:chExt cx="81" cy="70"/>
                    </a:xfrm>
                  </p:grpSpPr>
                  <p:sp>
                    <p:nvSpPr>
                      <p:cNvPr id="26" name="Freeform 50"/>
                      <p:cNvSpPr>
                        <a:spLocks/>
                      </p:cNvSpPr>
                      <p:nvPr/>
                    </p:nvSpPr>
                    <p:spPr bwMode="auto">
                      <a:xfrm>
                        <a:off x="2943" y="1331"/>
                        <a:ext cx="34" cy="11"/>
                      </a:xfrm>
                      <a:custGeom>
                        <a:avLst/>
                        <a:gdLst>
                          <a:gd name="T0" fmla="*/ 0 w 34"/>
                          <a:gd name="T1" fmla="*/ 0 h 11"/>
                          <a:gd name="T2" fmla="*/ 17 w 34"/>
                          <a:gd name="T3" fmla="*/ 0 h 11"/>
                          <a:gd name="T4" fmla="*/ 23 w 34"/>
                          <a:gd name="T5" fmla="*/ 0 h 11"/>
                          <a:gd name="T6" fmla="*/ 29 w 34"/>
                          <a:gd name="T7" fmla="*/ 6 h 11"/>
                          <a:gd name="T8" fmla="*/ 34 w 34"/>
                          <a:gd name="T9" fmla="*/ 6 h 11"/>
                          <a:gd name="T10" fmla="*/ 29 w 34"/>
                          <a:gd name="T11" fmla="*/ 6 h 11"/>
                          <a:gd name="T12" fmla="*/ 29 w 34"/>
                          <a:gd name="T13" fmla="*/ 11 h 11"/>
                          <a:gd name="T14" fmla="*/ 29 w 34"/>
                          <a:gd name="T15" fmla="*/ 11 h 11"/>
                          <a:gd name="T16" fmla="*/ 17 w 34"/>
                          <a:gd name="T17" fmla="*/ 11 h 11"/>
                          <a:gd name="T18" fmla="*/ 5 w 34"/>
                          <a:gd name="T19" fmla="*/ 11 h 11"/>
                          <a:gd name="T20" fmla="*/ 11 w 34"/>
                          <a:gd name="T21" fmla="*/ 11 h 11"/>
                          <a:gd name="T22" fmla="*/ 5 w 34"/>
                          <a:gd name="T23" fmla="*/ 6 h 11"/>
                          <a:gd name="T24" fmla="*/ 0 w 34"/>
                          <a:gd name="T25" fmla="*/ 0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11"/>
                          <a:gd name="T41" fmla="*/ 34 w 34"/>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11">
                            <a:moveTo>
                              <a:pt x="0" y="0"/>
                            </a:moveTo>
                            <a:lnTo>
                              <a:pt x="17" y="0"/>
                            </a:lnTo>
                            <a:lnTo>
                              <a:pt x="23" y="0"/>
                            </a:lnTo>
                            <a:lnTo>
                              <a:pt x="29" y="6"/>
                            </a:lnTo>
                            <a:lnTo>
                              <a:pt x="34" y="6"/>
                            </a:lnTo>
                            <a:lnTo>
                              <a:pt x="29" y="6"/>
                            </a:lnTo>
                            <a:lnTo>
                              <a:pt x="29" y="11"/>
                            </a:lnTo>
                            <a:lnTo>
                              <a:pt x="17" y="11"/>
                            </a:lnTo>
                            <a:lnTo>
                              <a:pt x="5" y="11"/>
                            </a:lnTo>
                            <a:lnTo>
                              <a:pt x="11" y="11"/>
                            </a:lnTo>
                            <a:lnTo>
                              <a:pt x="5" y="6"/>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Freeform 51"/>
                      <p:cNvSpPr>
                        <a:spLocks/>
                      </p:cNvSpPr>
                      <p:nvPr/>
                    </p:nvSpPr>
                    <p:spPr bwMode="auto">
                      <a:xfrm>
                        <a:off x="2983" y="1364"/>
                        <a:ext cx="12" cy="10"/>
                      </a:xfrm>
                      <a:custGeom>
                        <a:avLst/>
                        <a:gdLst>
                          <a:gd name="T0" fmla="*/ 0 w 12"/>
                          <a:gd name="T1" fmla="*/ 0 h 10"/>
                          <a:gd name="T2" fmla="*/ 12 w 12"/>
                          <a:gd name="T3" fmla="*/ 0 h 10"/>
                          <a:gd name="T4" fmla="*/ 12 w 12"/>
                          <a:gd name="T5" fmla="*/ 10 h 10"/>
                          <a:gd name="T6" fmla="*/ 0 w 12"/>
                          <a:gd name="T7" fmla="*/ 0 h 10"/>
                          <a:gd name="T8" fmla="*/ 0 60000 65536"/>
                          <a:gd name="T9" fmla="*/ 0 60000 65536"/>
                          <a:gd name="T10" fmla="*/ 0 60000 65536"/>
                          <a:gd name="T11" fmla="*/ 0 60000 65536"/>
                          <a:gd name="T12" fmla="*/ 0 w 12"/>
                          <a:gd name="T13" fmla="*/ 0 h 10"/>
                          <a:gd name="T14" fmla="*/ 12 w 12"/>
                          <a:gd name="T15" fmla="*/ 10 h 10"/>
                        </a:gdLst>
                        <a:ahLst/>
                        <a:cxnLst>
                          <a:cxn ang="T8">
                            <a:pos x="T0" y="T1"/>
                          </a:cxn>
                          <a:cxn ang="T9">
                            <a:pos x="T2" y="T3"/>
                          </a:cxn>
                          <a:cxn ang="T10">
                            <a:pos x="T4" y="T5"/>
                          </a:cxn>
                          <a:cxn ang="T11">
                            <a:pos x="T6" y="T7"/>
                          </a:cxn>
                        </a:cxnLst>
                        <a:rect l="T12" t="T13" r="T14" b="T15"/>
                        <a:pathLst>
                          <a:path w="12" h="10">
                            <a:moveTo>
                              <a:pt x="0" y="0"/>
                            </a:moveTo>
                            <a:lnTo>
                              <a:pt x="12" y="0"/>
                            </a:lnTo>
                            <a:lnTo>
                              <a:pt x="12" y="10"/>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52"/>
                      <p:cNvSpPr>
                        <a:spLocks/>
                      </p:cNvSpPr>
                      <p:nvPr/>
                    </p:nvSpPr>
                    <p:spPr bwMode="auto">
                      <a:xfrm>
                        <a:off x="2914" y="1364"/>
                        <a:ext cx="52" cy="37"/>
                      </a:xfrm>
                      <a:custGeom>
                        <a:avLst/>
                        <a:gdLst>
                          <a:gd name="T0" fmla="*/ 0 w 52"/>
                          <a:gd name="T1" fmla="*/ 5 h 37"/>
                          <a:gd name="T2" fmla="*/ 5 w 52"/>
                          <a:gd name="T3" fmla="*/ 5 h 37"/>
                          <a:gd name="T4" fmla="*/ 23 w 52"/>
                          <a:gd name="T5" fmla="*/ 27 h 37"/>
                          <a:gd name="T6" fmla="*/ 52 w 52"/>
                          <a:gd name="T7" fmla="*/ 37 h 37"/>
                          <a:gd name="T8" fmla="*/ 17 w 52"/>
                          <a:gd name="T9" fmla="*/ 32 h 37"/>
                          <a:gd name="T10" fmla="*/ 5 w 52"/>
                          <a:gd name="T11" fmla="*/ 21 h 37"/>
                          <a:gd name="T12" fmla="*/ 0 w 52"/>
                          <a:gd name="T13" fmla="*/ 21 h 37"/>
                          <a:gd name="T14" fmla="*/ 0 w 52"/>
                          <a:gd name="T15" fmla="*/ 0 h 37"/>
                          <a:gd name="T16" fmla="*/ 0 w 52"/>
                          <a:gd name="T17" fmla="*/ 5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37"/>
                          <a:gd name="T29" fmla="*/ 52 w 52"/>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37">
                            <a:moveTo>
                              <a:pt x="0" y="5"/>
                            </a:moveTo>
                            <a:lnTo>
                              <a:pt x="5" y="5"/>
                            </a:lnTo>
                            <a:lnTo>
                              <a:pt x="23" y="27"/>
                            </a:lnTo>
                            <a:lnTo>
                              <a:pt x="52" y="37"/>
                            </a:lnTo>
                            <a:lnTo>
                              <a:pt x="17" y="32"/>
                            </a:lnTo>
                            <a:lnTo>
                              <a:pt x="5" y="21"/>
                            </a:lnTo>
                            <a:lnTo>
                              <a:pt x="0" y="21"/>
                            </a:lnTo>
                            <a:lnTo>
                              <a:pt x="0" y="0"/>
                            </a:lnTo>
                            <a:lnTo>
                              <a:pt x="0" y="5"/>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23" name="Freeform 53"/>
                  <p:cNvSpPr>
                    <a:spLocks/>
                  </p:cNvSpPr>
                  <p:nvPr/>
                </p:nvSpPr>
                <p:spPr bwMode="auto">
                  <a:xfrm>
                    <a:off x="2896" y="1278"/>
                    <a:ext cx="110" cy="96"/>
                  </a:xfrm>
                  <a:custGeom>
                    <a:avLst/>
                    <a:gdLst>
                      <a:gd name="T0" fmla="*/ 18 w 110"/>
                      <a:gd name="T1" fmla="*/ 96 h 96"/>
                      <a:gd name="T2" fmla="*/ 12 w 110"/>
                      <a:gd name="T3" fmla="*/ 86 h 96"/>
                      <a:gd name="T4" fmla="*/ 6 w 110"/>
                      <a:gd name="T5" fmla="*/ 70 h 96"/>
                      <a:gd name="T6" fmla="*/ 0 w 110"/>
                      <a:gd name="T7" fmla="*/ 53 h 96"/>
                      <a:gd name="T8" fmla="*/ 0 w 110"/>
                      <a:gd name="T9" fmla="*/ 32 h 96"/>
                      <a:gd name="T10" fmla="*/ 6 w 110"/>
                      <a:gd name="T11" fmla="*/ 16 h 96"/>
                      <a:gd name="T12" fmla="*/ 18 w 110"/>
                      <a:gd name="T13" fmla="*/ 10 h 96"/>
                      <a:gd name="T14" fmla="*/ 29 w 110"/>
                      <a:gd name="T15" fmla="*/ 5 h 96"/>
                      <a:gd name="T16" fmla="*/ 52 w 110"/>
                      <a:gd name="T17" fmla="*/ 0 h 96"/>
                      <a:gd name="T18" fmla="*/ 76 w 110"/>
                      <a:gd name="T19" fmla="*/ 5 h 96"/>
                      <a:gd name="T20" fmla="*/ 93 w 110"/>
                      <a:gd name="T21" fmla="*/ 10 h 96"/>
                      <a:gd name="T22" fmla="*/ 105 w 110"/>
                      <a:gd name="T23" fmla="*/ 10 h 96"/>
                      <a:gd name="T24" fmla="*/ 110 w 110"/>
                      <a:gd name="T25" fmla="*/ 10 h 96"/>
                      <a:gd name="T26" fmla="*/ 105 w 110"/>
                      <a:gd name="T27" fmla="*/ 16 h 96"/>
                      <a:gd name="T28" fmla="*/ 99 w 110"/>
                      <a:gd name="T29" fmla="*/ 27 h 96"/>
                      <a:gd name="T30" fmla="*/ 99 w 110"/>
                      <a:gd name="T31" fmla="*/ 32 h 96"/>
                      <a:gd name="T32" fmla="*/ 93 w 110"/>
                      <a:gd name="T33" fmla="*/ 27 h 96"/>
                      <a:gd name="T34" fmla="*/ 76 w 110"/>
                      <a:gd name="T35" fmla="*/ 21 h 96"/>
                      <a:gd name="T36" fmla="*/ 64 w 110"/>
                      <a:gd name="T37" fmla="*/ 21 h 96"/>
                      <a:gd name="T38" fmla="*/ 52 w 110"/>
                      <a:gd name="T39" fmla="*/ 21 h 96"/>
                      <a:gd name="T40" fmla="*/ 41 w 110"/>
                      <a:gd name="T41" fmla="*/ 21 h 96"/>
                      <a:gd name="T42" fmla="*/ 47 w 110"/>
                      <a:gd name="T43" fmla="*/ 27 h 96"/>
                      <a:gd name="T44" fmla="*/ 47 w 110"/>
                      <a:gd name="T45" fmla="*/ 32 h 96"/>
                      <a:gd name="T46" fmla="*/ 41 w 110"/>
                      <a:gd name="T47" fmla="*/ 37 h 96"/>
                      <a:gd name="T48" fmla="*/ 35 w 110"/>
                      <a:gd name="T49" fmla="*/ 48 h 96"/>
                      <a:gd name="T50" fmla="*/ 29 w 110"/>
                      <a:gd name="T51" fmla="*/ 59 h 96"/>
                      <a:gd name="T52" fmla="*/ 29 w 110"/>
                      <a:gd name="T53" fmla="*/ 70 h 96"/>
                      <a:gd name="T54" fmla="*/ 23 w 110"/>
                      <a:gd name="T55" fmla="*/ 64 h 96"/>
                      <a:gd name="T56" fmla="*/ 23 w 110"/>
                      <a:gd name="T57" fmla="*/ 59 h 96"/>
                      <a:gd name="T58" fmla="*/ 18 w 110"/>
                      <a:gd name="T59" fmla="*/ 53 h 96"/>
                      <a:gd name="T60" fmla="*/ 6 w 110"/>
                      <a:gd name="T61" fmla="*/ 59 h 96"/>
                      <a:gd name="T62" fmla="*/ 6 w 110"/>
                      <a:gd name="T63" fmla="*/ 59 h 96"/>
                      <a:gd name="T64" fmla="*/ 12 w 110"/>
                      <a:gd name="T65" fmla="*/ 80 h 96"/>
                      <a:gd name="T66" fmla="*/ 12 w 110"/>
                      <a:gd name="T67" fmla="*/ 86 h 96"/>
                      <a:gd name="T68" fmla="*/ 18 w 110"/>
                      <a:gd name="T69" fmla="*/ 96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0"/>
                      <a:gd name="T106" fmla="*/ 0 h 96"/>
                      <a:gd name="T107" fmla="*/ 110 w 110"/>
                      <a:gd name="T108" fmla="*/ 96 h 9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0" h="96">
                        <a:moveTo>
                          <a:pt x="18" y="96"/>
                        </a:moveTo>
                        <a:lnTo>
                          <a:pt x="12" y="86"/>
                        </a:lnTo>
                        <a:lnTo>
                          <a:pt x="6" y="70"/>
                        </a:lnTo>
                        <a:lnTo>
                          <a:pt x="0" y="53"/>
                        </a:lnTo>
                        <a:lnTo>
                          <a:pt x="0" y="32"/>
                        </a:lnTo>
                        <a:lnTo>
                          <a:pt x="6" y="16"/>
                        </a:lnTo>
                        <a:lnTo>
                          <a:pt x="18" y="10"/>
                        </a:lnTo>
                        <a:lnTo>
                          <a:pt x="29" y="5"/>
                        </a:lnTo>
                        <a:lnTo>
                          <a:pt x="52" y="0"/>
                        </a:lnTo>
                        <a:lnTo>
                          <a:pt x="76" y="5"/>
                        </a:lnTo>
                        <a:lnTo>
                          <a:pt x="93" y="10"/>
                        </a:lnTo>
                        <a:lnTo>
                          <a:pt x="105" y="10"/>
                        </a:lnTo>
                        <a:lnTo>
                          <a:pt x="110" y="10"/>
                        </a:lnTo>
                        <a:lnTo>
                          <a:pt x="105" y="16"/>
                        </a:lnTo>
                        <a:lnTo>
                          <a:pt x="99" y="27"/>
                        </a:lnTo>
                        <a:lnTo>
                          <a:pt x="99" y="32"/>
                        </a:lnTo>
                        <a:lnTo>
                          <a:pt x="93" y="27"/>
                        </a:lnTo>
                        <a:lnTo>
                          <a:pt x="76" y="21"/>
                        </a:lnTo>
                        <a:lnTo>
                          <a:pt x="64" y="21"/>
                        </a:lnTo>
                        <a:lnTo>
                          <a:pt x="52" y="21"/>
                        </a:lnTo>
                        <a:lnTo>
                          <a:pt x="41" y="21"/>
                        </a:lnTo>
                        <a:lnTo>
                          <a:pt x="47" y="27"/>
                        </a:lnTo>
                        <a:lnTo>
                          <a:pt x="47" y="32"/>
                        </a:lnTo>
                        <a:lnTo>
                          <a:pt x="41" y="37"/>
                        </a:lnTo>
                        <a:lnTo>
                          <a:pt x="35" y="48"/>
                        </a:lnTo>
                        <a:lnTo>
                          <a:pt x="29" y="59"/>
                        </a:lnTo>
                        <a:lnTo>
                          <a:pt x="29" y="70"/>
                        </a:lnTo>
                        <a:lnTo>
                          <a:pt x="23" y="64"/>
                        </a:lnTo>
                        <a:lnTo>
                          <a:pt x="23" y="59"/>
                        </a:lnTo>
                        <a:lnTo>
                          <a:pt x="18" y="53"/>
                        </a:lnTo>
                        <a:lnTo>
                          <a:pt x="6" y="59"/>
                        </a:lnTo>
                        <a:lnTo>
                          <a:pt x="12" y="80"/>
                        </a:lnTo>
                        <a:lnTo>
                          <a:pt x="12" y="86"/>
                        </a:lnTo>
                        <a:lnTo>
                          <a:pt x="18" y="96"/>
                        </a:lnTo>
                        <a:close/>
                      </a:path>
                    </a:pathLst>
                  </a:custGeom>
                  <a:solidFill>
                    <a:srgbClr val="BF7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1" name="Freeform 54"/>
                <p:cNvSpPr>
                  <a:spLocks/>
                </p:cNvSpPr>
                <p:nvPr/>
              </p:nvSpPr>
              <p:spPr bwMode="auto">
                <a:xfrm>
                  <a:off x="2989" y="1622"/>
                  <a:ext cx="93" cy="42"/>
                </a:xfrm>
                <a:custGeom>
                  <a:avLst/>
                  <a:gdLst>
                    <a:gd name="T0" fmla="*/ 93 w 93"/>
                    <a:gd name="T1" fmla="*/ 37 h 42"/>
                    <a:gd name="T2" fmla="*/ 69 w 93"/>
                    <a:gd name="T3" fmla="*/ 42 h 42"/>
                    <a:gd name="T4" fmla="*/ 40 w 93"/>
                    <a:gd name="T5" fmla="*/ 42 h 42"/>
                    <a:gd name="T6" fmla="*/ 17 w 93"/>
                    <a:gd name="T7" fmla="*/ 32 h 42"/>
                    <a:gd name="T8" fmla="*/ 0 w 93"/>
                    <a:gd name="T9" fmla="*/ 5 h 42"/>
                    <a:gd name="T10" fmla="*/ 40 w 93"/>
                    <a:gd name="T11" fmla="*/ 10 h 42"/>
                    <a:gd name="T12" fmla="*/ 40 w 93"/>
                    <a:gd name="T13" fmla="*/ 0 h 42"/>
                    <a:gd name="T14" fmla="*/ 58 w 93"/>
                    <a:gd name="T15" fmla="*/ 0 h 42"/>
                    <a:gd name="T16" fmla="*/ 81 w 93"/>
                    <a:gd name="T17" fmla="*/ 10 h 42"/>
                    <a:gd name="T18" fmla="*/ 87 w 93"/>
                    <a:gd name="T19" fmla="*/ 10 h 42"/>
                    <a:gd name="T20" fmla="*/ 93 w 93"/>
                    <a:gd name="T21" fmla="*/ 37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3"/>
                    <a:gd name="T34" fmla="*/ 0 h 42"/>
                    <a:gd name="T35" fmla="*/ 93 w 93"/>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3" h="42">
                      <a:moveTo>
                        <a:pt x="93" y="37"/>
                      </a:moveTo>
                      <a:lnTo>
                        <a:pt x="69" y="42"/>
                      </a:lnTo>
                      <a:lnTo>
                        <a:pt x="40" y="42"/>
                      </a:lnTo>
                      <a:lnTo>
                        <a:pt x="17" y="32"/>
                      </a:lnTo>
                      <a:lnTo>
                        <a:pt x="0" y="5"/>
                      </a:lnTo>
                      <a:lnTo>
                        <a:pt x="40" y="10"/>
                      </a:lnTo>
                      <a:lnTo>
                        <a:pt x="40" y="0"/>
                      </a:lnTo>
                      <a:lnTo>
                        <a:pt x="58" y="0"/>
                      </a:lnTo>
                      <a:lnTo>
                        <a:pt x="81" y="10"/>
                      </a:lnTo>
                      <a:lnTo>
                        <a:pt x="87" y="10"/>
                      </a:lnTo>
                      <a:lnTo>
                        <a:pt x="93" y="37"/>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pic>
          <p:nvPicPr>
            <p:cNvPr id="15" name="Picture 55"/>
            <p:cNvPicPr>
              <a:picLocks noChangeAspect="1" noChangeArrowheads="1"/>
            </p:cNvPicPr>
            <p:nvPr/>
          </p:nvPicPr>
          <p:blipFill>
            <a:blip r:embed="rId10">
              <a:extLst>
                <a:ext uri="{28A0092B-C50C-407E-A947-70E740481C1C}">
                  <a14:useLocalDpi xmlns:a14="http://schemas.microsoft.com/office/drawing/2010/main" val="0"/>
                </a:ext>
              </a:extLst>
            </a:blip>
            <a:srcRect l="3053" t="11359" r="2036" b="5432"/>
            <a:stretch>
              <a:fillRect/>
            </a:stretch>
          </p:blipFill>
          <p:spPr bwMode="auto">
            <a:xfrm>
              <a:off x="477838" y="3349625"/>
              <a:ext cx="125412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pic>
          <p:nvPicPr>
            <p:cNvPr id="16" name="Picture 56" descr="bnsf locomotive"/>
            <p:cNvPicPr>
              <a:picLocks noChangeAspect="1" noChangeArrowheads="1"/>
            </p:cNvPicPr>
            <p:nvPr/>
          </p:nvPicPr>
          <p:blipFill>
            <a:blip r:embed="rId11">
              <a:lum bright="22000" contrast="20000"/>
              <a:extLst>
                <a:ext uri="{28A0092B-C50C-407E-A947-70E740481C1C}">
                  <a14:useLocalDpi xmlns:a14="http://schemas.microsoft.com/office/drawing/2010/main" val="0"/>
                </a:ext>
              </a:extLst>
            </a:blip>
            <a:srcRect/>
            <a:stretch>
              <a:fillRect/>
            </a:stretch>
          </p:blipFill>
          <p:spPr bwMode="auto">
            <a:xfrm>
              <a:off x="609601" y="4181475"/>
              <a:ext cx="10287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7" descr="windmills"/>
            <p:cNvPicPr>
              <a:picLocks noChangeAspect="1" noChangeArrowheads="1"/>
            </p:cNvPicPr>
            <p:nvPr/>
          </p:nvPicPr>
          <p:blipFill>
            <a:blip r:embed="rId12">
              <a:extLst>
                <a:ext uri="{28A0092B-C50C-407E-A947-70E740481C1C}">
                  <a14:useLocalDpi xmlns:a14="http://schemas.microsoft.com/office/drawing/2010/main" val="0"/>
                </a:ext>
              </a:extLst>
            </a:blip>
            <a:srcRect l="27907" b="28030"/>
            <a:stretch>
              <a:fillRect/>
            </a:stretch>
          </p:blipFill>
          <p:spPr bwMode="auto">
            <a:xfrm>
              <a:off x="479426" y="5167313"/>
              <a:ext cx="13382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Footer Placeholder 1"/>
          <p:cNvSpPr>
            <a:spLocks noGrp="1"/>
          </p:cNvSpPr>
          <p:nvPr>
            <p:ph type="ftr" sz="quarter" idx="11"/>
          </p:nvPr>
        </p:nvSpPr>
        <p:spPr/>
        <p:txBody>
          <a:bodyPr/>
          <a:lstStyle/>
          <a:p>
            <a:pPr>
              <a:defRPr/>
            </a:pPr>
            <a:r>
              <a:rPr lang="en-US"/>
              <a:t>© 2018 W.B. Powell</a:t>
            </a:r>
          </a:p>
        </p:txBody>
      </p:sp>
      <p:sp>
        <p:nvSpPr>
          <p:cNvPr id="3" name="Slide Number Placeholder 2"/>
          <p:cNvSpPr>
            <a:spLocks noGrp="1"/>
          </p:cNvSpPr>
          <p:nvPr>
            <p:ph type="sldNum" sz="quarter" idx="12"/>
          </p:nvPr>
        </p:nvSpPr>
        <p:spPr/>
        <p:txBody>
          <a:bodyPr/>
          <a:lstStyle/>
          <a:p>
            <a:pPr>
              <a:defRPr/>
            </a:pPr>
            <a:r>
              <a:rPr lang="en-US"/>
              <a:t>Slide </a:t>
            </a:r>
            <a:fld id="{CA1BF554-DF22-475E-92F9-B7E92000597D}" type="slidenum">
              <a:rPr lang="en-US" smtClean="0"/>
              <a:pPr>
                <a:defRPr/>
              </a:pPr>
              <a:t>59</a:t>
            </a:fld>
            <a:endParaRPr lang="en-US"/>
          </a:p>
        </p:txBody>
      </p:sp>
    </p:spTree>
    <p:extLst>
      <p:ext uri="{BB962C8B-B14F-4D97-AF65-F5344CB8AC3E}">
        <p14:creationId xmlns:p14="http://schemas.microsoft.com/office/powerpoint/2010/main" val="3474051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Revenue management</a:t>
            </a:r>
          </a:p>
        </p:txBody>
      </p:sp>
      <p:sp>
        <p:nvSpPr>
          <p:cNvPr id="3" name="Content Placeholder 2"/>
          <p:cNvSpPr>
            <a:spLocks noGrp="1"/>
          </p:cNvSpPr>
          <p:nvPr>
            <p:ph idx="1"/>
          </p:nvPr>
        </p:nvSpPr>
        <p:spPr>
          <a:xfrm>
            <a:off x="685800" y="1143000"/>
            <a:ext cx="3503428" cy="2674088"/>
          </a:xfrm>
        </p:spPr>
        <p:txBody>
          <a:bodyPr/>
          <a:lstStyle/>
          <a:p>
            <a:r>
              <a:rPr lang="en-US" sz="2400" dirty="0"/>
              <a:t>Earning vs. learning</a:t>
            </a:r>
            <a:endParaRPr lang="en-US" sz="2000" dirty="0"/>
          </a:p>
          <a:p>
            <a:pPr lvl="1"/>
            <a:r>
              <a:rPr lang="en-US" sz="2000" dirty="0"/>
              <a:t>You want to maximize revenues, but you do not know how demand responds to price.</a:t>
            </a:r>
          </a:p>
          <a:p>
            <a:pPr lvl="1"/>
            <a:endParaRPr lang="en-US" sz="2000" dirty="0"/>
          </a:p>
          <a:p>
            <a:pPr lvl="1"/>
            <a:endParaRPr lang="en-US" sz="2000" dirty="0"/>
          </a:p>
        </p:txBody>
      </p:sp>
      <p:pic>
        <p:nvPicPr>
          <p:cNvPr id="13690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680" r="20992" b="58490"/>
          <a:stretch/>
        </p:blipFill>
        <p:spPr bwMode="auto">
          <a:xfrm>
            <a:off x="5029203" y="1284214"/>
            <a:ext cx="3540642" cy="221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9683" r="51596" b="15832"/>
          <a:stretch/>
        </p:blipFill>
        <p:spPr bwMode="auto">
          <a:xfrm>
            <a:off x="1002341" y="3628992"/>
            <a:ext cx="2623362" cy="1839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9973" t="50281" b="14935"/>
          <a:stretch/>
        </p:blipFill>
        <p:spPr bwMode="auto">
          <a:xfrm>
            <a:off x="5463871" y="3652789"/>
            <a:ext cx="2711302" cy="1855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110829" y="5316026"/>
            <a:ext cx="3078399" cy="1323439"/>
          </a:xfrm>
          <a:prstGeom prst="rect">
            <a:avLst/>
          </a:prstGeom>
          <a:noFill/>
        </p:spPr>
        <p:txBody>
          <a:bodyPr wrap="square" rtlCol="0">
            <a:spAutoFit/>
          </a:bodyPr>
          <a:lstStyle/>
          <a:p>
            <a:pPr algn="l"/>
            <a:r>
              <a:rPr lang="en-US" sz="2000" i="0" dirty="0"/>
              <a:t>You earn the most with prices near the middle, but you do not learn anything.</a:t>
            </a:r>
          </a:p>
          <a:p>
            <a:pPr algn="l"/>
            <a:endParaRPr lang="en-US" sz="2000" i="0" dirty="0"/>
          </a:p>
        </p:txBody>
      </p:sp>
      <p:sp>
        <p:nvSpPr>
          <p:cNvPr id="8" name="TextBox 7"/>
          <p:cNvSpPr txBox="1"/>
          <p:nvPr/>
        </p:nvSpPr>
        <p:spPr>
          <a:xfrm>
            <a:off x="5247397" y="5326912"/>
            <a:ext cx="3504717" cy="1323439"/>
          </a:xfrm>
          <a:prstGeom prst="rect">
            <a:avLst/>
          </a:prstGeom>
          <a:noFill/>
        </p:spPr>
        <p:txBody>
          <a:bodyPr wrap="square" rtlCol="0">
            <a:spAutoFit/>
          </a:bodyPr>
          <a:lstStyle/>
          <a:p>
            <a:pPr algn="l"/>
            <a:r>
              <a:rPr lang="en-US" sz="2000" i="0" dirty="0"/>
              <a:t>You learn the most by sampling endpoints, but then you do not earn anything.</a:t>
            </a:r>
          </a:p>
          <a:p>
            <a:pPr algn="l"/>
            <a:endParaRPr lang="en-US" sz="2000" i="0" dirty="0"/>
          </a:p>
        </p:txBody>
      </p:sp>
    </p:spTree>
    <p:extLst>
      <p:ext uri="{BB962C8B-B14F-4D97-AF65-F5344CB8AC3E}">
        <p14:creationId xmlns:p14="http://schemas.microsoft.com/office/powerpoint/2010/main" val="33277558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685799" y="1142999"/>
            <a:ext cx="7512359" cy="3565187"/>
          </a:xfrm>
          <a:prstGeom prst="rect">
            <a:avLst/>
          </a:prstGeom>
        </p:spPr>
      </p:pic>
      <p:sp>
        <p:nvSpPr>
          <p:cNvPr id="5" name="Footer Placeholder 4"/>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726357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The decision variables</a:t>
            </a:r>
            <a:endParaRPr lang="en-US" dirty="0"/>
          </a:p>
        </p:txBody>
      </p:sp>
      <p:sp>
        <p:nvSpPr>
          <p:cNvPr id="3" name="Content Placeholder 2"/>
          <p:cNvSpPr>
            <a:spLocks noGrp="1"/>
          </p:cNvSpPr>
          <p:nvPr>
            <p:ph idx="1"/>
          </p:nvPr>
        </p:nvSpPr>
        <p:spPr/>
        <p:txBody>
          <a:bodyPr/>
          <a:lstStyle/>
          <a:p>
            <a:r>
              <a:rPr lang="en-US" dirty="0"/>
              <a:t>Styles of decisions</a:t>
            </a:r>
          </a:p>
          <a:p>
            <a:pPr lvl="1"/>
            <a:r>
              <a:rPr lang="en-US" dirty="0"/>
              <a:t>Binary</a:t>
            </a:r>
          </a:p>
          <a:p>
            <a:pPr lvl="2"/>
            <a:endParaRPr lang="en-US" dirty="0"/>
          </a:p>
          <a:p>
            <a:pPr lvl="1"/>
            <a:r>
              <a:rPr lang="en-US" dirty="0"/>
              <a:t>Finite</a:t>
            </a:r>
          </a:p>
          <a:p>
            <a:pPr lvl="2"/>
            <a:endParaRPr lang="en-US" dirty="0"/>
          </a:p>
          <a:p>
            <a:pPr lvl="1"/>
            <a:r>
              <a:rPr lang="en-US" dirty="0"/>
              <a:t>Continuous scalar</a:t>
            </a:r>
          </a:p>
          <a:p>
            <a:pPr lvl="2"/>
            <a:endParaRPr lang="en-US" dirty="0"/>
          </a:p>
          <a:p>
            <a:pPr lvl="1"/>
            <a:r>
              <a:rPr lang="en-US" dirty="0"/>
              <a:t>Continuous vector</a:t>
            </a:r>
          </a:p>
          <a:p>
            <a:pPr lvl="2"/>
            <a:endParaRPr lang="en-US" dirty="0"/>
          </a:p>
          <a:p>
            <a:pPr lvl="1"/>
            <a:r>
              <a:rPr lang="en-US" dirty="0"/>
              <a:t>Discrete vector</a:t>
            </a:r>
          </a:p>
          <a:p>
            <a:pPr lvl="2"/>
            <a:endParaRPr lang="en-US" dirty="0"/>
          </a:p>
          <a:p>
            <a:pPr lvl="1"/>
            <a:r>
              <a:rPr lang="en-US" dirty="0"/>
              <a:t>Categorical</a:t>
            </a:r>
          </a:p>
        </p:txBody>
      </p:sp>
      <p:graphicFrame>
        <p:nvGraphicFramePr>
          <p:cNvPr id="4" name="Object 3"/>
          <p:cNvGraphicFramePr>
            <a:graphicFrameLocks noChangeAspect="1"/>
          </p:cNvGraphicFramePr>
          <p:nvPr>
            <p:extLst/>
          </p:nvPr>
        </p:nvGraphicFramePr>
        <p:xfrm>
          <a:off x="1706808" y="2032416"/>
          <a:ext cx="1660736" cy="495742"/>
        </p:xfrm>
        <a:graphic>
          <a:graphicData uri="http://schemas.openxmlformats.org/presentationml/2006/ole">
            <mc:AlternateContent xmlns:mc="http://schemas.openxmlformats.org/markup-compatibility/2006">
              <mc:Choice xmlns:v="urn:schemas-microsoft-com:vml" Requires="v">
                <p:oleObj spid="_x0000_s16386" name="Equation" r:id="rId3" imgW="850680" imgH="253800" progId="Equation.DSMT4">
                  <p:embed/>
                </p:oleObj>
              </mc:Choice>
              <mc:Fallback>
                <p:oleObj name="Equation" r:id="rId3" imgW="850680" imgH="253800" progId="Equation.DSMT4">
                  <p:embed/>
                  <p:pic>
                    <p:nvPicPr>
                      <p:cNvPr id="4" name="Object 3"/>
                      <p:cNvPicPr/>
                      <p:nvPr/>
                    </p:nvPicPr>
                    <p:blipFill>
                      <a:blip r:embed="rId4"/>
                      <a:stretch>
                        <a:fillRect/>
                      </a:stretch>
                    </p:blipFill>
                    <p:spPr>
                      <a:xfrm>
                        <a:off x="1706808" y="2032416"/>
                        <a:ext cx="1660736" cy="495742"/>
                      </a:xfrm>
                      <a:prstGeom prst="rect">
                        <a:avLst/>
                      </a:prstGeom>
                    </p:spPr>
                  </p:pic>
                </p:oleObj>
              </mc:Fallback>
            </mc:AlternateContent>
          </a:graphicData>
        </a:graphic>
      </p:graphicFrame>
      <p:graphicFrame>
        <p:nvGraphicFramePr>
          <p:cNvPr id="5" name="Object 4"/>
          <p:cNvGraphicFramePr>
            <a:graphicFrameLocks noChangeAspect="1"/>
          </p:cNvGraphicFramePr>
          <p:nvPr>
            <p:extLst/>
          </p:nvPr>
        </p:nvGraphicFramePr>
        <p:xfrm>
          <a:off x="1721691" y="2763750"/>
          <a:ext cx="2400992" cy="495857"/>
        </p:xfrm>
        <a:graphic>
          <a:graphicData uri="http://schemas.openxmlformats.org/presentationml/2006/ole">
            <mc:AlternateContent xmlns:mc="http://schemas.openxmlformats.org/markup-compatibility/2006">
              <mc:Choice xmlns:v="urn:schemas-microsoft-com:vml" Requires="v">
                <p:oleObj spid="_x0000_s16387" name="Equation" r:id="rId5" imgW="1231560" imgH="253800" progId="Equation.DSMT4">
                  <p:embed/>
                </p:oleObj>
              </mc:Choice>
              <mc:Fallback>
                <p:oleObj name="Equation" r:id="rId5" imgW="1231560" imgH="253800" progId="Equation.DSMT4">
                  <p:embed/>
                  <p:pic>
                    <p:nvPicPr>
                      <p:cNvPr id="5" name="Object 4"/>
                      <p:cNvPicPr>
                        <a:picLocks noChangeAspect="1" noChangeArrowheads="1"/>
                      </p:cNvPicPr>
                      <p:nvPr/>
                    </p:nvPicPr>
                    <p:blipFill>
                      <a:blip r:embed="rId6"/>
                      <a:srcRect/>
                      <a:stretch>
                        <a:fillRect/>
                      </a:stretch>
                    </p:blipFill>
                    <p:spPr bwMode="auto">
                      <a:xfrm>
                        <a:off x="1721691" y="2763750"/>
                        <a:ext cx="2400992" cy="495857"/>
                      </a:xfrm>
                      <a:prstGeom prst="rect">
                        <a:avLst/>
                      </a:prstGeom>
                      <a:noFill/>
                      <a:ln>
                        <a:noFill/>
                      </a:ln>
                    </p:spPr>
                  </p:pic>
                </p:oleObj>
              </mc:Fallback>
            </mc:AlternateContent>
          </a:graphicData>
        </a:graphic>
      </p:graphicFrame>
      <p:graphicFrame>
        <p:nvGraphicFramePr>
          <p:cNvPr id="6" name="Object 5"/>
          <p:cNvGraphicFramePr>
            <a:graphicFrameLocks noChangeAspect="1"/>
          </p:cNvGraphicFramePr>
          <p:nvPr>
            <p:extLst/>
          </p:nvPr>
        </p:nvGraphicFramePr>
        <p:xfrm>
          <a:off x="1715828" y="3553492"/>
          <a:ext cx="1683304" cy="495857"/>
        </p:xfrm>
        <a:graphic>
          <a:graphicData uri="http://schemas.openxmlformats.org/presentationml/2006/ole">
            <mc:AlternateContent xmlns:mc="http://schemas.openxmlformats.org/markup-compatibility/2006">
              <mc:Choice xmlns:v="urn:schemas-microsoft-com:vml" Requires="v">
                <p:oleObj spid="_x0000_s16388" name="Equation" r:id="rId7" imgW="863280" imgH="253800" progId="Equation.DSMT4">
                  <p:embed/>
                </p:oleObj>
              </mc:Choice>
              <mc:Fallback>
                <p:oleObj name="Equation" r:id="rId7" imgW="863280" imgH="253800" progId="Equation.DSMT4">
                  <p:embed/>
                  <p:pic>
                    <p:nvPicPr>
                      <p:cNvPr id="6" name="Object 5"/>
                      <p:cNvPicPr>
                        <a:picLocks noChangeAspect="1" noChangeArrowheads="1"/>
                      </p:cNvPicPr>
                      <p:nvPr/>
                    </p:nvPicPr>
                    <p:blipFill>
                      <a:blip r:embed="rId8"/>
                      <a:srcRect/>
                      <a:stretch>
                        <a:fillRect/>
                      </a:stretch>
                    </p:blipFill>
                    <p:spPr bwMode="auto">
                      <a:xfrm>
                        <a:off x="1715828" y="3553492"/>
                        <a:ext cx="1683304" cy="495857"/>
                      </a:xfrm>
                      <a:prstGeom prst="rect">
                        <a:avLst/>
                      </a:prstGeom>
                      <a:noFill/>
                      <a:ln>
                        <a:noFill/>
                      </a:ln>
                    </p:spPr>
                  </p:pic>
                </p:oleObj>
              </mc:Fallback>
            </mc:AlternateContent>
          </a:graphicData>
        </a:graphic>
      </p:graphicFrame>
      <p:graphicFrame>
        <p:nvGraphicFramePr>
          <p:cNvPr id="7" name="Object 6"/>
          <p:cNvGraphicFramePr>
            <a:graphicFrameLocks noChangeAspect="1"/>
          </p:cNvGraphicFramePr>
          <p:nvPr>
            <p:extLst/>
          </p:nvPr>
        </p:nvGraphicFramePr>
        <p:xfrm>
          <a:off x="1701800" y="4301621"/>
          <a:ext cx="2798983" cy="445837"/>
        </p:xfrm>
        <a:graphic>
          <a:graphicData uri="http://schemas.openxmlformats.org/presentationml/2006/ole">
            <mc:AlternateContent xmlns:mc="http://schemas.openxmlformats.org/markup-compatibility/2006">
              <mc:Choice xmlns:v="urn:schemas-microsoft-com:vml" Requires="v">
                <p:oleObj spid="_x0000_s16389" name="Equation" r:id="rId9" imgW="1434960" imgH="228600" progId="Equation.DSMT4">
                  <p:embed/>
                </p:oleObj>
              </mc:Choice>
              <mc:Fallback>
                <p:oleObj name="Equation" r:id="rId9" imgW="1434960" imgH="228600" progId="Equation.DSMT4">
                  <p:embed/>
                  <p:pic>
                    <p:nvPicPr>
                      <p:cNvPr id="7" name="Object 6"/>
                      <p:cNvPicPr>
                        <a:picLocks noChangeAspect="1" noChangeArrowheads="1"/>
                      </p:cNvPicPr>
                      <p:nvPr/>
                    </p:nvPicPr>
                    <p:blipFill>
                      <a:blip r:embed="rId10"/>
                      <a:srcRect/>
                      <a:stretch>
                        <a:fillRect/>
                      </a:stretch>
                    </p:blipFill>
                    <p:spPr bwMode="auto">
                      <a:xfrm>
                        <a:off x="1701800" y="4301621"/>
                        <a:ext cx="2798983" cy="445837"/>
                      </a:xfrm>
                      <a:prstGeom prst="rect">
                        <a:avLst/>
                      </a:prstGeom>
                      <a:noFill/>
                      <a:ln>
                        <a:noFill/>
                      </a:ln>
                    </p:spPr>
                  </p:pic>
                </p:oleObj>
              </mc:Fallback>
            </mc:AlternateContent>
          </a:graphicData>
        </a:graphic>
      </p:graphicFrame>
      <p:graphicFrame>
        <p:nvGraphicFramePr>
          <p:cNvPr id="8" name="Object 7"/>
          <p:cNvGraphicFramePr>
            <a:graphicFrameLocks noChangeAspect="1"/>
          </p:cNvGraphicFramePr>
          <p:nvPr>
            <p:extLst/>
          </p:nvPr>
        </p:nvGraphicFramePr>
        <p:xfrm>
          <a:off x="1709737" y="5031203"/>
          <a:ext cx="2798981" cy="445837"/>
        </p:xfrm>
        <a:graphic>
          <a:graphicData uri="http://schemas.openxmlformats.org/presentationml/2006/ole">
            <mc:AlternateContent xmlns:mc="http://schemas.openxmlformats.org/markup-compatibility/2006">
              <mc:Choice xmlns:v="urn:schemas-microsoft-com:vml" Requires="v">
                <p:oleObj spid="_x0000_s16390" name="Equation" r:id="rId11" imgW="1434960" imgH="228600" progId="Equation.DSMT4">
                  <p:embed/>
                </p:oleObj>
              </mc:Choice>
              <mc:Fallback>
                <p:oleObj name="Equation" r:id="rId11" imgW="1434960" imgH="228600" progId="Equation.DSMT4">
                  <p:embed/>
                  <p:pic>
                    <p:nvPicPr>
                      <p:cNvPr id="8" name="Object 7"/>
                      <p:cNvPicPr>
                        <a:picLocks noChangeAspect="1" noChangeArrowheads="1"/>
                      </p:cNvPicPr>
                      <p:nvPr/>
                    </p:nvPicPr>
                    <p:blipFill>
                      <a:blip r:embed="rId12"/>
                      <a:srcRect/>
                      <a:stretch>
                        <a:fillRect/>
                      </a:stretch>
                    </p:blipFill>
                    <p:spPr bwMode="auto">
                      <a:xfrm>
                        <a:off x="1709737" y="5031203"/>
                        <a:ext cx="2798981" cy="445837"/>
                      </a:xfrm>
                      <a:prstGeom prst="rect">
                        <a:avLst/>
                      </a:prstGeom>
                      <a:noFill/>
                      <a:ln>
                        <a:noFill/>
                      </a:ln>
                    </p:spPr>
                  </p:pic>
                </p:oleObj>
              </mc:Fallback>
            </mc:AlternateContent>
          </a:graphicData>
        </a:graphic>
      </p:graphicFrame>
      <p:graphicFrame>
        <p:nvGraphicFramePr>
          <p:cNvPr id="9" name="Object 8"/>
          <p:cNvGraphicFramePr>
            <a:graphicFrameLocks noChangeAspect="1"/>
          </p:cNvGraphicFramePr>
          <p:nvPr>
            <p:extLst/>
          </p:nvPr>
        </p:nvGraphicFramePr>
        <p:xfrm>
          <a:off x="1679575" y="5822950"/>
          <a:ext cx="6291263" cy="446088"/>
        </p:xfrm>
        <a:graphic>
          <a:graphicData uri="http://schemas.openxmlformats.org/presentationml/2006/ole">
            <mc:AlternateContent xmlns:mc="http://schemas.openxmlformats.org/markup-compatibility/2006">
              <mc:Choice xmlns:v="urn:schemas-microsoft-com:vml" Requires="v">
                <p:oleObj spid="_x0000_s16391" name="Equation" r:id="rId13" imgW="3225600" imgH="228600" progId="Equation.DSMT4">
                  <p:embed/>
                </p:oleObj>
              </mc:Choice>
              <mc:Fallback>
                <p:oleObj name="Equation" r:id="rId13" imgW="3225600" imgH="228600" progId="Equation.DSMT4">
                  <p:embed/>
                  <p:pic>
                    <p:nvPicPr>
                      <p:cNvPr id="9" name="Object 8"/>
                      <p:cNvPicPr>
                        <a:picLocks noChangeAspect="1" noChangeArrowheads="1"/>
                      </p:cNvPicPr>
                      <p:nvPr/>
                    </p:nvPicPr>
                    <p:blipFill>
                      <a:blip r:embed="rId14"/>
                      <a:srcRect/>
                      <a:stretch>
                        <a:fillRect/>
                      </a:stretch>
                    </p:blipFill>
                    <p:spPr bwMode="auto">
                      <a:xfrm>
                        <a:off x="1679575" y="5822950"/>
                        <a:ext cx="6291263" cy="446088"/>
                      </a:xfrm>
                      <a:prstGeom prst="rect">
                        <a:avLst/>
                      </a:prstGeom>
                      <a:noFill/>
                      <a:ln>
                        <a:noFill/>
                      </a:ln>
                    </p:spPr>
                  </p:pic>
                </p:oleObj>
              </mc:Fallback>
            </mc:AlternateContent>
          </a:graphicData>
        </a:graphic>
      </p:graphicFrame>
      <p:sp>
        <p:nvSpPr>
          <p:cNvPr id="10" name="Footer Placeholder 9"/>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22715936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6" name="Rectangle 2"/>
          <p:cNvSpPr>
            <a:spLocks noGrp="1" noChangeArrowheads="1"/>
          </p:cNvSpPr>
          <p:nvPr>
            <p:ph type="title" idx="4294967295"/>
          </p:nvPr>
        </p:nvSpPr>
        <p:spPr/>
        <p:txBody>
          <a:bodyPr/>
          <a:lstStyle/>
          <a:p>
            <a:r>
              <a:rPr lang="en-US" dirty="0"/>
              <a:t>Modeling dynamic problems</a:t>
            </a:r>
          </a:p>
        </p:txBody>
      </p:sp>
      <p:sp>
        <p:nvSpPr>
          <p:cNvPr id="535557" name="Rectangle 3"/>
          <p:cNvSpPr>
            <a:spLocks noGrp="1" noChangeArrowheads="1"/>
          </p:cNvSpPr>
          <p:nvPr>
            <p:ph type="body" idx="4294967295"/>
          </p:nvPr>
        </p:nvSpPr>
        <p:spPr>
          <a:xfrm>
            <a:off x="685800" y="1143000"/>
            <a:ext cx="7772400" cy="533400"/>
          </a:xfrm>
        </p:spPr>
        <p:txBody>
          <a:bodyPr/>
          <a:lstStyle/>
          <a:p>
            <a:r>
              <a:rPr lang="en-US"/>
              <a:t>Exogenous information:</a:t>
            </a:r>
          </a:p>
        </p:txBody>
      </p:sp>
      <p:graphicFrame>
        <p:nvGraphicFramePr>
          <p:cNvPr id="535563" name="Object 9"/>
          <p:cNvGraphicFramePr>
            <a:graphicFrameLocks noChangeAspect="1"/>
          </p:cNvGraphicFramePr>
          <p:nvPr/>
        </p:nvGraphicFramePr>
        <p:xfrm>
          <a:off x="1809750" y="2017713"/>
          <a:ext cx="558800" cy="4022725"/>
        </p:xfrm>
        <a:graphic>
          <a:graphicData uri="http://schemas.openxmlformats.org/presentationml/2006/ole">
            <mc:AlternateContent xmlns:mc="http://schemas.openxmlformats.org/markup-compatibility/2006">
              <mc:Choice xmlns:v="urn:schemas-microsoft-com:vml" Requires="v">
                <p:oleObj spid="_x0000_s17410" name="Equation" r:id="rId4" imgW="190440" imgH="1371600" progId="Equation.DSMT4">
                  <p:embed/>
                </p:oleObj>
              </mc:Choice>
              <mc:Fallback>
                <p:oleObj name="Equation" r:id="rId4" imgW="190440" imgH="1371600" progId="Equation.DSMT4">
                  <p:embed/>
                  <p:pic>
                    <p:nvPicPr>
                      <p:cNvPr id="535563"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9750" y="2017713"/>
                        <a:ext cx="558800" cy="402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35564" name="Object 10"/>
          <p:cNvGraphicFramePr>
            <a:graphicFrameLocks noChangeAspect="1"/>
          </p:cNvGraphicFramePr>
          <p:nvPr>
            <p:extLst/>
          </p:nvPr>
        </p:nvGraphicFramePr>
        <p:xfrm>
          <a:off x="2606675" y="1798098"/>
          <a:ext cx="6126163" cy="2928937"/>
        </p:xfrm>
        <a:graphic>
          <a:graphicData uri="http://schemas.openxmlformats.org/presentationml/2006/ole">
            <mc:AlternateContent xmlns:mc="http://schemas.openxmlformats.org/markup-compatibility/2006">
              <mc:Choice xmlns:v="urn:schemas-microsoft-com:vml" Requires="v">
                <p:oleObj spid="_x0000_s17411" name="Equation" r:id="rId6" imgW="3746160" imgH="1790640" progId="Equation.DSMT4">
                  <p:embed/>
                </p:oleObj>
              </mc:Choice>
              <mc:Fallback>
                <p:oleObj name="Equation" r:id="rId6" imgW="3746160" imgH="1790640" progId="Equation.DSMT4">
                  <p:embed/>
                  <p:pic>
                    <p:nvPicPr>
                      <p:cNvPr id="535564" name="Object 10"/>
                      <p:cNvPicPr>
                        <a:picLocks noChangeAspect="1" noChangeArrowheads="1"/>
                      </p:cNvPicPr>
                      <p:nvPr/>
                    </p:nvPicPr>
                    <p:blipFill>
                      <a:blip r:embed="rId7"/>
                      <a:srcRect/>
                      <a:stretch>
                        <a:fillRect/>
                      </a:stretch>
                    </p:blipFill>
                    <p:spPr bwMode="auto">
                      <a:xfrm>
                        <a:off x="2606675" y="1798098"/>
                        <a:ext cx="6126163" cy="2928937"/>
                      </a:xfrm>
                      <a:prstGeom prst="rect">
                        <a:avLst/>
                      </a:prstGeom>
                      <a:noFill/>
                      <a:ln>
                        <a:noFill/>
                      </a:ln>
                      <a:effectLst/>
                    </p:spPr>
                  </p:pic>
                </p:oleObj>
              </mc:Fallback>
            </mc:AlternateContent>
          </a:graphicData>
        </a:graphic>
      </p:graphicFrame>
      <p:sp>
        <p:nvSpPr>
          <p:cNvPr id="13" name="TextBox 12"/>
          <p:cNvSpPr txBox="1"/>
          <p:nvPr/>
        </p:nvSpPr>
        <p:spPr>
          <a:xfrm>
            <a:off x="2357325" y="4780961"/>
            <a:ext cx="6394789" cy="923330"/>
          </a:xfrm>
          <a:prstGeom prst="rect">
            <a:avLst/>
          </a:prstGeom>
          <a:noFill/>
        </p:spPr>
        <p:txBody>
          <a:bodyPr wrap="square" rtlCol="0">
            <a:spAutoFit/>
          </a:bodyPr>
          <a:lstStyle/>
          <a:p>
            <a:pPr algn="l"/>
            <a:r>
              <a:rPr lang="en-US" dirty="0"/>
              <a:t>Note: Any variable indexed by t is known at time t. This convention, which is not standard in control theory, dramatically simplifies the modeling of information.</a:t>
            </a:r>
          </a:p>
        </p:txBody>
      </p:sp>
      <p:grpSp>
        <p:nvGrpSpPr>
          <p:cNvPr id="14" name="Group 13"/>
          <p:cNvGrpSpPr/>
          <p:nvPr/>
        </p:nvGrpSpPr>
        <p:grpSpPr>
          <a:xfrm>
            <a:off x="477838" y="2206625"/>
            <a:ext cx="1339851" cy="3870325"/>
            <a:chOff x="477838" y="2206625"/>
            <a:chExt cx="1339851" cy="3870325"/>
          </a:xfrm>
        </p:grpSpPr>
        <p:grpSp>
          <p:nvGrpSpPr>
            <p:cNvPr id="15" name="Group 31"/>
            <p:cNvGrpSpPr>
              <a:grpSpLocks/>
            </p:cNvGrpSpPr>
            <p:nvPr/>
          </p:nvGrpSpPr>
          <p:grpSpPr bwMode="auto">
            <a:xfrm>
              <a:off x="1039813" y="2206625"/>
              <a:ext cx="288925" cy="895350"/>
              <a:chOff x="2803" y="1278"/>
              <a:chExt cx="342" cy="956"/>
            </a:xfrm>
          </p:grpSpPr>
          <p:grpSp>
            <p:nvGrpSpPr>
              <p:cNvPr id="19" name="Group 32"/>
              <p:cNvGrpSpPr>
                <a:grpSpLocks/>
              </p:cNvGrpSpPr>
              <p:nvPr/>
            </p:nvGrpSpPr>
            <p:grpSpPr bwMode="auto">
              <a:xfrm>
                <a:off x="2803" y="1401"/>
                <a:ext cx="342" cy="833"/>
                <a:chOff x="2803" y="1401"/>
                <a:chExt cx="342" cy="833"/>
              </a:xfrm>
            </p:grpSpPr>
            <p:grpSp>
              <p:nvGrpSpPr>
                <p:cNvPr id="30" name="Group 33"/>
                <p:cNvGrpSpPr>
                  <a:grpSpLocks/>
                </p:cNvGrpSpPr>
                <p:nvPr/>
              </p:nvGrpSpPr>
              <p:grpSpPr bwMode="auto">
                <a:xfrm>
                  <a:off x="2815" y="2143"/>
                  <a:ext cx="301" cy="91"/>
                  <a:chOff x="2815" y="2143"/>
                  <a:chExt cx="301" cy="91"/>
                </a:xfrm>
              </p:grpSpPr>
              <p:sp>
                <p:nvSpPr>
                  <p:cNvPr id="40" name="Freeform 34"/>
                  <p:cNvSpPr>
                    <a:spLocks/>
                  </p:cNvSpPr>
                  <p:nvPr/>
                </p:nvSpPr>
                <p:spPr bwMode="auto">
                  <a:xfrm>
                    <a:off x="2815" y="2164"/>
                    <a:ext cx="93" cy="70"/>
                  </a:xfrm>
                  <a:custGeom>
                    <a:avLst/>
                    <a:gdLst>
                      <a:gd name="T0" fmla="*/ 35 w 93"/>
                      <a:gd name="T1" fmla="*/ 11 h 70"/>
                      <a:gd name="T2" fmla="*/ 12 w 93"/>
                      <a:gd name="T3" fmla="*/ 32 h 70"/>
                      <a:gd name="T4" fmla="*/ 0 w 93"/>
                      <a:gd name="T5" fmla="*/ 48 h 70"/>
                      <a:gd name="T6" fmla="*/ 0 w 93"/>
                      <a:gd name="T7" fmla="*/ 65 h 70"/>
                      <a:gd name="T8" fmla="*/ 12 w 93"/>
                      <a:gd name="T9" fmla="*/ 70 h 70"/>
                      <a:gd name="T10" fmla="*/ 41 w 93"/>
                      <a:gd name="T11" fmla="*/ 65 h 70"/>
                      <a:gd name="T12" fmla="*/ 58 w 93"/>
                      <a:gd name="T13" fmla="*/ 59 h 70"/>
                      <a:gd name="T14" fmla="*/ 70 w 93"/>
                      <a:gd name="T15" fmla="*/ 43 h 70"/>
                      <a:gd name="T16" fmla="*/ 93 w 93"/>
                      <a:gd name="T17" fmla="*/ 32 h 70"/>
                      <a:gd name="T18" fmla="*/ 93 w 93"/>
                      <a:gd name="T19" fmla="*/ 16 h 70"/>
                      <a:gd name="T20" fmla="*/ 87 w 93"/>
                      <a:gd name="T21" fmla="*/ 0 h 70"/>
                      <a:gd name="T22" fmla="*/ 64 w 93"/>
                      <a:gd name="T23" fmla="*/ 11 h 70"/>
                      <a:gd name="T24" fmla="*/ 35 w 93"/>
                      <a:gd name="T25" fmla="*/ 11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3"/>
                      <a:gd name="T40" fmla="*/ 0 h 70"/>
                      <a:gd name="T41" fmla="*/ 93 w 93"/>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3" h="70">
                        <a:moveTo>
                          <a:pt x="35" y="11"/>
                        </a:moveTo>
                        <a:lnTo>
                          <a:pt x="12" y="32"/>
                        </a:lnTo>
                        <a:lnTo>
                          <a:pt x="0" y="48"/>
                        </a:lnTo>
                        <a:lnTo>
                          <a:pt x="0" y="65"/>
                        </a:lnTo>
                        <a:lnTo>
                          <a:pt x="12" y="70"/>
                        </a:lnTo>
                        <a:lnTo>
                          <a:pt x="41" y="65"/>
                        </a:lnTo>
                        <a:lnTo>
                          <a:pt x="58" y="59"/>
                        </a:lnTo>
                        <a:lnTo>
                          <a:pt x="70" y="43"/>
                        </a:lnTo>
                        <a:lnTo>
                          <a:pt x="93" y="32"/>
                        </a:lnTo>
                        <a:lnTo>
                          <a:pt x="93" y="16"/>
                        </a:lnTo>
                        <a:lnTo>
                          <a:pt x="87" y="0"/>
                        </a:lnTo>
                        <a:lnTo>
                          <a:pt x="64" y="11"/>
                        </a:lnTo>
                        <a:lnTo>
                          <a:pt x="3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35"/>
                  <p:cNvSpPr>
                    <a:spLocks/>
                  </p:cNvSpPr>
                  <p:nvPr/>
                </p:nvSpPr>
                <p:spPr bwMode="auto">
                  <a:xfrm>
                    <a:off x="3012" y="2143"/>
                    <a:ext cx="104" cy="75"/>
                  </a:xfrm>
                  <a:custGeom>
                    <a:avLst/>
                    <a:gdLst>
                      <a:gd name="T0" fmla="*/ 0 w 104"/>
                      <a:gd name="T1" fmla="*/ 5 h 75"/>
                      <a:gd name="T2" fmla="*/ 0 w 104"/>
                      <a:gd name="T3" fmla="*/ 32 h 75"/>
                      <a:gd name="T4" fmla="*/ 12 w 104"/>
                      <a:gd name="T5" fmla="*/ 43 h 75"/>
                      <a:gd name="T6" fmla="*/ 29 w 104"/>
                      <a:gd name="T7" fmla="*/ 48 h 75"/>
                      <a:gd name="T8" fmla="*/ 41 w 104"/>
                      <a:gd name="T9" fmla="*/ 53 h 75"/>
                      <a:gd name="T10" fmla="*/ 58 w 104"/>
                      <a:gd name="T11" fmla="*/ 64 h 75"/>
                      <a:gd name="T12" fmla="*/ 87 w 104"/>
                      <a:gd name="T13" fmla="*/ 75 h 75"/>
                      <a:gd name="T14" fmla="*/ 99 w 104"/>
                      <a:gd name="T15" fmla="*/ 69 h 75"/>
                      <a:gd name="T16" fmla="*/ 104 w 104"/>
                      <a:gd name="T17" fmla="*/ 64 h 75"/>
                      <a:gd name="T18" fmla="*/ 104 w 104"/>
                      <a:gd name="T19" fmla="*/ 59 h 75"/>
                      <a:gd name="T20" fmla="*/ 93 w 104"/>
                      <a:gd name="T21" fmla="*/ 43 h 75"/>
                      <a:gd name="T22" fmla="*/ 70 w 104"/>
                      <a:gd name="T23" fmla="*/ 26 h 75"/>
                      <a:gd name="T24" fmla="*/ 52 w 104"/>
                      <a:gd name="T25" fmla="*/ 10 h 75"/>
                      <a:gd name="T26" fmla="*/ 46 w 104"/>
                      <a:gd name="T27" fmla="*/ 0 h 75"/>
                      <a:gd name="T28" fmla="*/ 0 w 104"/>
                      <a:gd name="T29" fmla="*/ 5 h 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4"/>
                      <a:gd name="T46" fmla="*/ 0 h 75"/>
                      <a:gd name="T47" fmla="*/ 104 w 104"/>
                      <a:gd name="T48" fmla="*/ 75 h 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4" h="75">
                        <a:moveTo>
                          <a:pt x="0" y="5"/>
                        </a:moveTo>
                        <a:lnTo>
                          <a:pt x="0" y="32"/>
                        </a:lnTo>
                        <a:lnTo>
                          <a:pt x="12" y="43"/>
                        </a:lnTo>
                        <a:lnTo>
                          <a:pt x="29" y="48"/>
                        </a:lnTo>
                        <a:lnTo>
                          <a:pt x="41" y="53"/>
                        </a:lnTo>
                        <a:lnTo>
                          <a:pt x="58" y="64"/>
                        </a:lnTo>
                        <a:lnTo>
                          <a:pt x="87" y="75"/>
                        </a:lnTo>
                        <a:lnTo>
                          <a:pt x="99" y="69"/>
                        </a:lnTo>
                        <a:lnTo>
                          <a:pt x="104" y="64"/>
                        </a:lnTo>
                        <a:lnTo>
                          <a:pt x="104" y="59"/>
                        </a:lnTo>
                        <a:lnTo>
                          <a:pt x="93" y="43"/>
                        </a:lnTo>
                        <a:lnTo>
                          <a:pt x="70" y="26"/>
                        </a:lnTo>
                        <a:lnTo>
                          <a:pt x="52" y="10"/>
                        </a:lnTo>
                        <a:lnTo>
                          <a:pt x="46"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31" name="Group 36"/>
                <p:cNvGrpSpPr>
                  <a:grpSpLocks/>
                </p:cNvGrpSpPr>
                <p:nvPr/>
              </p:nvGrpSpPr>
              <p:grpSpPr bwMode="auto">
                <a:xfrm>
                  <a:off x="2803" y="1401"/>
                  <a:ext cx="342" cy="785"/>
                  <a:chOff x="2803" y="1401"/>
                  <a:chExt cx="342" cy="785"/>
                </a:xfrm>
              </p:grpSpPr>
              <p:grpSp>
                <p:nvGrpSpPr>
                  <p:cNvPr id="32" name="Group 37"/>
                  <p:cNvGrpSpPr>
                    <a:grpSpLocks/>
                  </p:cNvGrpSpPr>
                  <p:nvPr/>
                </p:nvGrpSpPr>
                <p:grpSpPr bwMode="auto">
                  <a:xfrm>
                    <a:off x="2844" y="1401"/>
                    <a:ext cx="220" cy="253"/>
                    <a:chOff x="2844" y="1401"/>
                    <a:chExt cx="220" cy="253"/>
                  </a:xfrm>
                </p:grpSpPr>
                <p:sp>
                  <p:nvSpPr>
                    <p:cNvPr id="37" name="Freeform 38"/>
                    <p:cNvSpPr>
                      <a:spLocks/>
                    </p:cNvSpPr>
                    <p:nvPr/>
                  </p:nvSpPr>
                  <p:spPr bwMode="auto">
                    <a:xfrm>
                      <a:off x="2844" y="1417"/>
                      <a:ext cx="220" cy="237"/>
                    </a:xfrm>
                    <a:custGeom>
                      <a:avLst/>
                      <a:gdLst>
                        <a:gd name="T0" fmla="*/ 0 w 220"/>
                        <a:gd name="T1" fmla="*/ 43 h 237"/>
                        <a:gd name="T2" fmla="*/ 70 w 220"/>
                        <a:gd name="T3" fmla="*/ 0 h 237"/>
                        <a:gd name="T4" fmla="*/ 139 w 220"/>
                        <a:gd name="T5" fmla="*/ 102 h 237"/>
                        <a:gd name="T6" fmla="*/ 151 w 220"/>
                        <a:gd name="T7" fmla="*/ 6 h 237"/>
                        <a:gd name="T8" fmla="*/ 197 w 220"/>
                        <a:gd name="T9" fmla="*/ 17 h 237"/>
                        <a:gd name="T10" fmla="*/ 220 w 220"/>
                        <a:gd name="T11" fmla="*/ 54 h 237"/>
                        <a:gd name="T12" fmla="*/ 214 w 220"/>
                        <a:gd name="T13" fmla="*/ 237 h 237"/>
                        <a:gd name="T14" fmla="*/ 23 w 220"/>
                        <a:gd name="T15" fmla="*/ 237 h 237"/>
                        <a:gd name="T16" fmla="*/ 0 w 220"/>
                        <a:gd name="T17" fmla="*/ 43 h 2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0"/>
                        <a:gd name="T28" fmla="*/ 0 h 237"/>
                        <a:gd name="T29" fmla="*/ 220 w 220"/>
                        <a:gd name="T30" fmla="*/ 237 h 2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0" h="237">
                          <a:moveTo>
                            <a:pt x="0" y="43"/>
                          </a:moveTo>
                          <a:lnTo>
                            <a:pt x="70" y="0"/>
                          </a:lnTo>
                          <a:lnTo>
                            <a:pt x="139" y="102"/>
                          </a:lnTo>
                          <a:lnTo>
                            <a:pt x="151" y="6"/>
                          </a:lnTo>
                          <a:lnTo>
                            <a:pt x="197" y="17"/>
                          </a:lnTo>
                          <a:lnTo>
                            <a:pt x="220" y="54"/>
                          </a:lnTo>
                          <a:lnTo>
                            <a:pt x="214" y="237"/>
                          </a:lnTo>
                          <a:lnTo>
                            <a:pt x="23" y="237"/>
                          </a:lnTo>
                          <a:lnTo>
                            <a:pt x="0" y="43"/>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 name="Freeform 39"/>
                    <p:cNvSpPr>
                      <a:spLocks/>
                    </p:cNvSpPr>
                    <p:nvPr/>
                  </p:nvSpPr>
                  <p:spPr bwMode="auto">
                    <a:xfrm>
                      <a:off x="2908" y="1401"/>
                      <a:ext cx="87" cy="140"/>
                    </a:xfrm>
                    <a:custGeom>
                      <a:avLst/>
                      <a:gdLst>
                        <a:gd name="T0" fmla="*/ 0 w 87"/>
                        <a:gd name="T1" fmla="*/ 16 h 140"/>
                        <a:gd name="T2" fmla="*/ 6 w 87"/>
                        <a:gd name="T3" fmla="*/ 0 h 140"/>
                        <a:gd name="T4" fmla="*/ 64 w 87"/>
                        <a:gd name="T5" fmla="*/ 27 h 140"/>
                        <a:gd name="T6" fmla="*/ 75 w 87"/>
                        <a:gd name="T7" fmla="*/ 11 h 140"/>
                        <a:gd name="T8" fmla="*/ 81 w 87"/>
                        <a:gd name="T9" fmla="*/ 16 h 140"/>
                        <a:gd name="T10" fmla="*/ 87 w 87"/>
                        <a:gd name="T11" fmla="*/ 97 h 140"/>
                        <a:gd name="T12" fmla="*/ 87 w 87"/>
                        <a:gd name="T13" fmla="*/ 140 h 140"/>
                        <a:gd name="T14" fmla="*/ 0 w 87"/>
                        <a:gd name="T15" fmla="*/ 16 h 140"/>
                        <a:gd name="T16" fmla="*/ 0 60000 65536"/>
                        <a:gd name="T17" fmla="*/ 0 60000 65536"/>
                        <a:gd name="T18" fmla="*/ 0 60000 65536"/>
                        <a:gd name="T19" fmla="*/ 0 60000 65536"/>
                        <a:gd name="T20" fmla="*/ 0 60000 65536"/>
                        <a:gd name="T21" fmla="*/ 0 60000 65536"/>
                        <a:gd name="T22" fmla="*/ 0 60000 65536"/>
                        <a:gd name="T23" fmla="*/ 0 60000 65536"/>
                        <a:gd name="T24" fmla="*/ 0 w 87"/>
                        <a:gd name="T25" fmla="*/ 0 h 140"/>
                        <a:gd name="T26" fmla="*/ 87 w 87"/>
                        <a:gd name="T27" fmla="*/ 140 h 1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7" h="140">
                          <a:moveTo>
                            <a:pt x="0" y="16"/>
                          </a:moveTo>
                          <a:lnTo>
                            <a:pt x="6" y="0"/>
                          </a:lnTo>
                          <a:lnTo>
                            <a:pt x="64" y="27"/>
                          </a:lnTo>
                          <a:lnTo>
                            <a:pt x="75" y="11"/>
                          </a:lnTo>
                          <a:lnTo>
                            <a:pt x="81" y="16"/>
                          </a:lnTo>
                          <a:lnTo>
                            <a:pt x="87" y="97"/>
                          </a:lnTo>
                          <a:lnTo>
                            <a:pt x="87" y="140"/>
                          </a:lnTo>
                          <a:lnTo>
                            <a:pt x="0" y="16"/>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 name="Freeform 40"/>
                    <p:cNvSpPr>
                      <a:spLocks/>
                    </p:cNvSpPr>
                    <p:nvPr/>
                  </p:nvSpPr>
                  <p:spPr bwMode="auto">
                    <a:xfrm>
                      <a:off x="2937" y="1428"/>
                      <a:ext cx="52" cy="27"/>
                    </a:xfrm>
                    <a:custGeom>
                      <a:avLst/>
                      <a:gdLst>
                        <a:gd name="T0" fmla="*/ 0 w 52"/>
                        <a:gd name="T1" fmla="*/ 27 h 27"/>
                        <a:gd name="T2" fmla="*/ 29 w 52"/>
                        <a:gd name="T3" fmla="*/ 0 h 27"/>
                        <a:gd name="T4" fmla="*/ 52 w 52"/>
                        <a:gd name="T5" fmla="*/ 22 h 27"/>
                        <a:gd name="T6" fmla="*/ 0 60000 65536"/>
                        <a:gd name="T7" fmla="*/ 0 60000 65536"/>
                        <a:gd name="T8" fmla="*/ 0 60000 65536"/>
                        <a:gd name="T9" fmla="*/ 0 w 52"/>
                        <a:gd name="T10" fmla="*/ 0 h 27"/>
                        <a:gd name="T11" fmla="*/ 52 w 52"/>
                        <a:gd name="T12" fmla="*/ 27 h 27"/>
                      </a:gdLst>
                      <a:ahLst/>
                      <a:cxnLst>
                        <a:cxn ang="T6">
                          <a:pos x="T0" y="T1"/>
                        </a:cxn>
                        <a:cxn ang="T7">
                          <a:pos x="T2" y="T3"/>
                        </a:cxn>
                        <a:cxn ang="T8">
                          <a:pos x="T4" y="T5"/>
                        </a:cxn>
                      </a:cxnLst>
                      <a:rect l="T9" t="T10" r="T11" b="T12"/>
                      <a:pathLst>
                        <a:path w="52" h="27">
                          <a:moveTo>
                            <a:pt x="0" y="27"/>
                          </a:moveTo>
                          <a:lnTo>
                            <a:pt x="29" y="0"/>
                          </a:lnTo>
                          <a:lnTo>
                            <a:pt x="52" y="2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3" name="Group 41"/>
                  <p:cNvGrpSpPr>
                    <a:grpSpLocks/>
                  </p:cNvGrpSpPr>
                  <p:nvPr/>
                </p:nvGrpSpPr>
                <p:grpSpPr bwMode="auto">
                  <a:xfrm>
                    <a:off x="2803" y="1412"/>
                    <a:ext cx="342" cy="774"/>
                    <a:chOff x="2803" y="1412"/>
                    <a:chExt cx="342" cy="774"/>
                  </a:xfrm>
                </p:grpSpPr>
                <p:sp>
                  <p:nvSpPr>
                    <p:cNvPr id="34" name="Freeform 42"/>
                    <p:cNvSpPr>
                      <a:spLocks/>
                    </p:cNvSpPr>
                    <p:nvPr/>
                  </p:nvSpPr>
                  <p:spPr bwMode="auto">
                    <a:xfrm>
                      <a:off x="2803" y="1412"/>
                      <a:ext cx="342" cy="774"/>
                    </a:xfrm>
                    <a:custGeom>
                      <a:avLst/>
                      <a:gdLst>
                        <a:gd name="T0" fmla="*/ 105 w 342"/>
                        <a:gd name="T1" fmla="*/ 0 h 774"/>
                        <a:gd name="T2" fmla="*/ 24 w 342"/>
                        <a:gd name="T3" fmla="*/ 59 h 774"/>
                        <a:gd name="T4" fmla="*/ 0 w 342"/>
                        <a:gd name="T5" fmla="*/ 242 h 774"/>
                        <a:gd name="T6" fmla="*/ 64 w 342"/>
                        <a:gd name="T7" fmla="*/ 360 h 774"/>
                        <a:gd name="T8" fmla="*/ 64 w 342"/>
                        <a:gd name="T9" fmla="*/ 381 h 774"/>
                        <a:gd name="T10" fmla="*/ 70 w 342"/>
                        <a:gd name="T11" fmla="*/ 414 h 774"/>
                        <a:gd name="T12" fmla="*/ 76 w 342"/>
                        <a:gd name="T13" fmla="*/ 430 h 774"/>
                        <a:gd name="T14" fmla="*/ 64 w 342"/>
                        <a:gd name="T15" fmla="*/ 559 h 774"/>
                        <a:gd name="T16" fmla="*/ 47 w 342"/>
                        <a:gd name="T17" fmla="*/ 768 h 774"/>
                        <a:gd name="T18" fmla="*/ 64 w 342"/>
                        <a:gd name="T19" fmla="*/ 774 h 774"/>
                        <a:gd name="T20" fmla="*/ 105 w 342"/>
                        <a:gd name="T21" fmla="*/ 763 h 774"/>
                        <a:gd name="T22" fmla="*/ 128 w 342"/>
                        <a:gd name="T23" fmla="*/ 618 h 774"/>
                        <a:gd name="T24" fmla="*/ 140 w 342"/>
                        <a:gd name="T25" fmla="*/ 569 h 774"/>
                        <a:gd name="T26" fmla="*/ 180 w 342"/>
                        <a:gd name="T27" fmla="*/ 430 h 774"/>
                        <a:gd name="T28" fmla="*/ 186 w 342"/>
                        <a:gd name="T29" fmla="*/ 575 h 774"/>
                        <a:gd name="T30" fmla="*/ 203 w 342"/>
                        <a:gd name="T31" fmla="*/ 747 h 774"/>
                        <a:gd name="T32" fmla="*/ 261 w 342"/>
                        <a:gd name="T33" fmla="*/ 752 h 774"/>
                        <a:gd name="T34" fmla="*/ 267 w 342"/>
                        <a:gd name="T35" fmla="*/ 564 h 774"/>
                        <a:gd name="T36" fmla="*/ 261 w 342"/>
                        <a:gd name="T37" fmla="*/ 376 h 774"/>
                        <a:gd name="T38" fmla="*/ 261 w 342"/>
                        <a:gd name="T39" fmla="*/ 285 h 774"/>
                        <a:gd name="T40" fmla="*/ 273 w 342"/>
                        <a:gd name="T41" fmla="*/ 252 h 774"/>
                        <a:gd name="T42" fmla="*/ 279 w 342"/>
                        <a:gd name="T43" fmla="*/ 258 h 774"/>
                        <a:gd name="T44" fmla="*/ 337 w 342"/>
                        <a:gd name="T45" fmla="*/ 226 h 774"/>
                        <a:gd name="T46" fmla="*/ 342 w 342"/>
                        <a:gd name="T47" fmla="*/ 167 h 774"/>
                        <a:gd name="T48" fmla="*/ 250 w 342"/>
                        <a:gd name="T49" fmla="*/ 22 h 774"/>
                        <a:gd name="T50" fmla="*/ 186 w 342"/>
                        <a:gd name="T51" fmla="*/ 0 h 774"/>
                        <a:gd name="T52" fmla="*/ 198 w 342"/>
                        <a:gd name="T53" fmla="*/ 97 h 774"/>
                        <a:gd name="T54" fmla="*/ 186 w 342"/>
                        <a:gd name="T55" fmla="*/ 193 h 774"/>
                        <a:gd name="T56" fmla="*/ 157 w 342"/>
                        <a:gd name="T57" fmla="*/ 102 h 774"/>
                        <a:gd name="T58" fmla="*/ 105 w 342"/>
                        <a:gd name="T59" fmla="*/ 0 h 77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2"/>
                        <a:gd name="T91" fmla="*/ 0 h 774"/>
                        <a:gd name="T92" fmla="*/ 342 w 342"/>
                        <a:gd name="T93" fmla="*/ 774 h 77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2" h="774">
                          <a:moveTo>
                            <a:pt x="105" y="0"/>
                          </a:moveTo>
                          <a:lnTo>
                            <a:pt x="24" y="59"/>
                          </a:lnTo>
                          <a:lnTo>
                            <a:pt x="0" y="242"/>
                          </a:lnTo>
                          <a:lnTo>
                            <a:pt x="64" y="360"/>
                          </a:lnTo>
                          <a:lnTo>
                            <a:pt x="64" y="381"/>
                          </a:lnTo>
                          <a:lnTo>
                            <a:pt x="70" y="414"/>
                          </a:lnTo>
                          <a:lnTo>
                            <a:pt x="76" y="430"/>
                          </a:lnTo>
                          <a:lnTo>
                            <a:pt x="64" y="559"/>
                          </a:lnTo>
                          <a:lnTo>
                            <a:pt x="47" y="768"/>
                          </a:lnTo>
                          <a:lnTo>
                            <a:pt x="64" y="774"/>
                          </a:lnTo>
                          <a:lnTo>
                            <a:pt x="105" y="763"/>
                          </a:lnTo>
                          <a:lnTo>
                            <a:pt x="128" y="618"/>
                          </a:lnTo>
                          <a:lnTo>
                            <a:pt x="140" y="569"/>
                          </a:lnTo>
                          <a:lnTo>
                            <a:pt x="180" y="430"/>
                          </a:lnTo>
                          <a:lnTo>
                            <a:pt x="186" y="575"/>
                          </a:lnTo>
                          <a:lnTo>
                            <a:pt x="203" y="747"/>
                          </a:lnTo>
                          <a:lnTo>
                            <a:pt x="261" y="752"/>
                          </a:lnTo>
                          <a:lnTo>
                            <a:pt x="267" y="564"/>
                          </a:lnTo>
                          <a:lnTo>
                            <a:pt x="261" y="376"/>
                          </a:lnTo>
                          <a:lnTo>
                            <a:pt x="261" y="285"/>
                          </a:lnTo>
                          <a:lnTo>
                            <a:pt x="273" y="252"/>
                          </a:lnTo>
                          <a:lnTo>
                            <a:pt x="279" y="258"/>
                          </a:lnTo>
                          <a:lnTo>
                            <a:pt x="337" y="226"/>
                          </a:lnTo>
                          <a:lnTo>
                            <a:pt x="342" y="167"/>
                          </a:lnTo>
                          <a:lnTo>
                            <a:pt x="250" y="22"/>
                          </a:lnTo>
                          <a:lnTo>
                            <a:pt x="186" y="0"/>
                          </a:lnTo>
                          <a:lnTo>
                            <a:pt x="198" y="97"/>
                          </a:lnTo>
                          <a:lnTo>
                            <a:pt x="186" y="193"/>
                          </a:lnTo>
                          <a:lnTo>
                            <a:pt x="157" y="102"/>
                          </a:lnTo>
                          <a:lnTo>
                            <a:pt x="105" y="0"/>
                          </a:lnTo>
                          <a:close/>
                        </a:path>
                      </a:pathLst>
                    </a:custGeom>
                    <a:solidFill>
                      <a:srgbClr val="5F3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 name="Freeform 43"/>
                    <p:cNvSpPr>
                      <a:spLocks/>
                    </p:cNvSpPr>
                    <p:nvPr/>
                  </p:nvSpPr>
                  <p:spPr bwMode="auto">
                    <a:xfrm>
                      <a:off x="2821" y="1498"/>
                      <a:ext cx="87" cy="199"/>
                    </a:xfrm>
                    <a:custGeom>
                      <a:avLst/>
                      <a:gdLst>
                        <a:gd name="T0" fmla="*/ 40 w 87"/>
                        <a:gd name="T1" fmla="*/ 0 h 199"/>
                        <a:gd name="T2" fmla="*/ 52 w 87"/>
                        <a:gd name="T3" fmla="*/ 48 h 199"/>
                        <a:gd name="T4" fmla="*/ 46 w 87"/>
                        <a:gd name="T5" fmla="*/ 118 h 199"/>
                        <a:gd name="T6" fmla="*/ 0 w 87"/>
                        <a:gd name="T7" fmla="*/ 129 h 199"/>
                        <a:gd name="T8" fmla="*/ 46 w 87"/>
                        <a:gd name="T9" fmla="*/ 134 h 199"/>
                        <a:gd name="T10" fmla="*/ 58 w 87"/>
                        <a:gd name="T11" fmla="*/ 177 h 199"/>
                        <a:gd name="T12" fmla="*/ 87 w 87"/>
                        <a:gd name="T13" fmla="*/ 199 h 199"/>
                        <a:gd name="T14" fmla="*/ 75 w 87"/>
                        <a:gd name="T15" fmla="*/ 161 h 199"/>
                        <a:gd name="T16" fmla="*/ 69 w 87"/>
                        <a:gd name="T17" fmla="*/ 145 h 199"/>
                        <a:gd name="T18" fmla="*/ 64 w 87"/>
                        <a:gd name="T19" fmla="*/ 97 h 199"/>
                        <a:gd name="T20" fmla="*/ 40 w 87"/>
                        <a:gd name="T21" fmla="*/ 0 h 1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7"/>
                        <a:gd name="T34" fmla="*/ 0 h 199"/>
                        <a:gd name="T35" fmla="*/ 87 w 87"/>
                        <a:gd name="T36" fmla="*/ 199 h 1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7" h="199">
                          <a:moveTo>
                            <a:pt x="40" y="0"/>
                          </a:moveTo>
                          <a:lnTo>
                            <a:pt x="52" y="48"/>
                          </a:lnTo>
                          <a:lnTo>
                            <a:pt x="46" y="118"/>
                          </a:lnTo>
                          <a:lnTo>
                            <a:pt x="0" y="129"/>
                          </a:lnTo>
                          <a:lnTo>
                            <a:pt x="46" y="134"/>
                          </a:lnTo>
                          <a:lnTo>
                            <a:pt x="58" y="177"/>
                          </a:lnTo>
                          <a:lnTo>
                            <a:pt x="87" y="199"/>
                          </a:lnTo>
                          <a:lnTo>
                            <a:pt x="75" y="161"/>
                          </a:lnTo>
                          <a:lnTo>
                            <a:pt x="69" y="145"/>
                          </a:lnTo>
                          <a:lnTo>
                            <a:pt x="64" y="97"/>
                          </a:lnTo>
                          <a:lnTo>
                            <a:pt x="40" y="0"/>
                          </a:lnTo>
                          <a:close/>
                        </a:path>
                      </a:pathLst>
                    </a:custGeom>
                    <a:solidFill>
                      <a:srgbClr val="3F1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 name="Freeform 44"/>
                    <p:cNvSpPr>
                      <a:spLocks/>
                    </p:cNvSpPr>
                    <p:nvPr/>
                  </p:nvSpPr>
                  <p:spPr bwMode="auto">
                    <a:xfrm>
                      <a:off x="2902" y="1509"/>
                      <a:ext cx="29" cy="27"/>
                    </a:xfrm>
                    <a:custGeom>
                      <a:avLst/>
                      <a:gdLst>
                        <a:gd name="T0" fmla="*/ 0 w 29"/>
                        <a:gd name="T1" fmla="*/ 27 h 27"/>
                        <a:gd name="T2" fmla="*/ 6 w 29"/>
                        <a:gd name="T3" fmla="*/ 0 h 27"/>
                        <a:gd name="T4" fmla="*/ 29 w 29"/>
                        <a:gd name="T5" fmla="*/ 21 h 27"/>
                        <a:gd name="T6" fmla="*/ 0 w 29"/>
                        <a:gd name="T7" fmla="*/ 27 h 27"/>
                        <a:gd name="T8" fmla="*/ 0 60000 65536"/>
                        <a:gd name="T9" fmla="*/ 0 60000 65536"/>
                        <a:gd name="T10" fmla="*/ 0 60000 65536"/>
                        <a:gd name="T11" fmla="*/ 0 60000 65536"/>
                        <a:gd name="T12" fmla="*/ 0 w 29"/>
                        <a:gd name="T13" fmla="*/ 0 h 27"/>
                        <a:gd name="T14" fmla="*/ 29 w 29"/>
                        <a:gd name="T15" fmla="*/ 27 h 27"/>
                      </a:gdLst>
                      <a:ahLst/>
                      <a:cxnLst>
                        <a:cxn ang="T8">
                          <a:pos x="T0" y="T1"/>
                        </a:cxn>
                        <a:cxn ang="T9">
                          <a:pos x="T2" y="T3"/>
                        </a:cxn>
                        <a:cxn ang="T10">
                          <a:pos x="T4" y="T5"/>
                        </a:cxn>
                        <a:cxn ang="T11">
                          <a:pos x="T6" y="T7"/>
                        </a:cxn>
                      </a:cxnLst>
                      <a:rect l="T12" t="T13" r="T14" b="T15"/>
                      <a:pathLst>
                        <a:path w="29" h="27">
                          <a:moveTo>
                            <a:pt x="0" y="27"/>
                          </a:moveTo>
                          <a:lnTo>
                            <a:pt x="6" y="0"/>
                          </a:lnTo>
                          <a:lnTo>
                            <a:pt x="29" y="21"/>
                          </a:lnTo>
                          <a:lnTo>
                            <a:pt x="0" y="27"/>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grpSp>
            <p:nvGrpSpPr>
              <p:cNvPr id="20" name="Group 45"/>
              <p:cNvGrpSpPr>
                <a:grpSpLocks/>
              </p:cNvGrpSpPr>
              <p:nvPr/>
            </p:nvGrpSpPr>
            <p:grpSpPr bwMode="auto">
              <a:xfrm>
                <a:off x="2896" y="1278"/>
                <a:ext cx="186" cy="386"/>
                <a:chOff x="2896" y="1278"/>
                <a:chExt cx="186" cy="386"/>
              </a:xfrm>
            </p:grpSpPr>
            <p:grpSp>
              <p:nvGrpSpPr>
                <p:cNvPr id="21" name="Group 46"/>
                <p:cNvGrpSpPr>
                  <a:grpSpLocks/>
                </p:cNvGrpSpPr>
                <p:nvPr/>
              </p:nvGrpSpPr>
              <p:grpSpPr bwMode="auto">
                <a:xfrm>
                  <a:off x="2896" y="1278"/>
                  <a:ext cx="110" cy="150"/>
                  <a:chOff x="2896" y="1278"/>
                  <a:chExt cx="110" cy="150"/>
                </a:xfrm>
              </p:grpSpPr>
              <p:grpSp>
                <p:nvGrpSpPr>
                  <p:cNvPr id="23" name="Group 47"/>
                  <p:cNvGrpSpPr>
                    <a:grpSpLocks/>
                  </p:cNvGrpSpPr>
                  <p:nvPr/>
                </p:nvGrpSpPr>
                <p:grpSpPr bwMode="auto">
                  <a:xfrm>
                    <a:off x="2902" y="1283"/>
                    <a:ext cx="99" cy="145"/>
                    <a:chOff x="2902" y="1283"/>
                    <a:chExt cx="99" cy="145"/>
                  </a:xfrm>
                </p:grpSpPr>
                <p:sp>
                  <p:nvSpPr>
                    <p:cNvPr id="25" name="Freeform 48"/>
                    <p:cNvSpPr>
                      <a:spLocks/>
                    </p:cNvSpPr>
                    <p:nvPr/>
                  </p:nvSpPr>
                  <p:spPr bwMode="auto">
                    <a:xfrm>
                      <a:off x="2902" y="1283"/>
                      <a:ext cx="99" cy="145"/>
                    </a:xfrm>
                    <a:custGeom>
                      <a:avLst/>
                      <a:gdLst>
                        <a:gd name="T0" fmla="*/ 93 w 99"/>
                        <a:gd name="T1" fmla="*/ 22 h 145"/>
                        <a:gd name="T2" fmla="*/ 99 w 99"/>
                        <a:gd name="T3" fmla="*/ 48 h 145"/>
                        <a:gd name="T4" fmla="*/ 93 w 99"/>
                        <a:gd name="T5" fmla="*/ 54 h 145"/>
                        <a:gd name="T6" fmla="*/ 99 w 99"/>
                        <a:gd name="T7" fmla="*/ 65 h 145"/>
                        <a:gd name="T8" fmla="*/ 93 w 99"/>
                        <a:gd name="T9" fmla="*/ 70 h 145"/>
                        <a:gd name="T10" fmla="*/ 93 w 99"/>
                        <a:gd name="T11" fmla="*/ 86 h 145"/>
                        <a:gd name="T12" fmla="*/ 93 w 99"/>
                        <a:gd name="T13" fmla="*/ 97 h 145"/>
                        <a:gd name="T14" fmla="*/ 93 w 99"/>
                        <a:gd name="T15" fmla="*/ 108 h 145"/>
                        <a:gd name="T16" fmla="*/ 87 w 99"/>
                        <a:gd name="T17" fmla="*/ 118 h 145"/>
                        <a:gd name="T18" fmla="*/ 81 w 99"/>
                        <a:gd name="T19" fmla="*/ 124 h 145"/>
                        <a:gd name="T20" fmla="*/ 81 w 99"/>
                        <a:gd name="T21" fmla="*/ 129 h 145"/>
                        <a:gd name="T22" fmla="*/ 64 w 99"/>
                        <a:gd name="T23" fmla="*/ 145 h 145"/>
                        <a:gd name="T24" fmla="*/ 12 w 99"/>
                        <a:gd name="T25" fmla="*/ 124 h 145"/>
                        <a:gd name="T26" fmla="*/ 12 w 99"/>
                        <a:gd name="T27" fmla="*/ 91 h 145"/>
                        <a:gd name="T28" fmla="*/ 12 w 99"/>
                        <a:gd name="T29" fmla="*/ 86 h 145"/>
                        <a:gd name="T30" fmla="*/ 6 w 99"/>
                        <a:gd name="T31" fmla="*/ 81 h 145"/>
                        <a:gd name="T32" fmla="*/ 0 w 99"/>
                        <a:gd name="T33" fmla="*/ 70 h 145"/>
                        <a:gd name="T34" fmla="*/ 0 w 99"/>
                        <a:gd name="T35" fmla="*/ 54 h 145"/>
                        <a:gd name="T36" fmla="*/ 6 w 99"/>
                        <a:gd name="T37" fmla="*/ 48 h 145"/>
                        <a:gd name="T38" fmla="*/ 6 w 99"/>
                        <a:gd name="T39" fmla="*/ 43 h 145"/>
                        <a:gd name="T40" fmla="*/ 6 w 99"/>
                        <a:gd name="T41" fmla="*/ 32 h 145"/>
                        <a:gd name="T42" fmla="*/ 6 w 99"/>
                        <a:gd name="T43" fmla="*/ 27 h 145"/>
                        <a:gd name="T44" fmla="*/ 12 w 99"/>
                        <a:gd name="T45" fmla="*/ 16 h 145"/>
                        <a:gd name="T46" fmla="*/ 12 w 99"/>
                        <a:gd name="T47" fmla="*/ 11 h 145"/>
                        <a:gd name="T48" fmla="*/ 23 w 99"/>
                        <a:gd name="T49" fmla="*/ 0 h 145"/>
                        <a:gd name="T50" fmla="*/ 35 w 99"/>
                        <a:gd name="T51" fmla="*/ 0 h 145"/>
                        <a:gd name="T52" fmla="*/ 46 w 99"/>
                        <a:gd name="T53" fmla="*/ 0 h 145"/>
                        <a:gd name="T54" fmla="*/ 58 w 99"/>
                        <a:gd name="T55" fmla="*/ 0 h 145"/>
                        <a:gd name="T56" fmla="*/ 64 w 99"/>
                        <a:gd name="T57" fmla="*/ 0 h 145"/>
                        <a:gd name="T58" fmla="*/ 75 w 99"/>
                        <a:gd name="T59" fmla="*/ 0 h 145"/>
                        <a:gd name="T60" fmla="*/ 87 w 99"/>
                        <a:gd name="T61" fmla="*/ 5 h 145"/>
                        <a:gd name="T62" fmla="*/ 87 w 99"/>
                        <a:gd name="T63" fmla="*/ 11 h 145"/>
                        <a:gd name="T64" fmla="*/ 93 w 99"/>
                        <a:gd name="T65" fmla="*/ 16 h 145"/>
                        <a:gd name="T66" fmla="*/ 93 w 99"/>
                        <a:gd name="T67" fmla="*/ 22 h 1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9"/>
                        <a:gd name="T103" fmla="*/ 0 h 145"/>
                        <a:gd name="T104" fmla="*/ 99 w 99"/>
                        <a:gd name="T105" fmla="*/ 145 h 1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9" h="145">
                          <a:moveTo>
                            <a:pt x="93" y="22"/>
                          </a:moveTo>
                          <a:lnTo>
                            <a:pt x="99" y="48"/>
                          </a:lnTo>
                          <a:lnTo>
                            <a:pt x="93" y="54"/>
                          </a:lnTo>
                          <a:lnTo>
                            <a:pt x="99" y="65"/>
                          </a:lnTo>
                          <a:lnTo>
                            <a:pt x="93" y="70"/>
                          </a:lnTo>
                          <a:lnTo>
                            <a:pt x="93" y="86"/>
                          </a:lnTo>
                          <a:lnTo>
                            <a:pt x="93" y="97"/>
                          </a:lnTo>
                          <a:lnTo>
                            <a:pt x="93" y="108"/>
                          </a:lnTo>
                          <a:lnTo>
                            <a:pt x="87" y="118"/>
                          </a:lnTo>
                          <a:lnTo>
                            <a:pt x="81" y="124"/>
                          </a:lnTo>
                          <a:lnTo>
                            <a:pt x="81" y="129"/>
                          </a:lnTo>
                          <a:lnTo>
                            <a:pt x="64" y="145"/>
                          </a:lnTo>
                          <a:lnTo>
                            <a:pt x="12" y="124"/>
                          </a:lnTo>
                          <a:lnTo>
                            <a:pt x="12" y="91"/>
                          </a:lnTo>
                          <a:lnTo>
                            <a:pt x="12" y="86"/>
                          </a:lnTo>
                          <a:lnTo>
                            <a:pt x="6" y="81"/>
                          </a:lnTo>
                          <a:lnTo>
                            <a:pt x="0" y="70"/>
                          </a:lnTo>
                          <a:lnTo>
                            <a:pt x="0" y="54"/>
                          </a:lnTo>
                          <a:lnTo>
                            <a:pt x="6" y="48"/>
                          </a:lnTo>
                          <a:lnTo>
                            <a:pt x="6" y="43"/>
                          </a:lnTo>
                          <a:lnTo>
                            <a:pt x="6" y="32"/>
                          </a:lnTo>
                          <a:lnTo>
                            <a:pt x="6" y="27"/>
                          </a:lnTo>
                          <a:lnTo>
                            <a:pt x="12" y="16"/>
                          </a:lnTo>
                          <a:lnTo>
                            <a:pt x="12" y="11"/>
                          </a:lnTo>
                          <a:lnTo>
                            <a:pt x="23" y="0"/>
                          </a:lnTo>
                          <a:lnTo>
                            <a:pt x="35" y="0"/>
                          </a:lnTo>
                          <a:lnTo>
                            <a:pt x="46" y="0"/>
                          </a:lnTo>
                          <a:lnTo>
                            <a:pt x="58" y="0"/>
                          </a:lnTo>
                          <a:lnTo>
                            <a:pt x="64" y="0"/>
                          </a:lnTo>
                          <a:lnTo>
                            <a:pt x="75" y="0"/>
                          </a:lnTo>
                          <a:lnTo>
                            <a:pt x="87" y="5"/>
                          </a:lnTo>
                          <a:lnTo>
                            <a:pt x="87" y="11"/>
                          </a:lnTo>
                          <a:lnTo>
                            <a:pt x="93" y="16"/>
                          </a:lnTo>
                          <a:lnTo>
                            <a:pt x="93" y="22"/>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26" name="Group 49"/>
                    <p:cNvGrpSpPr>
                      <a:grpSpLocks/>
                    </p:cNvGrpSpPr>
                    <p:nvPr/>
                  </p:nvGrpSpPr>
                  <p:grpSpPr bwMode="auto">
                    <a:xfrm>
                      <a:off x="2914" y="1331"/>
                      <a:ext cx="81" cy="70"/>
                      <a:chOff x="2914" y="1331"/>
                      <a:chExt cx="81" cy="70"/>
                    </a:xfrm>
                  </p:grpSpPr>
                  <p:sp>
                    <p:nvSpPr>
                      <p:cNvPr id="27" name="Freeform 50"/>
                      <p:cNvSpPr>
                        <a:spLocks/>
                      </p:cNvSpPr>
                      <p:nvPr/>
                    </p:nvSpPr>
                    <p:spPr bwMode="auto">
                      <a:xfrm>
                        <a:off x="2943" y="1331"/>
                        <a:ext cx="34" cy="11"/>
                      </a:xfrm>
                      <a:custGeom>
                        <a:avLst/>
                        <a:gdLst>
                          <a:gd name="T0" fmla="*/ 0 w 34"/>
                          <a:gd name="T1" fmla="*/ 0 h 11"/>
                          <a:gd name="T2" fmla="*/ 17 w 34"/>
                          <a:gd name="T3" fmla="*/ 0 h 11"/>
                          <a:gd name="T4" fmla="*/ 23 w 34"/>
                          <a:gd name="T5" fmla="*/ 0 h 11"/>
                          <a:gd name="T6" fmla="*/ 29 w 34"/>
                          <a:gd name="T7" fmla="*/ 6 h 11"/>
                          <a:gd name="T8" fmla="*/ 34 w 34"/>
                          <a:gd name="T9" fmla="*/ 6 h 11"/>
                          <a:gd name="T10" fmla="*/ 29 w 34"/>
                          <a:gd name="T11" fmla="*/ 6 h 11"/>
                          <a:gd name="T12" fmla="*/ 29 w 34"/>
                          <a:gd name="T13" fmla="*/ 11 h 11"/>
                          <a:gd name="T14" fmla="*/ 29 w 34"/>
                          <a:gd name="T15" fmla="*/ 11 h 11"/>
                          <a:gd name="T16" fmla="*/ 17 w 34"/>
                          <a:gd name="T17" fmla="*/ 11 h 11"/>
                          <a:gd name="T18" fmla="*/ 5 w 34"/>
                          <a:gd name="T19" fmla="*/ 11 h 11"/>
                          <a:gd name="T20" fmla="*/ 11 w 34"/>
                          <a:gd name="T21" fmla="*/ 11 h 11"/>
                          <a:gd name="T22" fmla="*/ 5 w 34"/>
                          <a:gd name="T23" fmla="*/ 6 h 11"/>
                          <a:gd name="T24" fmla="*/ 0 w 34"/>
                          <a:gd name="T25" fmla="*/ 0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11"/>
                          <a:gd name="T41" fmla="*/ 34 w 34"/>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11">
                            <a:moveTo>
                              <a:pt x="0" y="0"/>
                            </a:moveTo>
                            <a:lnTo>
                              <a:pt x="17" y="0"/>
                            </a:lnTo>
                            <a:lnTo>
                              <a:pt x="23" y="0"/>
                            </a:lnTo>
                            <a:lnTo>
                              <a:pt x="29" y="6"/>
                            </a:lnTo>
                            <a:lnTo>
                              <a:pt x="34" y="6"/>
                            </a:lnTo>
                            <a:lnTo>
                              <a:pt x="29" y="6"/>
                            </a:lnTo>
                            <a:lnTo>
                              <a:pt x="29" y="11"/>
                            </a:lnTo>
                            <a:lnTo>
                              <a:pt x="17" y="11"/>
                            </a:lnTo>
                            <a:lnTo>
                              <a:pt x="5" y="11"/>
                            </a:lnTo>
                            <a:lnTo>
                              <a:pt x="11" y="11"/>
                            </a:lnTo>
                            <a:lnTo>
                              <a:pt x="5" y="6"/>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51"/>
                      <p:cNvSpPr>
                        <a:spLocks/>
                      </p:cNvSpPr>
                      <p:nvPr/>
                    </p:nvSpPr>
                    <p:spPr bwMode="auto">
                      <a:xfrm>
                        <a:off x="2983" y="1364"/>
                        <a:ext cx="12" cy="10"/>
                      </a:xfrm>
                      <a:custGeom>
                        <a:avLst/>
                        <a:gdLst>
                          <a:gd name="T0" fmla="*/ 0 w 12"/>
                          <a:gd name="T1" fmla="*/ 0 h 10"/>
                          <a:gd name="T2" fmla="*/ 12 w 12"/>
                          <a:gd name="T3" fmla="*/ 0 h 10"/>
                          <a:gd name="T4" fmla="*/ 12 w 12"/>
                          <a:gd name="T5" fmla="*/ 10 h 10"/>
                          <a:gd name="T6" fmla="*/ 0 w 12"/>
                          <a:gd name="T7" fmla="*/ 0 h 10"/>
                          <a:gd name="T8" fmla="*/ 0 60000 65536"/>
                          <a:gd name="T9" fmla="*/ 0 60000 65536"/>
                          <a:gd name="T10" fmla="*/ 0 60000 65536"/>
                          <a:gd name="T11" fmla="*/ 0 60000 65536"/>
                          <a:gd name="T12" fmla="*/ 0 w 12"/>
                          <a:gd name="T13" fmla="*/ 0 h 10"/>
                          <a:gd name="T14" fmla="*/ 12 w 12"/>
                          <a:gd name="T15" fmla="*/ 10 h 10"/>
                        </a:gdLst>
                        <a:ahLst/>
                        <a:cxnLst>
                          <a:cxn ang="T8">
                            <a:pos x="T0" y="T1"/>
                          </a:cxn>
                          <a:cxn ang="T9">
                            <a:pos x="T2" y="T3"/>
                          </a:cxn>
                          <a:cxn ang="T10">
                            <a:pos x="T4" y="T5"/>
                          </a:cxn>
                          <a:cxn ang="T11">
                            <a:pos x="T6" y="T7"/>
                          </a:cxn>
                        </a:cxnLst>
                        <a:rect l="T12" t="T13" r="T14" b="T15"/>
                        <a:pathLst>
                          <a:path w="12" h="10">
                            <a:moveTo>
                              <a:pt x="0" y="0"/>
                            </a:moveTo>
                            <a:lnTo>
                              <a:pt x="12" y="0"/>
                            </a:lnTo>
                            <a:lnTo>
                              <a:pt x="12" y="10"/>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52"/>
                      <p:cNvSpPr>
                        <a:spLocks/>
                      </p:cNvSpPr>
                      <p:nvPr/>
                    </p:nvSpPr>
                    <p:spPr bwMode="auto">
                      <a:xfrm>
                        <a:off x="2914" y="1364"/>
                        <a:ext cx="52" cy="37"/>
                      </a:xfrm>
                      <a:custGeom>
                        <a:avLst/>
                        <a:gdLst>
                          <a:gd name="T0" fmla="*/ 0 w 52"/>
                          <a:gd name="T1" fmla="*/ 5 h 37"/>
                          <a:gd name="T2" fmla="*/ 5 w 52"/>
                          <a:gd name="T3" fmla="*/ 5 h 37"/>
                          <a:gd name="T4" fmla="*/ 23 w 52"/>
                          <a:gd name="T5" fmla="*/ 27 h 37"/>
                          <a:gd name="T6" fmla="*/ 52 w 52"/>
                          <a:gd name="T7" fmla="*/ 37 h 37"/>
                          <a:gd name="T8" fmla="*/ 17 w 52"/>
                          <a:gd name="T9" fmla="*/ 32 h 37"/>
                          <a:gd name="T10" fmla="*/ 5 w 52"/>
                          <a:gd name="T11" fmla="*/ 21 h 37"/>
                          <a:gd name="T12" fmla="*/ 0 w 52"/>
                          <a:gd name="T13" fmla="*/ 21 h 37"/>
                          <a:gd name="T14" fmla="*/ 0 w 52"/>
                          <a:gd name="T15" fmla="*/ 0 h 37"/>
                          <a:gd name="T16" fmla="*/ 0 w 52"/>
                          <a:gd name="T17" fmla="*/ 5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37"/>
                          <a:gd name="T29" fmla="*/ 52 w 52"/>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37">
                            <a:moveTo>
                              <a:pt x="0" y="5"/>
                            </a:moveTo>
                            <a:lnTo>
                              <a:pt x="5" y="5"/>
                            </a:lnTo>
                            <a:lnTo>
                              <a:pt x="23" y="27"/>
                            </a:lnTo>
                            <a:lnTo>
                              <a:pt x="52" y="37"/>
                            </a:lnTo>
                            <a:lnTo>
                              <a:pt x="17" y="32"/>
                            </a:lnTo>
                            <a:lnTo>
                              <a:pt x="5" y="21"/>
                            </a:lnTo>
                            <a:lnTo>
                              <a:pt x="0" y="21"/>
                            </a:lnTo>
                            <a:lnTo>
                              <a:pt x="0" y="0"/>
                            </a:lnTo>
                            <a:lnTo>
                              <a:pt x="0" y="5"/>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24" name="Freeform 53"/>
                  <p:cNvSpPr>
                    <a:spLocks/>
                  </p:cNvSpPr>
                  <p:nvPr/>
                </p:nvSpPr>
                <p:spPr bwMode="auto">
                  <a:xfrm>
                    <a:off x="2896" y="1278"/>
                    <a:ext cx="110" cy="96"/>
                  </a:xfrm>
                  <a:custGeom>
                    <a:avLst/>
                    <a:gdLst>
                      <a:gd name="T0" fmla="*/ 18 w 110"/>
                      <a:gd name="T1" fmla="*/ 96 h 96"/>
                      <a:gd name="T2" fmla="*/ 12 w 110"/>
                      <a:gd name="T3" fmla="*/ 86 h 96"/>
                      <a:gd name="T4" fmla="*/ 6 w 110"/>
                      <a:gd name="T5" fmla="*/ 70 h 96"/>
                      <a:gd name="T6" fmla="*/ 0 w 110"/>
                      <a:gd name="T7" fmla="*/ 53 h 96"/>
                      <a:gd name="T8" fmla="*/ 0 w 110"/>
                      <a:gd name="T9" fmla="*/ 32 h 96"/>
                      <a:gd name="T10" fmla="*/ 6 w 110"/>
                      <a:gd name="T11" fmla="*/ 16 h 96"/>
                      <a:gd name="T12" fmla="*/ 18 w 110"/>
                      <a:gd name="T13" fmla="*/ 10 h 96"/>
                      <a:gd name="T14" fmla="*/ 29 w 110"/>
                      <a:gd name="T15" fmla="*/ 5 h 96"/>
                      <a:gd name="T16" fmla="*/ 52 w 110"/>
                      <a:gd name="T17" fmla="*/ 0 h 96"/>
                      <a:gd name="T18" fmla="*/ 76 w 110"/>
                      <a:gd name="T19" fmla="*/ 5 h 96"/>
                      <a:gd name="T20" fmla="*/ 93 w 110"/>
                      <a:gd name="T21" fmla="*/ 10 h 96"/>
                      <a:gd name="T22" fmla="*/ 105 w 110"/>
                      <a:gd name="T23" fmla="*/ 10 h 96"/>
                      <a:gd name="T24" fmla="*/ 110 w 110"/>
                      <a:gd name="T25" fmla="*/ 10 h 96"/>
                      <a:gd name="T26" fmla="*/ 105 w 110"/>
                      <a:gd name="T27" fmla="*/ 16 h 96"/>
                      <a:gd name="T28" fmla="*/ 99 w 110"/>
                      <a:gd name="T29" fmla="*/ 27 h 96"/>
                      <a:gd name="T30" fmla="*/ 99 w 110"/>
                      <a:gd name="T31" fmla="*/ 32 h 96"/>
                      <a:gd name="T32" fmla="*/ 93 w 110"/>
                      <a:gd name="T33" fmla="*/ 27 h 96"/>
                      <a:gd name="T34" fmla="*/ 76 w 110"/>
                      <a:gd name="T35" fmla="*/ 21 h 96"/>
                      <a:gd name="T36" fmla="*/ 64 w 110"/>
                      <a:gd name="T37" fmla="*/ 21 h 96"/>
                      <a:gd name="T38" fmla="*/ 52 w 110"/>
                      <a:gd name="T39" fmla="*/ 21 h 96"/>
                      <a:gd name="T40" fmla="*/ 41 w 110"/>
                      <a:gd name="T41" fmla="*/ 21 h 96"/>
                      <a:gd name="T42" fmla="*/ 47 w 110"/>
                      <a:gd name="T43" fmla="*/ 27 h 96"/>
                      <a:gd name="T44" fmla="*/ 47 w 110"/>
                      <a:gd name="T45" fmla="*/ 32 h 96"/>
                      <a:gd name="T46" fmla="*/ 41 w 110"/>
                      <a:gd name="T47" fmla="*/ 37 h 96"/>
                      <a:gd name="T48" fmla="*/ 35 w 110"/>
                      <a:gd name="T49" fmla="*/ 48 h 96"/>
                      <a:gd name="T50" fmla="*/ 29 w 110"/>
                      <a:gd name="T51" fmla="*/ 59 h 96"/>
                      <a:gd name="T52" fmla="*/ 29 w 110"/>
                      <a:gd name="T53" fmla="*/ 70 h 96"/>
                      <a:gd name="T54" fmla="*/ 23 w 110"/>
                      <a:gd name="T55" fmla="*/ 64 h 96"/>
                      <a:gd name="T56" fmla="*/ 23 w 110"/>
                      <a:gd name="T57" fmla="*/ 59 h 96"/>
                      <a:gd name="T58" fmla="*/ 18 w 110"/>
                      <a:gd name="T59" fmla="*/ 53 h 96"/>
                      <a:gd name="T60" fmla="*/ 6 w 110"/>
                      <a:gd name="T61" fmla="*/ 59 h 96"/>
                      <a:gd name="T62" fmla="*/ 6 w 110"/>
                      <a:gd name="T63" fmla="*/ 59 h 96"/>
                      <a:gd name="T64" fmla="*/ 12 w 110"/>
                      <a:gd name="T65" fmla="*/ 80 h 96"/>
                      <a:gd name="T66" fmla="*/ 12 w 110"/>
                      <a:gd name="T67" fmla="*/ 86 h 96"/>
                      <a:gd name="T68" fmla="*/ 18 w 110"/>
                      <a:gd name="T69" fmla="*/ 96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0"/>
                      <a:gd name="T106" fmla="*/ 0 h 96"/>
                      <a:gd name="T107" fmla="*/ 110 w 110"/>
                      <a:gd name="T108" fmla="*/ 96 h 9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0" h="96">
                        <a:moveTo>
                          <a:pt x="18" y="96"/>
                        </a:moveTo>
                        <a:lnTo>
                          <a:pt x="12" y="86"/>
                        </a:lnTo>
                        <a:lnTo>
                          <a:pt x="6" y="70"/>
                        </a:lnTo>
                        <a:lnTo>
                          <a:pt x="0" y="53"/>
                        </a:lnTo>
                        <a:lnTo>
                          <a:pt x="0" y="32"/>
                        </a:lnTo>
                        <a:lnTo>
                          <a:pt x="6" y="16"/>
                        </a:lnTo>
                        <a:lnTo>
                          <a:pt x="18" y="10"/>
                        </a:lnTo>
                        <a:lnTo>
                          <a:pt x="29" y="5"/>
                        </a:lnTo>
                        <a:lnTo>
                          <a:pt x="52" y="0"/>
                        </a:lnTo>
                        <a:lnTo>
                          <a:pt x="76" y="5"/>
                        </a:lnTo>
                        <a:lnTo>
                          <a:pt x="93" y="10"/>
                        </a:lnTo>
                        <a:lnTo>
                          <a:pt x="105" y="10"/>
                        </a:lnTo>
                        <a:lnTo>
                          <a:pt x="110" y="10"/>
                        </a:lnTo>
                        <a:lnTo>
                          <a:pt x="105" y="16"/>
                        </a:lnTo>
                        <a:lnTo>
                          <a:pt x="99" y="27"/>
                        </a:lnTo>
                        <a:lnTo>
                          <a:pt x="99" y="32"/>
                        </a:lnTo>
                        <a:lnTo>
                          <a:pt x="93" y="27"/>
                        </a:lnTo>
                        <a:lnTo>
                          <a:pt x="76" y="21"/>
                        </a:lnTo>
                        <a:lnTo>
                          <a:pt x="64" y="21"/>
                        </a:lnTo>
                        <a:lnTo>
                          <a:pt x="52" y="21"/>
                        </a:lnTo>
                        <a:lnTo>
                          <a:pt x="41" y="21"/>
                        </a:lnTo>
                        <a:lnTo>
                          <a:pt x="47" y="27"/>
                        </a:lnTo>
                        <a:lnTo>
                          <a:pt x="47" y="32"/>
                        </a:lnTo>
                        <a:lnTo>
                          <a:pt x="41" y="37"/>
                        </a:lnTo>
                        <a:lnTo>
                          <a:pt x="35" y="48"/>
                        </a:lnTo>
                        <a:lnTo>
                          <a:pt x="29" y="59"/>
                        </a:lnTo>
                        <a:lnTo>
                          <a:pt x="29" y="70"/>
                        </a:lnTo>
                        <a:lnTo>
                          <a:pt x="23" y="64"/>
                        </a:lnTo>
                        <a:lnTo>
                          <a:pt x="23" y="59"/>
                        </a:lnTo>
                        <a:lnTo>
                          <a:pt x="18" y="53"/>
                        </a:lnTo>
                        <a:lnTo>
                          <a:pt x="6" y="59"/>
                        </a:lnTo>
                        <a:lnTo>
                          <a:pt x="12" y="80"/>
                        </a:lnTo>
                        <a:lnTo>
                          <a:pt x="12" y="86"/>
                        </a:lnTo>
                        <a:lnTo>
                          <a:pt x="18" y="96"/>
                        </a:lnTo>
                        <a:close/>
                      </a:path>
                    </a:pathLst>
                  </a:custGeom>
                  <a:solidFill>
                    <a:srgbClr val="BF7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2" name="Freeform 54"/>
                <p:cNvSpPr>
                  <a:spLocks/>
                </p:cNvSpPr>
                <p:nvPr/>
              </p:nvSpPr>
              <p:spPr bwMode="auto">
                <a:xfrm>
                  <a:off x="2989" y="1622"/>
                  <a:ext cx="93" cy="42"/>
                </a:xfrm>
                <a:custGeom>
                  <a:avLst/>
                  <a:gdLst>
                    <a:gd name="T0" fmla="*/ 93 w 93"/>
                    <a:gd name="T1" fmla="*/ 37 h 42"/>
                    <a:gd name="T2" fmla="*/ 69 w 93"/>
                    <a:gd name="T3" fmla="*/ 42 h 42"/>
                    <a:gd name="T4" fmla="*/ 40 w 93"/>
                    <a:gd name="T5" fmla="*/ 42 h 42"/>
                    <a:gd name="T6" fmla="*/ 17 w 93"/>
                    <a:gd name="T7" fmla="*/ 32 h 42"/>
                    <a:gd name="T8" fmla="*/ 0 w 93"/>
                    <a:gd name="T9" fmla="*/ 5 h 42"/>
                    <a:gd name="T10" fmla="*/ 40 w 93"/>
                    <a:gd name="T11" fmla="*/ 10 h 42"/>
                    <a:gd name="T12" fmla="*/ 40 w 93"/>
                    <a:gd name="T13" fmla="*/ 0 h 42"/>
                    <a:gd name="T14" fmla="*/ 58 w 93"/>
                    <a:gd name="T15" fmla="*/ 0 h 42"/>
                    <a:gd name="T16" fmla="*/ 81 w 93"/>
                    <a:gd name="T17" fmla="*/ 10 h 42"/>
                    <a:gd name="T18" fmla="*/ 87 w 93"/>
                    <a:gd name="T19" fmla="*/ 10 h 42"/>
                    <a:gd name="T20" fmla="*/ 93 w 93"/>
                    <a:gd name="T21" fmla="*/ 37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3"/>
                    <a:gd name="T34" fmla="*/ 0 h 42"/>
                    <a:gd name="T35" fmla="*/ 93 w 93"/>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3" h="42">
                      <a:moveTo>
                        <a:pt x="93" y="37"/>
                      </a:moveTo>
                      <a:lnTo>
                        <a:pt x="69" y="42"/>
                      </a:lnTo>
                      <a:lnTo>
                        <a:pt x="40" y="42"/>
                      </a:lnTo>
                      <a:lnTo>
                        <a:pt x="17" y="32"/>
                      </a:lnTo>
                      <a:lnTo>
                        <a:pt x="0" y="5"/>
                      </a:lnTo>
                      <a:lnTo>
                        <a:pt x="40" y="10"/>
                      </a:lnTo>
                      <a:lnTo>
                        <a:pt x="40" y="0"/>
                      </a:lnTo>
                      <a:lnTo>
                        <a:pt x="58" y="0"/>
                      </a:lnTo>
                      <a:lnTo>
                        <a:pt x="81" y="10"/>
                      </a:lnTo>
                      <a:lnTo>
                        <a:pt x="87" y="10"/>
                      </a:lnTo>
                      <a:lnTo>
                        <a:pt x="93" y="37"/>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pic>
          <p:nvPicPr>
            <p:cNvPr id="16" name="Picture 55"/>
            <p:cNvPicPr>
              <a:picLocks noChangeAspect="1" noChangeArrowheads="1"/>
            </p:cNvPicPr>
            <p:nvPr/>
          </p:nvPicPr>
          <p:blipFill>
            <a:blip r:embed="rId8">
              <a:extLst>
                <a:ext uri="{28A0092B-C50C-407E-A947-70E740481C1C}">
                  <a14:useLocalDpi xmlns:a14="http://schemas.microsoft.com/office/drawing/2010/main" val="0"/>
                </a:ext>
              </a:extLst>
            </a:blip>
            <a:srcRect l="3053" t="11359" r="2036" b="5432"/>
            <a:stretch>
              <a:fillRect/>
            </a:stretch>
          </p:blipFill>
          <p:spPr bwMode="auto">
            <a:xfrm>
              <a:off x="477838" y="3349625"/>
              <a:ext cx="125412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pic>
          <p:nvPicPr>
            <p:cNvPr id="17" name="Picture 56" descr="bnsf locomotive"/>
            <p:cNvPicPr>
              <a:picLocks noChangeAspect="1" noChangeArrowheads="1"/>
            </p:cNvPicPr>
            <p:nvPr/>
          </p:nvPicPr>
          <p:blipFill>
            <a:blip r:embed="rId9">
              <a:lum bright="22000" contrast="20000"/>
              <a:extLst>
                <a:ext uri="{28A0092B-C50C-407E-A947-70E740481C1C}">
                  <a14:useLocalDpi xmlns:a14="http://schemas.microsoft.com/office/drawing/2010/main" val="0"/>
                </a:ext>
              </a:extLst>
            </a:blip>
            <a:srcRect/>
            <a:stretch>
              <a:fillRect/>
            </a:stretch>
          </p:blipFill>
          <p:spPr bwMode="auto">
            <a:xfrm>
              <a:off x="609601" y="4181475"/>
              <a:ext cx="10287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7" descr="windmills"/>
            <p:cNvPicPr>
              <a:picLocks noChangeAspect="1" noChangeArrowheads="1"/>
            </p:cNvPicPr>
            <p:nvPr/>
          </p:nvPicPr>
          <p:blipFill>
            <a:blip r:embed="rId10">
              <a:extLst>
                <a:ext uri="{28A0092B-C50C-407E-A947-70E740481C1C}">
                  <a14:useLocalDpi xmlns:a14="http://schemas.microsoft.com/office/drawing/2010/main" val="0"/>
                </a:ext>
              </a:extLst>
            </a:blip>
            <a:srcRect l="27907" b="28030"/>
            <a:stretch>
              <a:fillRect/>
            </a:stretch>
          </p:blipFill>
          <p:spPr bwMode="auto">
            <a:xfrm>
              <a:off x="479426" y="5167313"/>
              <a:ext cx="13382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2" name="Object 1"/>
          <p:cNvGraphicFramePr>
            <a:graphicFrameLocks noChangeAspect="1"/>
          </p:cNvGraphicFramePr>
          <p:nvPr>
            <p:extLst/>
          </p:nvPr>
        </p:nvGraphicFramePr>
        <p:xfrm>
          <a:off x="2599617" y="5822950"/>
          <a:ext cx="6181144" cy="676091"/>
        </p:xfrm>
        <a:graphic>
          <a:graphicData uri="http://schemas.openxmlformats.org/presentationml/2006/ole">
            <mc:AlternateContent xmlns:mc="http://schemas.openxmlformats.org/markup-compatibility/2006">
              <mc:Choice xmlns:v="urn:schemas-microsoft-com:vml" Requires="v">
                <p:oleObj spid="_x0000_s17412" name="Equation" r:id="rId11" imgW="4406760" imgH="482400" progId="Equation.DSMT4">
                  <p:embed/>
                </p:oleObj>
              </mc:Choice>
              <mc:Fallback>
                <p:oleObj name="Equation" r:id="rId11" imgW="4406760" imgH="482400" progId="Equation.DSMT4">
                  <p:embed/>
                  <p:pic>
                    <p:nvPicPr>
                      <p:cNvPr id="2" name="Object 1"/>
                      <p:cNvPicPr/>
                      <p:nvPr/>
                    </p:nvPicPr>
                    <p:blipFill>
                      <a:blip r:embed="rId12"/>
                      <a:stretch>
                        <a:fillRect/>
                      </a:stretch>
                    </p:blipFill>
                    <p:spPr>
                      <a:xfrm>
                        <a:off x="2599617" y="5822950"/>
                        <a:ext cx="6181144" cy="676091"/>
                      </a:xfrm>
                      <a:prstGeom prst="rect">
                        <a:avLst/>
                      </a:prstGeom>
                    </p:spPr>
                  </p:pic>
                </p:oleObj>
              </mc:Fallback>
            </mc:AlternateContent>
          </a:graphicData>
        </a:graphic>
      </p:graphicFrame>
      <p:sp>
        <p:nvSpPr>
          <p:cNvPr id="3" name="Footer Placeholder 2"/>
          <p:cNvSpPr>
            <a:spLocks noGrp="1"/>
          </p:cNvSpPr>
          <p:nvPr>
            <p:ph type="ftr" sz="quarter" idx="11"/>
          </p:nvPr>
        </p:nvSpPr>
        <p:spPr/>
        <p:txBody>
          <a:bodyPr/>
          <a:lstStyle/>
          <a:p>
            <a:pPr>
              <a:defRPr/>
            </a:pPr>
            <a:r>
              <a:rPr lang="en-US"/>
              <a:t>© 2018 W.B. Powell</a:t>
            </a:r>
          </a:p>
        </p:txBody>
      </p:sp>
      <p:sp>
        <p:nvSpPr>
          <p:cNvPr id="4" name="Slide Number Placeholder 3"/>
          <p:cNvSpPr>
            <a:spLocks noGrp="1"/>
          </p:cNvSpPr>
          <p:nvPr>
            <p:ph type="sldNum" sz="quarter" idx="12"/>
          </p:nvPr>
        </p:nvSpPr>
        <p:spPr/>
        <p:txBody>
          <a:bodyPr/>
          <a:lstStyle/>
          <a:p>
            <a:pPr>
              <a:defRPr/>
            </a:pPr>
            <a:r>
              <a:rPr lang="en-US"/>
              <a:t>Slide </a:t>
            </a:r>
            <a:fld id="{CA1BF554-DF22-475E-92F9-B7E92000597D}" type="slidenum">
              <a:rPr lang="en-US" smtClean="0"/>
              <a:pPr>
                <a:defRPr/>
              </a:pPr>
              <a:t>62</a:t>
            </a:fld>
            <a:endParaRPr lang="en-US"/>
          </a:p>
        </p:txBody>
      </p:sp>
    </p:spTree>
    <p:extLst>
      <p:ext uri="{BB962C8B-B14F-4D97-AF65-F5344CB8AC3E}">
        <p14:creationId xmlns:p14="http://schemas.microsoft.com/office/powerpoint/2010/main" val="33874203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64442" y="1143000"/>
            <a:ext cx="8093758" cy="2571342"/>
          </a:xfrm>
          <a:prstGeom prst="rect">
            <a:avLst/>
          </a:prstGeom>
        </p:spPr>
      </p:pic>
      <p:sp>
        <p:nvSpPr>
          <p:cNvPr id="5" name="Footer Placeholder 4"/>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18882684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4" name="Rectangle 2"/>
          <p:cNvSpPr>
            <a:spLocks noGrp="1" noChangeArrowheads="1"/>
          </p:cNvSpPr>
          <p:nvPr>
            <p:ph type="title" idx="4294967295"/>
          </p:nvPr>
        </p:nvSpPr>
        <p:spPr/>
        <p:txBody>
          <a:bodyPr/>
          <a:lstStyle/>
          <a:p>
            <a:r>
              <a:rPr lang="en-US" dirty="0"/>
              <a:t>Modeling dynamic problems</a:t>
            </a:r>
          </a:p>
        </p:txBody>
      </p:sp>
      <p:sp>
        <p:nvSpPr>
          <p:cNvPr id="537605" name="Rectangle 3"/>
          <p:cNvSpPr>
            <a:spLocks noGrp="1" noChangeArrowheads="1"/>
          </p:cNvSpPr>
          <p:nvPr>
            <p:ph type="body" idx="4294967295"/>
          </p:nvPr>
        </p:nvSpPr>
        <p:spPr>
          <a:xfrm>
            <a:off x="685800" y="1143000"/>
            <a:ext cx="7772400" cy="533400"/>
          </a:xfrm>
        </p:spPr>
        <p:txBody>
          <a:bodyPr/>
          <a:lstStyle/>
          <a:p>
            <a:r>
              <a:rPr lang="en-US"/>
              <a:t>The transition function</a:t>
            </a:r>
          </a:p>
        </p:txBody>
      </p:sp>
      <p:graphicFrame>
        <p:nvGraphicFramePr>
          <p:cNvPr id="537611" name="Object 9"/>
          <p:cNvGraphicFramePr>
            <a:graphicFrameLocks noChangeAspect="1"/>
          </p:cNvGraphicFramePr>
          <p:nvPr/>
        </p:nvGraphicFramePr>
        <p:xfrm>
          <a:off x="1809750" y="2017713"/>
          <a:ext cx="558800" cy="4022725"/>
        </p:xfrm>
        <a:graphic>
          <a:graphicData uri="http://schemas.openxmlformats.org/presentationml/2006/ole">
            <mc:AlternateContent xmlns:mc="http://schemas.openxmlformats.org/markup-compatibility/2006">
              <mc:Choice xmlns:v="urn:schemas-microsoft-com:vml" Requires="v">
                <p:oleObj spid="_x0000_s18434" name="Equation" r:id="rId4" imgW="190440" imgH="1371600" progId="Equation.DSMT4">
                  <p:embed/>
                </p:oleObj>
              </mc:Choice>
              <mc:Fallback>
                <p:oleObj name="Equation" r:id="rId4" imgW="190440" imgH="1371600" progId="Equation.DSMT4">
                  <p:embed/>
                  <p:pic>
                    <p:nvPicPr>
                      <p:cNvPr id="537611"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9750" y="2017713"/>
                        <a:ext cx="558800" cy="402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37612" name="Object 10"/>
          <p:cNvGraphicFramePr>
            <a:graphicFrameLocks noChangeAspect="1"/>
          </p:cNvGraphicFramePr>
          <p:nvPr>
            <p:extLst/>
          </p:nvPr>
        </p:nvGraphicFramePr>
        <p:xfrm>
          <a:off x="3111500" y="1831975"/>
          <a:ext cx="5291138" cy="1941513"/>
        </p:xfrm>
        <a:graphic>
          <a:graphicData uri="http://schemas.openxmlformats.org/presentationml/2006/ole">
            <mc:AlternateContent xmlns:mc="http://schemas.openxmlformats.org/markup-compatibility/2006">
              <mc:Choice xmlns:v="urn:schemas-microsoft-com:vml" Requires="v">
                <p:oleObj spid="_x0000_s18435" name="Equation" r:id="rId6" imgW="2705040" imgH="990360" progId="Equation.DSMT4">
                  <p:embed/>
                </p:oleObj>
              </mc:Choice>
              <mc:Fallback>
                <p:oleObj name="Equation" r:id="rId6" imgW="2705040" imgH="990360" progId="Equation.DSMT4">
                  <p:embed/>
                  <p:pic>
                    <p:nvPicPr>
                      <p:cNvPr id="537612" name="Object 10"/>
                      <p:cNvPicPr>
                        <a:picLocks noChangeAspect="1" noChangeArrowheads="1"/>
                      </p:cNvPicPr>
                      <p:nvPr/>
                    </p:nvPicPr>
                    <p:blipFill>
                      <a:blip r:embed="rId7"/>
                      <a:srcRect/>
                      <a:stretch>
                        <a:fillRect/>
                      </a:stretch>
                    </p:blipFill>
                    <p:spPr bwMode="auto">
                      <a:xfrm>
                        <a:off x="3111500" y="1831975"/>
                        <a:ext cx="5291138" cy="1941513"/>
                      </a:xfrm>
                      <a:prstGeom prst="rect">
                        <a:avLst/>
                      </a:prstGeom>
                      <a:noFill/>
                      <a:ln>
                        <a:noFill/>
                      </a:ln>
                      <a:effectLst/>
                      <a:extLst/>
                    </p:spPr>
                  </p:pic>
                </p:oleObj>
              </mc:Fallback>
            </mc:AlternateContent>
          </a:graphicData>
        </a:graphic>
      </p:graphicFrame>
      <p:sp>
        <p:nvSpPr>
          <p:cNvPr id="537613" name="Text Box 13"/>
          <p:cNvSpPr txBox="1">
            <a:spLocks noChangeArrowheads="1"/>
          </p:cNvSpPr>
          <p:nvPr/>
        </p:nvSpPr>
        <p:spPr bwMode="auto">
          <a:xfrm>
            <a:off x="2608341" y="4031330"/>
            <a:ext cx="3118161" cy="22467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57200">
              <a:defRPr i="1">
                <a:solidFill>
                  <a:schemeClr val="tx1"/>
                </a:solidFill>
                <a:latin typeface="Times New Roman" pitchFamily="18" charset="0"/>
              </a:defRPr>
            </a:lvl1pPr>
            <a:lvl2pPr defTabSz="457200">
              <a:defRPr i="1">
                <a:solidFill>
                  <a:schemeClr val="tx1"/>
                </a:solidFill>
                <a:latin typeface="Times New Roman" pitchFamily="18" charset="0"/>
              </a:defRPr>
            </a:lvl2pPr>
            <a:lvl3pPr defTabSz="457200">
              <a:defRPr i="1">
                <a:solidFill>
                  <a:schemeClr val="tx1"/>
                </a:solidFill>
                <a:latin typeface="Times New Roman" pitchFamily="18" charset="0"/>
              </a:defRPr>
            </a:lvl3pPr>
            <a:lvl4pPr defTabSz="457200">
              <a:defRPr i="1">
                <a:solidFill>
                  <a:schemeClr val="tx1"/>
                </a:solidFill>
                <a:latin typeface="Times New Roman" pitchFamily="18" charset="0"/>
              </a:defRPr>
            </a:lvl4pPr>
            <a:lvl5pPr defTabSz="457200">
              <a:defRPr i="1">
                <a:solidFill>
                  <a:schemeClr val="tx1"/>
                </a:solidFill>
                <a:latin typeface="Times New Roman" pitchFamily="18" charset="0"/>
              </a:defRPr>
            </a:lvl5pPr>
            <a:lvl6pPr algn="ctr" defTabSz="457200" eaLnBrk="0" fontAlgn="base" hangingPunct="0">
              <a:spcBef>
                <a:spcPct val="0"/>
              </a:spcBef>
              <a:spcAft>
                <a:spcPct val="0"/>
              </a:spcAft>
              <a:defRPr i="1">
                <a:solidFill>
                  <a:schemeClr val="tx1"/>
                </a:solidFill>
                <a:latin typeface="Times New Roman" pitchFamily="18" charset="0"/>
              </a:defRPr>
            </a:lvl6pPr>
            <a:lvl7pPr algn="ctr" defTabSz="457200" eaLnBrk="0" fontAlgn="base" hangingPunct="0">
              <a:spcBef>
                <a:spcPct val="0"/>
              </a:spcBef>
              <a:spcAft>
                <a:spcPct val="0"/>
              </a:spcAft>
              <a:defRPr i="1">
                <a:solidFill>
                  <a:schemeClr val="tx1"/>
                </a:solidFill>
                <a:latin typeface="Times New Roman" pitchFamily="18" charset="0"/>
              </a:defRPr>
            </a:lvl7pPr>
            <a:lvl8pPr algn="ctr" defTabSz="457200" eaLnBrk="0" fontAlgn="base" hangingPunct="0">
              <a:spcBef>
                <a:spcPct val="0"/>
              </a:spcBef>
              <a:spcAft>
                <a:spcPct val="0"/>
              </a:spcAft>
              <a:defRPr i="1">
                <a:solidFill>
                  <a:schemeClr val="tx1"/>
                </a:solidFill>
                <a:latin typeface="Times New Roman" pitchFamily="18" charset="0"/>
              </a:defRPr>
            </a:lvl8pPr>
            <a:lvl9pPr algn="ctr" defTabSz="457200" eaLnBrk="0" fontAlgn="base" hangingPunct="0">
              <a:spcBef>
                <a:spcPct val="0"/>
              </a:spcBef>
              <a:spcAft>
                <a:spcPct val="0"/>
              </a:spcAft>
              <a:defRPr i="1">
                <a:solidFill>
                  <a:schemeClr val="tx1"/>
                </a:solidFill>
                <a:latin typeface="Times New Roman" pitchFamily="18" charset="0"/>
              </a:defRPr>
            </a:lvl9pPr>
          </a:lstStyle>
          <a:p>
            <a:pPr algn="l"/>
            <a:r>
              <a:rPr lang="en-US" sz="2000" i="0" dirty="0"/>
              <a:t>Also known as the:</a:t>
            </a:r>
          </a:p>
          <a:p>
            <a:pPr algn="l"/>
            <a:r>
              <a:rPr lang="en-US" sz="2000" i="0" dirty="0"/>
              <a:t>	“System model”</a:t>
            </a:r>
          </a:p>
          <a:p>
            <a:pPr algn="l"/>
            <a:r>
              <a:rPr lang="en-US" sz="2000" i="0" dirty="0"/>
              <a:t>	“State transition model”</a:t>
            </a:r>
          </a:p>
          <a:p>
            <a:pPr algn="l"/>
            <a:r>
              <a:rPr lang="en-US" sz="2000" i="0" dirty="0"/>
              <a:t>	“Plant model”</a:t>
            </a:r>
          </a:p>
          <a:p>
            <a:pPr algn="l"/>
            <a:r>
              <a:rPr lang="en-US" sz="2000" i="0" dirty="0"/>
              <a:t>	“Plant equation”</a:t>
            </a:r>
          </a:p>
          <a:p>
            <a:pPr algn="l"/>
            <a:r>
              <a:rPr lang="en-US" sz="2000" i="0" dirty="0"/>
              <a:t>	“State equation”</a:t>
            </a:r>
          </a:p>
          <a:p>
            <a:pPr algn="l"/>
            <a:endParaRPr lang="en-US" sz="2000" i="0" dirty="0"/>
          </a:p>
        </p:txBody>
      </p:sp>
      <p:grpSp>
        <p:nvGrpSpPr>
          <p:cNvPr id="13" name="Group 12"/>
          <p:cNvGrpSpPr/>
          <p:nvPr/>
        </p:nvGrpSpPr>
        <p:grpSpPr>
          <a:xfrm>
            <a:off x="477838" y="2206625"/>
            <a:ext cx="1339851" cy="3870325"/>
            <a:chOff x="477838" y="2206625"/>
            <a:chExt cx="1339851" cy="3870325"/>
          </a:xfrm>
        </p:grpSpPr>
        <p:grpSp>
          <p:nvGrpSpPr>
            <p:cNvPr id="14" name="Group 31"/>
            <p:cNvGrpSpPr>
              <a:grpSpLocks/>
            </p:cNvGrpSpPr>
            <p:nvPr/>
          </p:nvGrpSpPr>
          <p:grpSpPr bwMode="auto">
            <a:xfrm>
              <a:off x="1039813" y="2206625"/>
              <a:ext cx="288925" cy="895350"/>
              <a:chOff x="2803" y="1278"/>
              <a:chExt cx="342" cy="956"/>
            </a:xfrm>
          </p:grpSpPr>
          <p:grpSp>
            <p:nvGrpSpPr>
              <p:cNvPr id="18" name="Group 32"/>
              <p:cNvGrpSpPr>
                <a:grpSpLocks/>
              </p:cNvGrpSpPr>
              <p:nvPr/>
            </p:nvGrpSpPr>
            <p:grpSpPr bwMode="auto">
              <a:xfrm>
                <a:off x="2803" y="1401"/>
                <a:ext cx="342" cy="833"/>
                <a:chOff x="2803" y="1401"/>
                <a:chExt cx="342" cy="833"/>
              </a:xfrm>
            </p:grpSpPr>
            <p:grpSp>
              <p:nvGrpSpPr>
                <p:cNvPr id="29" name="Group 33"/>
                <p:cNvGrpSpPr>
                  <a:grpSpLocks/>
                </p:cNvGrpSpPr>
                <p:nvPr/>
              </p:nvGrpSpPr>
              <p:grpSpPr bwMode="auto">
                <a:xfrm>
                  <a:off x="2815" y="2143"/>
                  <a:ext cx="301" cy="91"/>
                  <a:chOff x="2815" y="2143"/>
                  <a:chExt cx="301" cy="91"/>
                </a:xfrm>
              </p:grpSpPr>
              <p:sp>
                <p:nvSpPr>
                  <p:cNvPr id="39" name="Freeform 34"/>
                  <p:cNvSpPr>
                    <a:spLocks/>
                  </p:cNvSpPr>
                  <p:nvPr/>
                </p:nvSpPr>
                <p:spPr bwMode="auto">
                  <a:xfrm>
                    <a:off x="2815" y="2164"/>
                    <a:ext cx="93" cy="70"/>
                  </a:xfrm>
                  <a:custGeom>
                    <a:avLst/>
                    <a:gdLst>
                      <a:gd name="T0" fmla="*/ 35 w 93"/>
                      <a:gd name="T1" fmla="*/ 11 h 70"/>
                      <a:gd name="T2" fmla="*/ 12 w 93"/>
                      <a:gd name="T3" fmla="*/ 32 h 70"/>
                      <a:gd name="T4" fmla="*/ 0 w 93"/>
                      <a:gd name="T5" fmla="*/ 48 h 70"/>
                      <a:gd name="T6" fmla="*/ 0 w 93"/>
                      <a:gd name="T7" fmla="*/ 65 h 70"/>
                      <a:gd name="T8" fmla="*/ 12 w 93"/>
                      <a:gd name="T9" fmla="*/ 70 h 70"/>
                      <a:gd name="T10" fmla="*/ 41 w 93"/>
                      <a:gd name="T11" fmla="*/ 65 h 70"/>
                      <a:gd name="T12" fmla="*/ 58 w 93"/>
                      <a:gd name="T13" fmla="*/ 59 h 70"/>
                      <a:gd name="T14" fmla="*/ 70 w 93"/>
                      <a:gd name="T15" fmla="*/ 43 h 70"/>
                      <a:gd name="T16" fmla="*/ 93 w 93"/>
                      <a:gd name="T17" fmla="*/ 32 h 70"/>
                      <a:gd name="T18" fmla="*/ 93 w 93"/>
                      <a:gd name="T19" fmla="*/ 16 h 70"/>
                      <a:gd name="T20" fmla="*/ 87 w 93"/>
                      <a:gd name="T21" fmla="*/ 0 h 70"/>
                      <a:gd name="T22" fmla="*/ 64 w 93"/>
                      <a:gd name="T23" fmla="*/ 11 h 70"/>
                      <a:gd name="T24" fmla="*/ 35 w 93"/>
                      <a:gd name="T25" fmla="*/ 11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3"/>
                      <a:gd name="T40" fmla="*/ 0 h 70"/>
                      <a:gd name="T41" fmla="*/ 93 w 93"/>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3" h="70">
                        <a:moveTo>
                          <a:pt x="35" y="11"/>
                        </a:moveTo>
                        <a:lnTo>
                          <a:pt x="12" y="32"/>
                        </a:lnTo>
                        <a:lnTo>
                          <a:pt x="0" y="48"/>
                        </a:lnTo>
                        <a:lnTo>
                          <a:pt x="0" y="65"/>
                        </a:lnTo>
                        <a:lnTo>
                          <a:pt x="12" y="70"/>
                        </a:lnTo>
                        <a:lnTo>
                          <a:pt x="41" y="65"/>
                        </a:lnTo>
                        <a:lnTo>
                          <a:pt x="58" y="59"/>
                        </a:lnTo>
                        <a:lnTo>
                          <a:pt x="70" y="43"/>
                        </a:lnTo>
                        <a:lnTo>
                          <a:pt x="93" y="32"/>
                        </a:lnTo>
                        <a:lnTo>
                          <a:pt x="93" y="16"/>
                        </a:lnTo>
                        <a:lnTo>
                          <a:pt x="87" y="0"/>
                        </a:lnTo>
                        <a:lnTo>
                          <a:pt x="64" y="11"/>
                        </a:lnTo>
                        <a:lnTo>
                          <a:pt x="3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 name="Freeform 35"/>
                  <p:cNvSpPr>
                    <a:spLocks/>
                  </p:cNvSpPr>
                  <p:nvPr/>
                </p:nvSpPr>
                <p:spPr bwMode="auto">
                  <a:xfrm>
                    <a:off x="3012" y="2143"/>
                    <a:ext cx="104" cy="75"/>
                  </a:xfrm>
                  <a:custGeom>
                    <a:avLst/>
                    <a:gdLst>
                      <a:gd name="T0" fmla="*/ 0 w 104"/>
                      <a:gd name="T1" fmla="*/ 5 h 75"/>
                      <a:gd name="T2" fmla="*/ 0 w 104"/>
                      <a:gd name="T3" fmla="*/ 32 h 75"/>
                      <a:gd name="T4" fmla="*/ 12 w 104"/>
                      <a:gd name="T5" fmla="*/ 43 h 75"/>
                      <a:gd name="T6" fmla="*/ 29 w 104"/>
                      <a:gd name="T7" fmla="*/ 48 h 75"/>
                      <a:gd name="T8" fmla="*/ 41 w 104"/>
                      <a:gd name="T9" fmla="*/ 53 h 75"/>
                      <a:gd name="T10" fmla="*/ 58 w 104"/>
                      <a:gd name="T11" fmla="*/ 64 h 75"/>
                      <a:gd name="T12" fmla="*/ 87 w 104"/>
                      <a:gd name="T13" fmla="*/ 75 h 75"/>
                      <a:gd name="T14" fmla="*/ 99 w 104"/>
                      <a:gd name="T15" fmla="*/ 69 h 75"/>
                      <a:gd name="T16" fmla="*/ 104 w 104"/>
                      <a:gd name="T17" fmla="*/ 64 h 75"/>
                      <a:gd name="T18" fmla="*/ 104 w 104"/>
                      <a:gd name="T19" fmla="*/ 59 h 75"/>
                      <a:gd name="T20" fmla="*/ 93 w 104"/>
                      <a:gd name="T21" fmla="*/ 43 h 75"/>
                      <a:gd name="T22" fmla="*/ 70 w 104"/>
                      <a:gd name="T23" fmla="*/ 26 h 75"/>
                      <a:gd name="T24" fmla="*/ 52 w 104"/>
                      <a:gd name="T25" fmla="*/ 10 h 75"/>
                      <a:gd name="T26" fmla="*/ 46 w 104"/>
                      <a:gd name="T27" fmla="*/ 0 h 75"/>
                      <a:gd name="T28" fmla="*/ 0 w 104"/>
                      <a:gd name="T29" fmla="*/ 5 h 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4"/>
                      <a:gd name="T46" fmla="*/ 0 h 75"/>
                      <a:gd name="T47" fmla="*/ 104 w 104"/>
                      <a:gd name="T48" fmla="*/ 75 h 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4" h="75">
                        <a:moveTo>
                          <a:pt x="0" y="5"/>
                        </a:moveTo>
                        <a:lnTo>
                          <a:pt x="0" y="32"/>
                        </a:lnTo>
                        <a:lnTo>
                          <a:pt x="12" y="43"/>
                        </a:lnTo>
                        <a:lnTo>
                          <a:pt x="29" y="48"/>
                        </a:lnTo>
                        <a:lnTo>
                          <a:pt x="41" y="53"/>
                        </a:lnTo>
                        <a:lnTo>
                          <a:pt x="58" y="64"/>
                        </a:lnTo>
                        <a:lnTo>
                          <a:pt x="87" y="75"/>
                        </a:lnTo>
                        <a:lnTo>
                          <a:pt x="99" y="69"/>
                        </a:lnTo>
                        <a:lnTo>
                          <a:pt x="104" y="64"/>
                        </a:lnTo>
                        <a:lnTo>
                          <a:pt x="104" y="59"/>
                        </a:lnTo>
                        <a:lnTo>
                          <a:pt x="93" y="43"/>
                        </a:lnTo>
                        <a:lnTo>
                          <a:pt x="70" y="26"/>
                        </a:lnTo>
                        <a:lnTo>
                          <a:pt x="52" y="10"/>
                        </a:lnTo>
                        <a:lnTo>
                          <a:pt x="46"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30" name="Group 36"/>
                <p:cNvGrpSpPr>
                  <a:grpSpLocks/>
                </p:cNvGrpSpPr>
                <p:nvPr/>
              </p:nvGrpSpPr>
              <p:grpSpPr bwMode="auto">
                <a:xfrm>
                  <a:off x="2803" y="1401"/>
                  <a:ext cx="342" cy="785"/>
                  <a:chOff x="2803" y="1401"/>
                  <a:chExt cx="342" cy="785"/>
                </a:xfrm>
              </p:grpSpPr>
              <p:grpSp>
                <p:nvGrpSpPr>
                  <p:cNvPr id="31" name="Group 37"/>
                  <p:cNvGrpSpPr>
                    <a:grpSpLocks/>
                  </p:cNvGrpSpPr>
                  <p:nvPr/>
                </p:nvGrpSpPr>
                <p:grpSpPr bwMode="auto">
                  <a:xfrm>
                    <a:off x="2844" y="1401"/>
                    <a:ext cx="220" cy="253"/>
                    <a:chOff x="2844" y="1401"/>
                    <a:chExt cx="220" cy="253"/>
                  </a:xfrm>
                </p:grpSpPr>
                <p:sp>
                  <p:nvSpPr>
                    <p:cNvPr id="36" name="Freeform 38"/>
                    <p:cNvSpPr>
                      <a:spLocks/>
                    </p:cNvSpPr>
                    <p:nvPr/>
                  </p:nvSpPr>
                  <p:spPr bwMode="auto">
                    <a:xfrm>
                      <a:off x="2844" y="1417"/>
                      <a:ext cx="220" cy="237"/>
                    </a:xfrm>
                    <a:custGeom>
                      <a:avLst/>
                      <a:gdLst>
                        <a:gd name="T0" fmla="*/ 0 w 220"/>
                        <a:gd name="T1" fmla="*/ 43 h 237"/>
                        <a:gd name="T2" fmla="*/ 70 w 220"/>
                        <a:gd name="T3" fmla="*/ 0 h 237"/>
                        <a:gd name="T4" fmla="*/ 139 w 220"/>
                        <a:gd name="T5" fmla="*/ 102 h 237"/>
                        <a:gd name="T6" fmla="*/ 151 w 220"/>
                        <a:gd name="T7" fmla="*/ 6 h 237"/>
                        <a:gd name="T8" fmla="*/ 197 w 220"/>
                        <a:gd name="T9" fmla="*/ 17 h 237"/>
                        <a:gd name="T10" fmla="*/ 220 w 220"/>
                        <a:gd name="T11" fmla="*/ 54 h 237"/>
                        <a:gd name="T12" fmla="*/ 214 w 220"/>
                        <a:gd name="T13" fmla="*/ 237 h 237"/>
                        <a:gd name="T14" fmla="*/ 23 w 220"/>
                        <a:gd name="T15" fmla="*/ 237 h 237"/>
                        <a:gd name="T16" fmla="*/ 0 w 220"/>
                        <a:gd name="T17" fmla="*/ 43 h 2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0"/>
                        <a:gd name="T28" fmla="*/ 0 h 237"/>
                        <a:gd name="T29" fmla="*/ 220 w 220"/>
                        <a:gd name="T30" fmla="*/ 237 h 2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0" h="237">
                          <a:moveTo>
                            <a:pt x="0" y="43"/>
                          </a:moveTo>
                          <a:lnTo>
                            <a:pt x="70" y="0"/>
                          </a:lnTo>
                          <a:lnTo>
                            <a:pt x="139" y="102"/>
                          </a:lnTo>
                          <a:lnTo>
                            <a:pt x="151" y="6"/>
                          </a:lnTo>
                          <a:lnTo>
                            <a:pt x="197" y="17"/>
                          </a:lnTo>
                          <a:lnTo>
                            <a:pt x="220" y="54"/>
                          </a:lnTo>
                          <a:lnTo>
                            <a:pt x="214" y="237"/>
                          </a:lnTo>
                          <a:lnTo>
                            <a:pt x="23" y="237"/>
                          </a:lnTo>
                          <a:lnTo>
                            <a:pt x="0" y="43"/>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 name="Freeform 39"/>
                    <p:cNvSpPr>
                      <a:spLocks/>
                    </p:cNvSpPr>
                    <p:nvPr/>
                  </p:nvSpPr>
                  <p:spPr bwMode="auto">
                    <a:xfrm>
                      <a:off x="2908" y="1401"/>
                      <a:ext cx="87" cy="140"/>
                    </a:xfrm>
                    <a:custGeom>
                      <a:avLst/>
                      <a:gdLst>
                        <a:gd name="T0" fmla="*/ 0 w 87"/>
                        <a:gd name="T1" fmla="*/ 16 h 140"/>
                        <a:gd name="T2" fmla="*/ 6 w 87"/>
                        <a:gd name="T3" fmla="*/ 0 h 140"/>
                        <a:gd name="T4" fmla="*/ 64 w 87"/>
                        <a:gd name="T5" fmla="*/ 27 h 140"/>
                        <a:gd name="T6" fmla="*/ 75 w 87"/>
                        <a:gd name="T7" fmla="*/ 11 h 140"/>
                        <a:gd name="T8" fmla="*/ 81 w 87"/>
                        <a:gd name="T9" fmla="*/ 16 h 140"/>
                        <a:gd name="T10" fmla="*/ 87 w 87"/>
                        <a:gd name="T11" fmla="*/ 97 h 140"/>
                        <a:gd name="T12" fmla="*/ 87 w 87"/>
                        <a:gd name="T13" fmla="*/ 140 h 140"/>
                        <a:gd name="T14" fmla="*/ 0 w 87"/>
                        <a:gd name="T15" fmla="*/ 16 h 140"/>
                        <a:gd name="T16" fmla="*/ 0 60000 65536"/>
                        <a:gd name="T17" fmla="*/ 0 60000 65536"/>
                        <a:gd name="T18" fmla="*/ 0 60000 65536"/>
                        <a:gd name="T19" fmla="*/ 0 60000 65536"/>
                        <a:gd name="T20" fmla="*/ 0 60000 65536"/>
                        <a:gd name="T21" fmla="*/ 0 60000 65536"/>
                        <a:gd name="T22" fmla="*/ 0 60000 65536"/>
                        <a:gd name="T23" fmla="*/ 0 60000 65536"/>
                        <a:gd name="T24" fmla="*/ 0 w 87"/>
                        <a:gd name="T25" fmla="*/ 0 h 140"/>
                        <a:gd name="T26" fmla="*/ 87 w 87"/>
                        <a:gd name="T27" fmla="*/ 140 h 1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7" h="140">
                          <a:moveTo>
                            <a:pt x="0" y="16"/>
                          </a:moveTo>
                          <a:lnTo>
                            <a:pt x="6" y="0"/>
                          </a:lnTo>
                          <a:lnTo>
                            <a:pt x="64" y="27"/>
                          </a:lnTo>
                          <a:lnTo>
                            <a:pt x="75" y="11"/>
                          </a:lnTo>
                          <a:lnTo>
                            <a:pt x="81" y="16"/>
                          </a:lnTo>
                          <a:lnTo>
                            <a:pt x="87" y="97"/>
                          </a:lnTo>
                          <a:lnTo>
                            <a:pt x="87" y="140"/>
                          </a:lnTo>
                          <a:lnTo>
                            <a:pt x="0" y="16"/>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 name="Freeform 40"/>
                    <p:cNvSpPr>
                      <a:spLocks/>
                    </p:cNvSpPr>
                    <p:nvPr/>
                  </p:nvSpPr>
                  <p:spPr bwMode="auto">
                    <a:xfrm>
                      <a:off x="2937" y="1428"/>
                      <a:ext cx="52" cy="27"/>
                    </a:xfrm>
                    <a:custGeom>
                      <a:avLst/>
                      <a:gdLst>
                        <a:gd name="T0" fmla="*/ 0 w 52"/>
                        <a:gd name="T1" fmla="*/ 27 h 27"/>
                        <a:gd name="T2" fmla="*/ 29 w 52"/>
                        <a:gd name="T3" fmla="*/ 0 h 27"/>
                        <a:gd name="T4" fmla="*/ 52 w 52"/>
                        <a:gd name="T5" fmla="*/ 22 h 27"/>
                        <a:gd name="T6" fmla="*/ 0 60000 65536"/>
                        <a:gd name="T7" fmla="*/ 0 60000 65536"/>
                        <a:gd name="T8" fmla="*/ 0 60000 65536"/>
                        <a:gd name="T9" fmla="*/ 0 w 52"/>
                        <a:gd name="T10" fmla="*/ 0 h 27"/>
                        <a:gd name="T11" fmla="*/ 52 w 52"/>
                        <a:gd name="T12" fmla="*/ 27 h 27"/>
                      </a:gdLst>
                      <a:ahLst/>
                      <a:cxnLst>
                        <a:cxn ang="T6">
                          <a:pos x="T0" y="T1"/>
                        </a:cxn>
                        <a:cxn ang="T7">
                          <a:pos x="T2" y="T3"/>
                        </a:cxn>
                        <a:cxn ang="T8">
                          <a:pos x="T4" y="T5"/>
                        </a:cxn>
                      </a:cxnLst>
                      <a:rect l="T9" t="T10" r="T11" b="T12"/>
                      <a:pathLst>
                        <a:path w="52" h="27">
                          <a:moveTo>
                            <a:pt x="0" y="27"/>
                          </a:moveTo>
                          <a:lnTo>
                            <a:pt x="29" y="0"/>
                          </a:lnTo>
                          <a:lnTo>
                            <a:pt x="52" y="2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2" name="Group 41"/>
                  <p:cNvGrpSpPr>
                    <a:grpSpLocks/>
                  </p:cNvGrpSpPr>
                  <p:nvPr/>
                </p:nvGrpSpPr>
                <p:grpSpPr bwMode="auto">
                  <a:xfrm>
                    <a:off x="2803" y="1412"/>
                    <a:ext cx="342" cy="774"/>
                    <a:chOff x="2803" y="1412"/>
                    <a:chExt cx="342" cy="774"/>
                  </a:xfrm>
                </p:grpSpPr>
                <p:sp>
                  <p:nvSpPr>
                    <p:cNvPr id="33" name="Freeform 42"/>
                    <p:cNvSpPr>
                      <a:spLocks/>
                    </p:cNvSpPr>
                    <p:nvPr/>
                  </p:nvSpPr>
                  <p:spPr bwMode="auto">
                    <a:xfrm>
                      <a:off x="2803" y="1412"/>
                      <a:ext cx="342" cy="774"/>
                    </a:xfrm>
                    <a:custGeom>
                      <a:avLst/>
                      <a:gdLst>
                        <a:gd name="T0" fmla="*/ 105 w 342"/>
                        <a:gd name="T1" fmla="*/ 0 h 774"/>
                        <a:gd name="T2" fmla="*/ 24 w 342"/>
                        <a:gd name="T3" fmla="*/ 59 h 774"/>
                        <a:gd name="T4" fmla="*/ 0 w 342"/>
                        <a:gd name="T5" fmla="*/ 242 h 774"/>
                        <a:gd name="T6" fmla="*/ 64 w 342"/>
                        <a:gd name="T7" fmla="*/ 360 h 774"/>
                        <a:gd name="T8" fmla="*/ 64 w 342"/>
                        <a:gd name="T9" fmla="*/ 381 h 774"/>
                        <a:gd name="T10" fmla="*/ 70 w 342"/>
                        <a:gd name="T11" fmla="*/ 414 h 774"/>
                        <a:gd name="T12" fmla="*/ 76 w 342"/>
                        <a:gd name="T13" fmla="*/ 430 h 774"/>
                        <a:gd name="T14" fmla="*/ 64 w 342"/>
                        <a:gd name="T15" fmla="*/ 559 h 774"/>
                        <a:gd name="T16" fmla="*/ 47 w 342"/>
                        <a:gd name="T17" fmla="*/ 768 h 774"/>
                        <a:gd name="T18" fmla="*/ 64 w 342"/>
                        <a:gd name="T19" fmla="*/ 774 h 774"/>
                        <a:gd name="T20" fmla="*/ 105 w 342"/>
                        <a:gd name="T21" fmla="*/ 763 h 774"/>
                        <a:gd name="T22" fmla="*/ 128 w 342"/>
                        <a:gd name="T23" fmla="*/ 618 h 774"/>
                        <a:gd name="T24" fmla="*/ 140 w 342"/>
                        <a:gd name="T25" fmla="*/ 569 h 774"/>
                        <a:gd name="T26" fmla="*/ 180 w 342"/>
                        <a:gd name="T27" fmla="*/ 430 h 774"/>
                        <a:gd name="T28" fmla="*/ 186 w 342"/>
                        <a:gd name="T29" fmla="*/ 575 h 774"/>
                        <a:gd name="T30" fmla="*/ 203 w 342"/>
                        <a:gd name="T31" fmla="*/ 747 h 774"/>
                        <a:gd name="T32" fmla="*/ 261 w 342"/>
                        <a:gd name="T33" fmla="*/ 752 h 774"/>
                        <a:gd name="T34" fmla="*/ 267 w 342"/>
                        <a:gd name="T35" fmla="*/ 564 h 774"/>
                        <a:gd name="T36" fmla="*/ 261 w 342"/>
                        <a:gd name="T37" fmla="*/ 376 h 774"/>
                        <a:gd name="T38" fmla="*/ 261 w 342"/>
                        <a:gd name="T39" fmla="*/ 285 h 774"/>
                        <a:gd name="T40" fmla="*/ 273 w 342"/>
                        <a:gd name="T41" fmla="*/ 252 h 774"/>
                        <a:gd name="T42" fmla="*/ 279 w 342"/>
                        <a:gd name="T43" fmla="*/ 258 h 774"/>
                        <a:gd name="T44" fmla="*/ 337 w 342"/>
                        <a:gd name="T45" fmla="*/ 226 h 774"/>
                        <a:gd name="T46" fmla="*/ 342 w 342"/>
                        <a:gd name="T47" fmla="*/ 167 h 774"/>
                        <a:gd name="T48" fmla="*/ 250 w 342"/>
                        <a:gd name="T49" fmla="*/ 22 h 774"/>
                        <a:gd name="T50" fmla="*/ 186 w 342"/>
                        <a:gd name="T51" fmla="*/ 0 h 774"/>
                        <a:gd name="T52" fmla="*/ 198 w 342"/>
                        <a:gd name="T53" fmla="*/ 97 h 774"/>
                        <a:gd name="T54" fmla="*/ 186 w 342"/>
                        <a:gd name="T55" fmla="*/ 193 h 774"/>
                        <a:gd name="T56" fmla="*/ 157 w 342"/>
                        <a:gd name="T57" fmla="*/ 102 h 774"/>
                        <a:gd name="T58" fmla="*/ 105 w 342"/>
                        <a:gd name="T59" fmla="*/ 0 h 77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2"/>
                        <a:gd name="T91" fmla="*/ 0 h 774"/>
                        <a:gd name="T92" fmla="*/ 342 w 342"/>
                        <a:gd name="T93" fmla="*/ 774 h 77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2" h="774">
                          <a:moveTo>
                            <a:pt x="105" y="0"/>
                          </a:moveTo>
                          <a:lnTo>
                            <a:pt x="24" y="59"/>
                          </a:lnTo>
                          <a:lnTo>
                            <a:pt x="0" y="242"/>
                          </a:lnTo>
                          <a:lnTo>
                            <a:pt x="64" y="360"/>
                          </a:lnTo>
                          <a:lnTo>
                            <a:pt x="64" y="381"/>
                          </a:lnTo>
                          <a:lnTo>
                            <a:pt x="70" y="414"/>
                          </a:lnTo>
                          <a:lnTo>
                            <a:pt x="76" y="430"/>
                          </a:lnTo>
                          <a:lnTo>
                            <a:pt x="64" y="559"/>
                          </a:lnTo>
                          <a:lnTo>
                            <a:pt x="47" y="768"/>
                          </a:lnTo>
                          <a:lnTo>
                            <a:pt x="64" y="774"/>
                          </a:lnTo>
                          <a:lnTo>
                            <a:pt x="105" y="763"/>
                          </a:lnTo>
                          <a:lnTo>
                            <a:pt x="128" y="618"/>
                          </a:lnTo>
                          <a:lnTo>
                            <a:pt x="140" y="569"/>
                          </a:lnTo>
                          <a:lnTo>
                            <a:pt x="180" y="430"/>
                          </a:lnTo>
                          <a:lnTo>
                            <a:pt x="186" y="575"/>
                          </a:lnTo>
                          <a:lnTo>
                            <a:pt x="203" y="747"/>
                          </a:lnTo>
                          <a:lnTo>
                            <a:pt x="261" y="752"/>
                          </a:lnTo>
                          <a:lnTo>
                            <a:pt x="267" y="564"/>
                          </a:lnTo>
                          <a:lnTo>
                            <a:pt x="261" y="376"/>
                          </a:lnTo>
                          <a:lnTo>
                            <a:pt x="261" y="285"/>
                          </a:lnTo>
                          <a:lnTo>
                            <a:pt x="273" y="252"/>
                          </a:lnTo>
                          <a:lnTo>
                            <a:pt x="279" y="258"/>
                          </a:lnTo>
                          <a:lnTo>
                            <a:pt x="337" y="226"/>
                          </a:lnTo>
                          <a:lnTo>
                            <a:pt x="342" y="167"/>
                          </a:lnTo>
                          <a:lnTo>
                            <a:pt x="250" y="22"/>
                          </a:lnTo>
                          <a:lnTo>
                            <a:pt x="186" y="0"/>
                          </a:lnTo>
                          <a:lnTo>
                            <a:pt x="198" y="97"/>
                          </a:lnTo>
                          <a:lnTo>
                            <a:pt x="186" y="193"/>
                          </a:lnTo>
                          <a:lnTo>
                            <a:pt x="157" y="102"/>
                          </a:lnTo>
                          <a:lnTo>
                            <a:pt x="105" y="0"/>
                          </a:lnTo>
                          <a:close/>
                        </a:path>
                      </a:pathLst>
                    </a:custGeom>
                    <a:solidFill>
                      <a:srgbClr val="5F3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 name="Freeform 43"/>
                    <p:cNvSpPr>
                      <a:spLocks/>
                    </p:cNvSpPr>
                    <p:nvPr/>
                  </p:nvSpPr>
                  <p:spPr bwMode="auto">
                    <a:xfrm>
                      <a:off x="2821" y="1498"/>
                      <a:ext cx="87" cy="199"/>
                    </a:xfrm>
                    <a:custGeom>
                      <a:avLst/>
                      <a:gdLst>
                        <a:gd name="T0" fmla="*/ 40 w 87"/>
                        <a:gd name="T1" fmla="*/ 0 h 199"/>
                        <a:gd name="T2" fmla="*/ 52 w 87"/>
                        <a:gd name="T3" fmla="*/ 48 h 199"/>
                        <a:gd name="T4" fmla="*/ 46 w 87"/>
                        <a:gd name="T5" fmla="*/ 118 h 199"/>
                        <a:gd name="T6" fmla="*/ 0 w 87"/>
                        <a:gd name="T7" fmla="*/ 129 h 199"/>
                        <a:gd name="T8" fmla="*/ 46 w 87"/>
                        <a:gd name="T9" fmla="*/ 134 h 199"/>
                        <a:gd name="T10" fmla="*/ 58 w 87"/>
                        <a:gd name="T11" fmla="*/ 177 h 199"/>
                        <a:gd name="T12" fmla="*/ 87 w 87"/>
                        <a:gd name="T13" fmla="*/ 199 h 199"/>
                        <a:gd name="T14" fmla="*/ 75 w 87"/>
                        <a:gd name="T15" fmla="*/ 161 h 199"/>
                        <a:gd name="T16" fmla="*/ 69 w 87"/>
                        <a:gd name="T17" fmla="*/ 145 h 199"/>
                        <a:gd name="T18" fmla="*/ 64 w 87"/>
                        <a:gd name="T19" fmla="*/ 97 h 199"/>
                        <a:gd name="T20" fmla="*/ 40 w 87"/>
                        <a:gd name="T21" fmla="*/ 0 h 1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7"/>
                        <a:gd name="T34" fmla="*/ 0 h 199"/>
                        <a:gd name="T35" fmla="*/ 87 w 87"/>
                        <a:gd name="T36" fmla="*/ 199 h 1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7" h="199">
                          <a:moveTo>
                            <a:pt x="40" y="0"/>
                          </a:moveTo>
                          <a:lnTo>
                            <a:pt x="52" y="48"/>
                          </a:lnTo>
                          <a:lnTo>
                            <a:pt x="46" y="118"/>
                          </a:lnTo>
                          <a:lnTo>
                            <a:pt x="0" y="129"/>
                          </a:lnTo>
                          <a:lnTo>
                            <a:pt x="46" y="134"/>
                          </a:lnTo>
                          <a:lnTo>
                            <a:pt x="58" y="177"/>
                          </a:lnTo>
                          <a:lnTo>
                            <a:pt x="87" y="199"/>
                          </a:lnTo>
                          <a:lnTo>
                            <a:pt x="75" y="161"/>
                          </a:lnTo>
                          <a:lnTo>
                            <a:pt x="69" y="145"/>
                          </a:lnTo>
                          <a:lnTo>
                            <a:pt x="64" y="97"/>
                          </a:lnTo>
                          <a:lnTo>
                            <a:pt x="40" y="0"/>
                          </a:lnTo>
                          <a:close/>
                        </a:path>
                      </a:pathLst>
                    </a:custGeom>
                    <a:solidFill>
                      <a:srgbClr val="3F1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 name="Freeform 44"/>
                    <p:cNvSpPr>
                      <a:spLocks/>
                    </p:cNvSpPr>
                    <p:nvPr/>
                  </p:nvSpPr>
                  <p:spPr bwMode="auto">
                    <a:xfrm>
                      <a:off x="2902" y="1509"/>
                      <a:ext cx="29" cy="27"/>
                    </a:xfrm>
                    <a:custGeom>
                      <a:avLst/>
                      <a:gdLst>
                        <a:gd name="T0" fmla="*/ 0 w 29"/>
                        <a:gd name="T1" fmla="*/ 27 h 27"/>
                        <a:gd name="T2" fmla="*/ 6 w 29"/>
                        <a:gd name="T3" fmla="*/ 0 h 27"/>
                        <a:gd name="T4" fmla="*/ 29 w 29"/>
                        <a:gd name="T5" fmla="*/ 21 h 27"/>
                        <a:gd name="T6" fmla="*/ 0 w 29"/>
                        <a:gd name="T7" fmla="*/ 27 h 27"/>
                        <a:gd name="T8" fmla="*/ 0 60000 65536"/>
                        <a:gd name="T9" fmla="*/ 0 60000 65536"/>
                        <a:gd name="T10" fmla="*/ 0 60000 65536"/>
                        <a:gd name="T11" fmla="*/ 0 60000 65536"/>
                        <a:gd name="T12" fmla="*/ 0 w 29"/>
                        <a:gd name="T13" fmla="*/ 0 h 27"/>
                        <a:gd name="T14" fmla="*/ 29 w 29"/>
                        <a:gd name="T15" fmla="*/ 27 h 27"/>
                      </a:gdLst>
                      <a:ahLst/>
                      <a:cxnLst>
                        <a:cxn ang="T8">
                          <a:pos x="T0" y="T1"/>
                        </a:cxn>
                        <a:cxn ang="T9">
                          <a:pos x="T2" y="T3"/>
                        </a:cxn>
                        <a:cxn ang="T10">
                          <a:pos x="T4" y="T5"/>
                        </a:cxn>
                        <a:cxn ang="T11">
                          <a:pos x="T6" y="T7"/>
                        </a:cxn>
                      </a:cxnLst>
                      <a:rect l="T12" t="T13" r="T14" b="T15"/>
                      <a:pathLst>
                        <a:path w="29" h="27">
                          <a:moveTo>
                            <a:pt x="0" y="27"/>
                          </a:moveTo>
                          <a:lnTo>
                            <a:pt x="6" y="0"/>
                          </a:lnTo>
                          <a:lnTo>
                            <a:pt x="29" y="21"/>
                          </a:lnTo>
                          <a:lnTo>
                            <a:pt x="0" y="27"/>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grpSp>
            <p:nvGrpSpPr>
              <p:cNvPr id="19" name="Group 45"/>
              <p:cNvGrpSpPr>
                <a:grpSpLocks/>
              </p:cNvGrpSpPr>
              <p:nvPr/>
            </p:nvGrpSpPr>
            <p:grpSpPr bwMode="auto">
              <a:xfrm>
                <a:off x="2896" y="1278"/>
                <a:ext cx="186" cy="386"/>
                <a:chOff x="2896" y="1278"/>
                <a:chExt cx="186" cy="386"/>
              </a:xfrm>
            </p:grpSpPr>
            <p:grpSp>
              <p:nvGrpSpPr>
                <p:cNvPr id="20" name="Group 46"/>
                <p:cNvGrpSpPr>
                  <a:grpSpLocks/>
                </p:cNvGrpSpPr>
                <p:nvPr/>
              </p:nvGrpSpPr>
              <p:grpSpPr bwMode="auto">
                <a:xfrm>
                  <a:off x="2896" y="1278"/>
                  <a:ext cx="110" cy="150"/>
                  <a:chOff x="2896" y="1278"/>
                  <a:chExt cx="110" cy="150"/>
                </a:xfrm>
              </p:grpSpPr>
              <p:grpSp>
                <p:nvGrpSpPr>
                  <p:cNvPr id="22" name="Group 47"/>
                  <p:cNvGrpSpPr>
                    <a:grpSpLocks/>
                  </p:cNvGrpSpPr>
                  <p:nvPr/>
                </p:nvGrpSpPr>
                <p:grpSpPr bwMode="auto">
                  <a:xfrm>
                    <a:off x="2902" y="1283"/>
                    <a:ext cx="99" cy="145"/>
                    <a:chOff x="2902" y="1283"/>
                    <a:chExt cx="99" cy="145"/>
                  </a:xfrm>
                </p:grpSpPr>
                <p:sp>
                  <p:nvSpPr>
                    <p:cNvPr id="24" name="Freeform 48"/>
                    <p:cNvSpPr>
                      <a:spLocks/>
                    </p:cNvSpPr>
                    <p:nvPr/>
                  </p:nvSpPr>
                  <p:spPr bwMode="auto">
                    <a:xfrm>
                      <a:off x="2902" y="1283"/>
                      <a:ext cx="99" cy="145"/>
                    </a:xfrm>
                    <a:custGeom>
                      <a:avLst/>
                      <a:gdLst>
                        <a:gd name="T0" fmla="*/ 93 w 99"/>
                        <a:gd name="T1" fmla="*/ 22 h 145"/>
                        <a:gd name="T2" fmla="*/ 99 w 99"/>
                        <a:gd name="T3" fmla="*/ 48 h 145"/>
                        <a:gd name="T4" fmla="*/ 93 w 99"/>
                        <a:gd name="T5" fmla="*/ 54 h 145"/>
                        <a:gd name="T6" fmla="*/ 99 w 99"/>
                        <a:gd name="T7" fmla="*/ 65 h 145"/>
                        <a:gd name="T8" fmla="*/ 93 w 99"/>
                        <a:gd name="T9" fmla="*/ 70 h 145"/>
                        <a:gd name="T10" fmla="*/ 93 w 99"/>
                        <a:gd name="T11" fmla="*/ 86 h 145"/>
                        <a:gd name="T12" fmla="*/ 93 w 99"/>
                        <a:gd name="T13" fmla="*/ 97 h 145"/>
                        <a:gd name="T14" fmla="*/ 93 w 99"/>
                        <a:gd name="T15" fmla="*/ 108 h 145"/>
                        <a:gd name="T16" fmla="*/ 87 w 99"/>
                        <a:gd name="T17" fmla="*/ 118 h 145"/>
                        <a:gd name="T18" fmla="*/ 81 w 99"/>
                        <a:gd name="T19" fmla="*/ 124 h 145"/>
                        <a:gd name="T20" fmla="*/ 81 w 99"/>
                        <a:gd name="T21" fmla="*/ 129 h 145"/>
                        <a:gd name="T22" fmla="*/ 64 w 99"/>
                        <a:gd name="T23" fmla="*/ 145 h 145"/>
                        <a:gd name="T24" fmla="*/ 12 w 99"/>
                        <a:gd name="T25" fmla="*/ 124 h 145"/>
                        <a:gd name="T26" fmla="*/ 12 w 99"/>
                        <a:gd name="T27" fmla="*/ 91 h 145"/>
                        <a:gd name="T28" fmla="*/ 12 w 99"/>
                        <a:gd name="T29" fmla="*/ 86 h 145"/>
                        <a:gd name="T30" fmla="*/ 6 w 99"/>
                        <a:gd name="T31" fmla="*/ 81 h 145"/>
                        <a:gd name="T32" fmla="*/ 0 w 99"/>
                        <a:gd name="T33" fmla="*/ 70 h 145"/>
                        <a:gd name="T34" fmla="*/ 0 w 99"/>
                        <a:gd name="T35" fmla="*/ 54 h 145"/>
                        <a:gd name="T36" fmla="*/ 6 w 99"/>
                        <a:gd name="T37" fmla="*/ 48 h 145"/>
                        <a:gd name="T38" fmla="*/ 6 w 99"/>
                        <a:gd name="T39" fmla="*/ 43 h 145"/>
                        <a:gd name="T40" fmla="*/ 6 w 99"/>
                        <a:gd name="T41" fmla="*/ 32 h 145"/>
                        <a:gd name="T42" fmla="*/ 6 w 99"/>
                        <a:gd name="T43" fmla="*/ 27 h 145"/>
                        <a:gd name="T44" fmla="*/ 12 w 99"/>
                        <a:gd name="T45" fmla="*/ 16 h 145"/>
                        <a:gd name="T46" fmla="*/ 12 w 99"/>
                        <a:gd name="T47" fmla="*/ 11 h 145"/>
                        <a:gd name="T48" fmla="*/ 23 w 99"/>
                        <a:gd name="T49" fmla="*/ 0 h 145"/>
                        <a:gd name="T50" fmla="*/ 35 w 99"/>
                        <a:gd name="T51" fmla="*/ 0 h 145"/>
                        <a:gd name="T52" fmla="*/ 46 w 99"/>
                        <a:gd name="T53" fmla="*/ 0 h 145"/>
                        <a:gd name="T54" fmla="*/ 58 w 99"/>
                        <a:gd name="T55" fmla="*/ 0 h 145"/>
                        <a:gd name="T56" fmla="*/ 64 w 99"/>
                        <a:gd name="T57" fmla="*/ 0 h 145"/>
                        <a:gd name="T58" fmla="*/ 75 w 99"/>
                        <a:gd name="T59" fmla="*/ 0 h 145"/>
                        <a:gd name="T60" fmla="*/ 87 w 99"/>
                        <a:gd name="T61" fmla="*/ 5 h 145"/>
                        <a:gd name="T62" fmla="*/ 87 w 99"/>
                        <a:gd name="T63" fmla="*/ 11 h 145"/>
                        <a:gd name="T64" fmla="*/ 93 w 99"/>
                        <a:gd name="T65" fmla="*/ 16 h 145"/>
                        <a:gd name="T66" fmla="*/ 93 w 99"/>
                        <a:gd name="T67" fmla="*/ 22 h 1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9"/>
                        <a:gd name="T103" fmla="*/ 0 h 145"/>
                        <a:gd name="T104" fmla="*/ 99 w 99"/>
                        <a:gd name="T105" fmla="*/ 145 h 1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9" h="145">
                          <a:moveTo>
                            <a:pt x="93" y="22"/>
                          </a:moveTo>
                          <a:lnTo>
                            <a:pt x="99" y="48"/>
                          </a:lnTo>
                          <a:lnTo>
                            <a:pt x="93" y="54"/>
                          </a:lnTo>
                          <a:lnTo>
                            <a:pt x="99" y="65"/>
                          </a:lnTo>
                          <a:lnTo>
                            <a:pt x="93" y="70"/>
                          </a:lnTo>
                          <a:lnTo>
                            <a:pt x="93" y="86"/>
                          </a:lnTo>
                          <a:lnTo>
                            <a:pt x="93" y="97"/>
                          </a:lnTo>
                          <a:lnTo>
                            <a:pt x="93" y="108"/>
                          </a:lnTo>
                          <a:lnTo>
                            <a:pt x="87" y="118"/>
                          </a:lnTo>
                          <a:lnTo>
                            <a:pt x="81" y="124"/>
                          </a:lnTo>
                          <a:lnTo>
                            <a:pt x="81" y="129"/>
                          </a:lnTo>
                          <a:lnTo>
                            <a:pt x="64" y="145"/>
                          </a:lnTo>
                          <a:lnTo>
                            <a:pt x="12" y="124"/>
                          </a:lnTo>
                          <a:lnTo>
                            <a:pt x="12" y="91"/>
                          </a:lnTo>
                          <a:lnTo>
                            <a:pt x="12" y="86"/>
                          </a:lnTo>
                          <a:lnTo>
                            <a:pt x="6" y="81"/>
                          </a:lnTo>
                          <a:lnTo>
                            <a:pt x="0" y="70"/>
                          </a:lnTo>
                          <a:lnTo>
                            <a:pt x="0" y="54"/>
                          </a:lnTo>
                          <a:lnTo>
                            <a:pt x="6" y="48"/>
                          </a:lnTo>
                          <a:lnTo>
                            <a:pt x="6" y="43"/>
                          </a:lnTo>
                          <a:lnTo>
                            <a:pt x="6" y="32"/>
                          </a:lnTo>
                          <a:lnTo>
                            <a:pt x="6" y="27"/>
                          </a:lnTo>
                          <a:lnTo>
                            <a:pt x="12" y="16"/>
                          </a:lnTo>
                          <a:lnTo>
                            <a:pt x="12" y="11"/>
                          </a:lnTo>
                          <a:lnTo>
                            <a:pt x="23" y="0"/>
                          </a:lnTo>
                          <a:lnTo>
                            <a:pt x="35" y="0"/>
                          </a:lnTo>
                          <a:lnTo>
                            <a:pt x="46" y="0"/>
                          </a:lnTo>
                          <a:lnTo>
                            <a:pt x="58" y="0"/>
                          </a:lnTo>
                          <a:lnTo>
                            <a:pt x="64" y="0"/>
                          </a:lnTo>
                          <a:lnTo>
                            <a:pt x="75" y="0"/>
                          </a:lnTo>
                          <a:lnTo>
                            <a:pt x="87" y="5"/>
                          </a:lnTo>
                          <a:lnTo>
                            <a:pt x="87" y="11"/>
                          </a:lnTo>
                          <a:lnTo>
                            <a:pt x="93" y="16"/>
                          </a:lnTo>
                          <a:lnTo>
                            <a:pt x="93" y="22"/>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25" name="Group 49"/>
                    <p:cNvGrpSpPr>
                      <a:grpSpLocks/>
                    </p:cNvGrpSpPr>
                    <p:nvPr/>
                  </p:nvGrpSpPr>
                  <p:grpSpPr bwMode="auto">
                    <a:xfrm>
                      <a:off x="2914" y="1331"/>
                      <a:ext cx="81" cy="70"/>
                      <a:chOff x="2914" y="1331"/>
                      <a:chExt cx="81" cy="70"/>
                    </a:xfrm>
                  </p:grpSpPr>
                  <p:sp>
                    <p:nvSpPr>
                      <p:cNvPr id="26" name="Freeform 50"/>
                      <p:cNvSpPr>
                        <a:spLocks/>
                      </p:cNvSpPr>
                      <p:nvPr/>
                    </p:nvSpPr>
                    <p:spPr bwMode="auto">
                      <a:xfrm>
                        <a:off x="2943" y="1331"/>
                        <a:ext cx="34" cy="11"/>
                      </a:xfrm>
                      <a:custGeom>
                        <a:avLst/>
                        <a:gdLst>
                          <a:gd name="T0" fmla="*/ 0 w 34"/>
                          <a:gd name="T1" fmla="*/ 0 h 11"/>
                          <a:gd name="T2" fmla="*/ 17 w 34"/>
                          <a:gd name="T3" fmla="*/ 0 h 11"/>
                          <a:gd name="T4" fmla="*/ 23 w 34"/>
                          <a:gd name="T5" fmla="*/ 0 h 11"/>
                          <a:gd name="T6" fmla="*/ 29 w 34"/>
                          <a:gd name="T7" fmla="*/ 6 h 11"/>
                          <a:gd name="T8" fmla="*/ 34 w 34"/>
                          <a:gd name="T9" fmla="*/ 6 h 11"/>
                          <a:gd name="T10" fmla="*/ 29 w 34"/>
                          <a:gd name="T11" fmla="*/ 6 h 11"/>
                          <a:gd name="T12" fmla="*/ 29 w 34"/>
                          <a:gd name="T13" fmla="*/ 11 h 11"/>
                          <a:gd name="T14" fmla="*/ 29 w 34"/>
                          <a:gd name="T15" fmla="*/ 11 h 11"/>
                          <a:gd name="T16" fmla="*/ 17 w 34"/>
                          <a:gd name="T17" fmla="*/ 11 h 11"/>
                          <a:gd name="T18" fmla="*/ 5 w 34"/>
                          <a:gd name="T19" fmla="*/ 11 h 11"/>
                          <a:gd name="T20" fmla="*/ 11 w 34"/>
                          <a:gd name="T21" fmla="*/ 11 h 11"/>
                          <a:gd name="T22" fmla="*/ 5 w 34"/>
                          <a:gd name="T23" fmla="*/ 6 h 11"/>
                          <a:gd name="T24" fmla="*/ 0 w 34"/>
                          <a:gd name="T25" fmla="*/ 0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11"/>
                          <a:gd name="T41" fmla="*/ 34 w 34"/>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11">
                            <a:moveTo>
                              <a:pt x="0" y="0"/>
                            </a:moveTo>
                            <a:lnTo>
                              <a:pt x="17" y="0"/>
                            </a:lnTo>
                            <a:lnTo>
                              <a:pt x="23" y="0"/>
                            </a:lnTo>
                            <a:lnTo>
                              <a:pt x="29" y="6"/>
                            </a:lnTo>
                            <a:lnTo>
                              <a:pt x="34" y="6"/>
                            </a:lnTo>
                            <a:lnTo>
                              <a:pt x="29" y="6"/>
                            </a:lnTo>
                            <a:lnTo>
                              <a:pt x="29" y="11"/>
                            </a:lnTo>
                            <a:lnTo>
                              <a:pt x="17" y="11"/>
                            </a:lnTo>
                            <a:lnTo>
                              <a:pt x="5" y="11"/>
                            </a:lnTo>
                            <a:lnTo>
                              <a:pt x="11" y="11"/>
                            </a:lnTo>
                            <a:lnTo>
                              <a:pt x="5" y="6"/>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Freeform 51"/>
                      <p:cNvSpPr>
                        <a:spLocks/>
                      </p:cNvSpPr>
                      <p:nvPr/>
                    </p:nvSpPr>
                    <p:spPr bwMode="auto">
                      <a:xfrm>
                        <a:off x="2983" y="1364"/>
                        <a:ext cx="12" cy="10"/>
                      </a:xfrm>
                      <a:custGeom>
                        <a:avLst/>
                        <a:gdLst>
                          <a:gd name="T0" fmla="*/ 0 w 12"/>
                          <a:gd name="T1" fmla="*/ 0 h 10"/>
                          <a:gd name="T2" fmla="*/ 12 w 12"/>
                          <a:gd name="T3" fmla="*/ 0 h 10"/>
                          <a:gd name="T4" fmla="*/ 12 w 12"/>
                          <a:gd name="T5" fmla="*/ 10 h 10"/>
                          <a:gd name="T6" fmla="*/ 0 w 12"/>
                          <a:gd name="T7" fmla="*/ 0 h 10"/>
                          <a:gd name="T8" fmla="*/ 0 60000 65536"/>
                          <a:gd name="T9" fmla="*/ 0 60000 65536"/>
                          <a:gd name="T10" fmla="*/ 0 60000 65536"/>
                          <a:gd name="T11" fmla="*/ 0 60000 65536"/>
                          <a:gd name="T12" fmla="*/ 0 w 12"/>
                          <a:gd name="T13" fmla="*/ 0 h 10"/>
                          <a:gd name="T14" fmla="*/ 12 w 12"/>
                          <a:gd name="T15" fmla="*/ 10 h 10"/>
                        </a:gdLst>
                        <a:ahLst/>
                        <a:cxnLst>
                          <a:cxn ang="T8">
                            <a:pos x="T0" y="T1"/>
                          </a:cxn>
                          <a:cxn ang="T9">
                            <a:pos x="T2" y="T3"/>
                          </a:cxn>
                          <a:cxn ang="T10">
                            <a:pos x="T4" y="T5"/>
                          </a:cxn>
                          <a:cxn ang="T11">
                            <a:pos x="T6" y="T7"/>
                          </a:cxn>
                        </a:cxnLst>
                        <a:rect l="T12" t="T13" r="T14" b="T15"/>
                        <a:pathLst>
                          <a:path w="12" h="10">
                            <a:moveTo>
                              <a:pt x="0" y="0"/>
                            </a:moveTo>
                            <a:lnTo>
                              <a:pt x="12" y="0"/>
                            </a:lnTo>
                            <a:lnTo>
                              <a:pt x="12" y="10"/>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52"/>
                      <p:cNvSpPr>
                        <a:spLocks/>
                      </p:cNvSpPr>
                      <p:nvPr/>
                    </p:nvSpPr>
                    <p:spPr bwMode="auto">
                      <a:xfrm>
                        <a:off x="2914" y="1364"/>
                        <a:ext cx="52" cy="37"/>
                      </a:xfrm>
                      <a:custGeom>
                        <a:avLst/>
                        <a:gdLst>
                          <a:gd name="T0" fmla="*/ 0 w 52"/>
                          <a:gd name="T1" fmla="*/ 5 h 37"/>
                          <a:gd name="T2" fmla="*/ 5 w 52"/>
                          <a:gd name="T3" fmla="*/ 5 h 37"/>
                          <a:gd name="T4" fmla="*/ 23 w 52"/>
                          <a:gd name="T5" fmla="*/ 27 h 37"/>
                          <a:gd name="T6" fmla="*/ 52 w 52"/>
                          <a:gd name="T7" fmla="*/ 37 h 37"/>
                          <a:gd name="T8" fmla="*/ 17 w 52"/>
                          <a:gd name="T9" fmla="*/ 32 h 37"/>
                          <a:gd name="T10" fmla="*/ 5 w 52"/>
                          <a:gd name="T11" fmla="*/ 21 h 37"/>
                          <a:gd name="T12" fmla="*/ 0 w 52"/>
                          <a:gd name="T13" fmla="*/ 21 h 37"/>
                          <a:gd name="T14" fmla="*/ 0 w 52"/>
                          <a:gd name="T15" fmla="*/ 0 h 37"/>
                          <a:gd name="T16" fmla="*/ 0 w 52"/>
                          <a:gd name="T17" fmla="*/ 5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37"/>
                          <a:gd name="T29" fmla="*/ 52 w 52"/>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37">
                            <a:moveTo>
                              <a:pt x="0" y="5"/>
                            </a:moveTo>
                            <a:lnTo>
                              <a:pt x="5" y="5"/>
                            </a:lnTo>
                            <a:lnTo>
                              <a:pt x="23" y="27"/>
                            </a:lnTo>
                            <a:lnTo>
                              <a:pt x="52" y="37"/>
                            </a:lnTo>
                            <a:lnTo>
                              <a:pt x="17" y="32"/>
                            </a:lnTo>
                            <a:lnTo>
                              <a:pt x="5" y="21"/>
                            </a:lnTo>
                            <a:lnTo>
                              <a:pt x="0" y="21"/>
                            </a:lnTo>
                            <a:lnTo>
                              <a:pt x="0" y="0"/>
                            </a:lnTo>
                            <a:lnTo>
                              <a:pt x="0" y="5"/>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23" name="Freeform 53"/>
                  <p:cNvSpPr>
                    <a:spLocks/>
                  </p:cNvSpPr>
                  <p:nvPr/>
                </p:nvSpPr>
                <p:spPr bwMode="auto">
                  <a:xfrm>
                    <a:off x="2896" y="1278"/>
                    <a:ext cx="110" cy="96"/>
                  </a:xfrm>
                  <a:custGeom>
                    <a:avLst/>
                    <a:gdLst>
                      <a:gd name="T0" fmla="*/ 18 w 110"/>
                      <a:gd name="T1" fmla="*/ 96 h 96"/>
                      <a:gd name="T2" fmla="*/ 12 w 110"/>
                      <a:gd name="T3" fmla="*/ 86 h 96"/>
                      <a:gd name="T4" fmla="*/ 6 w 110"/>
                      <a:gd name="T5" fmla="*/ 70 h 96"/>
                      <a:gd name="T6" fmla="*/ 0 w 110"/>
                      <a:gd name="T7" fmla="*/ 53 h 96"/>
                      <a:gd name="T8" fmla="*/ 0 w 110"/>
                      <a:gd name="T9" fmla="*/ 32 h 96"/>
                      <a:gd name="T10" fmla="*/ 6 w 110"/>
                      <a:gd name="T11" fmla="*/ 16 h 96"/>
                      <a:gd name="T12" fmla="*/ 18 w 110"/>
                      <a:gd name="T13" fmla="*/ 10 h 96"/>
                      <a:gd name="T14" fmla="*/ 29 w 110"/>
                      <a:gd name="T15" fmla="*/ 5 h 96"/>
                      <a:gd name="T16" fmla="*/ 52 w 110"/>
                      <a:gd name="T17" fmla="*/ 0 h 96"/>
                      <a:gd name="T18" fmla="*/ 76 w 110"/>
                      <a:gd name="T19" fmla="*/ 5 h 96"/>
                      <a:gd name="T20" fmla="*/ 93 w 110"/>
                      <a:gd name="T21" fmla="*/ 10 h 96"/>
                      <a:gd name="T22" fmla="*/ 105 w 110"/>
                      <a:gd name="T23" fmla="*/ 10 h 96"/>
                      <a:gd name="T24" fmla="*/ 110 w 110"/>
                      <a:gd name="T25" fmla="*/ 10 h 96"/>
                      <a:gd name="T26" fmla="*/ 105 w 110"/>
                      <a:gd name="T27" fmla="*/ 16 h 96"/>
                      <a:gd name="T28" fmla="*/ 99 w 110"/>
                      <a:gd name="T29" fmla="*/ 27 h 96"/>
                      <a:gd name="T30" fmla="*/ 99 w 110"/>
                      <a:gd name="T31" fmla="*/ 32 h 96"/>
                      <a:gd name="T32" fmla="*/ 93 w 110"/>
                      <a:gd name="T33" fmla="*/ 27 h 96"/>
                      <a:gd name="T34" fmla="*/ 76 w 110"/>
                      <a:gd name="T35" fmla="*/ 21 h 96"/>
                      <a:gd name="T36" fmla="*/ 64 w 110"/>
                      <a:gd name="T37" fmla="*/ 21 h 96"/>
                      <a:gd name="T38" fmla="*/ 52 w 110"/>
                      <a:gd name="T39" fmla="*/ 21 h 96"/>
                      <a:gd name="T40" fmla="*/ 41 w 110"/>
                      <a:gd name="T41" fmla="*/ 21 h 96"/>
                      <a:gd name="T42" fmla="*/ 47 w 110"/>
                      <a:gd name="T43" fmla="*/ 27 h 96"/>
                      <a:gd name="T44" fmla="*/ 47 w 110"/>
                      <a:gd name="T45" fmla="*/ 32 h 96"/>
                      <a:gd name="T46" fmla="*/ 41 w 110"/>
                      <a:gd name="T47" fmla="*/ 37 h 96"/>
                      <a:gd name="T48" fmla="*/ 35 w 110"/>
                      <a:gd name="T49" fmla="*/ 48 h 96"/>
                      <a:gd name="T50" fmla="*/ 29 w 110"/>
                      <a:gd name="T51" fmla="*/ 59 h 96"/>
                      <a:gd name="T52" fmla="*/ 29 w 110"/>
                      <a:gd name="T53" fmla="*/ 70 h 96"/>
                      <a:gd name="T54" fmla="*/ 23 w 110"/>
                      <a:gd name="T55" fmla="*/ 64 h 96"/>
                      <a:gd name="T56" fmla="*/ 23 w 110"/>
                      <a:gd name="T57" fmla="*/ 59 h 96"/>
                      <a:gd name="T58" fmla="*/ 18 w 110"/>
                      <a:gd name="T59" fmla="*/ 53 h 96"/>
                      <a:gd name="T60" fmla="*/ 6 w 110"/>
                      <a:gd name="T61" fmla="*/ 59 h 96"/>
                      <a:gd name="T62" fmla="*/ 6 w 110"/>
                      <a:gd name="T63" fmla="*/ 59 h 96"/>
                      <a:gd name="T64" fmla="*/ 12 w 110"/>
                      <a:gd name="T65" fmla="*/ 80 h 96"/>
                      <a:gd name="T66" fmla="*/ 12 w 110"/>
                      <a:gd name="T67" fmla="*/ 86 h 96"/>
                      <a:gd name="T68" fmla="*/ 18 w 110"/>
                      <a:gd name="T69" fmla="*/ 96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0"/>
                      <a:gd name="T106" fmla="*/ 0 h 96"/>
                      <a:gd name="T107" fmla="*/ 110 w 110"/>
                      <a:gd name="T108" fmla="*/ 96 h 9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0" h="96">
                        <a:moveTo>
                          <a:pt x="18" y="96"/>
                        </a:moveTo>
                        <a:lnTo>
                          <a:pt x="12" y="86"/>
                        </a:lnTo>
                        <a:lnTo>
                          <a:pt x="6" y="70"/>
                        </a:lnTo>
                        <a:lnTo>
                          <a:pt x="0" y="53"/>
                        </a:lnTo>
                        <a:lnTo>
                          <a:pt x="0" y="32"/>
                        </a:lnTo>
                        <a:lnTo>
                          <a:pt x="6" y="16"/>
                        </a:lnTo>
                        <a:lnTo>
                          <a:pt x="18" y="10"/>
                        </a:lnTo>
                        <a:lnTo>
                          <a:pt x="29" y="5"/>
                        </a:lnTo>
                        <a:lnTo>
                          <a:pt x="52" y="0"/>
                        </a:lnTo>
                        <a:lnTo>
                          <a:pt x="76" y="5"/>
                        </a:lnTo>
                        <a:lnTo>
                          <a:pt x="93" y="10"/>
                        </a:lnTo>
                        <a:lnTo>
                          <a:pt x="105" y="10"/>
                        </a:lnTo>
                        <a:lnTo>
                          <a:pt x="110" y="10"/>
                        </a:lnTo>
                        <a:lnTo>
                          <a:pt x="105" y="16"/>
                        </a:lnTo>
                        <a:lnTo>
                          <a:pt x="99" y="27"/>
                        </a:lnTo>
                        <a:lnTo>
                          <a:pt x="99" y="32"/>
                        </a:lnTo>
                        <a:lnTo>
                          <a:pt x="93" y="27"/>
                        </a:lnTo>
                        <a:lnTo>
                          <a:pt x="76" y="21"/>
                        </a:lnTo>
                        <a:lnTo>
                          <a:pt x="64" y="21"/>
                        </a:lnTo>
                        <a:lnTo>
                          <a:pt x="52" y="21"/>
                        </a:lnTo>
                        <a:lnTo>
                          <a:pt x="41" y="21"/>
                        </a:lnTo>
                        <a:lnTo>
                          <a:pt x="47" y="27"/>
                        </a:lnTo>
                        <a:lnTo>
                          <a:pt x="47" y="32"/>
                        </a:lnTo>
                        <a:lnTo>
                          <a:pt x="41" y="37"/>
                        </a:lnTo>
                        <a:lnTo>
                          <a:pt x="35" y="48"/>
                        </a:lnTo>
                        <a:lnTo>
                          <a:pt x="29" y="59"/>
                        </a:lnTo>
                        <a:lnTo>
                          <a:pt x="29" y="70"/>
                        </a:lnTo>
                        <a:lnTo>
                          <a:pt x="23" y="64"/>
                        </a:lnTo>
                        <a:lnTo>
                          <a:pt x="23" y="59"/>
                        </a:lnTo>
                        <a:lnTo>
                          <a:pt x="18" y="53"/>
                        </a:lnTo>
                        <a:lnTo>
                          <a:pt x="6" y="59"/>
                        </a:lnTo>
                        <a:lnTo>
                          <a:pt x="12" y="80"/>
                        </a:lnTo>
                        <a:lnTo>
                          <a:pt x="12" y="86"/>
                        </a:lnTo>
                        <a:lnTo>
                          <a:pt x="18" y="96"/>
                        </a:lnTo>
                        <a:close/>
                      </a:path>
                    </a:pathLst>
                  </a:custGeom>
                  <a:solidFill>
                    <a:srgbClr val="BF7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1" name="Freeform 54"/>
                <p:cNvSpPr>
                  <a:spLocks/>
                </p:cNvSpPr>
                <p:nvPr/>
              </p:nvSpPr>
              <p:spPr bwMode="auto">
                <a:xfrm>
                  <a:off x="2989" y="1622"/>
                  <a:ext cx="93" cy="42"/>
                </a:xfrm>
                <a:custGeom>
                  <a:avLst/>
                  <a:gdLst>
                    <a:gd name="T0" fmla="*/ 93 w 93"/>
                    <a:gd name="T1" fmla="*/ 37 h 42"/>
                    <a:gd name="T2" fmla="*/ 69 w 93"/>
                    <a:gd name="T3" fmla="*/ 42 h 42"/>
                    <a:gd name="T4" fmla="*/ 40 w 93"/>
                    <a:gd name="T5" fmla="*/ 42 h 42"/>
                    <a:gd name="T6" fmla="*/ 17 w 93"/>
                    <a:gd name="T7" fmla="*/ 32 h 42"/>
                    <a:gd name="T8" fmla="*/ 0 w 93"/>
                    <a:gd name="T9" fmla="*/ 5 h 42"/>
                    <a:gd name="T10" fmla="*/ 40 w 93"/>
                    <a:gd name="T11" fmla="*/ 10 h 42"/>
                    <a:gd name="T12" fmla="*/ 40 w 93"/>
                    <a:gd name="T13" fmla="*/ 0 h 42"/>
                    <a:gd name="T14" fmla="*/ 58 w 93"/>
                    <a:gd name="T15" fmla="*/ 0 h 42"/>
                    <a:gd name="T16" fmla="*/ 81 w 93"/>
                    <a:gd name="T17" fmla="*/ 10 h 42"/>
                    <a:gd name="T18" fmla="*/ 87 w 93"/>
                    <a:gd name="T19" fmla="*/ 10 h 42"/>
                    <a:gd name="T20" fmla="*/ 93 w 93"/>
                    <a:gd name="T21" fmla="*/ 37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3"/>
                    <a:gd name="T34" fmla="*/ 0 h 42"/>
                    <a:gd name="T35" fmla="*/ 93 w 93"/>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3" h="42">
                      <a:moveTo>
                        <a:pt x="93" y="37"/>
                      </a:moveTo>
                      <a:lnTo>
                        <a:pt x="69" y="42"/>
                      </a:lnTo>
                      <a:lnTo>
                        <a:pt x="40" y="42"/>
                      </a:lnTo>
                      <a:lnTo>
                        <a:pt x="17" y="32"/>
                      </a:lnTo>
                      <a:lnTo>
                        <a:pt x="0" y="5"/>
                      </a:lnTo>
                      <a:lnTo>
                        <a:pt x="40" y="10"/>
                      </a:lnTo>
                      <a:lnTo>
                        <a:pt x="40" y="0"/>
                      </a:lnTo>
                      <a:lnTo>
                        <a:pt x="58" y="0"/>
                      </a:lnTo>
                      <a:lnTo>
                        <a:pt x="81" y="10"/>
                      </a:lnTo>
                      <a:lnTo>
                        <a:pt x="87" y="10"/>
                      </a:lnTo>
                      <a:lnTo>
                        <a:pt x="93" y="37"/>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pic>
          <p:nvPicPr>
            <p:cNvPr id="15" name="Picture 55"/>
            <p:cNvPicPr>
              <a:picLocks noChangeAspect="1" noChangeArrowheads="1"/>
            </p:cNvPicPr>
            <p:nvPr/>
          </p:nvPicPr>
          <p:blipFill>
            <a:blip r:embed="rId8">
              <a:extLst>
                <a:ext uri="{28A0092B-C50C-407E-A947-70E740481C1C}">
                  <a14:useLocalDpi xmlns:a14="http://schemas.microsoft.com/office/drawing/2010/main" val="0"/>
                </a:ext>
              </a:extLst>
            </a:blip>
            <a:srcRect l="3053" t="11359" r="2036" b="5432"/>
            <a:stretch>
              <a:fillRect/>
            </a:stretch>
          </p:blipFill>
          <p:spPr bwMode="auto">
            <a:xfrm>
              <a:off x="477838" y="3349625"/>
              <a:ext cx="125412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pic>
          <p:nvPicPr>
            <p:cNvPr id="16" name="Picture 56" descr="bnsf locomotive"/>
            <p:cNvPicPr>
              <a:picLocks noChangeAspect="1" noChangeArrowheads="1"/>
            </p:cNvPicPr>
            <p:nvPr/>
          </p:nvPicPr>
          <p:blipFill>
            <a:blip r:embed="rId9">
              <a:lum bright="22000" contrast="20000"/>
              <a:extLst>
                <a:ext uri="{28A0092B-C50C-407E-A947-70E740481C1C}">
                  <a14:useLocalDpi xmlns:a14="http://schemas.microsoft.com/office/drawing/2010/main" val="0"/>
                </a:ext>
              </a:extLst>
            </a:blip>
            <a:srcRect/>
            <a:stretch>
              <a:fillRect/>
            </a:stretch>
          </p:blipFill>
          <p:spPr bwMode="auto">
            <a:xfrm>
              <a:off x="609601" y="4181475"/>
              <a:ext cx="10287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7" descr="windmills"/>
            <p:cNvPicPr>
              <a:picLocks noChangeAspect="1" noChangeArrowheads="1"/>
            </p:cNvPicPr>
            <p:nvPr/>
          </p:nvPicPr>
          <p:blipFill>
            <a:blip r:embed="rId10">
              <a:extLst>
                <a:ext uri="{28A0092B-C50C-407E-A947-70E740481C1C}">
                  <a14:useLocalDpi xmlns:a14="http://schemas.microsoft.com/office/drawing/2010/main" val="0"/>
                </a:ext>
              </a:extLst>
            </a:blip>
            <a:srcRect l="27907" b="28030"/>
            <a:stretch>
              <a:fillRect/>
            </a:stretch>
          </p:blipFill>
          <p:spPr bwMode="auto">
            <a:xfrm>
              <a:off x="479426" y="5167313"/>
              <a:ext cx="13382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 name="Text Box 13"/>
          <p:cNvSpPr txBox="1">
            <a:spLocks noChangeArrowheads="1"/>
          </p:cNvSpPr>
          <p:nvPr/>
        </p:nvSpPr>
        <p:spPr bwMode="auto">
          <a:xfrm>
            <a:off x="5504037" y="4039346"/>
            <a:ext cx="3373616" cy="22467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57200">
              <a:defRPr i="1">
                <a:solidFill>
                  <a:schemeClr val="tx1"/>
                </a:solidFill>
                <a:latin typeface="Times New Roman" pitchFamily="18" charset="0"/>
              </a:defRPr>
            </a:lvl1pPr>
            <a:lvl2pPr defTabSz="457200">
              <a:defRPr i="1">
                <a:solidFill>
                  <a:schemeClr val="tx1"/>
                </a:solidFill>
                <a:latin typeface="Times New Roman" pitchFamily="18" charset="0"/>
              </a:defRPr>
            </a:lvl2pPr>
            <a:lvl3pPr defTabSz="457200">
              <a:defRPr i="1">
                <a:solidFill>
                  <a:schemeClr val="tx1"/>
                </a:solidFill>
                <a:latin typeface="Times New Roman" pitchFamily="18" charset="0"/>
              </a:defRPr>
            </a:lvl3pPr>
            <a:lvl4pPr defTabSz="457200">
              <a:defRPr i="1">
                <a:solidFill>
                  <a:schemeClr val="tx1"/>
                </a:solidFill>
                <a:latin typeface="Times New Roman" pitchFamily="18" charset="0"/>
              </a:defRPr>
            </a:lvl4pPr>
            <a:lvl5pPr defTabSz="457200">
              <a:defRPr i="1">
                <a:solidFill>
                  <a:schemeClr val="tx1"/>
                </a:solidFill>
                <a:latin typeface="Times New Roman" pitchFamily="18" charset="0"/>
              </a:defRPr>
            </a:lvl5pPr>
            <a:lvl6pPr algn="ctr" defTabSz="457200" eaLnBrk="0" fontAlgn="base" hangingPunct="0">
              <a:spcBef>
                <a:spcPct val="0"/>
              </a:spcBef>
              <a:spcAft>
                <a:spcPct val="0"/>
              </a:spcAft>
              <a:defRPr i="1">
                <a:solidFill>
                  <a:schemeClr val="tx1"/>
                </a:solidFill>
                <a:latin typeface="Times New Roman" pitchFamily="18" charset="0"/>
              </a:defRPr>
            </a:lvl6pPr>
            <a:lvl7pPr algn="ctr" defTabSz="457200" eaLnBrk="0" fontAlgn="base" hangingPunct="0">
              <a:spcBef>
                <a:spcPct val="0"/>
              </a:spcBef>
              <a:spcAft>
                <a:spcPct val="0"/>
              </a:spcAft>
              <a:defRPr i="1">
                <a:solidFill>
                  <a:schemeClr val="tx1"/>
                </a:solidFill>
                <a:latin typeface="Times New Roman" pitchFamily="18" charset="0"/>
              </a:defRPr>
            </a:lvl7pPr>
            <a:lvl8pPr algn="ctr" defTabSz="457200" eaLnBrk="0" fontAlgn="base" hangingPunct="0">
              <a:spcBef>
                <a:spcPct val="0"/>
              </a:spcBef>
              <a:spcAft>
                <a:spcPct val="0"/>
              </a:spcAft>
              <a:defRPr i="1">
                <a:solidFill>
                  <a:schemeClr val="tx1"/>
                </a:solidFill>
                <a:latin typeface="Times New Roman" pitchFamily="18" charset="0"/>
              </a:defRPr>
            </a:lvl8pPr>
            <a:lvl9pPr algn="ctr" defTabSz="457200" eaLnBrk="0" fontAlgn="base" hangingPunct="0">
              <a:spcBef>
                <a:spcPct val="0"/>
              </a:spcBef>
              <a:spcAft>
                <a:spcPct val="0"/>
              </a:spcAft>
              <a:defRPr i="1">
                <a:solidFill>
                  <a:schemeClr val="tx1"/>
                </a:solidFill>
                <a:latin typeface="Times New Roman" pitchFamily="18" charset="0"/>
              </a:defRPr>
            </a:lvl9pPr>
          </a:lstStyle>
          <a:p>
            <a:pPr algn="l"/>
            <a:endParaRPr lang="en-US" sz="2000" i="0" dirty="0"/>
          </a:p>
          <a:p>
            <a:pPr algn="l"/>
            <a:r>
              <a:rPr lang="en-US" sz="2000" i="0" dirty="0"/>
              <a:t>	“Transfer function”</a:t>
            </a:r>
          </a:p>
          <a:p>
            <a:pPr algn="l"/>
            <a:r>
              <a:rPr lang="en-US" sz="2000" i="0" dirty="0"/>
              <a:t>	“Transformation function”</a:t>
            </a:r>
          </a:p>
          <a:p>
            <a:pPr algn="l"/>
            <a:r>
              <a:rPr lang="en-US" sz="2000" i="0" dirty="0"/>
              <a:t>	“Law of motion”</a:t>
            </a:r>
          </a:p>
          <a:p>
            <a:pPr algn="l"/>
            <a:r>
              <a:rPr lang="en-US" sz="2000" i="0" dirty="0"/>
              <a:t>	“Model”</a:t>
            </a:r>
          </a:p>
          <a:p>
            <a:pPr algn="l"/>
            <a:r>
              <a:rPr lang="en-US" sz="2000" i="0" dirty="0"/>
              <a:t>	“transition function”</a:t>
            </a:r>
          </a:p>
          <a:p>
            <a:pPr algn="l"/>
            <a:r>
              <a:rPr lang="en-US" sz="2000" i="0" dirty="0"/>
              <a:t>	</a:t>
            </a:r>
          </a:p>
        </p:txBody>
      </p:sp>
      <p:sp>
        <p:nvSpPr>
          <p:cNvPr id="42" name="Text Box 13"/>
          <p:cNvSpPr txBox="1">
            <a:spLocks noChangeArrowheads="1"/>
          </p:cNvSpPr>
          <p:nvPr/>
        </p:nvSpPr>
        <p:spPr bwMode="auto">
          <a:xfrm>
            <a:off x="2608341" y="6111138"/>
            <a:ext cx="6150648" cy="70788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457200">
              <a:defRPr i="1">
                <a:solidFill>
                  <a:schemeClr val="tx1"/>
                </a:solidFill>
                <a:latin typeface="Times New Roman" pitchFamily="18" charset="0"/>
              </a:defRPr>
            </a:lvl1pPr>
            <a:lvl2pPr defTabSz="457200">
              <a:defRPr i="1">
                <a:solidFill>
                  <a:schemeClr val="tx1"/>
                </a:solidFill>
                <a:latin typeface="Times New Roman" pitchFamily="18" charset="0"/>
              </a:defRPr>
            </a:lvl2pPr>
            <a:lvl3pPr defTabSz="457200">
              <a:defRPr i="1">
                <a:solidFill>
                  <a:schemeClr val="tx1"/>
                </a:solidFill>
                <a:latin typeface="Times New Roman" pitchFamily="18" charset="0"/>
              </a:defRPr>
            </a:lvl3pPr>
            <a:lvl4pPr defTabSz="457200">
              <a:defRPr i="1">
                <a:solidFill>
                  <a:schemeClr val="tx1"/>
                </a:solidFill>
                <a:latin typeface="Times New Roman" pitchFamily="18" charset="0"/>
              </a:defRPr>
            </a:lvl4pPr>
            <a:lvl5pPr defTabSz="457200">
              <a:defRPr i="1">
                <a:solidFill>
                  <a:schemeClr val="tx1"/>
                </a:solidFill>
                <a:latin typeface="Times New Roman" pitchFamily="18" charset="0"/>
              </a:defRPr>
            </a:lvl5pPr>
            <a:lvl6pPr algn="ctr" defTabSz="457200" eaLnBrk="0" fontAlgn="base" hangingPunct="0">
              <a:spcBef>
                <a:spcPct val="0"/>
              </a:spcBef>
              <a:spcAft>
                <a:spcPct val="0"/>
              </a:spcAft>
              <a:defRPr i="1">
                <a:solidFill>
                  <a:schemeClr val="tx1"/>
                </a:solidFill>
                <a:latin typeface="Times New Roman" pitchFamily="18" charset="0"/>
              </a:defRPr>
            </a:lvl6pPr>
            <a:lvl7pPr algn="ctr" defTabSz="457200" eaLnBrk="0" fontAlgn="base" hangingPunct="0">
              <a:spcBef>
                <a:spcPct val="0"/>
              </a:spcBef>
              <a:spcAft>
                <a:spcPct val="0"/>
              </a:spcAft>
              <a:defRPr i="1">
                <a:solidFill>
                  <a:schemeClr val="tx1"/>
                </a:solidFill>
                <a:latin typeface="Times New Roman" pitchFamily="18" charset="0"/>
              </a:defRPr>
            </a:lvl7pPr>
            <a:lvl8pPr algn="ctr" defTabSz="457200" eaLnBrk="0" fontAlgn="base" hangingPunct="0">
              <a:spcBef>
                <a:spcPct val="0"/>
              </a:spcBef>
              <a:spcAft>
                <a:spcPct val="0"/>
              </a:spcAft>
              <a:defRPr i="1">
                <a:solidFill>
                  <a:schemeClr val="tx1"/>
                </a:solidFill>
                <a:latin typeface="Times New Roman" pitchFamily="18" charset="0"/>
              </a:defRPr>
            </a:lvl8pPr>
            <a:lvl9pPr algn="ctr" defTabSz="457200" eaLnBrk="0" fontAlgn="base" hangingPunct="0">
              <a:spcBef>
                <a:spcPct val="0"/>
              </a:spcBef>
              <a:spcAft>
                <a:spcPct val="0"/>
              </a:spcAft>
              <a:defRPr i="1">
                <a:solidFill>
                  <a:schemeClr val="tx1"/>
                </a:solidFill>
                <a:latin typeface="Times New Roman" pitchFamily="18" charset="0"/>
              </a:defRPr>
            </a:lvl9pPr>
          </a:lstStyle>
          <a:p>
            <a:pPr algn="l"/>
            <a:r>
              <a:rPr lang="en-US" sz="2000" dirty="0"/>
              <a:t>For many applications, these equations are unknown. This is known as “model-free” dynamic programming. </a:t>
            </a:r>
          </a:p>
        </p:txBody>
      </p:sp>
      <p:sp>
        <p:nvSpPr>
          <p:cNvPr id="2" name="Footer Placeholder 1"/>
          <p:cNvSpPr>
            <a:spLocks noGrp="1"/>
          </p:cNvSpPr>
          <p:nvPr>
            <p:ph type="ftr" sz="quarter" idx="11"/>
          </p:nvPr>
        </p:nvSpPr>
        <p:spPr/>
        <p:txBody>
          <a:bodyPr/>
          <a:lstStyle/>
          <a:p>
            <a:pPr>
              <a:defRPr/>
            </a:pPr>
            <a:r>
              <a:rPr lang="en-US"/>
              <a:t>© 2018 W.B. Powell</a:t>
            </a:r>
          </a:p>
        </p:txBody>
      </p:sp>
      <p:sp>
        <p:nvSpPr>
          <p:cNvPr id="3" name="Slide Number Placeholder 2"/>
          <p:cNvSpPr>
            <a:spLocks noGrp="1"/>
          </p:cNvSpPr>
          <p:nvPr>
            <p:ph type="sldNum" sz="quarter" idx="12"/>
          </p:nvPr>
        </p:nvSpPr>
        <p:spPr/>
        <p:txBody>
          <a:bodyPr/>
          <a:lstStyle/>
          <a:p>
            <a:pPr>
              <a:defRPr/>
            </a:pPr>
            <a:r>
              <a:rPr lang="en-US"/>
              <a:t>Slide </a:t>
            </a:r>
            <a:fld id="{CA1BF554-DF22-475E-92F9-B7E92000597D}" type="slidenum">
              <a:rPr lang="en-US" smtClean="0"/>
              <a:pPr>
                <a:defRPr/>
              </a:pPr>
              <a:t>64</a:t>
            </a:fld>
            <a:endParaRPr lang="en-US"/>
          </a:p>
        </p:txBody>
      </p:sp>
    </p:spTree>
    <p:extLst>
      <p:ext uri="{BB962C8B-B14F-4D97-AF65-F5344CB8AC3E}">
        <p14:creationId xmlns:p14="http://schemas.microsoft.com/office/powerpoint/2010/main" val="16040769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85800" y="1143000"/>
            <a:ext cx="6541852" cy="1292932"/>
          </a:xfrm>
          <a:prstGeom prst="rect">
            <a:avLst/>
          </a:prstGeom>
        </p:spPr>
      </p:pic>
      <p:pic>
        <p:nvPicPr>
          <p:cNvPr id="5" name="Picture 4"/>
          <p:cNvPicPr>
            <a:picLocks noChangeAspect="1"/>
          </p:cNvPicPr>
          <p:nvPr/>
        </p:nvPicPr>
        <p:blipFill>
          <a:blip r:embed="rId3"/>
          <a:stretch>
            <a:fillRect/>
          </a:stretch>
        </p:blipFill>
        <p:spPr>
          <a:xfrm>
            <a:off x="334717" y="2387292"/>
            <a:ext cx="7077762" cy="4301403"/>
          </a:xfrm>
          <a:prstGeom prst="rect">
            <a:avLst/>
          </a:prstGeom>
        </p:spPr>
      </p:pic>
      <p:sp>
        <p:nvSpPr>
          <p:cNvPr id="6" name="Footer Placeholder 5"/>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41987457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stochastic, dynamic problems</a:t>
            </a:r>
          </a:p>
        </p:txBody>
      </p:sp>
      <p:sp>
        <p:nvSpPr>
          <p:cNvPr id="3" name="Content Placeholder 2"/>
          <p:cNvSpPr>
            <a:spLocks noGrp="1"/>
          </p:cNvSpPr>
          <p:nvPr>
            <p:ph idx="1"/>
          </p:nvPr>
        </p:nvSpPr>
        <p:spPr/>
        <p:txBody>
          <a:bodyPr/>
          <a:lstStyle/>
          <a:p>
            <a:r>
              <a:rPr lang="en-US" dirty="0"/>
              <a:t>Objective functions</a:t>
            </a:r>
          </a:p>
          <a:p>
            <a:pPr lvl="1"/>
            <a:r>
              <a:rPr lang="en-US" dirty="0"/>
              <a:t>Performance metrics:</a:t>
            </a:r>
          </a:p>
          <a:p>
            <a:pPr lvl="2"/>
            <a:r>
              <a:rPr lang="en-US" dirty="0"/>
              <a:t>Rewards, profits, revenues, costs, contributions, rewards (business)</a:t>
            </a:r>
          </a:p>
          <a:p>
            <a:pPr lvl="2"/>
            <a:r>
              <a:rPr lang="en-US" dirty="0"/>
              <a:t>Gains, losses (engineering)</a:t>
            </a:r>
          </a:p>
          <a:p>
            <a:pPr lvl="2"/>
            <a:r>
              <a:rPr lang="en-US" dirty="0"/>
              <a:t>Strength, conductivity, diffusivity (materials science)</a:t>
            </a:r>
          </a:p>
          <a:p>
            <a:pPr lvl="2"/>
            <a:r>
              <a:rPr lang="en-US" dirty="0"/>
              <a:t>Tolerance, toxicity, effectiveness (health)</a:t>
            </a:r>
          </a:p>
          <a:p>
            <a:pPr lvl="2"/>
            <a:r>
              <a:rPr lang="en-US" dirty="0"/>
              <a:t>Stability, reliability (engineering)</a:t>
            </a:r>
          </a:p>
          <a:p>
            <a:pPr lvl="2"/>
            <a:r>
              <a:rPr lang="en-US" dirty="0"/>
              <a:t>Risk, volatility (finance)</a:t>
            </a:r>
          </a:p>
          <a:p>
            <a:pPr lvl="2"/>
            <a:r>
              <a:rPr lang="en-US" dirty="0"/>
              <a:t>Utility (economics)</a:t>
            </a:r>
          </a:p>
          <a:p>
            <a:pPr lvl="2"/>
            <a:r>
              <a:rPr lang="en-US" dirty="0"/>
              <a:t>Errors (machine learning)</a:t>
            </a:r>
          </a:p>
          <a:p>
            <a:pPr lvl="2"/>
            <a:r>
              <a:rPr lang="en-US" dirty="0"/>
              <a:t>Time (to complete a task)</a:t>
            </a:r>
          </a:p>
          <a:p>
            <a:pPr lvl="3"/>
            <a:endParaRPr lang="en-US" dirty="0"/>
          </a:p>
          <a:p>
            <a:endParaRPr lang="en-US" dirty="0"/>
          </a:p>
          <a:p>
            <a:endParaRPr lang="en-US" dirty="0"/>
          </a:p>
          <a:p>
            <a:endParaRPr lang="en-US" dirty="0"/>
          </a:p>
          <a:p>
            <a:pPr lvl="2"/>
            <a:endParaRPr lang="en-US" dirty="0"/>
          </a:p>
        </p:txBody>
      </p:sp>
      <p:sp>
        <p:nvSpPr>
          <p:cNvPr id="6" name="Slide Number Placeholder 5"/>
          <p:cNvSpPr>
            <a:spLocks noGrp="1"/>
          </p:cNvSpPr>
          <p:nvPr>
            <p:ph type="sldNum" sz="quarter" idx="4294967295"/>
          </p:nvPr>
        </p:nvSpPr>
        <p:spPr/>
        <p:txBody>
          <a:bodyPr/>
          <a:lstStyle/>
          <a:p>
            <a:fld id="{A8A21C86-3456-46FA-B5B8-00A04912C607}" type="slidenum">
              <a:rPr lang="en-US" smtClean="0"/>
              <a:pPr/>
              <a:t>66</a:t>
            </a:fld>
            <a:endParaRPr lang="en-US"/>
          </a:p>
        </p:txBody>
      </p:sp>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7109319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stochastic, dynamic problems</a:t>
            </a:r>
          </a:p>
        </p:txBody>
      </p:sp>
      <p:sp>
        <p:nvSpPr>
          <p:cNvPr id="3" name="Content Placeholder 2"/>
          <p:cNvSpPr>
            <a:spLocks noGrp="1"/>
          </p:cNvSpPr>
          <p:nvPr>
            <p:ph idx="1"/>
          </p:nvPr>
        </p:nvSpPr>
        <p:spPr/>
        <p:txBody>
          <a:bodyPr/>
          <a:lstStyle/>
          <a:p>
            <a:r>
              <a:rPr lang="en-US" dirty="0"/>
              <a:t>Objective functions</a:t>
            </a:r>
          </a:p>
          <a:p>
            <a:pPr lvl="1"/>
            <a:r>
              <a:rPr lang="en-US" dirty="0"/>
              <a:t>Uncertainty metrics:</a:t>
            </a:r>
          </a:p>
          <a:p>
            <a:pPr lvl="2"/>
            <a:r>
              <a:rPr lang="en-US" dirty="0"/>
              <a:t>Expectations</a:t>
            </a:r>
          </a:p>
          <a:p>
            <a:pPr lvl="2"/>
            <a:r>
              <a:rPr lang="en-US" dirty="0"/>
              <a:t>Risk measures</a:t>
            </a:r>
          </a:p>
          <a:p>
            <a:pPr lvl="3"/>
            <a:r>
              <a:rPr lang="en-US" dirty="0"/>
              <a:t>Variance</a:t>
            </a:r>
          </a:p>
          <a:p>
            <a:pPr lvl="3"/>
            <a:r>
              <a:rPr lang="en-US" dirty="0" err="1"/>
              <a:t>Quantiles</a:t>
            </a:r>
            <a:endParaRPr lang="en-US" dirty="0"/>
          </a:p>
          <a:p>
            <a:pPr lvl="3"/>
            <a:r>
              <a:rPr lang="en-US" dirty="0"/>
              <a:t>Expected semi-deviations</a:t>
            </a:r>
          </a:p>
          <a:p>
            <a:pPr lvl="3"/>
            <a:r>
              <a:rPr lang="en-US" dirty="0" err="1"/>
              <a:t>Var</a:t>
            </a:r>
            <a:r>
              <a:rPr lang="en-US" dirty="0"/>
              <a:t>, </a:t>
            </a:r>
            <a:r>
              <a:rPr lang="en-US" dirty="0" err="1"/>
              <a:t>CVaR</a:t>
            </a:r>
            <a:r>
              <a:rPr lang="en-US" dirty="0"/>
              <a:t>, …</a:t>
            </a:r>
          </a:p>
          <a:p>
            <a:pPr lvl="2"/>
            <a:r>
              <a:rPr lang="en-US" dirty="0"/>
              <a:t>Robust (worst-case)</a:t>
            </a:r>
          </a:p>
          <a:p>
            <a:pPr lvl="3"/>
            <a:endParaRPr lang="en-US" dirty="0"/>
          </a:p>
          <a:p>
            <a:endParaRPr lang="en-US" dirty="0"/>
          </a:p>
          <a:p>
            <a:endParaRPr lang="en-US" dirty="0"/>
          </a:p>
          <a:p>
            <a:endParaRPr lang="en-US" dirty="0"/>
          </a:p>
          <a:p>
            <a:pPr lvl="2"/>
            <a:endParaRPr lang="en-US" dirty="0"/>
          </a:p>
        </p:txBody>
      </p:sp>
      <p:graphicFrame>
        <p:nvGraphicFramePr>
          <p:cNvPr id="5" name="Object 4"/>
          <p:cNvGraphicFramePr>
            <a:graphicFrameLocks noChangeAspect="1"/>
          </p:cNvGraphicFramePr>
          <p:nvPr>
            <p:extLst/>
          </p:nvPr>
        </p:nvGraphicFramePr>
        <p:xfrm>
          <a:off x="5312409" y="2944032"/>
          <a:ext cx="1729899" cy="407035"/>
        </p:xfrm>
        <a:graphic>
          <a:graphicData uri="http://schemas.openxmlformats.org/presentationml/2006/ole">
            <mc:AlternateContent xmlns:mc="http://schemas.openxmlformats.org/markup-compatibility/2006">
              <mc:Choice xmlns:v="urn:schemas-microsoft-com:vml" Requires="v">
                <p:oleObj spid="_x0000_s19458" name="Equation" r:id="rId3" imgW="1079280" imgH="253800" progId="Equation.DSMT4">
                  <p:embed/>
                </p:oleObj>
              </mc:Choice>
              <mc:Fallback>
                <p:oleObj name="Equation" r:id="rId3" imgW="1079280" imgH="253800" progId="Equation.DSMT4">
                  <p:embed/>
                  <p:pic>
                    <p:nvPicPr>
                      <p:cNvPr id="5" name="Object 4"/>
                      <p:cNvPicPr/>
                      <p:nvPr/>
                    </p:nvPicPr>
                    <p:blipFill>
                      <a:blip r:embed="rId4"/>
                      <a:stretch>
                        <a:fillRect/>
                      </a:stretch>
                    </p:blipFill>
                    <p:spPr>
                      <a:xfrm>
                        <a:off x="5312409" y="2944032"/>
                        <a:ext cx="1729899" cy="407035"/>
                      </a:xfrm>
                      <a:prstGeom prst="rect">
                        <a:avLst/>
                      </a:prstGeom>
                    </p:spPr>
                  </p:pic>
                </p:oleObj>
              </mc:Fallback>
            </mc:AlternateContent>
          </a:graphicData>
        </a:graphic>
      </p:graphicFrame>
      <p:graphicFrame>
        <p:nvGraphicFramePr>
          <p:cNvPr id="7" name="Object 6"/>
          <p:cNvGraphicFramePr>
            <a:graphicFrameLocks noChangeAspect="1"/>
          </p:cNvGraphicFramePr>
          <p:nvPr>
            <p:extLst/>
          </p:nvPr>
        </p:nvGraphicFramePr>
        <p:xfrm>
          <a:off x="5108575" y="3858751"/>
          <a:ext cx="2238375" cy="406400"/>
        </p:xfrm>
        <a:graphic>
          <a:graphicData uri="http://schemas.openxmlformats.org/presentationml/2006/ole">
            <mc:AlternateContent xmlns:mc="http://schemas.openxmlformats.org/markup-compatibility/2006">
              <mc:Choice xmlns:v="urn:schemas-microsoft-com:vml" Requires="v">
                <p:oleObj spid="_x0000_s19459" name="Equation" r:id="rId5" imgW="1396800" imgH="253800" progId="Equation.DSMT4">
                  <p:embed/>
                </p:oleObj>
              </mc:Choice>
              <mc:Fallback>
                <p:oleObj name="Equation" r:id="rId5" imgW="1396800" imgH="253800" progId="Equation.DSMT4">
                  <p:embed/>
                  <p:pic>
                    <p:nvPicPr>
                      <p:cNvPr id="7" name="Object 6"/>
                      <p:cNvPicPr/>
                      <p:nvPr/>
                    </p:nvPicPr>
                    <p:blipFill>
                      <a:blip r:embed="rId6"/>
                      <a:stretch>
                        <a:fillRect/>
                      </a:stretch>
                    </p:blipFill>
                    <p:spPr>
                      <a:xfrm>
                        <a:off x="5108575" y="3858751"/>
                        <a:ext cx="2238375" cy="406400"/>
                      </a:xfrm>
                      <a:prstGeom prst="rect">
                        <a:avLst/>
                      </a:prstGeom>
                    </p:spPr>
                  </p:pic>
                </p:oleObj>
              </mc:Fallback>
            </mc:AlternateContent>
          </a:graphicData>
        </a:graphic>
      </p:graphicFrame>
      <p:sp>
        <p:nvSpPr>
          <p:cNvPr id="6" name="Slide Number Placeholder 5"/>
          <p:cNvSpPr>
            <a:spLocks noGrp="1"/>
          </p:cNvSpPr>
          <p:nvPr>
            <p:ph type="sldNum" sz="quarter" idx="4294967295"/>
          </p:nvPr>
        </p:nvSpPr>
        <p:spPr/>
        <p:txBody>
          <a:bodyPr/>
          <a:lstStyle/>
          <a:p>
            <a:fld id="{A8A21C86-3456-46FA-B5B8-00A04912C607}" type="slidenum">
              <a:rPr lang="en-US" smtClean="0"/>
              <a:pPr/>
              <a:t>67</a:t>
            </a:fld>
            <a:endParaRPr lang="en-US"/>
          </a:p>
        </p:txBody>
      </p:sp>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18083250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88803" name="Rectangle 3"/>
              <p:cNvSpPr>
                <a:spLocks noGrp="1" noChangeArrowheads="1"/>
              </p:cNvSpPr>
              <p:nvPr>
                <p:ph type="body" idx="1"/>
              </p:nvPr>
            </p:nvSpPr>
            <p:spPr/>
            <p:txBody>
              <a:bodyPr/>
              <a:lstStyle/>
              <a:p>
                <a:pPr>
                  <a:lnSpc>
                    <a:spcPct val="90000"/>
                  </a:lnSpc>
                </a:pPr>
                <a:r>
                  <a:rPr lang="en-US" dirty="0"/>
                  <a:t>Objective functions</a:t>
                </a:r>
              </a:p>
              <a:p>
                <a:pPr lvl="1">
                  <a:lnSpc>
                    <a:spcPct val="90000"/>
                  </a:lnSpc>
                </a:pPr>
                <a:r>
                  <a:rPr lang="en-US" dirty="0"/>
                  <a:t>Cumulative reward (“online learning”)</a:t>
                </a:r>
              </a:p>
              <a:p>
                <a:pPr lvl="2">
                  <a:lnSpc>
                    <a:spcPct val="90000"/>
                  </a:lnSpc>
                </a:pPr>
                <a:endParaRPr lang="en-US" dirty="0"/>
              </a:p>
              <a:p>
                <a:pPr lvl="2">
                  <a:lnSpc>
                    <a:spcPct val="90000"/>
                  </a:lnSpc>
                </a:pPr>
                <a:endParaRPr lang="en-US" dirty="0"/>
              </a:p>
              <a:p>
                <a:pPr lvl="2">
                  <a:lnSpc>
                    <a:spcPct val="90000"/>
                  </a:lnSpc>
                </a:pPr>
                <a:endParaRPr lang="en-US" dirty="0"/>
              </a:p>
              <a:p>
                <a:pPr lvl="2">
                  <a:lnSpc>
                    <a:spcPct val="90000"/>
                  </a:lnSpc>
                </a:pPr>
                <a:endParaRPr lang="en-US" dirty="0"/>
              </a:p>
              <a:p>
                <a:pPr lvl="2">
                  <a:lnSpc>
                    <a:spcPct val="90000"/>
                  </a:lnSpc>
                </a:pPr>
                <a:r>
                  <a:rPr lang="en-US" dirty="0"/>
                  <a:t>Policies have to work well </a:t>
                </a:r>
                <a:r>
                  <a:rPr lang="en-US" i="1" dirty="0"/>
                  <a:t>over time.</a:t>
                </a:r>
                <a:endParaRPr lang="en-US" dirty="0"/>
              </a:p>
              <a:p>
                <a:pPr lvl="1">
                  <a:lnSpc>
                    <a:spcPct val="90000"/>
                  </a:lnSpc>
                </a:pPr>
                <a:r>
                  <a:rPr lang="en-US" dirty="0"/>
                  <a:t>Final reward (“offline learning”)</a:t>
                </a:r>
              </a:p>
              <a:p>
                <a:pPr lvl="2">
                  <a:lnSpc>
                    <a:spcPct val="90000"/>
                  </a:lnSpc>
                </a:pPr>
                <a:endParaRPr lang="en-US" dirty="0"/>
              </a:p>
              <a:p>
                <a:pPr lvl="1">
                  <a:lnSpc>
                    <a:spcPct val="90000"/>
                  </a:lnSpc>
                </a:pPr>
                <a:endParaRPr lang="en-US" dirty="0"/>
              </a:p>
              <a:p>
                <a:pPr lvl="2">
                  <a:lnSpc>
                    <a:spcPct val="90000"/>
                  </a:lnSpc>
                </a:pPr>
                <a:endParaRPr lang="en-US" dirty="0"/>
              </a:p>
              <a:p>
                <a:pPr lvl="2">
                  <a:lnSpc>
                    <a:spcPct val="90000"/>
                  </a:lnSpc>
                </a:pPr>
                <a:r>
                  <a:rPr lang="en-US" dirty="0"/>
                  <a:t>We only care about how well the final decision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𝜋</m:t>
                        </m:r>
                        <m:r>
                          <a:rPr lang="en-US" b="0" i="1" smtClean="0">
                            <a:latin typeface="Cambria Math" panose="02040503050406030204" pitchFamily="18" charset="0"/>
                          </a:rPr>
                          <m:t>,</m:t>
                        </m:r>
                        <m:r>
                          <a:rPr lang="en-US" b="0" i="1" smtClean="0">
                            <a:latin typeface="Cambria Math" panose="02040503050406030204" pitchFamily="18" charset="0"/>
                          </a:rPr>
                          <m:t>𝑁</m:t>
                        </m:r>
                      </m:sup>
                    </m:sSup>
                  </m:oMath>
                </a14:m>
                <a:r>
                  <a:rPr lang="en-US" dirty="0"/>
                  <a:t> works.</a:t>
                </a:r>
              </a:p>
              <a:p>
                <a:pPr lvl="1">
                  <a:lnSpc>
                    <a:spcPct val="90000"/>
                  </a:lnSpc>
                </a:pPr>
                <a:r>
                  <a:rPr lang="en-US" dirty="0"/>
                  <a:t>Risk</a:t>
                </a:r>
              </a:p>
              <a:p>
                <a:pPr lvl="1">
                  <a:lnSpc>
                    <a:spcPct val="90000"/>
                  </a:lnSpc>
                </a:pPr>
                <a:endParaRPr lang="en-US" dirty="0"/>
              </a:p>
              <a:p>
                <a:pPr marL="457200" lvl="1" indent="0">
                  <a:lnSpc>
                    <a:spcPct val="90000"/>
                  </a:lnSpc>
                  <a:buNone/>
                </a:pPr>
                <a:endParaRPr lang="en-US" sz="1600" dirty="0"/>
              </a:p>
              <a:p>
                <a:pPr marL="457200" lvl="1" indent="0">
                  <a:lnSpc>
                    <a:spcPct val="90000"/>
                  </a:lnSpc>
                  <a:buNone/>
                </a:pPr>
                <a:endParaRPr lang="en-US" sz="1800" dirty="0"/>
              </a:p>
            </p:txBody>
          </p:sp>
        </mc:Choice>
        <mc:Fallback xmlns="">
          <p:sp>
            <p:nvSpPr>
              <p:cNvPr id="588803" name="Rectangle 3"/>
              <p:cNvSpPr>
                <a:spLocks noGrp="1" noRot="1" noChangeAspect="1" noMove="1" noResize="1" noEditPoints="1" noAdjustHandles="1" noChangeArrowheads="1" noChangeShapeType="1" noTextEdit="1"/>
              </p:cNvSpPr>
              <p:nvPr>
                <p:ph type="body" idx="1"/>
              </p:nvPr>
            </p:nvSpPr>
            <p:spPr>
              <a:blipFill>
                <a:blip r:embed="rId4"/>
                <a:stretch>
                  <a:fillRect t="-2217"/>
                </a:stretch>
              </a:blipFill>
            </p:spPr>
            <p:txBody>
              <a:bodyPr/>
              <a:lstStyle/>
              <a:p>
                <a:r>
                  <a:rPr lang="en-US">
                    <a:noFill/>
                  </a:rPr>
                  <a:t> </a:t>
                </a:r>
              </a:p>
            </p:txBody>
          </p:sp>
        </mc:Fallback>
      </mc:AlternateContent>
      <p:graphicFrame>
        <p:nvGraphicFramePr>
          <p:cNvPr id="588804" name="Object 4"/>
          <p:cNvGraphicFramePr>
            <a:graphicFrameLocks noChangeAspect="1"/>
          </p:cNvGraphicFramePr>
          <p:nvPr>
            <p:extLst/>
          </p:nvPr>
        </p:nvGraphicFramePr>
        <p:xfrm>
          <a:off x="1924050" y="1990857"/>
          <a:ext cx="4810382" cy="956315"/>
        </p:xfrm>
        <a:graphic>
          <a:graphicData uri="http://schemas.openxmlformats.org/presentationml/2006/ole">
            <mc:AlternateContent xmlns:mc="http://schemas.openxmlformats.org/markup-compatibility/2006">
              <mc:Choice xmlns:v="urn:schemas-microsoft-com:vml" Requires="v">
                <p:oleObj spid="_x0000_s20482" name="Equation" r:id="rId5" imgW="2298600" imgH="457200" progId="Equation.DSMT4">
                  <p:embed/>
                </p:oleObj>
              </mc:Choice>
              <mc:Fallback>
                <p:oleObj name="Equation" r:id="rId5" imgW="2298600" imgH="457200" progId="Equation.DSMT4">
                  <p:embed/>
                  <p:pic>
                    <p:nvPicPr>
                      <p:cNvPr id="588804" name="Object 4"/>
                      <p:cNvPicPr>
                        <a:picLocks noChangeAspect="1" noChangeArrowheads="1"/>
                      </p:cNvPicPr>
                      <p:nvPr/>
                    </p:nvPicPr>
                    <p:blipFill>
                      <a:blip r:embed="rId6"/>
                      <a:srcRect/>
                      <a:stretch>
                        <a:fillRect/>
                      </a:stretch>
                    </p:blipFill>
                    <p:spPr bwMode="auto">
                      <a:xfrm>
                        <a:off x="1924050" y="1990857"/>
                        <a:ext cx="4810382" cy="956315"/>
                      </a:xfrm>
                      <a:prstGeom prst="rect">
                        <a:avLst/>
                      </a:prstGeom>
                      <a:noFill/>
                      <a:ln>
                        <a:noFill/>
                      </a:ln>
                      <a:effectLst/>
                      <a:extLst/>
                    </p:spPr>
                  </p:pic>
                </p:oleObj>
              </mc:Fallback>
            </mc:AlternateContent>
          </a:graphicData>
        </a:graphic>
      </p:graphicFrame>
      <p:sp>
        <p:nvSpPr>
          <p:cNvPr id="588802" name="Rectangle 2"/>
          <p:cNvSpPr>
            <a:spLocks noGrp="1" noChangeArrowheads="1"/>
          </p:cNvSpPr>
          <p:nvPr>
            <p:ph type="title"/>
          </p:nvPr>
        </p:nvSpPr>
        <p:spPr/>
        <p:txBody>
          <a:bodyPr/>
          <a:lstStyle/>
          <a:p>
            <a:r>
              <a:rPr lang="en-US" dirty="0"/>
              <a:t>Modeling stochastic, dynamic problems</a:t>
            </a:r>
          </a:p>
        </p:txBody>
      </p:sp>
      <p:graphicFrame>
        <p:nvGraphicFramePr>
          <p:cNvPr id="7" name="Object 4"/>
          <p:cNvGraphicFramePr>
            <a:graphicFrameLocks noChangeAspect="1"/>
          </p:cNvGraphicFramePr>
          <p:nvPr>
            <p:extLst/>
          </p:nvPr>
        </p:nvGraphicFramePr>
        <p:xfrm>
          <a:off x="2006818" y="3910487"/>
          <a:ext cx="3301677" cy="648308"/>
        </p:xfrm>
        <a:graphic>
          <a:graphicData uri="http://schemas.openxmlformats.org/presentationml/2006/ole">
            <mc:AlternateContent xmlns:mc="http://schemas.openxmlformats.org/markup-compatibility/2006">
              <mc:Choice xmlns:v="urn:schemas-microsoft-com:vml" Requires="v">
                <p:oleObj spid="_x0000_s20483" name="Equation" r:id="rId7" imgW="1549080" imgH="304560" progId="Equation.DSMT4">
                  <p:embed/>
                </p:oleObj>
              </mc:Choice>
              <mc:Fallback>
                <p:oleObj name="Equation" r:id="rId7" imgW="1549080" imgH="304560" progId="Equation.DSMT4">
                  <p:embed/>
                  <p:pic>
                    <p:nvPicPr>
                      <p:cNvPr id="7" name="Object 4"/>
                      <p:cNvPicPr>
                        <a:picLocks noChangeAspect="1" noChangeArrowheads="1"/>
                      </p:cNvPicPr>
                      <p:nvPr/>
                    </p:nvPicPr>
                    <p:blipFill>
                      <a:blip r:embed="rId8"/>
                      <a:srcRect/>
                      <a:stretch>
                        <a:fillRect/>
                      </a:stretch>
                    </p:blipFill>
                    <p:spPr bwMode="auto">
                      <a:xfrm>
                        <a:off x="2006818" y="3910487"/>
                        <a:ext cx="3301677" cy="648308"/>
                      </a:xfrm>
                      <a:prstGeom prst="rect">
                        <a:avLst/>
                      </a:prstGeom>
                      <a:noFill/>
                      <a:ln>
                        <a:noFill/>
                      </a:ln>
                      <a:effectLst/>
                      <a:extLst/>
                    </p:spPr>
                  </p:pic>
                </p:oleObj>
              </mc:Fallback>
            </mc:AlternateContent>
          </a:graphicData>
        </a:graphic>
      </p:graphicFrame>
      <p:graphicFrame>
        <p:nvGraphicFramePr>
          <p:cNvPr id="6" name="Object 4"/>
          <p:cNvGraphicFramePr>
            <a:graphicFrameLocks noChangeAspect="1"/>
          </p:cNvGraphicFramePr>
          <p:nvPr>
            <p:extLst/>
          </p:nvPr>
        </p:nvGraphicFramePr>
        <p:xfrm>
          <a:off x="1414463" y="5553075"/>
          <a:ext cx="7358062" cy="544513"/>
        </p:xfrm>
        <a:graphic>
          <a:graphicData uri="http://schemas.openxmlformats.org/presentationml/2006/ole">
            <mc:AlternateContent xmlns:mc="http://schemas.openxmlformats.org/markup-compatibility/2006">
              <mc:Choice xmlns:v="urn:schemas-microsoft-com:vml" Requires="v">
                <p:oleObj spid="_x0000_s20484" name="Equation" r:id="rId9" imgW="3784320" imgH="279360" progId="Equation.DSMT4">
                  <p:embed/>
                </p:oleObj>
              </mc:Choice>
              <mc:Fallback>
                <p:oleObj name="Equation" r:id="rId9" imgW="3784320" imgH="279360" progId="Equation.DSMT4">
                  <p:embed/>
                  <p:pic>
                    <p:nvPicPr>
                      <p:cNvPr id="6" name="Object 4"/>
                      <p:cNvPicPr>
                        <a:picLocks noChangeAspect="1" noChangeArrowheads="1"/>
                      </p:cNvPicPr>
                      <p:nvPr/>
                    </p:nvPicPr>
                    <p:blipFill>
                      <a:blip r:embed="rId10"/>
                      <a:srcRect/>
                      <a:stretch>
                        <a:fillRect/>
                      </a:stretch>
                    </p:blipFill>
                    <p:spPr bwMode="auto">
                      <a:xfrm>
                        <a:off x="1414463" y="5553075"/>
                        <a:ext cx="7358062" cy="544513"/>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2132836558"/>
      </p:ext>
    </p:extLst>
  </p:cSld>
  <p:clrMapOvr>
    <a:masterClrMapping/>
  </p:clrMapOvr>
  <p:transition spd="slow">
    <p:wipe dir="d"/>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 modeling process:</a:t>
            </a:r>
          </a:p>
          <a:p>
            <a:pPr lvl="1"/>
            <a:r>
              <a:rPr lang="en-US" dirty="0"/>
              <a:t>The narrative</a:t>
            </a:r>
          </a:p>
          <a:p>
            <a:pPr lvl="2"/>
            <a:r>
              <a:rPr lang="en-US" dirty="0"/>
              <a:t>This is a plain English description of the problem.  This should be fairly short, but should give the audience a sense of the problem.</a:t>
            </a:r>
          </a:p>
          <a:p>
            <a:pPr lvl="2"/>
            <a:endParaRPr lang="en-US" dirty="0"/>
          </a:p>
          <a:p>
            <a:pPr lvl="1"/>
            <a:r>
              <a:rPr lang="en-US" dirty="0"/>
              <a:t>The model</a:t>
            </a:r>
          </a:p>
          <a:p>
            <a:pPr lvl="2"/>
            <a:r>
              <a:rPr lang="en-US" dirty="0"/>
              <a:t>This consists of the five elements:</a:t>
            </a:r>
          </a:p>
          <a:p>
            <a:pPr lvl="2"/>
            <a:endParaRPr lang="en-US" dirty="0"/>
          </a:p>
          <a:p>
            <a:pPr lvl="2"/>
            <a:endParaRPr lang="en-US" dirty="0"/>
          </a:p>
          <a:p>
            <a:pPr lvl="2"/>
            <a:endParaRPr lang="en-US" dirty="0"/>
          </a:p>
          <a:p>
            <a:pPr lvl="1"/>
            <a:endParaRPr lang="en-US" dirty="0"/>
          </a:p>
          <a:p>
            <a:pPr lvl="1"/>
            <a:r>
              <a:rPr lang="en-US" dirty="0"/>
              <a:t>The modeling process</a:t>
            </a:r>
          </a:p>
          <a:p>
            <a:pPr lvl="2"/>
            <a:r>
              <a:rPr lang="en-US" dirty="0"/>
              <a:t>Filling in the elements of the model is not linear.  State variables are built up as part of the process. </a:t>
            </a:r>
          </a:p>
          <a:p>
            <a:endParaRPr lang="en-US" dirty="0"/>
          </a:p>
          <a:p>
            <a:endParaRPr lang="en-US" dirty="0"/>
          </a:p>
          <a:p>
            <a:endParaRPr lang="en-US" dirty="0"/>
          </a:p>
          <a:p>
            <a:endParaRPr lang="en-US" dirty="0"/>
          </a:p>
          <a:p>
            <a:endParaRPr lang="en-US" dirty="0"/>
          </a:p>
          <a:p>
            <a:pPr lvl="1"/>
            <a:endParaRPr lang="en-US" dirty="0"/>
          </a:p>
        </p:txBody>
      </p:sp>
      <p:sp>
        <p:nvSpPr>
          <p:cNvPr id="4" name="TextBox 3"/>
          <p:cNvSpPr txBox="1"/>
          <p:nvPr/>
        </p:nvSpPr>
        <p:spPr>
          <a:xfrm>
            <a:off x="573146" y="4095347"/>
            <a:ext cx="7992060" cy="707886"/>
          </a:xfrm>
          <a:prstGeom prst="rect">
            <a:avLst/>
          </a:prstGeom>
          <a:noFill/>
        </p:spPr>
        <p:txBody>
          <a:bodyPr wrap="none" rtlCol="0">
            <a:spAutoFit/>
          </a:bodyPr>
          <a:lstStyle/>
          <a:p>
            <a:pPr algn="l"/>
            <a:r>
              <a:rPr lang="en-US" sz="2000" i="0" dirty="0"/>
              <a:t>States           Decisions          Exogenous             Transition            Objective  </a:t>
            </a:r>
          </a:p>
          <a:p>
            <a:pPr algn="l"/>
            <a:r>
              <a:rPr lang="en-US" sz="2000" i="0" dirty="0"/>
              <a:t>                                              information              function              </a:t>
            </a:r>
            <a:r>
              <a:rPr lang="en-US" sz="2000" i="0" dirty="0" err="1"/>
              <a:t>function</a:t>
            </a:r>
            <a:endParaRPr lang="en-US" sz="2000" i="0" dirty="0"/>
          </a:p>
        </p:txBody>
      </p:sp>
      <p:sp>
        <p:nvSpPr>
          <p:cNvPr id="5" name="Footer Placeholder 4"/>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2137105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 applications</a:t>
            </a:r>
          </a:p>
        </p:txBody>
      </p:sp>
      <p:sp>
        <p:nvSpPr>
          <p:cNvPr id="3" name="Content Placeholder 2"/>
          <p:cNvSpPr>
            <a:spLocks noGrp="1"/>
          </p:cNvSpPr>
          <p:nvPr>
            <p:ph idx="1"/>
          </p:nvPr>
        </p:nvSpPr>
        <p:spPr>
          <a:xfrm>
            <a:off x="685799" y="1143000"/>
            <a:ext cx="4766733" cy="5715000"/>
          </a:xfrm>
        </p:spPr>
        <p:txBody>
          <a:bodyPr/>
          <a:lstStyle/>
          <a:p>
            <a:r>
              <a:rPr lang="en-US" dirty="0"/>
              <a:t>Health sciences</a:t>
            </a:r>
          </a:p>
          <a:p>
            <a:pPr lvl="1"/>
            <a:r>
              <a:rPr lang="en-US" dirty="0"/>
              <a:t>Sequential design of experiments for drug discovery</a:t>
            </a:r>
          </a:p>
          <a:p>
            <a:pPr lvl="1"/>
            <a:endParaRPr lang="en-US" dirty="0"/>
          </a:p>
          <a:p>
            <a:pPr lvl="2"/>
            <a:endParaRPr lang="en-US" dirty="0"/>
          </a:p>
          <a:p>
            <a:pPr lvl="1"/>
            <a:r>
              <a:rPr lang="en-US" dirty="0"/>
              <a:t>Drug delivery – Optimizing the design of protective membranes to control drug release</a:t>
            </a:r>
          </a:p>
          <a:p>
            <a:pPr lvl="1"/>
            <a:endParaRPr lang="en-US" dirty="0"/>
          </a:p>
          <a:p>
            <a:pPr lvl="1"/>
            <a:r>
              <a:rPr lang="en-US" dirty="0"/>
              <a:t>Medical decision making – Optimal learning for medical treatments.</a:t>
            </a:r>
          </a:p>
          <a:p>
            <a:pPr lvl="1"/>
            <a:endParaRPr lang="en-US" dirty="0"/>
          </a:p>
          <a:p>
            <a:pPr lvl="1"/>
            <a:endParaRPr lang="en-US" dirty="0"/>
          </a:p>
        </p:txBody>
      </p:sp>
      <p:pic>
        <p:nvPicPr>
          <p:cNvPr id="7" name="Picture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83983" y="1261168"/>
            <a:ext cx="2028685" cy="1806086"/>
          </a:xfrm>
          <a:prstGeom prst="rect">
            <a:avLst/>
          </a:prstGeom>
          <a:noFill/>
          <a:ln w="9525">
            <a:solidFill>
              <a:srgbClr val="000000"/>
            </a:solidFill>
            <a:miter lim="800000"/>
            <a:headEnd/>
            <a:tailEnd type="none" w="lg" len="lg"/>
          </a:ln>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6144741" y="3157053"/>
            <a:ext cx="2067927" cy="1587438"/>
          </a:xfrm>
          <a:prstGeom prst="rect">
            <a:avLst/>
          </a:prstGeom>
          <a:ln w="9525">
            <a:solidFill>
              <a:schemeClr val="tx1"/>
            </a:solidFill>
          </a:ln>
        </p:spPr>
      </p:pic>
      <p:pic>
        <p:nvPicPr>
          <p:cNvPr id="6" name="Picture 5"/>
          <p:cNvPicPr>
            <a:picLocks noChangeAspect="1"/>
          </p:cNvPicPr>
          <p:nvPr/>
        </p:nvPicPr>
        <p:blipFill>
          <a:blip r:embed="rId4"/>
          <a:stretch>
            <a:fillRect/>
          </a:stretch>
        </p:blipFill>
        <p:spPr>
          <a:xfrm>
            <a:off x="6144741" y="4834290"/>
            <a:ext cx="2067927" cy="1806994"/>
          </a:xfrm>
          <a:prstGeom prst="rect">
            <a:avLst/>
          </a:prstGeom>
          <a:ln w="9525">
            <a:solidFill>
              <a:schemeClr val="tx1"/>
            </a:solidFill>
          </a:ln>
        </p:spPr>
      </p:pic>
      <p:sp>
        <p:nvSpPr>
          <p:cNvPr id="5" name="Footer Placeholder 4"/>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38992136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modeling process</a:t>
            </a:r>
          </a:p>
        </p:txBody>
      </p:sp>
      <p:sp>
        <p:nvSpPr>
          <p:cNvPr id="3" name="Content Placeholder 2"/>
          <p:cNvSpPr>
            <a:spLocks noGrp="1"/>
          </p:cNvSpPr>
          <p:nvPr>
            <p:ph idx="1"/>
          </p:nvPr>
        </p:nvSpPr>
        <p:spPr>
          <a:xfrm>
            <a:off x="685800" y="1143000"/>
            <a:ext cx="7772400" cy="1440712"/>
          </a:xfrm>
        </p:spPr>
        <p:txBody>
          <a:bodyPr/>
          <a:lstStyle/>
          <a:p>
            <a:r>
              <a:rPr lang="en-US" dirty="0"/>
              <a:t>Modeling real applications</a:t>
            </a:r>
          </a:p>
          <a:p>
            <a:pPr lvl="1"/>
            <a:r>
              <a:rPr lang="en-US" dirty="0"/>
              <a:t>I conduct a conversation with a domain expert to fill in the elements of a problem:</a:t>
            </a:r>
          </a:p>
        </p:txBody>
      </p:sp>
      <p:sp>
        <p:nvSpPr>
          <p:cNvPr id="4" name="TextBox 3"/>
          <p:cNvSpPr txBox="1"/>
          <p:nvPr/>
        </p:nvSpPr>
        <p:spPr>
          <a:xfrm>
            <a:off x="685800" y="2668770"/>
            <a:ext cx="1107996" cy="707886"/>
          </a:xfrm>
          <a:prstGeom prst="rect">
            <a:avLst/>
          </a:prstGeom>
          <a:noFill/>
          <a:ln w="9525">
            <a:solidFill>
              <a:schemeClr val="tx1"/>
            </a:solidFill>
          </a:ln>
        </p:spPr>
        <p:txBody>
          <a:bodyPr wrap="none" rtlCol="0">
            <a:spAutoFit/>
          </a:bodyPr>
          <a:lstStyle/>
          <a:p>
            <a:r>
              <a:rPr lang="en-US" sz="2000" i="0" dirty="0"/>
              <a:t>State</a:t>
            </a:r>
          </a:p>
          <a:p>
            <a:r>
              <a:rPr lang="en-US" sz="2000" i="0" dirty="0"/>
              <a:t>variables</a:t>
            </a:r>
          </a:p>
        </p:txBody>
      </p:sp>
      <p:sp>
        <p:nvSpPr>
          <p:cNvPr id="7" name="TextBox 6"/>
          <p:cNvSpPr txBox="1"/>
          <p:nvPr/>
        </p:nvSpPr>
        <p:spPr>
          <a:xfrm>
            <a:off x="2156647" y="2672312"/>
            <a:ext cx="1107996" cy="707886"/>
          </a:xfrm>
          <a:prstGeom prst="rect">
            <a:avLst/>
          </a:prstGeom>
          <a:noFill/>
          <a:ln w="9525">
            <a:solidFill>
              <a:schemeClr val="tx1"/>
            </a:solidFill>
          </a:ln>
        </p:spPr>
        <p:txBody>
          <a:bodyPr wrap="none" rtlCol="0">
            <a:spAutoFit/>
          </a:bodyPr>
          <a:lstStyle/>
          <a:p>
            <a:r>
              <a:rPr lang="en-US" sz="2000" i="0" dirty="0"/>
              <a:t>Decision</a:t>
            </a:r>
          </a:p>
          <a:p>
            <a:r>
              <a:rPr lang="en-US" sz="2000" i="0" dirty="0"/>
              <a:t>variables</a:t>
            </a:r>
          </a:p>
        </p:txBody>
      </p:sp>
      <p:sp>
        <p:nvSpPr>
          <p:cNvPr id="8" name="TextBox 7"/>
          <p:cNvSpPr txBox="1"/>
          <p:nvPr/>
        </p:nvSpPr>
        <p:spPr>
          <a:xfrm>
            <a:off x="3666370" y="2675857"/>
            <a:ext cx="1391728" cy="707886"/>
          </a:xfrm>
          <a:prstGeom prst="rect">
            <a:avLst/>
          </a:prstGeom>
          <a:noFill/>
          <a:ln w="9525">
            <a:solidFill>
              <a:schemeClr val="tx1"/>
            </a:solidFill>
          </a:ln>
        </p:spPr>
        <p:txBody>
          <a:bodyPr wrap="none" rtlCol="0">
            <a:spAutoFit/>
          </a:bodyPr>
          <a:lstStyle/>
          <a:p>
            <a:r>
              <a:rPr lang="en-US" sz="2000" i="0" dirty="0"/>
              <a:t>New</a:t>
            </a:r>
          </a:p>
          <a:p>
            <a:r>
              <a:rPr lang="en-US" sz="2000" i="0" dirty="0"/>
              <a:t>information</a:t>
            </a:r>
          </a:p>
        </p:txBody>
      </p:sp>
      <p:sp>
        <p:nvSpPr>
          <p:cNvPr id="9" name="TextBox 8"/>
          <p:cNvSpPr txBox="1"/>
          <p:nvPr/>
        </p:nvSpPr>
        <p:spPr>
          <a:xfrm>
            <a:off x="5474656" y="2668766"/>
            <a:ext cx="1227194" cy="707886"/>
          </a:xfrm>
          <a:prstGeom prst="rect">
            <a:avLst/>
          </a:prstGeom>
          <a:noFill/>
          <a:ln w="9525">
            <a:solidFill>
              <a:schemeClr val="tx1"/>
            </a:solidFill>
          </a:ln>
        </p:spPr>
        <p:txBody>
          <a:bodyPr wrap="none" rtlCol="0">
            <a:spAutoFit/>
          </a:bodyPr>
          <a:lstStyle/>
          <a:p>
            <a:r>
              <a:rPr lang="en-US" sz="2000" i="0" dirty="0"/>
              <a:t>Transition</a:t>
            </a:r>
          </a:p>
          <a:p>
            <a:r>
              <a:rPr lang="en-US" sz="2000" i="0" dirty="0"/>
              <a:t>function</a:t>
            </a:r>
          </a:p>
        </p:txBody>
      </p:sp>
      <p:sp>
        <p:nvSpPr>
          <p:cNvPr id="10" name="TextBox 9"/>
          <p:cNvSpPr txBox="1"/>
          <p:nvPr/>
        </p:nvSpPr>
        <p:spPr>
          <a:xfrm>
            <a:off x="7351806" y="2672307"/>
            <a:ext cx="1180130" cy="707886"/>
          </a:xfrm>
          <a:prstGeom prst="rect">
            <a:avLst/>
          </a:prstGeom>
          <a:noFill/>
          <a:ln w="9525">
            <a:solidFill>
              <a:schemeClr val="tx1"/>
            </a:solidFill>
          </a:ln>
        </p:spPr>
        <p:txBody>
          <a:bodyPr wrap="none" rtlCol="0">
            <a:spAutoFit/>
          </a:bodyPr>
          <a:lstStyle/>
          <a:p>
            <a:r>
              <a:rPr lang="en-US" sz="2000" i="0" dirty="0"/>
              <a:t>Objective</a:t>
            </a:r>
          </a:p>
          <a:p>
            <a:r>
              <a:rPr lang="en-US" sz="2000" i="0" dirty="0"/>
              <a:t>function</a:t>
            </a:r>
          </a:p>
        </p:txBody>
      </p:sp>
      <p:grpSp>
        <p:nvGrpSpPr>
          <p:cNvPr id="14" name="Group 13"/>
          <p:cNvGrpSpPr/>
          <p:nvPr/>
        </p:nvGrpSpPr>
        <p:grpSpPr>
          <a:xfrm>
            <a:off x="808074" y="3376656"/>
            <a:ext cx="2467342" cy="3383402"/>
            <a:chOff x="808074" y="3270328"/>
            <a:chExt cx="2467342" cy="3383402"/>
          </a:xfrm>
        </p:grpSpPr>
        <p:sp>
          <p:nvSpPr>
            <p:cNvPr id="11" name="TextBox 10"/>
            <p:cNvSpPr txBox="1"/>
            <p:nvPr/>
          </p:nvSpPr>
          <p:spPr>
            <a:xfrm>
              <a:off x="808074" y="6007399"/>
              <a:ext cx="2467342" cy="646331"/>
            </a:xfrm>
            <a:prstGeom prst="rect">
              <a:avLst/>
            </a:prstGeom>
            <a:noFill/>
            <a:ln w="12700">
              <a:solidFill>
                <a:schemeClr val="tx1"/>
              </a:solidFill>
            </a:ln>
          </p:spPr>
          <p:txBody>
            <a:bodyPr wrap="none" rtlCol="0">
              <a:spAutoFit/>
            </a:bodyPr>
            <a:lstStyle/>
            <a:p>
              <a:pPr algn="l"/>
              <a:r>
                <a:rPr lang="en-US" i="0" dirty="0"/>
                <a:t>What we need to know</a:t>
              </a:r>
            </a:p>
            <a:p>
              <a:pPr algn="l"/>
              <a:r>
                <a:rPr lang="en-US" i="0" dirty="0"/>
                <a:t>(and only what we need)</a:t>
              </a:r>
            </a:p>
          </p:txBody>
        </p:sp>
        <p:cxnSp>
          <p:nvCxnSpPr>
            <p:cNvPr id="13" name="Straight Arrow Connector 12"/>
            <p:cNvCxnSpPr>
              <a:stCxn id="4" idx="2"/>
            </p:cNvCxnSpPr>
            <p:nvPr/>
          </p:nvCxnSpPr>
          <p:spPr bwMode="auto">
            <a:xfrm flipH="1">
              <a:off x="1233377" y="3270328"/>
              <a:ext cx="6421" cy="2733529"/>
            </a:xfrm>
            <a:prstGeom prst="straightConnector1">
              <a:avLst/>
            </a:prstGeom>
            <a:noFill/>
            <a:ln w="12700" cap="flat" cmpd="sng" algn="ctr">
              <a:solidFill>
                <a:schemeClr val="tx1"/>
              </a:solidFill>
              <a:prstDash val="solid"/>
              <a:round/>
              <a:headEnd type="none" w="med" len="med"/>
              <a:tailEnd type="arrow" w="med" len="med"/>
            </a:ln>
            <a:effectLst/>
          </p:spPr>
        </p:cxnSp>
      </p:grpSp>
      <p:grpSp>
        <p:nvGrpSpPr>
          <p:cNvPr id="15" name="Group 14"/>
          <p:cNvGrpSpPr/>
          <p:nvPr/>
        </p:nvGrpSpPr>
        <p:grpSpPr>
          <a:xfrm>
            <a:off x="2289543" y="3380200"/>
            <a:ext cx="1723549" cy="2649212"/>
            <a:chOff x="808074" y="3812593"/>
            <a:chExt cx="1723549" cy="2649212"/>
          </a:xfrm>
        </p:grpSpPr>
        <p:sp>
          <p:nvSpPr>
            <p:cNvPr id="16" name="TextBox 15"/>
            <p:cNvSpPr txBox="1"/>
            <p:nvPr/>
          </p:nvSpPr>
          <p:spPr>
            <a:xfrm>
              <a:off x="808074" y="6092473"/>
              <a:ext cx="1723549" cy="369332"/>
            </a:xfrm>
            <a:prstGeom prst="rect">
              <a:avLst/>
            </a:prstGeom>
            <a:noFill/>
            <a:ln w="12700">
              <a:solidFill>
                <a:schemeClr val="tx1"/>
              </a:solidFill>
            </a:ln>
          </p:spPr>
          <p:txBody>
            <a:bodyPr wrap="none" rtlCol="0">
              <a:spAutoFit/>
            </a:bodyPr>
            <a:lstStyle/>
            <a:p>
              <a:pPr algn="l"/>
              <a:r>
                <a:rPr lang="en-US" i="0" dirty="0"/>
                <a:t>What we control</a:t>
              </a:r>
            </a:p>
          </p:txBody>
        </p:sp>
        <p:cxnSp>
          <p:nvCxnSpPr>
            <p:cNvPr id="17" name="Straight Arrow Connector 16"/>
            <p:cNvCxnSpPr/>
            <p:nvPr/>
          </p:nvCxnSpPr>
          <p:spPr bwMode="auto">
            <a:xfrm>
              <a:off x="1239798" y="3812593"/>
              <a:ext cx="32566" cy="2279880"/>
            </a:xfrm>
            <a:prstGeom prst="straightConnector1">
              <a:avLst/>
            </a:prstGeom>
            <a:noFill/>
            <a:ln w="12700" cap="flat" cmpd="sng" algn="ctr">
              <a:solidFill>
                <a:schemeClr val="tx1"/>
              </a:solidFill>
              <a:prstDash val="solid"/>
              <a:round/>
              <a:headEnd type="none" w="med" len="med"/>
              <a:tailEnd type="arrow" w="med" len="med"/>
            </a:ln>
            <a:effectLst/>
          </p:spPr>
        </p:cxnSp>
      </p:grpSp>
      <p:grpSp>
        <p:nvGrpSpPr>
          <p:cNvPr id="20" name="Group 19"/>
          <p:cNvGrpSpPr/>
          <p:nvPr/>
        </p:nvGrpSpPr>
        <p:grpSpPr>
          <a:xfrm>
            <a:off x="3515832" y="3376652"/>
            <a:ext cx="2762295" cy="2210280"/>
            <a:chOff x="808074" y="4358397"/>
            <a:chExt cx="2762295" cy="2210280"/>
          </a:xfrm>
        </p:grpSpPr>
        <p:sp>
          <p:nvSpPr>
            <p:cNvPr id="21" name="TextBox 20"/>
            <p:cNvSpPr txBox="1"/>
            <p:nvPr/>
          </p:nvSpPr>
          <p:spPr>
            <a:xfrm>
              <a:off x="808074" y="5922346"/>
              <a:ext cx="2762295" cy="646331"/>
            </a:xfrm>
            <a:prstGeom prst="rect">
              <a:avLst/>
            </a:prstGeom>
            <a:noFill/>
            <a:ln w="12700">
              <a:solidFill>
                <a:schemeClr val="tx1"/>
              </a:solidFill>
            </a:ln>
          </p:spPr>
          <p:txBody>
            <a:bodyPr wrap="none" rtlCol="0">
              <a:spAutoFit/>
            </a:bodyPr>
            <a:lstStyle/>
            <a:p>
              <a:pPr algn="l"/>
              <a:r>
                <a:rPr lang="en-US" i="0" dirty="0"/>
                <a:t>What we didn’t know</a:t>
              </a:r>
            </a:p>
            <a:p>
              <a:pPr algn="l"/>
              <a:r>
                <a:rPr lang="en-US" i="0" dirty="0"/>
                <a:t>when we made our decision</a:t>
              </a:r>
            </a:p>
          </p:txBody>
        </p:sp>
        <p:cxnSp>
          <p:nvCxnSpPr>
            <p:cNvPr id="22" name="Straight Arrow Connector 21"/>
            <p:cNvCxnSpPr/>
            <p:nvPr/>
          </p:nvCxnSpPr>
          <p:spPr bwMode="auto">
            <a:xfrm>
              <a:off x="1622571" y="4358397"/>
              <a:ext cx="0" cy="1563949"/>
            </a:xfrm>
            <a:prstGeom prst="straightConnector1">
              <a:avLst/>
            </a:prstGeom>
            <a:noFill/>
            <a:ln w="12700" cap="flat" cmpd="sng" algn="ctr">
              <a:solidFill>
                <a:schemeClr val="tx1"/>
              </a:solidFill>
              <a:prstDash val="solid"/>
              <a:round/>
              <a:headEnd type="none" w="med" len="med"/>
              <a:tailEnd type="arrow" w="med" len="med"/>
            </a:ln>
            <a:effectLst/>
          </p:spPr>
        </p:cxnSp>
      </p:grpSp>
      <p:grpSp>
        <p:nvGrpSpPr>
          <p:cNvPr id="36" name="Group 35"/>
          <p:cNvGrpSpPr/>
          <p:nvPr/>
        </p:nvGrpSpPr>
        <p:grpSpPr>
          <a:xfrm>
            <a:off x="5231219" y="3380193"/>
            <a:ext cx="3018775" cy="1507985"/>
            <a:chOff x="808074" y="4358397"/>
            <a:chExt cx="3018775" cy="1507985"/>
          </a:xfrm>
        </p:grpSpPr>
        <p:sp>
          <p:nvSpPr>
            <p:cNvPr id="37" name="TextBox 36"/>
            <p:cNvSpPr txBox="1"/>
            <p:nvPr/>
          </p:nvSpPr>
          <p:spPr>
            <a:xfrm>
              <a:off x="808074" y="5497050"/>
              <a:ext cx="3018775" cy="369332"/>
            </a:xfrm>
            <a:prstGeom prst="rect">
              <a:avLst/>
            </a:prstGeom>
            <a:noFill/>
            <a:ln w="12700">
              <a:solidFill>
                <a:schemeClr val="tx1"/>
              </a:solidFill>
            </a:ln>
          </p:spPr>
          <p:txBody>
            <a:bodyPr wrap="none" rtlCol="0">
              <a:spAutoFit/>
            </a:bodyPr>
            <a:lstStyle/>
            <a:p>
              <a:pPr algn="l"/>
              <a:r>
                <a:rPr lang="en-US" i="0" dirty="0"/>
                <a:t>How the state variables evolve</a:t>
              </a:r>
            </a:p>
          </p:txBody>
        </p:sp>
        <p:cxnSp>
          <p:nvCxnSpPr>
            <p:cNvPr id="38" name="Straight Arrow Connector 37"/>
            <p:cNvCxnSpPr/>
            <p:nvPr/>
          </p:nvCxnSpPr>
          <p:spPr bwMode="auto">
            <a:xfrm>
              <a:off x="1622571" y="4358397"/>
              <a:ext cx="14842" cy="1138653"/>
            </a:xfrm>
            <a:prstGeom prst="straightConnector1">
              <a:avLst/>
            </a:prstGeom>
            <a:noFill/>
            <a:ln w="12700" cap="flat" cmpd="sng" algn="ctr">
              <a:solidFill>
                <a:schemeClr val="tx1"/>
              </a:solidFill>
              <a:prstDash val="solid"/>
              <a:round/>
              <a:headEnd type="none" w="med" len="med"/>
              <a:tailEnd type="arrow" w="med" len="med"/>
            </a:ln>
            <a:effectLst/>
          </p:spPr>
        </p:cxnSp>
      </p:grpSp>
      <p:grpSp>
        <p:nvGrpSpPr>
          <p:cNvPr id="41" name="Group 40"/>
          <p:cNvGrpSpPr/>
          <p:nvPr/>
        </p:nvGrpSpPr>
        <p:grpSpPr>
          <a:xfrm>
            <a:off x="6904070" y="3394365"/>
            <a:ext cx="2101857" cy="1061411"/>
            <a:chOff x="584785" y="4358397"/>
            <a:chExt cx="2101857" cy="1061411"/>
          </a:xfrm>
        </p:grpSpPr>
        <p:sp>
          <p:nvSpPr>
            <p:cNvPr id="42" name="TextBox 41"/>
            <p:cNvSpPr txBox="1"/>
            <p:nvPr/>
          </p:nvSpPr>
          <p:spPr>
            <a:xfrm>
              <a:off x="584785" y="5050476"/>
              <a:ext cx="2101857" cy="369332"/>
            </a:xfrm>
            <a:prstGeom prst="rect">
              <a:avLst/>
            </a:prstGeom>
            <a:noFill/>
            <a:ln w="12700">
              <a:solidFill>
                <a:schemeClr val="tx1"/>
              </a:solidFill>
            </a:ln>
          </p:spPr>
          <p:txBody>
            <a:bodyPr wrap="none" rtlCol="0">
              <a:spAutoFit/>
            </a:bodyPr>
            <a:lstStyle/>
            <a:p>
              <a:pPr algn="l"/>
              <a:r>
                <a:rPr lang="en-US" i="0" dirty="0"/>
                <a:t>Performance metrics</a:t>
              </a:r>
            </a:p>
          </p:txBody>
        </p:sp>
        <p:cxnSp>
          <p:nvCxnSpPr>
            <p:cNvPr id="43" name="Straight Arrow Connector 42"/>
            <p:cNvCxnSpPr/>
            <p:nvPr/>
          </p:nvCxnSpPr>
          <p:spPr bwMode="auto">
            <a:xfrm>
              <a:off x="1622571" y="4358397"/>
              <a:ext cx="9021" cy="692079"/>
            </a:xfrm>
            <a:prstGeom prst="straightConnector1">
              <a:avLst/>
            </a:prstGeom>
            <a:noFill/>
            <a:ln w="12700" cap="flat" cmpd="sng" algn="ctr">
              <a:solidFill>
                <a:schemeClr val="tx1"/>
              </a:solidFill>
              <a:prstDash val="solid"/>
              <a:round/>
              <a:headEnd type="none" w="med" len="med"/>
              <a:tailEnd type="arrow" w="med" len="med"/>
            </a:ln>
            <a:effectLst/>
          </p:spPr>
        </p:cxnSp>
      </p:grpSp>
    </p:spTree>
    <p:extLst>
      <p:ext uri="{BB962C8B-B14F-4D97-AF65-F5344CB8AC3E}">
        <p14:creationId xmlns:p14="http://schemas.microsoft.com/office/powerpoint/2010/main" val="410506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up)">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up)">
                                      <p:cBhvr>
                                        <p:cTn id="2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a:t>
            </a:r>
          </a:p>
        </p:txBody>
      </p:sp>
      <p:sp>
        <p:nvSpPr>
          <p:cNvPr id="3" name="Text Placeholder 2"/>
          <p:cNvSpPr>
            <a:spLocks noGrp="1"/>
          </p:cNvSpPr>
          <p:nvPr>
            <p:ph type="body" sz="half" idx="1"/>
          </p:nvPr>
        </p:nvSpPr>
        <p:spPr/>
        <p:txBody>
          <a:bodyPr/>
          <a:lstStyle/>
          <a:p>
            <a:r>
              <a:rPr lang="en-US" sz="2400" dirty="0"/>
              <a:t>Deterministic </a:t>
            </a:r>
          </a:p>
          <a:p>
            <a:pPr lvl="1"/>
            <a:r>
              <a:rPr lang="en-US" sz="2000" dirty="0"/>
              <a:t>Objective function</a:t>
            </a:r>
          </a:p>
          <a:p>
            <a:pPr lvl="1"/>
            <a:endParaRPr lang="en-US" sz="2000" dirty="0"/>
          </a:p>
          <a:p>
            <a:pPr lvl="2"/>
            <a:endParaRPr lang="en-US" sz="1600" dirty="0"/>
          </a:p>
          <a:p>
            <a:pPr lvl="2"/>
            <a:endParaRPr lang="en-US" sz="1600" dirty="0"/>
          </a:p>
          <a:p>
            <a:pPr lvl="1"/>
            <a:r>
              <a:rPr lang="en-US" sz="2000" dirty="0"/>
              <a:t>Decision variables:</a:t>
            </a:r>
          </a:p>
          <a:p>
            <a:pPr lvl="1"/>
            <a:endParaRPr lang="en-US" sz="2000" dirty="0"/>
          </a:p>
          <a:p>
            <a:pPr lvl="1"/>
            <a:r>
              <a:rPr lang="en-US" sz="2000" dirty="0"/>
              <a:t>Constraints: </a:t>
            </a:r>
          </a:p>
          <a:p>
            <a:pPr lvl="2"/>
            <a:r>
              <a:rPr lang="en-US" dirty="0"/>
              <a:t>at time </a:t>
            </a:r>
            <a:r>
              <a:rPr lang="en-US" i="1" dirty="0"/>
              <a:t>t</a:t>
            </a:r>
          </a:p>
          <a:p>
            <a:pPr lvl="1"/>
            <a:endParaRPr lang="en-US" sz="2000" i="1" dirty="0"/>
          </a:p>
          <a:p>
            <a:pPr lvl="2"/>
            <a:endParaRPr lang="en-US" sz="1600" i="1" dirty="0"/>
          </a:p>
          <a:p>
            <a:pPr marL="914400" lvl="2" indent="0">
              <a:buNone/>
            </a:pPr>
            <a:endParaRPr lang="en-US" sz="1600" dirty="0"/>
          </a:p>
          <a:p>
            <a:pPr lvl="2"/>
            <a:r>
              <a:rPr lang="en-US" dirty="0"/>
              <a:t>Transition function</a:t>
            </a:r>
          </a:p>
          <a:p>
            <a:pPr lvl="1"/>
            <a:endParaRPr lang="en-US" sz="2000" dirty="0"/>
          </a:p>
          <a:p>
            <a:pPr lvl="1"/>
            <a:endParaRPr lang="en-US" sz="2000" dirty="0"/>
          </a:p>
        </p:txBody>
      </p:sp>
      <p:sp>
        <p:nvSpPr>
          <p:cNvPr id="5" name="Text Placeholder 2"/>
          <p:cNvSpPr txBox="1">
            <a:spLocks/>
          </p:cNvSpPr>
          <p:nvPr/>
        </p:nvSpPr>
        <p:spPr bwMode="auto">
          <a:xfrm>
            <a:off x="4531887" y="1151016"/>
            <a:ext cx="3810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0000"/>
              <a:buFontTx/>
              <a:buBlip>
                <a:blip r:embed="rId3"/>
              </a:buBlip>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0"/>
              </a:spcBef>
              <a:spcAft>
                <a:spcPct val="0"/>
              </a:spcAft>
              <a:buChar char="•"/>
              <a:defRPr sz="2000">
                <a:solidFill>
                  <a:schemeClr val="tx1"/>
                </a:solidFill>
                <a:latin typeface="+mn-lt"/>
              </a:defRPr>
            </a:lvl3pPr>
            <a:lvl4pPr marL="1600200" indent="-228600" algn="l" rtl="0" eaLnBrk="0" fontAlgn="base" hangingPunct="0">
              <a:spcBef>
                <a:spcPct val="0"/>
              </a:spcBef>
              <a:spcAft>
                <a:spcPct val="0"/>
              </a:spcAft>
              <a:buChar char="–"/>
              <a:defRPr sz="2000">
                <a:solidFill>
                  <a:schemeClr val="tx1"/>
                </a:solidFill>
                <a:latin typeface="+mn-lt"/>
              </a:defRPr>
            </a:lvl4pPr>
            <a:lvl5pPr marL="2057400" indent="-228600" algn="l" rtl="0" eaLnBrk="0" fontAlgn="base" hangingPunct="0">
              <a:spcBef>
                <a:spcPct val="0"/>
              </a:spcBef>
              <a:spcAft>
                <a:spcPct val="0"/>
              </a:spcAft>
              <a:buChar char="»"/>
              <a:defRPr sz="2000">
                <a:solidFill>
                  <a:schemeClr val="tx1"/>
                </a:solidFill>
                <a:latin typeface="+mn-lt"/>
              </a:defRPr>
            </a:lvl5pPr>
            <a:lvl6pPr marL="2514600" indent="-228600" algn="l" rtl="0" eaLnBrk="0" fontAlgn="base" hangingPunct="0">
              <a:spcBef>
                <a:spcPct val="0"/>
              </a:spcBef>
              <a:spcAft>
                <a:spcPct val="0"/>
              </a:spcAft>
              <a:buChar char="»"/>
              <a:defRPr sz="2000">
                <a:solidFill>
                  <a:schemeClr val="tx1"/>
                </a:solidFill>
                <a:latin typeface="+mn-lt"/>
              </a:defRPr>
            </a:lvl6pPr>
            <a:lvl7pPr marL="2971800" indent="-228600" algn="l" rtl="0" eaLnBrk="0" fontAlgn="base" hangingPunct="0">
              <a:spcBef>
                <a:spcPct val="0"/>
              </a:spcBef>
              <a:spcAft>
                <a:spcPct val="0"/>
              </a:spcAft>
              <a:buChar char="»"/>
              <a:defRPr sz="2000">
                <a:solidFill>
                  <a:schemeClr val="tx1"/>
                </a:solidFill>
                <a:latin typeface="+mn-lt"/>
              </a:defRPr>
            </a:lvl7pPr>
            <a:lvl8pPr marL="3429000" indent="-228600" algn="l" rtl="0" eaLnBrk="0" fontAlgn="base" hangingPunct="0">
              <a:spcBef>
                <a:spcPct val="0"/>
              </a:spcBef>
              <a:spcAft>
                <a:spcPct val="0"/>
              </a:spcAft>
              <a:buChar char="»"/>
              <a:defRPr sz="2000">
                <a:solidFill>
                  <a:schemeClr val="tx1"/>
                </a:solidFill>
                <a:latin typeface="+mn-lt"/>
              </a:defRPr>
            </a:lvl8pPr>
            <a:lvl9pPr marL="3886200" indent="-228600" algn="l" rtl="0" eaLnBrk="0" fontAlgn="base" hangingPunct="0">
              <a:spcBef>
                <a:spcPct val="0"/>
              </a:spcBef>
              <a:spcAft>
                <a:spcPct val="0"/>
              </a:spcAft>
              <a:buChar char="»"/>
              <a:defRPr sz="2000">
                <a:solidFill>
                  <a:schemeClr val="tx1"/>
                </a:solidFill>
                <a:latin typeface="+mn-lt"/>
              </a:defRPr>
            </a:lvl9pPr>
          </a:lstStyle>
          <a:p>
            <a:r>
              <a:rPr lang="en-US" sz="2400" i="0" kern="0" dirty="0"/>
              <a:t>Stochastic</a:t>
            </a:r>
          </a:p>
          <a:p>
            <a:pPr lvl="1"/>
            <a:r>
              <a:rPr lang="en-US" sz="2000" i="0" kern="0" dirty="0"/>
              <a:t>Objective function</a:t>
            </a:r>
          </a:p>
          <a:p>
            <a:pPr lvl="1"/>
            <a:endParaRPr lang="en-US" sz="2000" i="0" kern="0" dirty="0"/>
          </a:p>
          <a:p>
            <a:pPr lvl="2"/>
            <a:endParaRPr lang="en-US" sz="1600" i="0" kern="0" dirty="0"/>
          </a:p>
          <a:p>
            <a:pPr lvl="2"/>
            <a:endParaRPr lang="en-US" sz="1600" i="0" kern="0" dirty="0"/>
          </a:p>
          <a:p>
            <a:pPr lvl="1"/>
            <a:r>
              <a:rPr lang="en-US" sz="2000" i="0" dirty="0"/>
              <a:t>Policy</a:t>
            </a:r>
          </a:p>
          <a:p>
            <a:pPr lvl="1"/>
            <a:endParaRPr lang="en-US" sz="2000" i="0" dirty="0"/>
          </a:p>
          <a:p>
            <a:pPr lvl="1"/>
            <a:r>
              <a:rPr lang="en-US" sz="2000" i="0" dirty="0"/>
              <a:t>Constraints at time t</a:t>
            </a:r>
          </a:p>
          <a:p>
            <a:pPr lvl="1"/>
            <a:endParaRPr lang="en-US" sz="2000" i="0" dirty="0"/>
          </a:p>
          <a:p>
            <a:pPr marL="914400" lvl="2" indent="0">
              <a:buNone/>
            </a:pPr>
            <a:endParaRPr lang="en-US" sz="1600" i="0" dirty="0"/>
          </a:p>
          <a:p>
            <a:pPr lvl="2"/>
            <a:endParaRPr lang="en-US" sz="1600" i="0" dirty="0"/>
          </a:p>
          <a:p>
            <a:pPr lvl="2"/>
            <a:endParaRPr lang="en-US" sz="1600" i="0" dirty="0"/>
          </a:p>
          <a:p>
            <a:pPr lvl="1"/>
            <a:r>
              <a:rPr lang="en-US" sz="2000" i="0" dirty="0"/>
              <a:t>Transition function</a:t>
            </a:r>
          </a:p>
          <a:p>
            <a:pPr marL="457200" lvl="1" indent="0">
              <a:buNone/>
            </a:pPr>
            <a:endParaRPr lang="en-US" i="0" dirty="0"/>
          </a:p>
          <a:p>
            <a:pPr lvl="1"/>
            <a:r>
              <a:rPr lang="en-US" sz="2000" i="0" dirty="0"/>
              <a:t>Exogenous information</a:t>
            </a:r>
          </a:p>
          <a:p>
            <a:pPr lvl="1"/>
            <a:endParaRPr lang="en-US" sz="2000" i="0" dirty="0"/>
          </a:p>
          <a:p>
            <a:pPr lvl="1"/>
            <a:endParaRPr lang="en-US" sz="2000" i="0" kern="0" dirty="0"/>
          </a:p>
        </p:txBody>
      </p:sp>
      <p:graphicFrame>
        <p:nvGraphicFramePr>
          <p:cNvPr id="6" name="Object 5"/>
          <p:cNvGraphicFramePr>
            <a:graphicFrameLocks noChangeAspect="1"/>
          </p:cNvGraphicFramePr>
          <p:nvPr>
            <p:extLst/>
          </p:nvPr>
        </p:nvGraphicFramePr>
        <p:xfrm>
          <a:off x="4638215" y="1947106"/>
          <a:ext cx="4323845" cy="832607"/>
        </p:xfrm>
        <a:graphic>
          <a:graphicData uri="http://schemas.openxmlformats.org/presentationml/2006/ole">
            <mc:AlternateContent xmlns:mc="http://schemas.openxmlformats.org/markup-compatibility/2006">
              <mc:Choice xmlns:v="urn:schemas-microsoft-com:vml" Requires="v">
                <p:oleObj spid="_x0000_s21506" name="Equation" r:id="rId4" imgW="2374560" imgH="457200" progId="Equation.DSMT4">
                  <p:embed/>
                </p:oleObj>
              </mc:Choice>
              <mc:Fallback>
                <p:oleObj name="Equation" r:id="rId4" imgW="2374560" imgH="457200" progId="Equation.DSMT4">
                  <p:embed/>
                  <p:pic>
                    <p:nvPicPr>
                      <p:cNvPr id="6" name="Object 5"/>
                      <p:cNvPicPr>
                        <a:picLocks noChangeAspect="1" noChangeArrowheads="1"/>
                      </p:cNvPicPr>
                      <p:nvPr/>
                    </p:nvPicPr>
                    <p:blipFill>
                      <a:blip r:embed="rId5"/>
                      <a:srcRect/>
                      <a:stretch>
                        <a:fillRect/>
                      </a:stretch>
                    </p:blipFill>
                    <p:spPr bwMode="auto">
                      <a:xfrm>
                        <a:off x="4638215" y="1947106"/>
                        <a:ext cx="4323845" cy="832607"/>
                      </a:xfrm>
                      <a:prstGeom prst="rect">
                        <a:avLst/>
                      </a:prstGeom>
                      <a:noFill/>
                      <a:ln>
                        <a:noFill/>
                      </a:ln>
                      <a:effectLst/>
                    </p:spPr>
                  </p:pic>
                </p:oleObj>
              </mc:Fallback>
            </mc:AlternateContent>
          </a:graphicData>
        </a:graphic>
      </p:graphicFrame>
      <p:graphicFrame>
        <p:nvGraphicFramePr>
          <p:cNvPr id="7" name="Object 6"/>
          <p:cNvGraphicFramePr>
            <a:graphicFrameLocks noChangeAspect="1"/>
          </p:cNvGraphicFramePr>
          <p:nvPr>
            <p:extLst/>
          </p:nvPr>
        </p:nvGraphicFramePr>
        <p:xfrm>
          <a:off x="1420239" y="1947106"/>
          <a:ext cx="1474788" cy="820738"/>
        </p:xfrm>
        <a:graphic>
          <a:graphicData uri="http://schemas.openxmlformats.org/presentationml/2006/ole">
            <mc:AlternateContent xmlns:mc="http://schemas.openxmlformats.org/markup-compatibility/2006">
              <mc:Choice xmlns:v="urn:schemas-microsoft-com:vml" Requires="v">
                <p:oleObj spid="_x0000_s21507" name="Equation" r:id="rId6" imgW="660240" imgH="368280" progId="Equation.DSMT4">
                  <p:embed/>
                </p:oleObj>
              </mc:Choice>
              <mc:Fallback>
                <p:oleObj name="Equation" r:id="rId6" imgW="660240" imgH="368280" progId="Equation.DSMT4">
                  <p:embed/>
                  <p:pic>
                    <p:nvPicPr>
                      <p:cNvPr id="7" name="Object 6"/>
                      <p:cNvPicPr>
                        <a:picLocks noChangeAspect="1" noChangeArrowheads="1"/>
                      </p:cNvPicPr>
                      <p:nvPr/>
                    </p:nvPicPr>
                    <p:blipFill>
                      <a:blip r:embed="rId7"/>
                      <a:srcRect/>
                      <a:stretch>
                        <a:fillRect/>
                      </a:stretch>
                    </p:blipFill>
                    <p:spPr bwMode="auto">
                      <a:xfrm>
                        <a:off x="1420239" y="1947106"/>
                        <a:ext cx="1474788"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nvPr>
        </p:nvGraphicFramePr>
        <p:xfrm>
          <a:off x="5232939" y="4159331"/>
          <a:ext cx="2003425" cy="465137"/>
        </p:xfrm>
        <a:graphic>
          <a:graphicData uri="http://schemas.openxmlformats.org/presentationml/2006/ole">
            <mc:AlternateContent xmlns:mc="http://schemas.openxmlformats.org/markup-compatibility/2006">
              <mc:Choice xmlns:v="urn:schemas-microsoft-com:vml" Requires="v">
                <p:oleObj spid="_x0000_s21508" name="Equation" r:id="rId8" imgW="1041120" imgH="241200" progId="Equation.DSMT4">
                  <p:embed/>
                </p:oleObj>
              </mc:Choice>
              <mc:Fallback>
                <p:oleObj name="Equation" r:id="rId8" imgW="1041120" imgH="241200" progId="Equation.DSMT4">
                  <p:embed/>
                  <p:pic>
                    <p:nvPicPr>
                      <p:cNvPr id="9" name="Object 8"/>
                      <p:cNvPicPr>
                        <a:picLocks noChangeAspect="1" noChangeArrowheads="1"/>
                      </p:cNvPicPr>
                      <p:nvPr/>
                    </p:nvPicPr>
                    <p:blipFill>
                      <a:blip r:embed="rId9"/>
                      <a:srcRect/>
                      <a:stretch>
                        <a:fillRect/>
                      </a:stretch>
                    </p:blipFill>
                    <p:spPr bwMode="auto">
                      <a:xfrm>
                        <a:off x="5232939" y="4159331"/>
                        <a:ext cx="200342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nvPr>
        </p:nvGraphicFramePr>
        <p:xfrm>
          <a:off x="1701800" y="5566405"/>
          <a:ext cx="1898650" cy="425450"/>
        </p:xfrm>
        <a:graphic>
          <a:graphicData uri="http://schemas.openxmlformats.org/presentationml/2006/ole">
            <mc:AlternateContent xmlns:mc="http://schemas.openxmlformats.org/markup-compatibility/2006">
              <mc:Choice xmlns:v="urn:schemas-microsoft-com:vml" Requires="v">
                <p:oleObj spid="_x0000_s21509" name="Equation" r:id="rId10" imgW="850680" imgH="190440" progId="Equation.DSMT4">
                  <p:embed/>
                </p:oleObj>
              </mc:Choice>
              <mc:Fallback>
                <p:oleObj name="Equation" r:id="rId10" imgW="850680" imgH="190440" progId="Equation.DSMT4">
                  <p:embed/>
                  <p:pic>
                    <p:nvPicPr>
                      <p:cNvPr id="10" name="Object 9"/>
                      <p:cNvPicPr>
                        <a:picLocks noChangeAspect="1" noChangeArrowheads="1"/>
                      </p:cNvPicPr>
                      <p:nvPr/>
                    </p:nvPicPr>
                    <p:blipFill>
                      <a:blip r:embed="rId11"/>
                      <a:srcRect/>
                      <a:stretch>
                        <a:fillRect/>
                      </a:stretch>
                    </p:blipFill>
                    <p:spPr bwMode="auto">
                      <a:xfrm>
                        <a:off x="1701800" y="5566405"/>
                        <a:ext cx="18986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nvPr>
        </p:nvGraphicFramePr>
        <p:xfrm>
          <a:off x="5273601" y="5416061"/>
          <a:ext cx="2579688" cy="482600"/>
        </p:xfrm>
        <a:graphic>
          <a:graphicData uri="http://schemas.openxmlformats.org/presentationml/2006/ole">
            <mc:AlternateContent xmlns:mc="http://schemas.openxmlformats.org/markup-compatibility/2006">
              <mc:Choice xmlns:v="urn:schemas-microsoft-com:vml" Requires="v">
                <p:oleObj spid="_x0000_s21510" name="Equation" r:id="rId12" imgW="1155600" imgH="215640" progId="Equation.DSMT4">
                  <p:embed/>
                </p:oleObj>
              </mc:Choice>
              <mc:Fallback>
                <p:oleObj name="Equation" r:id="rId12" imgW="1155600" imgH="215640" progId="Equation.DSMT4">
                  <p:embed/>
                  <p:pic>
                    <p:nvPicPr>
                      <p:cNvPr id="11" name="Object 10"/>
                      <p:cNvPicPr>
                        <a:picLocks noChangeAspect="1" noChangeArrowheads="1"/>
                      </p:cNvPicPr>
                      <p:nvPr/>
                    </p:nvPicPr>
                    <p:blipFill>
                      <a:blip r:embed="rId13"/>
                      <a:srcRect/>
                      <a:stretch>
                        <a:fillRect/>
                      </a:stretch>
                    </p:blipFill>
                    <p:spPr bwMode="auto">
                      <a:xfrm>
                        <a:off x="5273601" y="5416061"/>
                        <a:ext cx="2579688"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nvPr>
        </p:nvGraphicFramePr>
        <p:xfrm>
          <a:off x="5430783" y="6218238"/>
          <a:ext cx="2127250" cy="427037"/>
        </p:xfrm>
        <a:graphic>
          <a:graphicData uri="http://schemas.openxmlformats.org/presentationml/2006/ole">
            <mc:AlternateContent xmlns:mc="http://schemas.openxmlformats.org/markup-compatibility/2006">
              <mc:Choice xmlns:v="urn:schemas-microsoft-com:vml" Requires="v">
                <p:oleObj spid="_x0000_s21511" name="Equation" r:id="rId14" imgW="952200" imgH="190440" progId="Equation.DSMT4">
                  <p:embed/>
                </p:oleObj>
              </mc:Choice>
              <mc:Fallback>
                <p:oleObj name="Equation" r:id="rId14" imgW="952200" imgH="190440" progId="Equation.DSMT4">
                  <p:embed/>
                  <p:pic>
                    <p:nvPicPr>
                      <p:cNvPr id="12" name="Object 11"/>
                      <p:cNvPicPr>
                        <a:picLocks noChangeAspect="1" noChangeArrowheads="1"/>
                      </p:cNvPicPr>
                      <p:nvPr/>
                    </p:nvPicPr>
                    <p:blipFill>
                      <a:blip r:embed="rId15"/>
                      <a:srcRect/>
                      <a:stretch>
                        <a:fillRect/>
                      </a:stretch>
                    </p:blipFill>
                    <p:spPr bwMode="auto">
                      <a:xfrm>
                        <a:off x="5430783" y="6218238"/>
                        <a:ext cx="21272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18" name="Group 17"/>
          <p:cNvGrpSpPr/>
          <p:nvPr/>
        </p:nvGrpSpPr>
        <p:grpSpPr>
          <a:xfrm>
            <a:off x="1836063" y="4227665"/>
            <a:ext cx="1401219" cy="814562"/>
            <a:chOff x="1673225" y="4352925"/>
            <a:chExt cx="1401219" cy="814562"/>
          </a:xfrm>
        </p:grpSpPr>
        <p:graphicFrame>
          <p:nvGraphicFramePr>
            <p:cNvPr id="8" name="Object 7"/>
            <p:cNvGraphicFramePr>
              <a:graphicFrameLocks noChangeAspect="1"/>
            </p:cNvGraphicFramePr>
            <p:nvPr>
              <p:extLst/>
            </p:nvPr>
          </p:nvGraphicFramePr>
          <p:xfrm>
            <a:off x="1673225" y="4352925"/>
            <a:ext cx="936625" cy="746125"/>
          </p:xfrm>
          <a:graphic>
            <a:graphicData uri="http://schemas.openxmlformats.org/presentationml/2006/ole">
              <mc:AlternateContent xmlns:mc="http://schemas.openxmlformats.org/markup-compatibility/2006">
                <mc:Choice xmlns:v="urn:schemas-microsoft-com:vml" Requires="v">
                  <p:oleObj spid="_x0000_s21512" name="Equation" r:id="rId16" imgW="495000" imgH="393480" progId="Equation.DSMT4">
                    <p:embed/>
                  </p:oleObj>
                </mc:Choice>
                <mc:Fallback>
                  <p:oleObj name="Equation" r:id="rId16" imgW="495000" imgH="393480" progId="Equation.DSMT4">
                    <p:embed/>
                    <p:pic>
                      <p:nvPicPr>
                        <p:cNvPr id="8" name="Object 7"/>
                        <p:cNvPicPr>
                          <a:picLocks noChangeAspect="1" noChangeArrowheads="1"/>
                        </p:cNvPicPr>
                        <p:nvPr/>
                      </p:nvPicPr>
                      <p:blipFill>
                        <a:blip r:embed="rId17"/>
                        <a:srcRect/>
                        <a:stretch>
                          <a:fillRect/>
                        </a:stretch>
                      </p:blipFill>
                      <p:spPr bwMode="auto">
                        <a:xfrm>
                          <a:off x="1673225" y="4352925"/>
                          <a:ext cx="936625" cy="746125"/>
                        </a:xfrm>
                        <a:prstGeom prst="rect">
                          <a:avLst/>
                        </a:prstGeom>
                        <a:noFill/>
                        <a:ln>
                          <a:noFill/>
                        </a:ln>
                      </p:spPr>
                    </p:pic>
                  </p:oleObj>
                </mc:Fallback>
              </mc:AlternateContent>
            </a:graphicData>
          </a:graphic>
        </p:graphicFrame>
        <p:graphicFrame>
          <p:nvGraphicFramePr>
            <p:cNvPr id="4" name="Object 3"/>
            <p:cNvGraphicFramePr>
              <a:graphicFrameLocks noChangeAspect="1"/>
            </p:cNvGraphicFramePr>
            <p:nvPr>
              <p:extLst/>
            </p:nvPr>
          </p:nvGraphicFramePr>
          <p:xfrm>
            <a:off x="2453732" y="4365799"/>
            <a:ext cx="620712" cy="801688"/>
          </p:xfrm>
          <a:graphic>
            <a:graphicData uri="http://schemas.openxmlformats.org/presentationml/2006/ole">
              <mc:AlternateContent xmlns:mc="http://schemas.openxmlformats.org/markup-compatibility/2006">
                <mc:Choice xmlns:v="urn:schemas-microsoft-com:vml" Requires="v">
                  <p:oleObj spid="_x0000_s21513" name="Equation" r:id="rId18" imgW="355320" imgH="457200" progId="Equation.DSMT4">
                    <p:embed/>
                  </p:oleObj>
                </mc:Choice>
                <mc:Fallback>
                  <p:oleObj name="Equation" r:id="rId18" imgW="355320" imgH="457200" progId="Equation.DSMT4">
                    <p:embed/>
                    <p:pic>
                      <p:nvPicPr>
                        <p:cNvPr id="4" name="Object 3"/>
                        <p:cNvPicPr>
                          <a:picLocks noChangeAspect="1" noChangeArrowheads="1"/>
                        </p:cNvPicPr>
                        <p:nvPr/>
                      </p:nvPicPr>
                      <p:blipFill>
                        <a:blip r:embed="rId19"/>
                        <a:srcRect/>
                        <a:stretch>
                          <a:fillRect/>
                        </a:stretch>
                      </p:blipFill>
                      <p:spPr bwMode="auto">
                        <a:xfrm>
                          <a:off x="2453732" y="4365799"/>
                          <a:ext cx="620712" cy="801688"/>
                        </a:xfrm>
                        <a:prstGeom prst="rect">
                          <a:avLst/>
                        </a:prstGeom>
                        <a:noFill/>
                        <a:ln>
                          <a:noFill/>
                        </a:ln>
                      </p:spPr>
                    </p:pic>
                  </p:oleObj>
                </mc:Fallback>
              </mc:AlternateContent>
            </a:graphicData>
          </a:graphic>
        </p:graphicFrame>
      </p:grpSp>
      <p:graphicFrame>
        <p:nvGraphicFramePr>
          <p:cNvPr id="16" name="Object 15"/>
          <p:cNvGraphicFramePr>
            <a:graphicFrameLocks noChangeAspect="1"/>
          </p:cNvGraphicFramePr>
          <p:nvPr>
            <p:extLst/>
          </p:nvPr>
        </p:nvGraphicFramePr>
        <p:xfrm>
          <a:off x="1704903" y="3186300"/>
          <a:ext cx="1049459" cy="403638"/>
        </p:xfrm>
        <a:graphic>
          <a:graphicData uri="http://schemas.openxmlformats.org/presentationml/2006/ole">
            <mc:AlternateContent xmlns:mc="http://schemas.openxmlformats.org/markup-compatibility/2006">
              <mc:Choice xmlns:v="urn:schemas-microsoft-com:vml" Requires="v">
                <p:oleObj spid="_x0000_s21514" name="Equation" r:id="rId20" imgW="660240" imgH="253800" progId="Equation.DSMT4">
                  <p:embed/>
                </p:oleObj>
              </mc:Choice>
              <mc:Fallback>
                <p:oleObj name="Equation" r:id="rId20" imgW="660240" imgH="253800" progId="Equation.DSMT4">
                  <p:embed/>
                  <p:pic>
                    <p:nvPicPr>
                      <p:cNvPr id="16" name="Object 15"/>
                      <p:cNvPicPr/>
                      <p:nvPr/>
                    </p:nvPicPr>
                    <p:blipFill>
                      <a:blip r:embed="rId21"/>
                      <a:stretch>
                        <a:fillRect/>
                      </a:stretch>
                    </p:blipFill>
                    <p:spPr>
                      <a:xfrm>
                        <a:off x="1704903" y="3186300"/>
                        <a:ext cx="1049459" cy="403638"/>
                      </a:xfrm>
                      <a:prstGeom prst="rect">
                        <a:avLst/>
                      </a:prstGeom>
                    </p:spPr>
                  </p:pic>
                </p:oleObj>
              </mc:Fallback>
            </mc:AlternateContent>
          </a:graphicData>
        </a:graphic>
      </p:graphicFrame>
      <p:graphicFrame>
        <p:nvGraphicFramePr>
          <p:cNvPr id="17" name="Object 16"/>
          <p:cNvGraphicFramePr>
            <a:graphicFrameLocks noChangeAspect="1"/>
          </p:cNvGraphicFramePr>
          <p:nvPr>
            <p:extLst/>
          </p:nvPr>
        </p:nvGraphicFramePr>
        <p:xfrm>
          <a:off x="5355636" y="3171825"/>
          <a:ext cx="1416050" cy="365125"/>
        </p:xfrm>
        <a:graphic>
          <a:graphicData uri="http://schemas.openxmlformats.org/presentationml/2006/ole">
            <mc:AlternateContent xmlns:mc="http://schemas.openxmlformats.org/markup-compatibility/2006">
              <mc:Choice xmlns:v="urn:schemas-microsoft-com:vml" Requires="v">
                <p:oleObj spid="_x0000_s21515" name="Equation" r:id="rId22" imgW="787320" imgH="203040" progId="Equation.DSMT4">
                  <p:embed/>
                </p:oleObj>
              </mc:Choice>
              <mc:Fallback>
                <p:oleObj name="Equation" r:id="rId22" imgW="787320" imgH="203040" progId="Equation.DSMT4">
                  <p:embed/>
                  <p:pic>
                    <p:nvPicPr>
                      <p:cNvPr id="17" name="Object 16"/>
                      <p:cNvPicPr/>
                      <p:nvPr/>
                    </p:nvPicPr>
                    <p:blipFill>
                      <a:blip r:embed="rId23"/>
                      <a:stretch>
                        <a:fillRect/>
                      </a:stretch>
                    </p:blipFill>
                    <p:spPr>
                      <a:xfrm>
                        <a:off x="5355636" y="3171825"/>
                        <a:ext cx="1416050" cy="365125"/>
                      </a:xfrm>
                      <a:prstGeom prst="rect">
                        <a:avLst/>
                      </a:prstGeom>
                    </p:spPr>
                  </p:pic>
                </p:oleObj>
              </mc:Fallback>
            </mc:AlternateContent>
          </a:graphicData>
        </a:graphic>
      </p:graphicFrame>
    </p:spTree>
    <p:extLst>
      <p:ext uri="{BB962C8B-B14F-4D97-AF65-F5344CB8AC3E}">
        <p14:creationId xmlns:p14="http://schemas.microsoft.com/office/powerpoint/2010/main" val="13565008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9144000" cy="6858000"/>
          </a:xfrm>
          <a:prstGeom prst="rect">
            <a:avLst/>
          </a:prstGeom>
        </p:spPr>
      </p:pic>
      <p:sp>
        <p:nvSpPr>
          <p:cNvPr id="4100" name="Rectangle 4"/>
          <p:cNvSpPr>
            <a:spLocks noGrp="1" noChangeArrowheads="1"/>
          </p:cNvSpPr>
          <p:nvPr>
            <p:ph type="ctrTitle"/>
          </p:nvPr>
        </p:nvSpPr>
        <p:spPr/>
        <p:txBody>
          <a:bodyPr/>
          <a:lstStyle/>
          <a:p>
            <a:pPr algn="ctr"/>
            <a:r>
              <a:rPr lang="en-US" dirty="0"/>
              <a:t>An asset selling problem</a:t>
            </a:r>
          </a:p>
        </p:txBody>
      </p:sp>
      <p:sp>
        <p:nvSpPr>
          <p:cNvPr id="4101" name="Rectangle 5"/>
          <p:cNvSpPr>
            <a:spLocks noGrp="1" noChangeArrowheads="1"/>
          </p:cNvSpPr>
          <p:nvPr>
            <p:ph type="subTitle" idx="1"/>
          </p:nvPr>
        </p:nvSpPr>
        <p:spPr/>
        <p:txBody>
          <a:bodyPr/>
          <a:lstStyle/>
          <a:p>
            <a:endParaRPr lang="en-US" dirty="0"/>
          </a:p>
        </p:txBody>
      </p:sp>
      <p:sp>
        <p:nvSpPr>
          <p:cNvPr id="2" name="Footer Placeholder 1"/>
          <p:cNvSpPr>
            <a:spLocks noGrp="1"/>
          </p:cNvSpPr>
          <p:nvPr>
            <p:ph type="ftr" sz="quarter" idx="11"/>
          </p:nvPr>
        </p:nvSpPr>
        <p:spPr/>
        <p:txBody>
          <a:bodyPr/>
          <a:lstStyle/>
          <a:p>
            <a:pPr>
              <a:defRPr/>
            </a:pPr>
            <a:r>
              <a:rPr lang="en-US"/>
              <a:t>© 2018 W.B. Powell</a:t>
            </a:r>
          </a:p>
        </p:txBody>
      </p:sp>
      <p:sp>
        <p:nvSpPr>
          <p:cNvPr id="4" name="Slide Number Placeholder 3"/>
          <p:cNvSpPr>
            <a:spLocks noGrp="1"/>
          </p:cNvSpPr>
          <p:nvPr>
            <p:ph type="sldNum" sz="quarter" idx="12"/>
          </p:nvPr>
        </p:nvSpPr>
        <p:spPr/>
        <p:txBody>
          <a:bodyPr/>
          <a:lstStyle/>
          <a:p>
            <a:pPr>
              <a:defRPr/>
            </a:pPr>
            <a:r>
              <a:rPr lang="en-US"/>
              <a:t>Slide </a:t>
            </a:r>
            <a:fld id="{6AA0165E-294E-4057-A6C5-8F6B42A2F28C}" type="slidenum">
              <a:rPr lang="en-US" smtClean="0"/>
              <a:pPr>
                <a:defRPr/>
              </a:pPr>
              <a:t>72</a:t>
            </a:fld>
            <a:endParaRPr lang="en-US"/>
          </a:p>
        </p:txBody>
      </p:sp>
    </p:spTree>
    <p:extLst>
      <p:ext uri="{BB962C8B-B14F-4D97-AF65-F5344CB8AC3E}">
        <p14:creationId xmlns:p14="http://schemas.microsoft.com/office/powerpoint/2010/main" val="23975084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 narrative</a:t>
            </a:r>
          </a:p>
        </p:txBody>
      </p:sp>
      <p:pic>
        <p:nvPicPr>
          <p:cNvPr id="4" name="Picture 3"/>
          <p:cNvPicPr>
            <a:picLocks noChangeAspect="1"/>
          </p:cNvPicPr>
          <p:nvPr/>
        </p:nvPicPr>
        <p:blipFill>
          <a:blip r:embed="rId2"/>
          <a:stretch>
            <a:fillRect/>
          </a:stretch>
        </p:blipFill>
        <p:spPr>
          <a:xfrm>
            <a:off x="1239970" y="2385097"/>
            <a:ext cx="6989521" cy="1340597"/>
          </a:xfrm>
          <a:prstGeom prst="rect">
            <a:avLst/>
          </a:prstGeom>
        </p:spPr>
      </p:pic>
      <p:sp>
        <p:nvSpPr>
          <p:cNvPr id="5" name="Footer Placeholder 4"/>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9473233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State variables</a:t>
                </a:r>
              </a:p>
              <a:p>
                <a:endParaRPr lang="en-US" dirty="0"/>
              </a:p>
              <a:p>
                <a:endParaRPr lang="en-US" dirty="0"/>
              </a:p>
              <a:p>
                <a:endParaRPr lang="en-US" dirty="0"/>
              </a:p>
              <a:p>
                <a:endParaRPr lang="en-US" dirty="0"/>
              </a:p>
              <a:p>
                <a:endParaRPr lang="en-US" dirty="0"/>
              </a:p>
              <a:p>
                <a:endParaRPr lang="en-US" dirty="0"/>
              </a:p>
              <a:p>
                <a:pPr lvl="1"/>
                <a:r>
                  <a:rPr lang="en-US" dirty="0"/>
                  <a:t>Highlight:</a:t>
                </a:r>
              </a:p>
              <a:p>
                <a:pPr lvl="2"/>
                <a:r>
                  <a:rPr lang="en-US" dirty="0"/>
                  <a:t>Physical state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𝑡</m:t>
                        </m:r>
                      </m:sub>
                    </m:sSub>
                  </m:oMath>
                </a14:m>
                <a:endParaRPr lang="en-US" dirty="0"/>
              </a:p>
              <a:p>
                <a:pPr lvl="2"/>
                <a:r>
                  <a:rPr lang="en-US" dirty="0"/>
                  <a:t>Information state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𝑡</m:t>
                        </m:r>
                      </m:sub>
                    </m:sSub>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t="-1355"/>
                </a:stretch>
              </a:blipFill>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a:off x="1000500" y="1772933"/>
            <a:ext cx="7238160" cy="2915798"/>
          </a:xfrm>
          <a:prstGeom prst="rect">
            <a:avLst/>
          </a:prstGeom>
        </p:spPr>
      </p:pic>
      <p:sp>
        <p:nvSpPr>
          <p:cNvPr id="5" name="Footer Placeholder 4"/>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29384962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85799" y="1143000"/>
            <a:ext cx="7537204" cy="3144218"/>
          </a:xfrm>
          <a:prstGeom prst="rect">
            <a:avLst/>
          </a:prstGeom>
        </p:spPr>
      </p:pic>
      <p:pic>
        <p:nvPicPr>
          <p:cNvPr id="5" name="Picture 4"/>
          <p:cNvPicPr>
            <a:picLocks noChangeAspect="1"/>
          </p:cNvPicPr>
          <p:nvPr/>
        </p:nvPicPr>
        <p:blipFill>
          <a:blip r:embed="rId3"/>
          <a:stretch>
            <a:fillRect/>
          </a:stretch>
        </p:blipFill>
        <p:spPr>
          <a:xfrm>
            <a:off x="819260" y="4241259"/>
            <a:ext cx="7315688" cy="1994170"/>
          </a:xfrm>
          <a:prstGeom prst="rect">
            <a:avLst/>
          </a:prstGeom>
        </p:spPr>
      </p:pic>
      <p:sp>
        <p:nvSpPr>
          <p:cNvPr id="6" name="Footer Placeholder 5"/>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39301818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Exogenous information</a:t>
            </a:r>
          </a:p>
          <a:p>
            <a:endParaRPr lang="en-US" dirty="0"/>
          </a:p>
          <a:p>
            <a:endParaRPr lang="en-US" dirty="0"/>
          </a:p>
          <a:p>
            <a:endParaRPr lang="en-US" dirty="0"/>
          </a:p>
          <a:p>
            <a:endParaRPr lang="en-US" dirty="0"/>
          </a:p>
          <a:p>
            <a:endParaRPr lang="en-US" dirty="0"/>
          </a:p>
          <a:p>
            <a:pPr lvl="1"/>
            <a:r>
              <a:rPr lang="en-US" dirty="0"/>
              <a:t>We could drill into the probability model, but we are going to put “uncertainty modeling” after the basic model. </a:t>
            </a:r>
          </a:p>
        </p:txBody>
      </p:sp>
      <p:pic>
        <p:nvPicPr>
          <p:cNvPr id="5" name="Picture 4"/>
          <p:cNvPicPr>
            <a:picLocks noChangeAspect="1"/>
          </p:cNvPicPr>
          <p:nvPr/>
        </p:nvPicPr>
        <p:blipFill rotWithShape="1">
          <a:blip r:embed="rId2"/>
          <a:srcRect t="5942" b="39129"/>
          <a:stretch/>
        </p:blipFill>
        <p:spPr>
          <a:xfrm>
            <a:off x="1245603" y="1780161"/>
            <a:ext cx="6652793" cy="2412461"/>
          </a:xfrm>
          <a:prstGeom prst="rect">
            <a:avLst/>
          </a:prstGeom>
        </p:spPr>
      </p:pic>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1660495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10674" y="1143000"/>
            <a:ext cx="6432151" cy="5226123"/>
          </a:xfrm>
          <a:prstGeom prst="rect">
            <a:avLst/>
          </a:prstGeom>
        </p:spPr>
      </p:pic>
      <p:sp>
        <p:nvSpPr>
          <p:cNvPr id="5" name="Footer Placeholder 4"/>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21976482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85800" y="340468"/>
            <a:ext cx="5748280" cy="1441412"/>
          </a:xfrm>
          <a:prstGeom prst="rect">
            <a:avLst/>
          </a:prstGeom>
        </p:spPr>
      </p:pic>
      <p:pic>
        <p:nvPicPr>
          <p:cNvPr id="5" name="Picture 4"/>
          <p:cNvPicPr>
            <a:picLocks noChangeAspect="1"/>
          </p:cNvPicPr>
          <p:nvPr/>
        </p:nvPicPr>
        <p:blipFill>
          <a:blip r:embed="rId3"/>
          <a:stretch>
            <a:fillRect/>
          </a:stretch>
        </p:blipFill>
        <p:spPr>
          <a:xfrm>
            <a:off x="685800" y="1845970"/>
            <a:ext cx="5774329" cy="4671562"/>
          </a:xfrm>
          <a:prstGeom prst="rect">
            <a:avLst/>
          </a:prstGeom>
        </p:spPr>
      </p:pic>
      <p:sp>
        <p:nvSpPr>
          <p:cNvPr id="6" name="Footer Placeholder 5"/>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10238259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85800" y="1143000"/>
            <a:ext cx="5958128" cy="4800600"/>
          </a:xfrm>
          <a:prstGeom prst="rect">
            <a:avLst/>
          </a:prstGeom>
        </p:spPr>
      </p:pic>
      <p:sp>
        <p:nvSpPr>
          <p:cNvPr id="5" name="Footer Placeholder 4"/>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326348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Rectangle 2"/>
          <p:cNvSpPr>
            <a:spLocks noGrp="1" noChangeArrowheads="1"/>
          </p:cNvSpPr>
          <p:nvPr>
            <p:ph type="title"/>
          </p:nvPr>
        </p:nvSpPr>
        <p:spPr/>
        <p:txBody>
          <a:bodyPr/>
          <a:lstStyle/>
          <a:p>
            <a:r>
              <a:rPr lang="en-US" altLang="en-US" sz="3200" dirty="0"/>
              <a:t>Drug discovery</a:t>
            </a:r>
          </a:p>
        </p:txBody>
      </p:sp>
      <p:sp>
        <p:nvSpPr>
          <p:cNvPr id="53253" name="Rectangle 3"/>
          <p:cNvSpPr>
            <a:spLocks noGrp="1" noChangeArrowheads="1"/>
          </p:cNvSpPr>
          <p:nvPr>
            <p:ph type="body" idx="1"/>
          </p:nvPr>
        </p:nvSpPr>
        <p:spPr>
          <a:xfrm>
            <a:off x="685799" y="1143000"/>
            <a:ext cx="8517467" cy="4953000"/>
          </a:xfrm>
        </p:spPr>
        <p:txBody>
          <a:bodyPr/>
          <a:lstStyle/>
          <a:p>
            <a:r>
              <a:rPr lang="en-US" altLang="en-US" dirty="0"/>
              <a:t>Optimizing the configuration of molecules</a:t>
            </a:r>
          </a:p>
        </p:txBody>
      </p:sp>
      <p:pic>
        <p:nvPicPr>
          <p:cNvPr id="53255"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9054" y="1756345"/>
            <a:ext cx="2731028" cy="2431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pic>
      <p:pic>
        <p:nvPicPr>
          <p:cNvPr id="1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3893" y="2259240"/>
            <a:ext cx="504825" cy="1600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78993" y="2071915"/>
            <a:ext cx="344805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Oval 9"/>
          <p:cNvSpPr>
            <a:spLocks noChangeArrowheads="1"/>
          </p:cNvSpPr>
          <p:nvPr/>
        </p:nvSpPr>
        <p:spPr bwMode="auto">
          <a:xfrm>
            <a:off x="4001030" y="2097315"/>
            <a:ext cx="600075" cy="1905000"/>
          </a:xfrm>
          <a:prstGeom prst="ellipse">
            <a:avLst/>
          </a:prstGeom>
          <a:noFill/>
          <a:ln w="28575" algn="ctr">
            <a:solidFill>
              <a:schemeClr val="accent2"/>
            </a:solidFill>
            <a:round/>
            <a:headEnd/>
            <a:tailEnd type="none" w="med"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Line 10"/>
          <p:cNvSpPr>
            <a:spLocks noChangeShapeType="1"/>
          </p:cNvSpPr>
          <p:nvPr/>
        </p:nvSpPr>
        <p:spPr bwMode="auto">
          <a:xfrm flipV="1">
            <a:off x="4601105" y="2745015"/>
            <a:ext cx="1390650" cy="228600"/>
          </a:xfrm>
          <a:prstGeom prst="line">
            <a:avLst/>
          </a:prstGeom>
          <a:noFill/>
          <a:ln w="28575">
            <a:solidFill>
              <a:schemeClr val="accent2"/>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Line 11"/>
          <p:cNvSpPr>
            <a:spLocks noChangeShapeType="1"/>
          </p:cNvSpPr>
          <p:nvPr/>
        </p:nvSpPr>
        <p:spPr bwMode="auto">
          <a:xfrm>
            <a:off x="4602693" y="2994253"/>
            <a:ext cx="1362075" cy="400050"/>
          </a:xfrm>
          <a:prstGeom prst="line">
            <a:avLst/>
          </a:prstGeom>
          <a:noFill/>
          <a:ln w="28575">
            <a:solidFill>
              <a:schemeClr val="accent2"/>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 name="Picture 2"/>
          <p:cNvPicPr>
            <a:picLocks noChangeAspect="1"/>
          </p:cNvPicPr>
          <p:nvPr/>
        </p:nvPicPr>
        <p:blipFill>
          <a:blip r:embed="rId6"/>
          <a:stretch>
            <a:fillRect/>
          </a:stretch>
        </p:blipFill>
        <p:spPr>
          <a:xfrm>
            <a:off x="5038724" y="4107274"/>
            <a:ext cx="3675058" cy="2503076"/>
          </a:xfrm>
          <a:prstGeom prst="rect">
            <a:avLst/>
          </a:prstGeom>
        </p:spPr>
      </p:pic>
      <p:sp>
        <p:nvSpPr>
          <p:cNvPr id="4" name="TextBox 3"/>
          <p:cNvSpPr txBox="1"/>
          <p:nvPr/>
        </p:nvSpPr>
        <p:spPr>
          <a:xfrm>
            <a:off x="687656" y="4453467"/>
            <a:ext cx="3541976" cy="1015663"/>
          </a:xfrm>
          <a:prstGeom prst="rect">
            <a:avLst/>
          </a:prstGeom>
          <a:noFill/>
        </p:spPr>
        <p:txBody>
          <a:bodyPr wrap="square" rtlCol="0">
            <a:spAutoFit/>
          </a:bodyPr>
          <a:lstStyle/>
          <a:p>
            <a:pPr algn="l"/>
            <a:r>
              <a:rPr lang="en-US" sz="2000" i="0" dirty="0"/>
              <a:t>Design of effective policies can accelerate the search process for new drugs.</a:t>
            </a:r>
          </a:p>
        </p:txBody>
      </p:sp>
      <p:sp>
        <p:nvSpPr>
          <p:cNvPr id="2" name="Footer Placeholder 1"/>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2689891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85800" y="1142999"/>
            <a:ext cx="7225976" cy="3973749"/>
          </a:xfrm>
          <a:prstGeom prst="rect">
            <a:avLst/>
          </a:prstGeom>
        </p:spPr>
      </p:pic>
      <p:sp>
        <p:nvSpPr>
          <p:cNvPr id="5" name="Footer Placeholder 4"/>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2282851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9144000" cy="6858000"/>
          </a:xfrm>
          <a:prstGeom prst="rect">
            <a:avLst/>
          </a:prstGeom>
        </p:spPr>
      </p:pic>
      <p:sp>
        <p:nvSpPr>
          <p:cNvPr id="4100" name="Rectangle 4"/>
          <p:cNvSpPr>
            <a:spLocks noGrp="1" noChangeArrowheads="1"/>
          </p:cNvSpPr>
          <p:nvPr>
            <p:ph type="ctrTitle"/>
          </p:nvPr>
        </p:nvSpPr>
        <p:spPr/>
        <p:txBody>
          <a:bodyPr/>
          <a:lstStyle/>
          <a:p>
            <a:pPr algn="ctr"/>
            <a:r>
              <a:rPr lang="en-US" dirty="0"/>
              <a:t>Modeling uncertainty</a:t>
            </a:r>
          </a:p>
        </p:txBody>
      </p:sp>
      <p:sp>
        <p:nvSpPr>
          <p:cNvPr id="4101" name="Rectangle 5"/>
          <p:cNvSpPr>
            <a:spLocks noGrp="1" noChangeArrowheads="1"/>
          </p:cNvSpPr>
          <p:nvPr>
            <p:ph type="subTitle" idx="1"/>
          </p:nvPr>
        </p:nvSpPr>
        <p:spPr/>
        <p:txBody>
          <a:bodyPr/>
          <a:lstStyle/>
          <a:p>
            <a:endParaRPr lang="en-US" dirty="0"/>
          </a:p>
        </p:txBody>
      </p:sp>
      <p:sp>
        <p:nvSpPr>
          <p:cNvPr id="2" name="Footer Placeholder 1"/>
          <p:cNvSpPr>
            <a:spLocks noGrp="1"/>
          </p:cNvSpPr>
          <p:nvPr>
            <p:ph type="ftr" sz="quarter" idx="11"/>
          </p:nvPr>
        </p:nvSpPr>
        <p:spPr/>
        <p:txBody>
          <a:bodyPr/>
          <a:lstStyle/>
          <a:p>
            <a:pPr>
              <a:defRPr/>
            </a:pPr>
            <a:r>
              <a:rPr lang="en-US"/>
              <a:t>© 2018 W.B. Powell</a:t>
            </a:r>
          </a:p>
        </p:txBody>
      </p:sp>
      <p:sp>
        <p:nvSpPr>
          <p:cNvPr id="4" name="Slide Number Placeholder 3"/>
          <p:cNvSpPr>
            <a:spLocks noGrp="1"/>
          </p:cNvSpPr>
          <p:nvPr>
            <p:ph type="sldNum" sz="quarter" idx="12"/>
          </p:nvPr>
        </p:nvSpPr>
        <p:spPr/>
        <p:txBody>
          <a:bodyPr/>
          <a:lstStyle/>
          <a:p>
            <a:pPr>
              <a:defRPr/>
            </a:pPr>
            <a:r>
              <a:rPr lang="en-US"/>
              <a:t>Slide </a:t>
            </a:r>
            <a:fld id="{6AA0165E-294E-4057-A6C5-8F6B42A2F28C}" type="slidenum">
              <a:rPr lang="en-US" smtClean="0"/>
              <a:pPr>
                <a:defRPr/>
              </a:pPr>
              <a:t>81</a:t>
            </a:fld>
            <a:endParaRPr lang="en-US"/>
          </a:p>
        </p:txBody>
      </p:sp>
    </p:spTree>
    <p:extLst>
      <p:ext uri="{BB962C8B-B14F-4D97-AF65-F5344CB8AC3E}">
        <p14:creationId xmlns:p14="http://schemas.microsoft.com/office/powerpoint/2010/main" val="2833409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a:t>© 2018 W.B. Powell</a:t>
            </a:r>
          </a:p>
        </p:txBody>
      </p:sp>
      <p:sp>
        <p:nvSpPr>
          <p:cNvPr id="7" name="Slide Number Placeholder 5"/>
          <p:cNvSpPr>
            <a:spLocks noGrp="1"/>
          </p:cNvSpPr>
          <p:nvPr>
            <p:ph type="sldNum" sz="quarter" idx="4294967295"/>
          </p:nvPr>
        </p:nvSpPr>
        <p:spPr/>
        <p:txBody>
          <a:bodyPr/>
          <a:lstStyle/>
          <a:p>
            <a:fld id="{EEEAD181-DEB4-4A43-9C40-4185412C0776}" type="slidenum">
              <a:rPr lang="en-US"/>
              <a:pPr/>
              <a:t>82</a:t>
            </a:fld>
            <a:endParaRPr lang="en-US"/>
          </a:p>
        </p:txBody>
      </p:sp>
      <p:sp>
        <p:nvSpPr>
          <p:cNvPr id="175106" name="Rectangle 2"/>
          <p:cNvSpPr>
            <a:spLocks noGrp="1" noChangeArrowheads="1"/>
          </p:cNvSpPr>
          <p:nvPr>
            <p:ph type="title"/>
          </p:nvPr>
        </p:nvSpPr>
        <p:spPr/>
        <p:txBody>
          <a:bodyPr/>
          <a:lstStyle/>
          <a:p>
            <a:r>
              <a:rPr lang="en-US" dirty="0"/>
              <a:t>Exogenous information</a:t>
            </a:r>
          </a:p>
        </p:txBody>
      </p:sp>
      <p:sp>
        <p:nvSpPr>
          <p:cNvPr id="175107" name="Rectangle 3"/>
          <p:cNvSpPr>
            <a:spLocks noGrp="1" noChangeArrowheads="1"/>
          </p:cNvSpPr>
          <p:nvPr>
            <p:ph type="body" idx="1"/>
          </p:nvPr>
        </p:nvSpPr>
        <p:spPr/>
        <p:txBody>
          <a:bodyPr/>
          <a:lstStyle/>
          <a:p>
            <a:r>
              <a:rPr lang="en-US"/>
              <a:t>Guessing what is happening in the real world </a:t>
            </a:r>
          </a:p>
          <a:p>
            <a:pPr lvl="1"/>
            <a:r>
              <a:rPr lang="en-US"/>
              <a:t>Is the stock market going (further) down?</a:t>
            </a:r>
          </a:p>
          <a:p>
            <a:pPr lvl="1"/>
            <a:r>
              <a:rPr lang="en-US"/>
              <a:t>What do you think?</a:t>
            </a:r>
          </a:p>
        </p:txBody>
      </p:sp>
      <p:pic>
        <p:nvPicPr>
          <p:cNvPr id="175108" name="Picture 4" descr="DowJonesOneYe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650" y="2833688"/>
            <a:ext cx="4148138" cy="3032125"/>
          </a:xfrm>
          <a:prstGeom prst="rect">
            <a:avLst/>
          </a:prstGeom>
          <a:noFill/>
          <a:extLst>
            <a:ext uri="{909E8E84-426E-40DD-AFC4-6F175D3DCCD1}">
              <a14:hiddenFill xmlns:a14="http://schemas.microsoft.com/office/drawing/2010/main">
                <a:solidFill>
                  <a:srgbClr val="FFFFFF"/>
                </a:solidFill>
              </a14:hiddenFill>
            </a:ext>
          </a:extLst>
        </p:spPr>
      </p:pic>
      <p:pic>
        <p:nvPicPr>
          <p:cNvPr id="175109" name="Picture 5" descr="DowJonesOneMon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7275" y="2863850"/>
            <a:ext cx="4054475" cy="298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84081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75108"/>
                                        </p:tgtEl>
                                        <p:attrNameLst>
                                          <p:attrName>style.visibility</p:attrName>
                                        </p:attrNameLst>
                                      </p:cBhvr>
                                      <p:to>
                                        <p:strVal val="visible"/>
                                      </p:to>
                                    </p:set>
                                    <p:animEffect transition="in" filter="wipe(left)">
                                      <p:cBhvr>
                                        <p:cTn id="7" dur="500"/>
                                        <p:tgtEl>
                                          <p:spTgt spid="1751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75109"/>
                                        </p:tgtEl>
                                        <p:attrNameLst>
                                          <p:attrName>style.visibility</p:attrName>
                                        </p:attrNameLst>
                                      </p:cBhvr>
                                      <p:to>
                                        <p:strVal val="visible"/>
                                      </p:to>
                                    </p:set>
                                    <p:animEffect transition="in" filter="wipe(left)">
                                      <p:cBhvr>
                                        <p:cTn id="12" dur="500"/>
                                        <p:tgtEl>
                                          <p:spTgt spid="175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a:t>© 2018 W.B. Powell</a:t>
            </a:r>
          </a:p>
        </p:txBody>
      </p:sp>
      <p:sp>
        <p:nvSpPr>
          <p:cNvPr id="7" name="Slide Number Placeholder 5"/>
          <p:cNvSpPr>
            <a:spLocks noGrp="1"/>
          </p:cNvSpPr>
          <p:nvPr>
            <p:ph type="sldNum" sz="quarter" idx="4294967295"/>
          </p:nvPr>
        </p:nvSpPr>
        <p:spPr/>
        <p:txBody>
          <a:bodyPr/>
          <a:lstStyle/>
          <a:p>
            <a:fld id="{16E253D8-CF90-4504-B61C-98BB20DDFED4}" type="slidenum">
              <a:rPr lang="en-US"/>
              <a:pPr/>
              <a:t>83</a:t>
            </a:fld>
            <a:endParaRPr lang="en-US"/>
          </a:p>
        </p:txBody>
      </p:sp>
      <p:sp>
        <p:nvSpPr>
          <p:cNvPr id="177154" name="Rectangle 2"/>
          <p:cNvSpPr>
            <a:spLocks noGrp="1" noChangeArrowheads="1"/>
          </p:cNvSpPr>
          <p:nvPr>
            <p:ph type="title"/>
          </p:nvPr>
        </p:nvSpPr>
        <p:spPr/>
        <p:txBody>
          <a:bodyPr/>
          <a:lstStyle/>
          <a:p>
            <a:r>
              <a:rPr lang="en-US" dirty="0"/>
              <a:t>Exogenous information</a:t>
            </a:r>
          </a:p>
        </p:txBody>
      </p:sp>
      <p:sp>
        <p:nvSpPr>
          <p:cNvPr id="177155" name="Rectangle 3"/>
          <p:cNvSpPr>
            <a:spLocks noGrp="1" noChangeArrowheads="1"/>
          </p:cNvSpPr>
          <p:nvPr>
            <p:ph type="body" idx="1"/>
          </p:nvPr>
        </p:nvSpPr>
        <p:spPr/>
        <p:txBody>
          <a:bodyPr/>
          <a:lstStyle/>
          <a:p>
            <a:r>
              <a:rPr lang="en-US"/>
              <a:t>Guessing what is happening in the real world </a:t>
            </a:r>
          </a:p>
          <a:p>
            <a:pPr lvl="1"/>
            <a:r>
              <a:rPr lang="en-US"/>
              <a:t>What about the price of the barrel of crude oil?</a:t>
            </a:r>
          </a:p>
        </p:txBody>
      </p:sp>
      <p:pic>
        <p:nvPicPr>
          <p:cNvPr id="177156" name="Picture 4" descr="BarrelOfOilOneYe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2709863"/>
            <a:ext cx="4287838" cy="2998787"/>
          </a:xfrm>
          <a:prstGeom prst="rect">
            <a:avLst/>
          </a:prstGeom>
          <a:noFill/>
          <a:extLst>
            <a:ext uri="{909E8E84-426E-40DD-AFC4-6F175D3DCCD1}">
              <a14:hiddenFill xmlns:a14="http://schemas.microsoft.com/office/drawing/2010/main">
                <a:solidFill>
                  <a:srgbClr val="FFFFFF"/>
                </a:solidFill>
              </a14:hiddenFill>
            </a:ext>
          </a:extLst>
        </p:spPr>
      </p:pic>
      <p:pic>
        <p:nvPicPr>
          <p:cNvPr id="177157" name="Picture 5" descr="BarrelOfOilOneMon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3925" y="2733675"/>
            <a:ext cx="4324350" cy="301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6734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77156"/>
                                        </p:tgtEl>
                                        <p:attrNameLst>
                                          <p:attrName>style.visibility</p:attrName>
                                        </p:attrNameLst>
                                      </p:cBhvr>
                                      <p:to>
                                        <p:strVal val="visible"/>
                                      </p:to>
                                    </p:set>
                                    <p:animEffect transition="in" filter="wipe(left)">
                                      <p:cBhvr>
                                        <p:cTn id="7" dur="500"/>
                                        <p:tgtEl>
                                          <p:spTgt spid="1771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77157"/>
                                        </p:tgtEl>
                                        <p:attrNameLst>
                                          <p:attrName>style.visibility</p:attrName>
                                        </p:attrNameLst>
                                      </p:cBhvr>
                                      <p:to>
                                        <p:strVal val="visible"/>
                                      </p:to>
                                    </p:set>
                                    <p:animEffect transition="in" filter="wipe(left)">
                                      <p:cBhvr>
                                        <p:cTn id="12" dur="500"/>
                                        <p:tgtEl>
                                          <p:spTgt spid="177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Exogenous information</a:t>
            </a:r>
          </a:p>
          <a:p>
            <a:endParaRPr lang="en-US" dirty="0"/>
          </a:p>
          <a:p>
            <a:endParaRPr lang="en-US" dirty="0"/>
          </a:p>
          <a:p>
            <a:endParaRPr lang="en-US" dirty="0"/>
          </a:p>
          <a:p>
            <a:endParaRPr lang="en-US" dirty="0"/>
          </a:p>
          <a:p>
            <a:endParaRPr lang="en-US" dirty="0"/>
          </a:p>
          <a:p>
            <a:pPr lvl="1"/>
            <a:r>
              <a:rPr lang="en-US" dirty="0"/>
              <a:t>We could drill into the probability model, but we are going to put “uncertainty modeling” after the basic model. </a:t>
            </a:r>
          </a:p>
        </p:txBody>
      </p:sp>
      <p:pic>
        <p:nvPicPr>
          <p:cNvPr id="5" name="Picture 4"/>
          <p:cNvPicPr>
            <a:picLocks noChangeAspect="1"/>
          </p:cNvPicPr>
          <p:nvPr/>
        </p:nvPicPr>
        <p:blipFill rotWithShape="1">
          <a:blip r:embed="rId2"/>
          <a:srcRect t="5942" b="39129"/>
          <a:stretch/>
        </p:blipFill>
        <p:spPr>
          <a:xfrm>
            <a:off x="1245603" y="1780161"/>
            <a:ext cx="6652793" cy="2412461"/>
          </a:xfrm>
          <a:prstGeom prst="rect">
            <a:avLst/>
          </a:prstGeom>
        </p:spPr>
      </p:pic>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35941194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ooter Placeholder 4"/>
          <p:cNvSpPr>
            <a:spLocks noGrp="1"/>
          </p:cNvSpPr>
          <p:nvPr>
            <p:ph type="ftr" sz="quarter" idx="11"/>
          </p:nvPr>
        </p:nvSpPr>
        <p:spPr/>
        <p:txBody>
          <a:bodyPr/>
          <a:lstStyle/>
          <a:p>
            <a:r>
              <a:rPr lang="en-US"/>
              <a:t>© 2018 W.B. Powell</a:t>
            </a:r>
          </a:p>
        </p:txBody>
      </p:sp>
      <p:sp>
        <p:nvSpPr>
          <p:cNvPr id="38" name="Slide Number Placeholder 5"/>
          <p:cNvSpPr>
            <a:spLocks noGrp="1"/>
          </p:cNvSpPr>
          <p:nvPr>
            <p:ph type="sldNum" sz="quarter" idx="4294967295"/>
          </p:nvPr>
        </p:nvSpPr>
        <p:spPr/>
        <p:txBody>
          <a:bodyPr/>
          <a:lstStyle/>
          <a:p>
            <a:fld id="{D49E68A5-C651-4B23-82BF-3139F9109B65}" type="slidenum">
              <a:rPr lang="en-US"/>
              <a:pPr/>
              <a:t>85</a:t>
            </a:fld>
            <a:endParaRPr lang="en-US"/>
          </a:p>
        </p:txBody>
      </p:sp>
      <p:sp>
        <p:nvSpPr>
          <p:cNvPr id="181250" name="Rectangle 2"/>
          <p:cNvSpPr>
            <a:spLocks noGrp="1" noChangeArrowheads="1"/>
          </p:cNvSpPr>
          <p:nvPr>
            <p:ph type="title"/>
          </p:nvPr>
        </p:nvSpPr>
        <p:spPr/>
        <p:txBody>
          <a:bodyPr/>
          <a:lstStyle/>
          <a:p>
            <a:r>
              <a:rPr lang="en-US" dirty="0"/>
              <a:t>Exogenous information</a:t>
            </a:r>
          </a:p>
        </p:txBody>
      </p:sp>
      <p:sp>
        <p:nvSpPr>
          <p:cNvPr id="181251" name="Rectangle 3"/>
          <p:cNvSpPr>
            <a:spLocks noGrp="1" noChangeArrowheads="1"/>
          </p:cNvSpPr>
          <p:nvPr>
            <p:ph type="body" idx="1"/>
          </p:nvPr>
        </p:nvSpPr>
        <p:spPr/>
        <p:txBody>
          <a:bodyPr/>
          <a:lstStyle/>
          <a:p>
            <a:r>
              <a:rPr lang="en-US" sz="2400"/>
              <a:t>We need a system for indexing time.  In particular, it is important to know the mapping between discrete and continuous time.</a:t>
            </a:r>
          </a:p>
          <a:p>
            <a:endParaRPr lang="en-US" sz="2400"/>
          </a:p>
          <a:p>
            <a:endParaRPr lang="en-US" sz="2400"/>
          </a:p>
          <a:p>
            <a:endParaRPr lang="en-US" sz="2400"/>
          </a:p>
          <a:p>
            <a:endParaRPr lang="en-US" sz="2400"/>
          </a:p>
          <a:p>
            <a:endParaRPr lang="en-US" sz="2400"/>
          </a:p>
          <a:p>
            <a:endParaRPr lang="en-US" sz="2400"/>
          </a:p>
        </p:txBody>
      </p:sp>
      <p:grpSp>
        <p:nvGrpSpPr>
          <p:cNvPr id="181252" name="Group 4"/>
          <p:cNvGrpSpPr>
            <a:grpSpLocks/>
          </p:cNvGrpSpPr>
          <p:nvPr/>
        </p:nvGrpSpPr>
        <p:grpSpPr bwMode="auto">
          <a:xfrm>
            <a:off x="381000" y="2751137"/>
            <a:ext cx="8386763" cy="2349500"/>
            <a:chOff x="240" y="1621"/>
            <a:chExt cx="5283" cy="1480"/>
          </a:xfrm>
        </p:grpSpPr>
        <p:grpSp>
          <p:nvGrpSpPr>
            <p:cNvPr id="181253" name="Group 5"/>
            <p:cNvGrpSpPr>
              <a:grpSpLocks/>
            </p:cNvGrpSpPr>
            <p:nvPr/>
          </p:nvGrpSpPr>
          <p:grpSpPr bwMode="auto">
            <a:xfrm>
              <a:off x="1143" y="2015"/>
              <a:ext cx="4380" cy="728"/>
              <a:chOff x="670" y="3087"/>
              <a:chExt cx="4380" cy="728"/>
            </a:xfrm>
          </p:grpSpPr>
          <p:sp>
            <p:nvSpPr>
              <p:cNvPr id="181254" name="Line 6"/>
              <p:cNvSpPr>
                <a:spLocks noChangeShapeType="1"/>
              </p:cNvSpPr>
              <p:nvPr/>
            </p:nvSpPr>
            <p:spPr bwMode="auto">
              <a:xfrm>
                <a:off x="845" y="3480"/>
                <a:ext cx="4205" cy="0"/>
              </a:xfrm>
              <a:prstGeom prst="line">
                <a:avLst/>
              </a:prstGeom>
              <a:noFill/>
              <a:ln w="28575">
                <a:solidFill>
                  <a:schemeClr val="tx1"/>
                </a:solidFill>
                <a:round/>
                <a:headEnd type="none"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1255" name="Line 7"/>
              <p:cNvSpPr>
                <a:spLocks noChangeShapeType="1"/>
              </p:cNvSpPr>
              <p:nvPr/>
            </p:nvSpPr>
            <p:spPr bwMode="auto">
              <a:xfrm>
                <a:off x="846" y="3389"/>
                <a:ext cx="0" cy="182"/>
              </a:xfrm>
              <a:prstGeom prst="line">
                <a:avLst/>
              </a:prstGeom>
              <a:noFill/>
              <a:ln w="19050">
                <a:solidFill>
                  <a:schemeClr val="tx1"/>
                </a:solidFill>
                <a:round/>
                <a:headEnd type="none"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181256" name="Object 8"/>
              <p:cNvGraphicFramePr>
                <a:graphicFrameLocks noChangeAspect="1"/>
              </p:cNvGraphicFramePr>
              <p:nvPr/>
            </p:nvGraphicFramePr>
            <p:xfrm>
              <a:off x="838" y="3214"/>
              <a:ext cx="981" cy="360"/>
            </p:xfrm>
            <a:graphic>
              <a:graphicData uri="http://schemas.openxmlformats.org/presentationml/2006/ole">
                <mc:AlternateContent xmlns:mc="http://schemas.openxmlformats.org/markup-compatibility/2006">
                  <mc:Choice xmlns:v="urn:schemas-microsoft-com:vml" Requires="v">
                    <p:oleObj spid="_x0000_s22530" name="Equation" r:id="rId4" imgW="1002960" imgH="368280" progId="Equation.DSMT4">
                      <p:embed/>
                    </p:oleObj>
                  </mc:Choice>
                  <mc:Fallback>
                    <p:oleObj name="Equation" r:id="rId4" imgW="1002960" imgH="368280" progId="Equation.DSMT4">
                      <p:embed/>
                      <p:pic>
                        <p:nvPicPr>
                          <p:cNvPr id="181256"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 y="3214"/>
                            <a:ext cx="981" cy="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1257" name="Object 9"/>
              <p:cNvGraphicFramePr>
                <a:graphicFrameLocks noChangeAspect="1"/>
              </p:cNvGraphicFramePr>
              <p:nvPr/>
            </p:nvGraphicFramePr>
            <p:xfrm>
              <a:off x="1146" y="3093"/>
              <a:ext cx="351" cy="205"/>
            </p:xfrm>
            <a:graphic>
              <a:graphicData uri="http://schemas.openxmlformats.org/presentationml/2006/ole">
                <mc:AlternateContent xmlns:mc="http://schemas.openxmlformats.org/markup-compatibility/2006">
                  <mc:Choice xmlns:v="urn:schemas-microsoft-com:vml" Requires="v">
                    <p:oleObj spid="_x0000_s22531" name="Equation" r:id="rId6" imgW="304560" imgH="177480" progId="Equation.DSMT4">
                      <p:embed/>
                    </p:oleObj>
                  </mc:Choice>
                  <mc:Fallback>
                    <p:oleObj name="Equation" r:id="rId6" imgW="304560" imgH="177480" progId="Equation.DSMT4">
                      <p:embed/>
                      <p:pic>
                        <p:nvPicPr>
                          <p:cNvPr id="181257"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6" y="3093"/>
                            <a:ext cx="351" cy="2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1258" name="Line 10"/>
              <p:cNvSpPr>
                <a:spLocks noChangeShapeType="1"/>
              </p:cNvSpPr>
              <p:nvPr/>
            </p:nvSpPr>
            <p:spPr bwMode="auto">
              <a:xfrm>
                <a:off x="1797" y="3386"/>
                <a:ext cx="0" cy="182"/>
              </a:xfrm>
              <a:prstGeom prst="line">
                <a:avLst/>
              </a:prstGeom>
              <a:noFill/>
              <a:ln w="19050">
                <a:solidFill>
                  <a:schemeClr val="tx1"/>
                </a:solidFill>
                <a:round/>
                <a:headEnd type="none"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181259" name="Object 11"/>
              <p:cNvGraphicFramePr>
                <a:graphicFrameLocks noChangeAspect="1"/>
              </p:cNvGraphicFramePr>
              <p:nvPr/>
            </p:nvGraphicFramePr>
            <p:xfrm>
              <a:off x="1789" y="3211"/>
              <a:ext cx="981" cy="360"/>
            </p:xfrm>
            <a:graphic>
              <a:graphicData uri="http://schemas.openxmlformats.org/presentationml/2006/ole">
                <mc:AlternateContent xmlns:mc="http://schemas.openxmlformats.org/markup-compatibility/2006">
                  <mc:Choice xmlns:v="urn:schemas-microsoft-com:vml" Requires="v">
                    <p:oleObj spid="_x0000_s22532" name="Equation" r:id="rId8" imgW="1002960" imgH="368280" progId="Equation.DSMT4">
                      <p:embed/>
                    </p:oleObj>
                  </mc:Choice>
                  <mc:Fallback>
                    <p:oleObj name="Equation" r:id="rId8" imgW="1002960" imgH="368280" progId="Equation.DSMT4">
                      <p:embed/>
                      <p:pic>
                        <p:nvPicPr>
                          <p:cNvPr id="181259" name="Object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9" y="3211"/>
                            <a:ext cx="981" cy="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1260" name="Object 12"/>
              <p:cNvGraphicFramePr>
                <a:graphicFrameLocks noChangeAspect="1"/>
              </p:cNvGraphicFramePr>
              <p:nvPr/>
            </p:nvGraphicFramePr>
            <p:xfrm>
              <a:off x="2082" y="3090"/>
              <a:ext cx="381" cy="205"/>
            </p:xfrm>
            <a:graphic>
              <a:graphicData uri="http://schemas.openxmlformats.org/presentationml/2006/ole">
                <mc:AlternateContent xmlns:mc="http://schemas.openxmlformats.org/markup-compatibility/2006">
                  <mc:Choice xmlns:v="urn:schemas-microsoft-com:vml" Requires="v">
                    <p:oleObj spid="_x0000_s22533" name="Equation" r:id="rId9" imgW="330120" imgH="177480" progId="Equation.DSMT4">
                      <p:embed/>
                    </p:oleObj>
                  </mc:Choice>
                  <mc:Fallback>
                    <p:oleObj name="Equation" r:id="rId9" imgW="330120" imgH="177480" progId="Equation.DSMT4">
                      <p:embed/>
                      <p:pic>
                        <p:nvPicPr>
                          <p:cNvPr id="181260"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82" y="3090"/>
                            <a:ext cx="381" cy="2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1261" name="Line 13"/>
              <p:cNvSpPr>
                <a:spLocks noChangeShapeType="1"/>
              </p:cNvSpPr>
              <p:nvPr/>
            </p:nvSpPr>
            <p:spPr bwMode="auto">
              <a:xfrm>
                <a:off x="2757" y="3383"/>
                <a:ext cx="0" cy="182"/>
              </a:xfrm>
              <a:prstGeom prst="line">
                <a:avLst/>
              </a:prstGeom>
              <a:noFill/>
              <a:ln w="19050">
                <a:solidFill>
                  <a:schemeClr val="tx1"/>
                </a:solidFill>
                <a:round/>
                <a:headEnd type="none"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181262" name="Object 14"/>
              <p:cNvGraphicFramePr>
                <a:graphicFrameLocks noChangeAspect="1"/>
              </p:cNvGraphicFramePr>
              <p:nvPr/>
            </p:nvGraphicFramePr>
            <p:xfrm>
              <a:off x="2749" y="3208"/>
              <a:ext cx="981" cy="360"/>
            </p:xfrm>
            <a:graphic>
              <a:graphicData uri="http://schemas.openxmlformats.org/presentationml/2006/ole">
                <mc:AlternateContent xmlns:mc="http://schemas.openxmlformats.org/markup-compatibility/2006">
                  <mc:Choice xmlns:v="urn:schemas-microsoft-com:vml" Requires="v">
                    <p:oleObj spid="_x0000_s22534" name="Equation" r:id="rId11" imgW="1002960" imgH="368280" progId="Equation.DSMT4">
                      <p:embed/>
                    </p:oleObj>
                  </mc:Choice>
                  <mc:Fallback>
                    <p:oleObj name="Equation" r:id="rId11" imgW="1002960" imgH="368280" progId="Equation.DSMT4">
                      <p:embed/>
                      <p:pic>
                        <p:nvPicPr>
                          <p:cNvPr id="181262"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9" y="3208"/>
                            <a:ext cx="981" cy="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1263" name="Object 15"/>
              <p:cNvGraphicFramePr>
                <a:graphicFrameLocks noChangeAspect="1"/>
              </p:cNvGraphicFramePr>
              <p:nvPr/>
            </p:nvGraphicFramePr>
            <p:xfrm>
              <a:off x="3050" y="3087"/>
              <a:ext cx="365" cy="205"/>
            </p:xfrm>
            <a:graphic>
              <a:graphicData uri="http://schemas.openxmlformats.org/presentationml/2006/ole">
                <mc:AlternateContent xmlns:mc="http://schemas.openxmlformats.org/markup-compatibility/2006">
                  <mc:Choice xmlns:v="urn:schemas-microsoft-com:vml" Requires="v">
                    <p:oleObj spid="_x0000_s22535" name="Equation" r:id="rId12" imgW="317160" imgH="177480" progId="Equation.DSMT4">
                      <p:embed/>
                    </p:oleObj>
                  </mc:Choice>
                  <mc:Fallback>
                    <p:oleObj name="Equation" r:id="rId12" imgW="317160" imgH="177480" progId="Equation.DSMT4">
                      <p:embed/>
                      <p:pic>
                        <p:nvPicPr>
                          <p:cNvPr id="181263" name="Object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50" y="3087"/>
                            <a:ext cx="365" cy="2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1264" name="Line 16"/>
              <p:cNvSpPr>
                <a:spLocks noChangeShapeType="1"/>
              </p:cNvSpPr>
              <p:nvPr/>
            </p:nvSpPr>
            <p:spPr bwMode="auto">
              <a:xfrm>
                <a:off x="3735" y="3389"/>
                <a:ext cx="0" cy="182"/>
              </a:xfrm>
              <a:prstGeom prst="line">
                <a:avLst/>
              </a:prstGeom>
              <a:noFill/>
              <a:ln w="19050">
                <a:solidFill>
                  <a:schemeClr val="tx1"/>
                </a:solidFill>
                <a:round/>
                <a:headEnd type="none"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181265" name="Object 17"/>
              <p:cNvGraphicFramePr>
                <a:graphicFrameLocks noChangeAspect="1"/>
              </p:cNvGraphicFramePr>
              <p:nvPr/>
            </p:nvGraphicFramePr>
            <p:xfrm>
              <a:off x="3745" y="3214"/>
              <a:ext cx="981" cy="360"/>
            </p:xfrm>
            <a:graphic>
              <a:graphicData uri="http://schemas.openxmlformats.org/presentationml/2006/ole">
                <mc:AlternateContent xmlns:mc="http://schemas.openxmlformats.org/markup-compatibility/2006">
                  <mc:Choice xmlns:v="urn:schemas-microsoft-com:vml" Requires="v">
                    <p:oleObj spid="_x0000_s22536" name="Equation" r:id="rId14" imgW="1002960" imgH="368280" progId="Equation.DSMT4">
                      <p:embed/>
                    </p:oleObj>
                  </mc:Choice>
                  <mc:Fallback>
                    <p:oleObj name="Equation" r:id="rId14" imgW="1002960" imgH="368280" progId="Equation.DSMT4">
                      <p:embed/>
                      <p:pic>
                        <p:nvPicPr>
                          <p:cNvPr id="181265" name="Object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5" y="3214"/>
                            <a:ext cx="981" cy="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1266" name="Object 18"/>
              <p:cNvGraphicFramePr>
                <a:graphicFrameLocks noChangeAspect="1"/>
              </p:cNvGraphicFramePr>
              <p:nvPr/>
            </p:nvGraphicFramePr>
            <p:xfrm>
              <a:off x="4021" y="3093"/>
              <a:ext cx="380" cy="205"/>
            </p:xfrm>
            <a:graphic>
              <a:graphicData uri="http://schemas.openxmlformats.org/presentationml/2006/ole">
                <mc:AlternateContent xmlns:mc="http://schemas.openxmlformats.org/markup-compatibility/2006">
                  <mc:Choice xmlns:v="urn:schemas-microsoft-com:vml" Requires="v">
                    <p:oleObj spid="_x0000_s22537" name="Equation" r:id="rId15" imgW="330120" imgH="177480" progId="Equation.DSMT4">
                      <p:embed/>
                    </p:oleObj>
                  </mc:Choice>
                  <mc:Fallback>
                    <p:oleObj name="Equation" r:id="rId15" imgW="330120" imgH="177480" progId="Equation.DSMT4">
                      <p:embed/>
                      <p:pic>
                        <p:nvPicPr>
                          <p:cNvPr id="181266" name="Object 1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021" y="3093"/>
                            <a:ext cx="380" cy="2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1267" name="Line 19"/>
              <p:cNvSpPr>
                <a:spLocks noChangeShapeType="1"/>
              </p:cNvSpPr>
              <p:nvPr/>
            </p:nvSpPr>
            <p:spPr bwMode="auto">
              <a:xfrm>
                <a:off x="4677" y="3386"/>
                <a:ext cx="0" cy="182"/>
              </a:xfrm>
              <a:prstGeom prst="line">
                <a:avLst/>
              </a:prstGeom>
              <a:noFill/>
              <a:ln w="19050">
                <a:solidFill>
                  <a:schemeClr val="tx1"/>
                </a:solidFill>
                <a:round/>
                <a:headEnd type="none"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181268" name="Object 20"/>
              <p:cNvGraphicFramePr>
                <a:graphicFrameLocks noChangeAspect="1"/>
              </p:cNvGraphicFramePr>
              <p:nvPr/>
            </p:nvGraphicFramePr>
            <p:xfrm>
              <a:off x="670" y="3601"/>
              <a:ext cx="380" cy="205"/>
            </p:xfrm>
            <a:graphic>
              <a:graphicData uri="http://schemas.openxmlformats.org/presentationml/2006/ole">
                <mc:AlternateContent xmlns:mc="http://schemas.openxmlformats.org/markup-compatibility/2006">
                  <mc:Choice xmlns:v="urn:schemas-microsoft-com:vml" Requires="v">
                    <p:oleObj spid="_x0000_s22538" name="Equation" r:id="rId17" imgW="330120" imgH="177480" progId="Equation.DSMT4">
                      <p:embed/>
                    </p:oleObj>
                  </mc:Choice>
                  <mc:Fallback>
                    <p:oleObj name="Equation" r:id="rId17" imgW="330120" imgH="177480" progId="Equation.DSMT4">
                      <p:embed/>
                      <p:pic>
                        <p:nvPicPr>
                          <p:cNvPr id="181268" name="Object 2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70" y="3601"/>
                            <a:ext cx="380" cy="2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1269" name="Object 21"/>
              <p:cNvGraphicFramePr>
                <a:graphicFrameLocks noChangeAspect="1"/>
              </p:cNvGraphicFramePr>
              <p:nvPr/>
            </p:nvGraphicFramePr>
            <p:xfrm>
              <a:off x="1620" y="3607"/>
              <a:ext cx="351" cy="205"/>
            </p:xfrm>
            <a:graphic>
              <a:graphicData uri="http://schemas.openxmlformats.org/presentationml/2006/ole">
                <mc:AlternateContent xmlns:mc="http://schemas.openxmlformats.org/markup-compatibility/2006">
                  <mc:Choice xmlns:v="urn:schemas-microsoft-com:vml" Requires="v">
                    <p:oleObj spid="_x0000_s22539" name="Equation" r:id="rId19" imgW="304560" imgH="177480" progId="Equation.DSMT4">
                      <p:embed/>
                    </p:oleObj>
                  </mc:Choice>
                  <mc:Fallback>
                    <p:oleObj name="Equation" r:id="rId19" imgW="304560" imgH="177480" progId="Equation.DSMT4">
                      <p:embed/>
                      <p:pic>
                        <p:nvPicPr>
                          <p:cNvPr id="181269" name="Object 2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20" y="3607"/>
                            <a:ext cx="351" cy="2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1270" name="Object 22"/>
              <p:cNvGraphicFramePr>
                <a:graphicFrameLocks noChangeAspect="1"/>
              </p:cNvGraphicFramePr>
              <p:nvPr/>
            </p:nvGraphicFramePr>
            <p:xfrm>
              <a:off x="2557" y="3604"/>
              <a:ext cx="380" cy="205"/>
            </p:xfrm>
            <a:graphic>
              <a:graphicData uri="http://schemas.openxmlformats.org/presentationml/2006/ole">
                <mc:AlternateContent xmlns:mc="http://schemas.openxmlformats.org/markup-compatibility/2006">
                  <mc:Choice xmlns:v="urn:schemas-microsoft-com:vml" Requires="v">
                    <p:oleObj spid="_x0000_s22540" name="Equation" r:id="rId21" imgW="330120" imgH="177480" progId="Equation.DSMT4">
                      <p:embed/>
                    </p:oleObj>
                  </mc:Choice>
                  <mc:Fallback>
                    <p:oleObj name="Equation" r:id="rId21" imgW="330120" imgH="177480" progId="Equation.DSMT4">
                      <p:embed/>
                      <p:pic>
                        <p:nvPicPr>
                          <p:cNvPr id="181270" name="Object 2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557" y="3604"/>
                            <a:ext cx="380" cy="2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1271" name="Object 23"/>
              <p:cNvGraphicFramePr>
                <a:graphicFrameLocks noChangeAspect="1"/>
              </p:cNvGraphicFramePr>
              <p:nvPr/>
            </p:nvGraphicFramePr>
            <p:xfrm>
              <a:off x="3551" y="3610"/>
              <a:ext cx="366" cy="205"/>
            </p:xfrm>
            <a:graphic>
              <a:graphicData uri="http://schemas.openxmlformats.org/presentationml/2006/ole">
                <mc:AlternateContent xmlns:mc="http://schemas.openxmlformats.org/markup-compatibility/2006">
                  <mc:Choice xmlns:v="urn:schemas-microsoft-com:vml" Requires="v">
                    <p:oleObj spid="_x0000_s22541" name="Equation" r:id="rId23" imgW="317160" imgH="177480" progId="Equation.DSMT4">
                      <p:embed/>
                    </p:oleObj>
                  </mc:Choice>
                  <mc:Fallback>
                    <p:oleObj name="Equation" r:id="rId23" imgW="317160" imgH="177480" progId="Equation.DSMT4">
                      <p:embed/>
                      <p:pic>
                        <p:nvPicPr>
                          <p:cNvPr id="181271" name="Object 2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551" y="3610"/>
                            <a:ext cx="366" cy="2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1272" name="Object 24"/>
              <p:cNvGraphicFramePr>
                <a:graphicFrameLocks noChangeAspect="1"/>
              </p:cNvGraphicFramePr>
              <p:nvPr/>
            </p:nvGraphicFramePr>
            <p:xfrm>
              <a:off x="4486" y="3607"/>
              <a:ext cx="381" cy="205"/>
            </p:xfrm>
            <a:graphic>
              <a:graphicData uri="http://schemas.openxmlformats.org/presentationml/2006/ole">
                <mc:AlternateContent xmlns:mc="http://schemas.openxmlformats.org/markup-compatibility/2006">
                  <mc:Choice xmlns:v="urn:schemas-microsoft-com:vml" Requires="v">
                    <p:oleObj spid="_x0000_s22542" name="Equation" r:id="rId25" imgW="330120" imgH="177480" progId="Equation.DSMT4">
                      <p:embed/>
                    </p:oleObj>
                  </mc:Choice>
                  <mc:Fallback>
                    <p:oleObj name="Equation" r:id="rId25" imgW="330120" imgH="177480" progId="Equation.DSMT4">
                      <p:embed/>
                      <p:pic>
                        <p:nvPicPr>
                          <p:cNvPr id="181272" name="Object 24"/>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486" y="3607"/>
                            <a:ext cx="381" cy="2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aphicFrame>
          <p:nvGraphicFramePr>
            <p:cNvPr id="181273" name="Object 25"/>
            <p:cNvGraphicFramePr>
              <a:graphicFrameLocks noChangeAspect="1"/>
            </p:cNvGraphicFramePr>
            <p:nvPr>
              <p:extLst/>
            </p:nvPr>
          </p:nvGraphicFramePr>
          <p:xfrm>
            <a:off x="1676" y="1621"/>
            <a:ext cx="212" cy="273"/>
          </p:xfrm>
          <a:graphic>
            <a:graphicData uri="http://schemas.openxmlformats.org/presentationml/2006/ole">
              <mc:AlternateContent xmlns:mc="http://schemas.openxmlformats.org/markup-compatibility/2006">
                <mc:Choice xmlns:v="urn:schemas-microsoft-com:vml" Requires="v">
                  <p:oleObj spid="_x0000_s22543" name="Equation" r:id="rId27" imgW="177480" imgH="228600" progId="Equation.DSMT4">
                    <p:embed/>
                  </p:oleObj>
                </mc:Choice>
                <mc:Fallback>
                  <p:oleObj name="Equation" r:id="rId27" imgW="177480" imgH="228600" progId="Equation.DSMT4">
                    <p:embed/>
                    <p:pic>
                      <p:nvPicPr>
                        <p:cNvPr id="181273" name="Object 25"/>
                        <p:cNvPicPr>
                          <a:picLocks noChangeAspect="1" noChangeArrowheads="1"/>
                        </p:cNvPicPr>
                        <p:nvPr/>
                      </p:nvPicPr>
                      <p:blipFill>
                        <a:blip r:embed="rId28"/>
                        <a:srcRect/>
                        <a:stretch>
                          <a:fillRect/>
                        </a:stretch>
                      </p:blipFill>
                      <p:spPr bwMode="auto">
                        <a:xfrm>
                          <a:off x="1676" y="1621"/>
                          <a:ext cx="212" cy="2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1274" name="Object 26"/>
            <p:cNvGraphicFramePr>
              <a:graphicFrameLocks noChangeAspect="1"/>
            </p:cNvGraphicFramePr>
            <p:nvPr>
              <p:extLst/>
            </p:nvPr>
          </p:nvGraphicFramePr>
          <p:xfrm>
            <a:off x="2620" y="1627"/>
            <a:ext cx="227" cy="271"/>
          </p:xfrm>
          <a:graphic>
            <a:graphicData uri="http://schemas.openxmlformats.org/presentationml/2006/ole">
              <mc:AlternateContent xmlns:mc="http://schemas.openxmlformats.org/markup-compatibility/2006">
                <mc:Choice xmlns:v="urn:schemas-microsoft-com:vml" Requires="v">
                  <p:oleObj spid="_x0000_s22544" name="Equation" r:id="rId29" imgW="190440" imgH="228600" progId="Equation.DSMT4">
                    <p:embed/>
                  </p:oleObj>
                </mc:Choice>
                <mc:Fallback>
                  <p:oleObj name="Equation" r:id="rId29" imgW="190440" imgH="228600" progId="Equation.DSMT4">
                    <p:embed/>
                    <p:pic>
                      <p:nvPicPr>
                        <p:cNvPr id="181274" name="Object 26"/>
                        <p:cNvPicPr>
                          <a:picLocks noChangeAspect="1" noChangeArrowheads="1"/>
                        </p:cNvPicPr>
                        <p:nvPr/>
                      </p:nvPicPr>
                      <p:blipFill>
                        <a:blip r:embed="rId30"/>
                        <a:srcRect/>
                        <a:stretch>
                          <a:fillRect/>
                        </a:stretch>
                      </p:blipFill>
                      <p:spPr bwMode="auto">
                        <a:xfrm>
                          <a:off x="2620" y="1627"/>
                          <a:ext cx="227" cy="2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1275" name="Object 27"/>
            <p:cNvGraphicFramePr>
              <a:graphicFrameLocks noChangeAspect="1"/>
            </p:cNvGraphicFramePr>
            <p:nvPr>
              <p:extLst/>
            </p:nvPr>
          </p:nvGraphicFramePr>
          <p:xfrm>
            <a:off x="3597" y="1624"/>
            <a:ext cx="212" cy="272"/>
          </p:xfrm>
          <a:graphic>
            <a:graphicData uri="http://schemas.openxmlformats.org/presentationml/2006/ole">
              <mc:AlternateContent xmlns:mc="http://schemas.openxmlformats.org/markup-compatibility/2006">
                <mc:Choice xmlns:v="urn:schemas-microsoft-com:vml" Requires="v">
                  <p:oleObj spid="_x0000_s22545" name="Equation" r:id="rId31" imgW="177480" imgH="228600" progId="Equation.DSMT4">
                    <p:embed/>
                  </p:oleObj>
                </mc:Choice>
                <mc:Fallback>
                  <p:oleObj name="Equation" r:id="rId31" imgW="177480" imgH="228600" progId="Equation.DSMT4">
                    <p:embed/>
                    <p:pic>
                      <p:nvPicPr>
                        <p:cNvPr id="181275" name="Object 27"/>
                        <p:cNvPicPr>
                          <a:picLocks noChangeAspect="1" noChangeArrowheads="1"/>
                        </p:cNvPicPr>
                        <p:nvPr/>
                      </p:nvPicPr>
                      <p:blipFill>
                        <a:blip r:embed="rId32"/>
                        <a:srcRect/>
                        <a:stretch>
                          <a:fillRect/>
                        </a:stretch>
                      </p:blipFill>
                      <p:spPr bwMode="auto">
                        <a:xfrm>
                          <a:off x="3597" y="1624"/>
                          <a:ext cx="212" cy="2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1276" name="Object 28"/>
            <p:cNvGraphicFramePr>
              <a:graphicFrameLocks noChangeAspect="1"/>
            </p:cNvGraphicFramePr>
            <p:nvPr>
              <p:extLst/>
            </p:nvPr>
          </p:nvGraphicFramePr>
          <p:xfrm>
            <a:off x="4585" y="1621"/>
            <a:ext cx="227" cy="273"/>
          </p:xfrm>
          <a:graphic>
            <a:graphicData uri="http://schemas.openxmlformats.org/presentationml/2006/ole">
              <mc:AlternateContent xmlns:mc="http://schemas.openxmlformats.org/markup-compatibility/2006">
                <mc:Choice xmlns:v="urn:schemas-microsoft-com:vml" Requires="v">
                  <p:oleObj spid="_x0000_s22546" name="Equation" r:id="rId33" imgW="190440" imgH="228600" progId="Equation.DSMT4">
                    <p:embed/>
                  </p:oleObj>
                </mc:Choice>
                <mc:Fallback>
                  <p:oleObj name="Equation" r:id="rId33" imgW="190440" imgH="228600" progId="Equation.DSMT4">
                    <p:embed/>
                    <p:pic>
                      <p:nvPicPr>
                        <p:cNvPr id="181276" name="Object 28"/>
                        <p:cNvPicPr>
                          <a:picLocks noChangeAspect="1" noChangeArrowheads="1"/>
                        </p:cNvPicPr>
                        <p:nvPr/>
                      </p:nvPicPr>
                      <p:blipFill>
                        <a:blip r:embed="rId34"/>
                        <a:srcRect/>
                        <a:stretch>
                          <a:fillRect/>
                        </a:stretch>
                      </p:blipFill>
                      <p:spPr bwMode="auto">
                        <a:xfrm>
                          <a:off x="4585" y="1621"/>
                          <a:ext cx="227" cy="2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1277" name="Object 29"/>
            <p:cNvGraphicFramePr>
              <a:graphicFrameLocks noChangeAspect="1"/>
            </p:cNvGraphicFramePr>
            <p:nvPr>
              <p:extLst/>
            </p:nvPr>
          </p:nvGraphicFramePr>
          <p:xfrm>
            <a:off x="1073" y="2823"/>
            <a:ext cx="438" cy="272"/>
          </p:xfrm>
          <a:graphic>
            <a:graphicData uri="http://schemas.openxmlformats.org/presentationml/2006/ole">
              <mc:AlternateContent xmlns:mc="http://schemas.openxmlformats.org/markup-compatibility/2006">
                <mc:Choice xmlns:v="urn:schemas-microsoft-com:vml" Requires="v">
                  <p:oleObj spid="_x0000_s22547" name="Equation" r:id="rId35" imgW="368280" imgH="228600" progId="Equation.DSMT4">
                    <p:embed/>
                  </p:oleObj>
                </mc:Choice>
                <mc:Fallback>
                  <p:oleObj name="Equation" r:id="rId35" imgW="368280" imgH="228600" progId="Equation.DSMT4">
                    <p:embed/>
                    <p:pic>
                      <p:nvPicPr>
                        <p:cNvPr id="181277" name="Object 29"/>
                        <p:cNvPicPr>
                          <a:picLocks noChangeAspect="1" noChangeArrowheads="1"/>
                        </p:cNvPicPr>
                        <p:nvPr/>
                      </p:nvPicPr>
                      <p:blipFill>
                        <a:blip r:embed="rId36"/>
                        <a:srcRect/>
                        <a:stretch>
                          <a:fillRect/>
                        </a:stretch>
                      </p:blipFill>
                      <p:spPr bwMode="auto">
                        <a:xfrm>
                          <a:off x="1073" y="2823"/>
                          <a:ext cx="438" cy="2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1278" name="Object 30"/>
            <p:cNvGraphicFramePr>
              <a:graphicFrameLocks noChangeAspect="1"/>
            </p:cNvGraphicFramePr>
            <p:nvPr>
              <p:extLst/>
            </p:nvPr>
          </p:nvGraphicFramePr>
          <p:xfrm>
            <a:off x="2046" y="2829"/>
            <a:ext cx="392" cy="272"/>
          </p:xfrm>
          <a:graphic>
            <a:graphicData uri="http://schemas.openxmlformats.org/presentationml/2006/ole">
              <mc:AlternateContent xmlns:mc="http://schemas.openxmlformats.org/markup-compatibility/2006">
                <mc:Choice xmlns:v="urn:schemas-microsoft-com:vml" Requires="v">
                  <p:oleObj spid="_x0000_s22548" name="Equation" r:id="rId37" imgW="330120" imgH="228600" progId="Equation.DSMT4">
                    <p:embed/>
                  </p:oleObj>
                </mc:Choice>
                <mc:Fallback>
                  <p:oleObj name="Equation" r:id="rId37" imgW="330120" imgH="228600" progId="Equation.DSMT4">
                    <p:embed/>
                    <p:pic>
                      <p:nvPicPr>
                        <p:cNvPr id="181278" name="Object 30"/>
                        <p:cNvPicPr>
                          <a:picLocks noChangeAspect="1" noChangeArrowheads="1"/>
                        </p:cNvPicPr>
                        <p:nvPr/>
                      </p:nvPicPr>
                      <p:blipFill>
                        <a:blip r:embed="rId38"/>
                        <a:srcRect/>
                        <a:stretch>
                          <a:fillRect/>
                        </a:stretch>
                      </p:blipFill>
                      <p:spPr bwMode="auto">
                        <a:xfrm>
                          <a:off x="2046" y="2829"/>
                          <a:ext cx="392" cy="2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1279" name="Object 31"/>
            <p:cNvGraphicFramePr>
              <a:graphicFrameLocks noChangeAspect="1"/>
            </p:cNvGraphicFramePr>
            <p:nvPr>
              <p:extLst/>
            </p:nvPr>
          </p:nvGraphicFramePr>
          <p:xfrm>
            <a:off x="2993" y="2826"/>
            <a:ext cx="437" cy="272"/>
          </p:xfrm>
          <a:graphic>
            <a:graphicData uri="http://schemas.openxmlformats.org/presentationml/2006/ole">
              <mc:AlternateContent xmlns:mc="http://schemas.openxmlformats.org/markup-compatibility/2006">
                <mc:Choice xmlns:v="urn:schemas-microsoft-com:vml" Requires="v">
                  <p:oleObj spid="_x0000_s22549" name="Equation" r:id="rId39" imgW="368280" imgH="228600" progId="Equation.DSMT4">
                    <p:embed/>
                  </p:oleObj>
                </mc:Choice>
                <mc:Fallback>
                  <p:oleObj name="Equation" r:id="rId39" imgW="368280" imgH="228600" progId="Equation.DSMT4">
                    <p:embed/>
                    <p:pic>
                      <p:nvPicPr>
                        <p:cNvPr id="181279" name="Object 31"/>
                        <p:cNvPicPr>
                          <a:picLocks noChangeAspect="1" noChangeArrowheads="1"/>
                        </p:cNvPicPr>
                        <p:nvPr/>
                      </p:nvPicPr>
                      <p:blipFill>
                        <a:blip r:embed="rId40"/>
                        <a:srcRect/>
                        <a:stretch>
                          <a:fillRect/>
                        </a:stretch>
                      </p:blipFill>
                      <p:spPr bwMode="auto">
                        <a:xfrm>
                          <a:off x="2993" y="2826"/>
                          <a:ext cx="437" cy="2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1280" name="Object 32"/>
            <p:cNvGraphicFramePr>
              <a:graphicFrameLocks noChangeAspect="1"/>
            </p:cNvGraphicFramePr>
            <p:nvPr>
              <p:extLst/>
            </p:nvPr>
          </p:nvGraphicFramePr>
          <p:xfrm>
            <a:off x="3970" y="2823"/>
            <a:ext cx="422" cy="272"/>
          </p:xfrm>
          <a:graphic>
            <a:graphicData uri="http://schemas.openxmlformats.org/presentationml/2006/ole">
              <mc:AlternateContent xmlns:mc="http://schemas.openxmlformats.org/markup-compatibility/2006">
                <mc:Choice xmlns:v="urn:schemas-microsoft-com:vml" Requires="v">
                  <p:oleObj spid="_x0000_s22550" name="Equation" r:id="rId41" imgW="355320" imgH="228600" progId="Equation.DSMT4">
                    <p:embed/>
                  </p:oleObj>
                </mc:Choice>
                <mc:Fallback>
                  <p:oleObj name="Equation" r:id="rId41" imgW="355320" imgH="228600" progId="Equation.DSMT4">
                    <p:embed/>
                    <p:pic>
                      <p:nvPicPr>
                        <p:cNvPr id="181280" name="Object 32"/>
                        <p:cNvPicPr>
                          <a:picLocks noChangeAspect="1" noChangeArrowheads="1"/>
                        </p:cNvPicPr>
                        <p:nvPr/>
                      </p:nvPicPr>
                      <p:blipFill>
                        <a:blip r:embed="rId42"/>
                        <a:srcRect/>
                        <a:stretch>
                          <a:fillRect/>
                        </a:stretch>
                      </p:blipFill>
                      <p:spPr bwMode="auto">
                        <a:xfrm>
                          <a:off x="3970" y="2823"/>
                          <a:ext cx="422" cy="2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1281" name="Object 33"/>
            <p:cNvGraphicFramePr>
              <a:graphicFrameLocks noChangeAspect="1"/>
            </p:cNvGraphicFramePr>
            <p:nvPr>
              <p:extLst/>
            </p:nvPr>
          </p:nvGraphicFramePr>
          <p:xfrm>
            <a:off x="4931" y="2829"/>
            <a:ext cx="437" cy="272"/>
          </p:xfrm>
          <a:graphic>
            <a:graphicData uri="http://schemas.openxmlformats.org/presentationml/2006/ole">
              <mc:AlternateContent xmlns:mc="http://schemas.openxmlformats.org/markup-compatibility/2006">
                <mc:Choice xmlns:v="urn:schemas-microsoft-com:vml" Requires="v">
                  <p:oleObj spid="_x0000_s22551" name="Equation" r:id="rId43" imgW="368280" imgH="228600" progId="Equation.DSMT4">
                    <p:embed/>
                  </p:oleObj>
                </mc:Choice>
                <mc:Fallback>
                  <p:oleObj name="Equation" r:id="rId43" imgW="368280" imgH="228600" progId="Equation.DSMT4">
                    <p:embed/>
                    <p:pic>
                      <p:nvPicPr>
                        <p:cNvPr id="181281" name="Object 33"/>
                        <p:cNvPicPr>
                          <a:picLocks noChangeAspect="1" noChangeArrowheads="1"/>
                        </p:cNvPicPr>
                        <p:nvPr/>
                      </p:nvPicPr>
                      <p:blipFill>
                        <a:blip r:embed="rId44"/>
                        <a:srcRect/>
                        <a:stretch>
                          <a:fillRect/>
                        </a:stretch>
                      </p:blipFill>
                      <p:spPr bwMode="auto">
                        <a:xfrm>
                          <a:off x="4931" y="2829"/>
                          <a:ext cx="437" cy="2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1282" name="Text Box 34"/>
            <p:cNvSpPr txBox="1">
              <a:spLocks noChangeArrowheads="1"/>
            </p:cNvSpPr>
            <p:nvPr/>
          </p:nvSpPr>
          <p:spPr bwMode="auto">
            <a:xfrm>
              <a:off x="240" y="1658"/>
              <a:ext cx="853"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a:t>Continuous</a:t>
              </a:r>
            </a:p>
            <a:p>
              <a:pPr algn="ctr"/>
              <a:r>
                <a:rPr lang="en-US" sz="2000"/>
                <a:t>time</a:t>
              </a:r>
            </a:p>
          </p:txBody>
        </p:sp>
        <p:sp>
          <p:nvSpPr>
            <p:cNvPr id="181283" name="Text Box 35"/>
            <p:cNvSpPr txBox="1">
              <a:spLocks noChangeArrowheads="1"/>
            </p:cNvSpPr>
            <p:nvPr/>
          </p:nvSpPr>
          <p:spPr bwMode="auto">
            <a:xfrm>
              <a:off x="286" y="2573"/>
              <a:ext cx="648"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a:t>Discrete</a:t>
              </a:r>
            </a:p>
            <a:p>
              <a:pPr algn="ctr"/>
              <a:r>
                <a:rPr lang="en-US" sz="2000"/>
                <a:t>time</a:t>
              </a:r>
            </a:p>
          </p:txBody>
        </p:sp>
      </p:grpSp>
      <p:sp>
        <p:nvSpPr>
          <p:cNvPr id="181284" name="Text Box 36"/>
          <p:cNvSpPr txBox="1">
            <a:spLocks noChangeArrowheads="1"/>
          </p:cNvSpPr>
          <p:nvPr/>
        </p:nvSpPr>
        <p:spPr bwMode="auto">
          <a:xfrm>
            <a:off x="1009650" y="5353050"/>
            <a:ext cx="762952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i="1"/>
              <a:t>It is useful to think of information as arriving continuously over time. Functions (states, decisions) are measured at a point in time.</a:t>
            </a:r>
          </a:p>
          <a:p>
            <a:r>
              <a:rPr lang="en-US" sz="2000" b="1" i="1"/>
              <a:t>At time t, anything  t’ &lt;= t  is known, anything  t’ &gt; t  is unknown.</a:t>
            </a:r>
          </a:p>
        </p:txBody>
      </p:sp>
    </p:spTree>
    <p:extLst>
      <p:ext uri="{BB962C8B-B14F-4D97-AF65-F5344CB8AC3E}">
        <p14:creationId xmlns:p14="http://schemas.microsoft.com/office/powerpoint/2010/main" val="312178755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p:txBody>
          <a:bodyPr/>
          <a:lstStyle/>
          <a:p>
            <a:r>
              <a:rPr lang="en-US"/>
              <a:t>© 2018 W.B. Powell</a:t>
            </a:r>
          </a:p>
        </p:txBody>
      </p:sp>
      <p:sp>
        <p:nvSpPr>
          <p:cNvPr id="5" name="Slide Number Placeholder 4"/>
          <p:cNvSpPr>
            <a:spLocks noGrp="1"/>
          </p:cNvSpPr>
          <p:nvPr>
            <p:ph type="sldNum" sz="quarter" idx="4294967295"/>
          </p:nvPr>
        </p:nvSpPr>
        <p:spPr/>
        <p:txBody>
          <a:bodyPr/>
          <a:lstStyle/>
          <a:p>
            <a:fld id="{693F5A19-9562-4A81-A507-DB788A6F7849}" type="slidenum">
              <a:rPr lang="en-US"/>
              <a:pPr/>
              <a:t>86</a:t>
            </a:fld>
            <a:endParaRPr lang="en-US"/>
          </a:p>
        </p:txBody>
      </p:sp>
      <p:sp>
        <p:nvSpPr>
          <p:cNvPr id="183298" name="Rectangle 2"/>
          <p:cNvSpPr>
            <a:spLocks noGrp="1" noChangeArrowheads="1"/>
          </p:cNvSpPr>
          <p:nvPr>
            <p:ph type="title"/>
          </p:nvPr>
        </p:nvSpPr>
        <p:spPr/>
        <p:txBody>
          <a:bodyPr/>
          <a:lstStyle/>
          <a:p>
            <a:r>
              <a:rPr lang="en-US" dirty="0"/>
              <a:t>Exogenous information</a:t>
            </a:r>
          </a:p>
        </p:txBody>
      </p:sp>
      <p:graphicFrame>
        <p:nvGraphicFramePr>
          <p:cNvPr id="183299" name="Object 3"/>
          <p:cNvGraphicFramePr>
            <a:graphicFrameLocks noChangeAspect="1"/>
          </p:cNvGraphicFramePr>
          <p:nvPr/>
        </p:nvGraphicFramePr>
        <p:xfrm>
          <a:off x="762000" y="1385888"/>
          <a:ext cx="7440613" cy="4772025"/>
        </p:xfrm>
        <a:graphic>
          <a:graphicData uri="http://schemas.openxmlformats.org/presentationml/2006/ole">
            <mc:AlternateContent xmlns:mc="http://schemas.openxmlformats.org/markup-compatibility/2006">
              <mc:Choice xmlns:v="urn:schemas-microsoft-com:vml" Requires="v">
                <p:oleObj spid="_x0000_s23554" name="Equation" r:id="rId4" imgW="5029200" imgH="3225600" progId="Equation.DSMT4">
                  <p:embed/>
                </p:oleObj>
              </mc:Choice>
              <mc:Fallback>
                <p:oleObj name="Equation" r:id="rId4" imgW="5029200" imgH="3225600" progId="Equation.DSMT4">
                  <p:embed/>
                  <p:pic>
                    <p:nvPicPr>
                      <p:cNvPr id="183299"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385888"/>
                        <a:ext cx="7440613" cy="477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65790774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569068" y="1659342"/>
            <a:ext cx="7806447" cy="4769079"/>
          </a:xfrm>
          <a:prstGeom prst="rect">
            <a:avLst/>
          </a:prstGeom>
        </p:spPr>
      </p:pic>
      <p:sp>
        <p:nvSpPr>
          <p:cNvPr id="5" name="Footer Placeholder 4"/>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15188122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143000"/>
            <a:ext cx="6872792" cy="4479587"/>
          </a:xfrm>
          <a:prstGeom prst="rect">
            <a:avLst/>
          </a:prstGeom>
        </p:spPr>
      </p:pic>
      <p:pic>
        <p:nvPicPr>
          <p:cNvPr id="6" name="Picture 5"/>
          <p:cNvPicPr>
            <a:picLocks noChangeAspect="1"/>
          </p:cNvPicPr>
          <p:nvPr/>
        </p:nvPicPr>
        <p:blipFill>
          <a:blip r:embed="rId3"/>
          <a:stretch>
            <a:fillRect/>
          </a:stretch>
        </p:blipFill>
        <p:spPr>
          <a:xfrm>
            <a:off x="7022748" y="1516697"/>
            <a:ext cx="1985063" cy="3291999"/>
          </a:xfrm>
          <a:prstGeom prst="rect">
            <a:avLst/>
          </a:prstGeom>
        </p:spPr>
      </p:pic>
      <p:sp>
        <p:nvSpPr>
          <p:cNvPr id="5" name="Footer Placeholder 4"/>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397292340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773445" y="1143000"/>
            <a:ext cx="6979499" cy="4504212"/>
          </a:xfrm>
          <a:prstGeom prst="rect">
            <a:avLst/>
          </a:prstGeom>
        </p:spPr>
      </p:pic>
      <p:sp>
        <p:nvSpPr>
          <p:cNvPr id="5" name="Footer Placeholder 4"/>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11452340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
          <p:cNvSpPr txBox="1">
            <a:spLocks/>
          </p:cNvSpPr>
          <p:nvPr/>
        </p:nvSpPr>
        <p:spPr bwMode="auto">
          <a:xfrm>
            <a:off x="609600" y="1343025"/>
            <a:ext cx="8382000" cy="505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SzPct val="80000"/>
              <a:buFontTx/>
              <a:buBlip>
                <a:blip r:embed="rId2"/>
              </a:buBlip>
              <a:defRPr sz="2800">
                <a:solidFill>
                  <a:schemeClr val="tx1"/>
                </a:solidFill>
                <a:latin typeface="+mn-lt"/>
                <a:ea typeface="+mn-ea"/>
                <a:cs typeface="+mn-cs"/>
              </a:defRPr>
            </a:lvl1pPr>
            <a:lvl2pPr marL="742950" indent="-285750" algn="l" rtl="0" fontAlgn="base">
              <a:spcBef>
                <a:spcPct val="20000"/>
              </a:spcBef>
              <a:spcAft>
                <a:spcPct val="0"/>
              </a:spcAft>
              <a:buSzPct val="80000"/>
              <a:buFont typeface="Wingdings" pitchFamily="2" charset="2"/>
              <a:buChar char="Ø"/>
              <a:defRPr sz="24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a:solidFill>
                  <a:schemeClr val="tx1"/>
                </a:solidFill>
                <a:latin typeface="+mn-lt"/>
                <a:cs typeface="+mn-cs"/>
              </a:defRPr>
            </a:lvl4pPr>
            <a:lvl5pPr marL="2057400" indent="-228600" algn="l" rtl="0" fontAlgn="base">
              <a:spcBef>
                <a:spcPct val="20000"/>
              </a:spcBef>
              <a:spcAft>
                <a:spcPct val="0"/>
              </a:spcAft>
              <a:buChar char="»"/>
              <a:defRPr>
                <a:solidFill>
                  <a:schemeClr val="tx1"/>
                </a:solidFill>
                <a:latin typeface="+mn-lt"/>
                <a:cs typeface="+mn-cs"/>
              </a:defRPr>
            </a:lvl5pPr>
            <a:lvl6pPr marL="2514600" indent="-228600" algn="l" rtl="0" fontAlgn="base">
              <a:spcBef>
                <a:spcPct val="20000"/>
              </a:spcBef>
              <a:spcAft>
                <a:spcPct val="0"/>
              </a:spcAft>
              <a:buChar char="»"/>
              <a:defRPr>
                <a:solidFill>
                  <a:schemeClr val="tx1"/>
                </a:solidFill>
                <a:latin typeface="+mn-lt"/>
                <a:cs typeface="+mn-cs"/>
              </a:defRPr>
            </a:lvl6pPr>
            <a:lvl7pPr marL="2971800" indent="-228600" algn="l" rtl="0" fontAlgn="base">
              <a:spcBef>
                <a:spcPct val="20000"/>
              </a:spcBef>
              <a:spcAft>
                <a:spcPct val="0"/>
              </a:spcAft>
              <a:buChar char="»"/>
              <a:defRPr>
                <a:solidFill>
                  <a:schemeClr val="tx1"/>
                </a:solidFill>
                <a:latin typeface="+mn-lt"/>
                <a:cs typeface="+mn-cs"/>
              </a:defRPr>
            </a:lvl7pPr>
            <a:lvl8pPr marL="3429000" indent="-228600" algn="l" rtl="0" fontAlgn="base">
              <a:spcBef>
                <a:spcPct val="20000"/>
              </a:spcBef>
              <a:spcAft>
                <a:spcPct val="0"/>
              </a:spcAft>
              <a:buChar char="»"/>
              <a:defRPr>
                <a:solidFill>
                  <a:schemeClr val="tx1"/>
                </a:solidFill>
                <a:latin typeface="+mn-lt"/>
                <a:cs typeface="+mn-cs"/>
              </a:defRPr>
            </a:lvl8pPr>
            <a:lvl9pPr marL="3886200" indent="-228600" algn="l" rtl="0" fontAlgn="base">
              <a:spcBef>
                <a:spcPct val="20000"/>
              </a:spcBef>
              <a:spcAft>
                <a:spcPct val="0"/>
              </a:spcAft>
              <a:buChar char="»"/>
              <a:defRPr>
                <a:solidFill>
                  <a:schemeClr val="tx1"/>
                </a:solidFill>
                <a:latin typeface="+mn-lt"/>
                <a:cs typeface="+mn-cs"/>
              </a:defRPr>
            </a:lvl9pPr>
          </a:lstStyle>
          <a:p>
            <a:r>
              <a:rPr lang="en-US" kern="0" dirty="0"/>
              <a:t>Can we efficiently learn the accessible regions of an RNA molecule?</a:t>
            </a:r>
          </a:p>
        </p:txBody>
      </p:sp>
      <p:sp>
        <p:nvSpPr>
          <p:cNvPr id="4" name="Title 3"/>
          <p:cNvSpPr>
            <a:spLocks noGrp="1"/>
          </p:cNvSpPr>
          <p:nvPr>
            <p:ph type="title"/>
          </p:nvPr>
        </p:nvSpPr>
        <p:spPr/>
        <p:txBody>
          <a:bodyPr/>
          <a:lstStyle/>
          <a:p>
            <a:r>
              <a:rPr lang="en-US" dirty="0"/>
              <a:t>Accessibility of an RNA molecule</a:t>
            </a:r>
          </a:p>
        </p:txBody>
      </p:sp>
      <p:pic>
        <p:nvPicPr>
          <p:cNvPr id="6" name="Content Placeholder 5"/>
          <p:cNvPicPr>
            <a:picLocks noGrp="1" noChangeAspect="1"/>
          </p:cNvPicPr>
          <p:nvPr>
            <p:ph idx="1"/>
          </p:nvPr>
        </p:nvPicPr>
        <p:blipFill rotWithShape="1">
          <a:blip r:embed="rId3"/>
          <a:srcRect l="2929" t="59874" r="42743" b="508"/>
          <a:stretch/>
        </p:blipFill>
        <p:spPr>
          <a:xfrm>
            <a:off x="444901" y="2568358"/>
            <a:ext cx="4723618" cy="3830741"/>
          </a:xfrm>
        </p:spPr>
      </p:pic>
      <p:sp>
        <p:nvSpPr>
          <p:cNvPr id="7" name="Rectangle 6"/>
          <p:cNvSpPr/>
          <p:nvPr/>
        </p:nvSpPr>
        <p:spPr>
          <a:xfrm>
            <a:off x="444901" y="4902207"/>
            <a:ext cx="1245687" cy="56278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5166391" y="2245063"/>
            <a:ext cx="3891023" cy="3170099"/>
          </a:xfrm>
          <a:prstGeom prst="rect">
            <a:avLst/>
          </a:prstGeom>
          <a:noFill/>
        </p:spPr>
        <p:txBody>
          <a:bodyPr wrap="square" rtlCol="0">
            <a:spAutoFit/>
          </a:bodyPr>
          <a:lstStyle/>
          <a:p>
            <a:pPr marL="285750" indent="-285750" algn="l">
              <a:buFont typeface="Arial"/>
              <a:buChar char="•"/>
            </a:pPr>
            <a:r>
              <a:rPr lang="en-US" sz="2000" dirty="0"/>
              <a:t>The accessibility of a region of an RNA molecule mediates interaction with other molecules.</a:t>
            </a:r>
          </a:p>
          <a:p>
            <a:pPr marL="285750" indent="-285750" algn="l">
              <a:buFont typeface="Arial"/>
              <a:buChar char="•"/>
            </a:pPr>
            <a:endParaRPr lang="en-US" sz="2000" dirty="0"/>
          </a:p>
          <a:p>
            <a:pPr marL="285750" indent="-285750" algn="l">
              <a:buFont typeface="Arial"/>
              <a:buChar char="•"/>
            </a:pPr>
            <a:r>
              <a:rPr lang="en-US" sz="2000" dirty="0"/>
              <a:t>Depends on how you define interactions, resulting in several methods for accessing accessibility.</a:t>
            </a:r>
          </a:p>
          <a:p>
            <a:pPr marL="742950" lvl="1" indent="-285750" algn="l">
              <a:buFont typeface="Arial"/>
              <a:buChar char="•"/>
            </a:pPr>
            <a:r>
              <a:rPr lang="en-US" sz="2000" dirty="0"/>
              <a:t>Mechanical</a:t>
            </a:r>
          </a:p>
          <a:p>
            <a:pPr marL="742950" lvl="1" indent="-285750" algn="l">
              <a:buFont typeface="Arial"/>
              <a:buChar char="•"/>
            </a:pPr>
            <a:r>
              <a:rPr lang="en-US" sz="2000" dirty="0"/>
              <a:t>Energetic</a:t>
            </a:r>
          </a:p>
        </p:txBody>
      </p:sp>
      <p:grpSp>
        <p:nvGrpSpPr>
          <p:cNvPr id="20" name="Group 19"/>
          <p:cNvGrpSpPr/>
          <p:nvPr/>
        </p:nvGrpSpPr>
        <p:grpSpPr>
          <a:xfrm>
            <a:off x="3189309" y="3358164"/>
            <a:ext cx="2063669" cy="1645463"/>
            <a:chOff x="3362481" y="2409860"/>
            <a:chExt cx="2063669" cy="1645463"/>
          </a:xfrm>
        </p:grpSpPr>
        <p:sp>
          <p:nvSpPr>
            <p:cNvPr id="10" name="Frame 9"/>
            <p:cNvSpPr/>
            <p:nvPr/>
          </p:nvSpPr>
          <p:spPr>
            <a:xfrm>
              <a:off x="3362481" y="2409860"/>
              <a:ext cx="808150" cy="303036"/>
            </a:xfrm>
            <a:prstGeom prst="fram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solidFill>
              </a:endParaRPr>
            </a:p>
          </p:txBody>
        </p:sp>
        <p:sp>
          <p:nvSpPr>
            <p:cNvPr id="11" name="TextBox 10"/>
            <p:cNvSpPr txBox="1"/>
            <p:nvPr/>
          </p:nvSpPr>
          <p:spPr>
            <a:xfrm>
              <a:off x="3679969" y="3224326"/>
              <a:ext cx="1746181" cy="830997"/>
            </a:xfrm>
            <a:prstGeom prst="rect">
              <a:avLst/>
            </a:prstGeom>
            <a:noFill/>
          </p:spPr>
          <p:txBody>
            <a:bodyPr wrap="square" rtlCol="0">
              <a:spAutoFit/>
            </a:bodyPr>
            <a:lstStyle/>
            <a:p>
              <a:pPr algn="r">
                <a:lnSpc>
                  <a:spcPct val="80000"/>
                </a:lnSpc>
              </a:pPr>
              <a:r>
                <a:rPr lang="en-US" sz="2000" dirty="0"/>
                <a:t>Mechanically accessible region</a:t>
              </a:r>
            </a:p>
          </p:txBody>
        </p:sp>
        <p:cxnSp>
          <p:nvCxnSpPr>
            <p:cNvPr id="13" name="Straight Arrow Connector 12"/>
            <p:cNvCxnSpPr>
              <a:stCxn id="11" idx="0"/>
            </p:cNvCxnSpPr>
            <p:nvPr/>
          </p:nvCxnSpPr>
          <p:spPr>
            <a:xfrm flipH="1" flipV="1">
              <a:off x="4170632" y="2828340"/>
              <a:ext cx="382428" cy="395986"/>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19" name="Group 18"/>
          <p:cNvGrpSpPr/>
          <p:nvPr/>
        </p:nvGrpSpPr>
        <p:grpSpPr>
          <a:xfrm>
            <a:off x="270155" y="4140603"/>
            <a:ext cx="2730795" cy="1635239"/>
            <a:chOff x="19230" y="3370357"/>
            <a:chExt cx="2730795" cy="1635239"/>
          </a:xfrm>
        </p:grpSpPr>
        <p:sp>
          <p:nvSpPr>
            <p:cNvPr id="14" name="Frame 13"/>
            <p:cNvSpPr/>
            <p:nvPr/>
          </p:nvSpPr>
          <p:spPr>
            <a:xfrm>
              <a:off x="1941875" y="3370357"/>
              <a:ext cx="808150" cy="303036"/>
            </a:xfrm>
            <a:prstGeom prst="fram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solidFill>
              </a:endParaRPr>
            </a:p>
          </p:txBody>
        </p:sp>
        <p:sp>
          <p:nvSpPr>
            <p:cNvPr id="15" name="TextBox 14"/>
            <p:cNvSpPr txBox="1"/>
            <p:nvPr/>
          </p:nvSpPr>
          <p:spPr>
            <a:xfrm>
              <a:off x="19230" y="3928378"/>
              <a:ext cx="1624388" cy="1077218"/>
            </a:xfrm>
            <a:prstGeom prst="rect">
              <a:avLst/>
            </a:prstGeom>
            <a:noFill/>
          </p:spPr>
          <p:txBody>
            <a:bodyPr wrap="square" rtlCol="0">
              <a:spAutoFit/>
            </a:bodyPr>
            <a:lstStyle/>
            <a:p>
              <a:pPr algn="r">
                <a:lnSpc>
                  <a:spcPct val="80000"/>
                </a:lnSpc>
              </a:pPr>
              <a:r>
                <a:rPr lang="en-US" sz="2000" dirty="0"/>
                <a:t>Well-protected region = inaccessible</a:t>
              </a:r>
            </a:p>
          </p:txBody>
        </p:sp>
        <p:cxnSp>
          <p:nvCxnSpPr>
            <p:cNvPr id="17" name="Straight Arrow Connector 16"/>
            <p:cNvCxnSpPr>
              <a:stCxn id="15" idx="0"/>
              <a:endCxn id="14" idx="1"/>
            </p:cNvCxnSpPr>
            <p:nvPr/>
          </p:nvCxnSpPr>
          <p:spPr>
            <a:xfrm flipV="1">
              <a:off x="831424" y="3521875"/>
              <a:ext cx="1110451" cy="406503"/>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2" name="TextBox 1"/>
          <p:cNvSpPr txBox="1"/>
          <p:nvPr/>
        </p:nvSpPr>
        <p:spPr>
          <a:xfrm>
            <a:off x="565453" y="6510122"/>
            <a:ext cx="3291736" cy="307777"/>
          </a:xfrm>
          <a:prstGeom prst="rect">
            <a:avLst/>
          </a:prstGeom>
          <a:noFill/>
        </p:spPr>
        <p:txBody>
          <a:bodyPr wrap="none" rtlCol="0">
            <a:spAutoFit/>
          </a:bodyPr>
          <a:lstStyle/>
          <a:p>
            <a:r>
              <a:rPr lang="en-US" sz="1400" i="1" dirty="0"/>
              <a:t>Image courtesy Adams et al., RNA (2004) </a:t>
            </a:r>
          </a:p>
        </p:txBody>
      </p:sp>
      <p:grpSp>
        <p:nvGrpSpPr>
          <p:cNvPr id="22" name="Group 21"/>
          <p:cNvGrpSpPr/>
          <p:nvPr/>
        </p:nvGrpSpPr>
        <p:grpSpPr>
          <a:xfrm>
            <a:off x="2695629" y="2383692"/>
            <a:ext cx="1991876" cy="1134457"/>
            <a:chOff x="2695629" y="1435388"/>
            <a:chExt cx="1991876" cy="1134457"/>
          </a:xfrm>
        </p:grpSpPr>
        <p:cxnSp>
          <p:nvCxnSpPr>
            <p:cNvPr id="8" name="Straight Connector 7"/>
            <p:cNvCxnSpPr>
              <a:stCxn id="10" idx="1"/>
              <a:endCxn id="3" idx="1"/>
            </p:cNvCxnSpPr>
            <p:nvPr/>
          </p:nvCxnSpPr>
          <p:spPr>
            <a:xfrm flipH="1" flipV="1">
              <a:off x="2695629" y="1620054"/>
              <a:ext cx="493680" cy="949791"/>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10" idx="3"/>
              <a:endCxn id="3" idx="3"/>
            </p:cNvCxnSpPr>
            <p:nvPr/>
          </p:nvCxnSpPr>
          <p:spPr>
            <a:xfrm flipV="1">
              <a:off x="3997459" y="1620054"/>
              <a:ext cx="690046" cy="949791"/>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2695629" y="1435388"/>
              <a:ext cx="1991876"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b="1" dirty="0"/>
                <a:t>A-C-C-G-U-A-C-U-G</a:t>
              </a:r>
            </a:p>
          </p:txBody>
        </p:sp>
      </p:grpSp>
      <p:sp>
        <p:nvSpPr>
          <p:cNvPr id="5" name="TextBox 4"/>
          <p:cNvSpPr txBox="1"/>
          <p:nvPr/>
        </p:nvSpPr>
        <p:spPr>
          <a:xfrm>
            <a:off x="6333072" y="6510863"/>
            <a:ext cx="2809487" cy="369332"/>
          </a:xfrm>
          <a:prstGeom prst="rect">
            <a:avLst/>
          </a:prstGeom>
          <a:noFill/>
        </p:spPr>
        <p:txBody>
          <a:bodyPr wrap="none" rtlCol="0">
            <a:spAutoFit/>
          </a:bodyPr>
          <a:lstStyle/>
          <a:p>
            <a:r>
              <a:rPr lang="en-US" sz="1800" dirty="0"/>
              <a:t>Contreras Group, UT Austin</a:t>
            </a:r>
          </a:p>
        </p:txBody>
      </p:sp>
      <p:sp>
        <p:nvSpPr>
          <p:cNvPr id="12" name="Footer Placeholder 11"/>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346107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down)">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 probability model</a:t>
            </a:r>
          </a:p>
        </p:txBody>
      </p:sp>
      <p:pic>
        <p:nvPicPr>
          <p:cNvPr id="5" name="Picture 4"/>
          <p:cNvPicPr>
            <a:picLocks noChangeAspect="1"/>
          </p:cNvPicPr>
          <p:nvPr/>
        </p:nvPicPr>
        <p:blipFill rotWithShape="1">
          <a:blip r:embed="rId2"/>
          <a:srcRect t="5943"/>
          <a:stretch/>
        </p:blipFill>
        <p:spPr>
          <a:xfrm>
            <a:off x="1425102" y="1857982"/>
            <a:ext cx="6652793" cy="4131013"/>
          </a:xfrm>
          <a:prstGeom prst="rect">
            <a:avLst/>
          </a:prstGeom>
        </p:spPr>
      </p:pic>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3467206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Discuss:</a:t>
            </a:r>
          </a:p>
          <a:p>
            <a:pPr lvl="1"/>
            <a:r>
              <a:rPr lang="en-US" dirty="0"/>
              <a:t>How to simulate a normally distributed random variable</a:t>
            </a:r>
          </a:p>
          <a:p>
            <a:pPr lvl="1"/>
            <a:r>
              <a:rPr lang="en-US" dirty="0"/>
              <a:t>Simulating other distributions</a:t>
            </a:r>
          </a:p>
          <a:p>
            <a:pPr lvl="1"/>
            <a:endParaRPr lang="en-US" dirty="0"/>
          </a:p>
        </p:txBody>
      </p:sp>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9362533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9144000" cy="6858000"/>
          </a:xfrm>
          <a:prstGeom prst="rect">
            <a:avLst/>
          </a:prstGeom>
        </p:spPr>
      </p:pic>
      <p:sp>
        <p:nvSpPr>
          <p:cNvPr id="4100" name="Rectangle 4"/>
          <p:cNvSpPr>
            <a:spLocks noGrp="1" noChangeArrowheads="1"/>
          </p:cNvSpPr>
          <p:nvPr>
            <p:ph type="ctrTitle"/>
          </p:nvPr>
        </p:nvSpPr>
        <p:spPr/>
        <p:txBody>
          <a:bodyPr/>
          <a:lstStyle/>
          <a:p>
            <a:pPr algn="ctr"/>
            <a:r>
              <a:rPr lang="en-US" dirty="0"/>
              <a:t>Evaluating policies</a:t>
            </a:r>
          </a:p>
        </p:txBody>
      </p:sp>
      <p:sp>
        <p:nvSpPr>
          <p:cNvPr id="4101" name="Rectangle 5"/>
          <p:cNvSpPr>
            <a:spLocks noGrp="1" noChangeArrowheads="1"/>
          </p:cNvSpPr>
          <p:nvPr>
            <p:ph type="subTitle" idx="1"/>
          </p:nvPr>
        </p:nvSpPr>
        <p:spPr/>
        <p:txBody>
          <a:bodyPr/>
          <a:lstStyle/>
          <a:p>
            <a:endParaRPr lang="en-US" dirty="0"/>
          </a:p>
        </p:txBody>
      </p:sp>
      <p:sp>
        <p:nvSpPr>
          <p:cNvPr id="2" name="Footer Placeholder 1"/>
          <p:cNvSpPr>
            <a:spLocks noGrp="1"/>
          </p:cNvSpPr>
          <p:nvPr>
            <p:ph type="ftr" sz="quarter" idx="11"/>
          </p:nvPr>
        </p:nvSpPr>
        <p:spPr/>
        <p:txBody>
          <a:bodyPr/>
          <a:lstStyle/>
          <a:p>
            <a:pPr>
              <a:defRPr/>
            </a:pPr>
            <a:r>
              <a:rPr lang="en-US"/>
              <a:t>© 2018 W.B. Powell</a:t>
            </a:r>
          </a:p>
        </p:txBody>
      </p:sp>
      <p:sp>
        <p:nvSpPr>
          <p:cNvPr id="4" name="Slide Number Placeholder 3"/>
          <p:cNvSpPr>
            <a:spLocks noGrp="1"/>
          </p:cNvSpPr>
          <p:nvPr>
            <p:ph type="sldNum" sz="quarter" idx="12"/>
          </p:nvPr>
        </p:nvSpPr>
        <p:spPr/>
        <p:txBody>
          <a:bodyPr/>
          <a:lstStyle/>
          <a:p>
            <a:pPr>
              <a:defRPr/>
            </a:pPr>
            <a:r>
              <a:rPr lang="en-US"/>
              <a:t>Slide </a:t>
            </a:r>
            <a:fld id="{6AA0165E-294E-4057-A6C5-8F6B42A2F28C}" type="slidenum">
              <a:rPr lang="en-US" smtClean="0"/>
              <a:pPr>
                <a:defRPr/>
              </a:pPr>
              <a:t>92</a:t>
            </a:fld>
            <a:endParaRPr lang="en-US"/>
          </a:p>
        </p:txBody>
      </p:sp>
    </p:spTree>
    <p:extLst>
      <p:ext uri="{BB962C8B-B14F-4D97-AF65-F5344CB8AC3E}">
        <p14:creationId xmlns:p14="http://schemas.microsoft.com/office/powerpoint/2010/main" val="99832441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Modeling simulations</a:t>
                </a:r>
              </a:p>
              <a:p>
                <a:pPr lvl="1"/>
                <a:r>
                  <a:rPr lang="en-US" dirty="0"/>
                  <a:t>Introduce </a:t>
                </a:r>
                <a14:m>
                  <m:oMath xmlns:m="http://schemas.openxmlformats.org/officeDocument/2006/math">
                    <m:r>
                      <a:rPr lang="en-US" i="1">
                        <a:latin typeface="Cambria Math" panose="02040503050406030204" pitchFamily="18" charset="0"/>
                      </a:rPr>
                      <m:t>𝜔</m:t>
                    </m:r>
                  </m:oMath>
                </a14:m>
                <a:r>
                  <a:rPr lang="en-US" dirty="0"/>
                  <a:t> notation</a:t>
                </a:r>
              </a:p>
              <a:p>
                <a:pPr lvl="1"/>
                <a:r>
                  <a:rPr lang="en-US" dirty="0"/>
                  <a:t>Concept of a sample path</a:t>
                </a:r>
              </a:p>
              <a:p>
                <a:pPr lvl="2"/>
                <a:r>
                  <a:rPr lang="en-US" dirty="0"/>
                  <a:t>Purely exogenous information</a:t>
                </a:r>
              </a:p>
              <a:p>
                <a:pPr lvl="2"/>
                <a:endParaRPr lang="en-US" dirty="0"/>
              </a:p>
              <a:p>
                <a:pPr marL="914400" lvl="2"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𝜔</m:t>
                          </m:r>
                        </m:e>
                      </m:d>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2</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𝜔</m:t>
                          </m:r>
                        </m:e>
                      </m:d>
                      <m:r>
                        <a:rPr lang="en-US" b="0" i="1" smtClean="0">
                          <a:latin typeface="Cambria Math" panose="02040503050406030204" pitchFamily="18" charset="0"/>
                        </a:rPr>
                        <m:t>, …,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𝑇</m:t>
                          </m:r>
                        </m:sub>
                      </m:sSub>
                      <m:r>
                        <a:rPr lang="en-US" b="0" i="1" smtClean="0">
                          <a:latin typeface="Cambria Math" panose="02040503050406030204" pitchFamily="18" charset="0"/>
                        </a:rPr>
                        <m:t>(</m:t>
                      </m:r>
                      <m:r>
                        <a:rPr lang="en-US" b="0" i="1" smtClean="0">
                          <a:latin typeface="Cambria Math" panose="02040503050406030204" pitchFamily="18" charset="0"/>
                        </a:rPr>
                        <m:t>𝜔</m:t>
                      </m:r>
                      <m:r>
                        <a:rPr lang="en-US" b="0" i="1" smtClean="0">
                          <a:latin typeface="Cambria Math" panose="02040503050406030204" pitchFamily="18" charset="0"/>
                        </a:rPr>
                        <m:t>)</m:t>
                      </m:r>
                    </m:oMath>
                  </m:oMathPara>
                </a14:m>
                <a:endParaRPr lang="en-US" dirty="0"/>
              </a:p>
              <a:p>
                <a:pPr lvl="2"/>
                <a:endParaRPr lang="en-US" dirty="0"/>
              </a:p>
              <a:p>
                <a:pPr lvl="2"/>
                <a:r>
                  <a:rPr lang="en-US" dirty="0"/>
                  <a:t>Full process with states, actions and new information.</a:t>
                </a:r>
              </a:p>
              <a:p>
                <a:pPr lvl="2"/>
                <a:endParaRPr lang="en-US" dirty="0"/>
              </a:p>
              <a:p>
                <a:pPr marL="914400" lvl="2" indent="0">
                  <a:buNone/>
                </a:pPr>
                <a:r>
                  <a:rPr lang="en-US" b="0" dirty="0"/>
                  <a:t>  	</a:t>
                </a:r>
                <a14:m>
                  <m:oMath xmlns:m="http://schemas.openxmlformats.org/officeDocument/2006/math">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e>
                    </m:d>
                  </m:oMath>
                </a14:m>
                <a:endParaRPr lang="en-US" dirty="0"/>
              </a:p>
              <a:p>
                <a:pPr marL="914400" lvl="2" indent="0">
                  <a:buNone/>
                </a:pPr>
                <a:endParaRPr lang="en-US" dirty="0"/>
              </a:p>
              <a:p>
                <a:pPr marL="914400" lvl="2" indent="0">
                  <a:buNone/>
                </a:pPr>
                <a:r>
                  <a:rPr lang="en-US" dirty="0"/>
                  <a:t>   where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𝑋</m:t>
                        </m:r>
                      </m:e>
                      <m:sup>
                        <m:r>
                          <a:rPr lang="en-US" b="0" i="1" smtClean="0">
                            <a:latin typeface="Cambria Math" panose="02040503050406030204" pitchFamily="18" charset="0"/>
                          </a:rPr>
                          <m:t>𝜋</m:t>
                        </m:r>
                      </m:sup>
                    </m:sSup>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e>
                    </m:d>
                  </m:oMath>
                </a14:m>
                <a:endParaRPr lang="en-US" b="0" dirty="0"/>
              </a:p>
              <a:p>
                <a:pPr marL="914400" lvl="2" indent="0">
                  <a:buNone/>
                </a:pPr>
                <a:endParaRPr lang="en-US" dirty="0"/>
              </a:p>
              <a:p>
                <a:pPr marL="914400" lvl="2" indent="0">
                  <a:buNone/>
                </a:pPr>
                <a:r>
                  <a:rPr lang="en-US" dirty="0"/>
                  <a:t>We can also write with iteration </a:t>
                </a:r>
                <a14:m>
                  <m:oMath xmlns:m="http://schemas.openxmlformats.org/officeDocument/2006/math">
                    <m:r>
                      <a:rPr lang="en-US" b="0" i="1" smtClean="0">
                        <a:latin typeface="Cambria Math" panose="02040503050406030204" pitchFamily="18" charset="0"/>
                      </a:rPr>
                      <m:t>𝑛</m:t>
                    </m:r>
                  </m:oMath>
                </a14:m>
                <a:r>
                  <a:rPr lang="en-US" dirty="0"/>
                  <a:t>:</a:t>
                </a:r>
              </a:p>
              <a:p>
                <a:pPr marL="914400" lvl="2" indent="0">
                  <a:buNone/>
                </a:pPr>
                <a:endParaRPr lang="en-US" dirty="0"/>
              </a:p>
              <a:p>
                <a:pPr marL="914400" lvl="2" indent="0">
                  <a:buNone/>
                </a:pPr>
                <a:r>
                  <a:rPr lang="en-US" dirty="0"/>
                  <a:t> 	</a:t>
                </a:r>
                <a14:m>
                  <m:oMath xmlns:m="http://schemas.openxmlformats.org/officeDocument/2006/math">
                    <m:d>
                      <m:dPr>
                        <m:ctrlPr>
                          <a:rPr lang="en-US" i="1">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𝑆</m:t>
                            </m:r>
                          </m:e>
                          <m:sup>
                            <m:r>
                              <a:rPr lang="en-US" b="0" i="1" smtClean="0">
                                <a:latin typeface="Cambria Math" panose="02040503050406030204" pitchFamily="18" charset="0"/>
                              </a:rPr>
                              <m:t>0</m:t>
                            </m:r>
                          </m:sup>
                        </m:sSup>
                        <m:r>
                          <a:rPr lang="en-US" i="1">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0</m:t>
                            </m:r>
                          </m:sup>
                        </m:sSup>
                        <m:r>
                          <a:rPr lang="en-US" i="1">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𝑊</m:t>
                            </m:r>
                          </m:e>
                          <m:sup>
                            <m:r>
                              <a:rPr lang="en-US" b="0" i="1" smtClean="0">
                                <a:latin typeface="Cambria Math" panose="02040503050406030204" pitchFamily="18" charset="0"/>
                              </a:rPr>
                              <m:t>1</m:t>
                            </m:r>
                          </m:sup>
                        </m:sSup>
                        <m:r>
                          <a:rPr lang="en-US" i="1">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𝑊</m:t>
                            </m:r>
                          </m:e>
                          <m:sup>
                            <m:r>
                              <a:rPr lang="en-US" b="0" i="1" smtClean="0">
                                <a:latin typeface="Cambria Math" panose="02040503050406030204" pitchFamily="18" charset="0"/>
                              </a:rPr>
                              <m:t>1</m:t>
                            </m:r>
                          </m:sup>
                        </m:sSup>
                        <m:r>
                          <a:rPr lang="en-US" i="1">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1</m:t>
                            </m:r>
                          </m:sup>
                        </m:sSup>
                        <m:r>
                          <a:rPr lang="en-US" i="1">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𝑊</m:t>
                            </m:r>
                          </m:e>
                          <m:sup>
                            <m:r>
                              <a:rPr lang="en-US" b="0" i="1" smtClean="0">
                                <a:latin typeface="Cambria Math" panose="02040503050406030204" pitchFamily="18" charset="0"/>
                              </a:rPr>
                              <m:t>2</m:t>
                            </m:r>
                          </m:sup>
                        </m:sSup>
                        <m:r>
                          <a:rPr lang="en-US" i="1">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𝑆</m:t>
                            </m:r>
                          </m:e>
                          <m:sup>
                            <m:r>
                              <a:rPr lang="en-US" b="0" i="1" smtClean="0">
                                <a:latin typeface="Cambria Math" panose="02040503050406030204" pitchFamily="18" charset="0"/>
                              </a:rPr>
                              <m:t>2</m:t>
                            </m:r>
                          </m:sup>
                        </m:sSup>
                        <m:r>
                          <a:rPr lang="en-US" i="1">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𝑆</m:t>
                            </m:r>
                          </m:e>
                          <m:sup>
                            <m:r>
                              <a:rPr lang="en-US" b="0" i="1" smtClean="0">
                                <a:latin typeface="Cambria Math" panose="02040503050406030204" pitchFamily="18" charset="0"/>
                              </a:rPr>
                              <m:t>𝑛</m:t>
                            </m:r>
                          </m:sup>
                        </m:sSup>
                        <m:r>
                          <a:rPr lang="en-US" i="1">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𝑛</m:t>
                            </m:r>
                          </m:sup>
                        </m:sSup>
                        <m:r>
                          <a:rPr lang="en-US" i="1">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𝑊</m:t>
                            </m:r>
                          </m:e>
                          <m:sup>
                            <m:r>
                              <a:rPr lang="en-US" b="0" i="1" smtClean="0">
                                <a:latin typeface="Cambria Math" panose="02040503050406030204" pitchFamily="18" charset="0"/>
                              </a:rPr>
                              <m:t>𝑛</m:t>
                            </m:r>
                            <m:r>
                              <a:rPr lang="en-US" b="0" i="1" smtClean="0">
                                <a:latin typeface="Cambria Math" panose="02040503050406030204" pitchFamily="18" charset="0"/>
                              </a:rPr>
                              <m:t>+1</m:t>
                            </m:r>
                          </m:sup>
                        </m:sSup>
                        <m:r>
                          <a:rPr lang="en-US" i="1">
                            <a:latin typeface="Cambria Math" panose="02040503050406030204" pitchFamily="18" charset="0"/>
                          </a:rPr>
                          <m:t>,…</m:t>
                        </m:r>
                      </m:e>
                    </m:d>
                  </m:oMath>
                </a14:m>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t="-1355" b="-7759"/>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75860843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85800" y="1143000"/>
            <a:ext cx="6632289" cy="4610016"/>
          </a:xfrm>
          <a:prstGeom prst="rect">
            <a:avLst/>
          </a:prstGeom>
        </p:spPr>
      </p:pic>
      <p:sp>
        <p:nvSpPr>
          <p:cNvPr id="5" name="Footer Placeholder 4"/>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411252978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85800" y="1142999"/>
            <a:ext cx="6133289" cy="5033589"/>
          </a:xfrm>
          <a:prstGeom prst="rect">
            <a:avLst/>
          </a:prstGeom>
        </p:spPr>
      </p:pic>
      <p:sp>
        <p:nvSpPr>
          <p:cNvPr id="5" name="Footer Placeholder 4"/>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34452316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85799" y="575260"/>
            <a:ext cx="7236215" cy="1590259"/>
          </a:xfrm>
          <a:prstGeom prst="rect">
            <a:avLst/>
          </a:prstGeom>
        </p:spPr>
      </p:pic>
      <p:pic>
        <p:nvPicPr>
          <p:cNvPr id="5" name="Picture 4"/>
          <p:cNvPicPr>
            <a:picLocks noChangeAspect="1"/>
          </p:cNvPicPr>
          <p:nvPr/>
        </p:nvPicPr>
        <p:blipFill>
          <a:blip r:embed="rId3"/>
          <a:stretch>
            <a:fillRect/>
          </a:stretch>
        </p:blipFill>
        <p:spPr>
          <a:xfrm>
            <a:off x="647697" y="2139484"/>
            <a:ext cx="7342944" cy="4290499"/>
          </a:xfrm>
          <a:prstGeom prst="rect">
            <a:avLst/>
          </a:prstGeom>
        </p:spPr>
      </p:pic>
      <p:sp>
        <p:nvSpPr>
          <p:cNvPr id="6" name="Footer Placeholder 5"/>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3933712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9144000" cy="6858000"/>
          </a:xfrm>
          <a:prstGeom prst="rect">
            <a:avLst/>
          </a:prstGeom>
        </p:spPr>
      </p:pic>
      <p:sp>
        <p:nvSpPr>
          <p:cNvPr id="4100" name="Rectangle 4"/>
          <p:cNvSpPr>
            <a:spLocks noGrp="1" noChangeArrowheads="1"/>
          </p:cNvSpPr>
          <p:nvPr>
            <p:ph type="ctrTitle"/>
          </p:nvPr>
        </p:nvSpPr>
        <p:spPr/>
        <p:txBody>
          <a:bodyPr/>
          <a:lstStyle/>
          <a:p>
            <a:pPr algn="ctr"/>
            <a:r>
              <a:rPr lang="en-US" dirty="0"/>
              <a:t>Designing policies</a:t>
            </a:r>
          </a:p>
        </p:txBody>
      </p:sp>
      <p:sp>
        <p:nvSpPr>
          <p:cNvPr id="4101" name="Rectangle 5"/>
          <p:cNvSpPr>
            <a:spLocks noGrp="1" noChangeArrowheads="1"/>
          </p:cNvSpPr>
          <p:nvPr>
            <p:ph type="subTitle" idx="1"/>
          </p:nvPr>
        </p:nvSpPr>
        <p:spPr/>
        <p:txBody>
          <a:bodyPr/>
          <a:lstStyle/>
          <a:p>
            <a:endParaRPr lang="en-US" dirty="0"/>
          </a:p>
        </p:txBody>
      </p:sp>
      <p:sp>
        <p:nvSpPr>
          <p:cNvPr id="2" name="Footer Placeholder 1"/>
          <p:cNvSpPr>
            <a:spLocks noGrp="1"/>
          </p:cNvSpPr>
          <p:nvPr>
            <p:ph type="ftr" sz="quarter" idx="11"/>
          </p:nvPr>
        </p:nvSpPr>
        <p:spPr/>
        <p:txBody>
          <a:bodyPr/>
          <a:lstStyle/>
          <a:p>
            <a:pPr>
              <a:defRPr/>
            </a:pPr>
            <a:r>
              <a:rPr lang="en-US"/>
              <a:t>© 2018 W.B. Powell</a:t>
            </a:r>
          </a:p>
        </p:txBody>
      </p:sp>
      <p:sp>
        <p:nvSpPr>
          <p:cNvPr id="4" name="Slide Number Placeholder 3"/>
          <p:cNvSpPr>
            <a:spLocks noGrp="1"/>
          </p:cNvSpPr>
          <p:nvPr>
            <p:ph type="sldNum" sz="quarter" idx="12"/>
          </p:nvPr>
        </p:nvSpPr>
        <p:spPr/>
        <p:txBody>
          <a:bodyPr/>
          <a:lstStyle/>
          <a:p>
            <a:pPr>
              <a:defRPr/>
            </a:pPr>
            <a:r>
              <a:rPr lang="en-US"/>
              <a:t>Slide </a:t>
            </a:r>
            <a:fld id="{6AA0165E-294E-4057-A6C5-8F6B42A2F28C}" type="slidenum">
              <a:rPr lang="en-US" smtClean="0"/>
              <a:pPr>
                <a:defRPr/>
              </a:pPr>
              <a:t>97</a:t>
            </a:fld>
            <a:endParaRPr lang="en-US"/>
          </a:p>
        </p:txBody>
      </p:sp>
    </p:spTree>
    <p:extLst>
      <p:ext uri="{BB962C8B-B14F-4D97-AF65-F5344CB8AC3E}">
        <p14:creationId xmlns:p14="http://schemas.microsoft.com/office/powerpoint/2010/main" val="394000102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74677" y="593101"/>
            <a:ext cx="5800184" cy="1093894"/>
          </a:xfrm>
          <a:prstGeom prst="rect">
            <a:avLst/>
          </a:prstGeom>
        </p:spPr>
      </p:pic>
      <p:pic>
        <p:nvPicPr>
          <p:cNvPr id="5" name="Picture 4"/>
          <p:cNvPicPr>
            <a:picLocks noChangeAspect="1"/>
          </p:cNvPicPr>
          <p:nvPr/>
        </p:nvPicPr>
        <p:blipFill>
          <a:blip r:embed="rId3"/>
          <a:stretch>
            <a:fillRect/>
          </a:stretch>
        </p:blipFill>
        <p:spPr>
          <a:xfrm>
            <a:off x="682174" y="1605740"/>
            <a:ext cx="5692687" cy="5068714"/>
          </a:xfrm>
          <a:prstGeom prst="rect">
            <a:avLst/>
          </a:prstGeom>
        </p:spPr>
      </p:pic>
      <p:sp>
        <p:nvSpPr>
          <p:cNvPr id="6" name="Footer Placeholder 5"/>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352026770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Discuss:</a:t>
            </a:r>
          </a:p>
          <a:p>
            <a:pPr lvl="1"/>
            <a:r>
              <a:rPr lang="en-US" dirty="0"/>
              <a:t>Tuning parameters of a policy is actually its own sequential decision problem.  </a:t>
            </a:r>
            <a:r>
              <a:rPr lang="en-US" dirty="0">
                <a:sym typeface="Wingdings" panose="05000000000000000000" pitchFamily="2" charset="2"/>
              </a:rPr>
              <a:t> </a:t>
            </a:r>
          </a:p>
          <a:p>
            <a:pPr lvl="1"/>
            <a:r>
              <a:rPr lang="en-US" dirty="0">
                <a:sym typeface="Wingdings" panose="05000000000000000000" pitchFamily="2" charset="2"/>
              </a:rPr>
              <a:t>For now, let’s just do an ad-hoc search.  As the course unfolds, we will be able to do a better job of this.</a:t>
            </a:r>
            <a:endParaRPr lang="en-US" dirty="0"/>
          </a:p>
        </p:txBody>
      </p:sp>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2816212087"/>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905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New Roman" pitchFamily="18" charset="0"/>
          </a:defRPr>
        </a:defPPr>
      </a:lstStyle>
    </a:spDef>
    <a:lnDef>
      <a:spPr bwMode="auto">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472055</TotalTime>
  <Words>3873</Words>
  <Application>Microsoft Office PowerPoint</Application>
  <PresentationFormat>On-screen Show (4:3)</PresentationFormat>
  <Paragraphs>927</Paragraphs>
  <Slides>105</Slides>
  <Notes>47</Notes>
  <HiddenSlides>0</HiddenSlides>
  <MMClips>2</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4</vt:i4>
      </vt:variant>
      <vt:variant>
        <vt:lpstr>Slide Titles</vt:lpstr>
      </vt:variant>
      <vt:variant>
        <vt:i4>105</vt:i4>
      </vt:variant>
    </vt:vector>
  </HeadingPairs>
  <TitlesOfParts>
    <vt:vector size="115" baseType="lpstr">
      <vt:lpstr>Arial</vt:lpstr>
      <vt:lpstr>Cambria Math</vt:lpstr>
      <vt:lpstr>Symbol</vt:lpstr>
      <vt:lpstr>Times New Roman</vt:lpstr>
      <vt:lpstr>Wingdings</vt:lpstr>
      <vt:lpstr>Default Design</vt:lpstr>
      <vt:lpstr>Equation</vt:lpstr>
      <vt:lpstr>Microsoft ClipArt Gallery</vt:lpstr>
      <vt:lpstr>Worksheet</vt:lpstr>
      <vt:lpstr>Chart</vt:lpstr>
      <vt:lpstr>PowerPoint Presentation</vt:lpstr>
      <vt:lpstr>Week 0 - Wednesday</vt:lpstr>
      <vt:lpstr>Illustrations of sequential decision problems</vt:lpstr>
      <vt:lpstr>Learning the market in Africa</vt:lpstr>
      <vt:lpstr>Roomsage.com</vt:lpstr>
      <vt:lpstr>Revenue management</vt:lpstr>
      <vt:lpstr>Health applications</vt:lpstr>
      <vt:lpstr>Drug discovery</vt:lpstr>
      <vt:lpstr>Accessibility of an RNA molecule</vt:lpstr>
      <vt:lpstr>Binding Probe/Reporter Complex</vt:lpstr>
      <vt:lpstr>Knowledge Gradient scores</vt:lpstr>
      <vt:lpstr>PowerPoint Presentation</vt:lpstr>
      <vt:lpstr>Energy arbitrage</vt:lpstr>
      <vt:lpstr>Policy function approximations</vt:lpstr>
      <vt:lpstr>Energy storage</vt:lpstr>
      <vt:lpstr>Energy usage management</vt:lpstr>
      <vt:lpstr>Energy usage management</vt:lpstr>
      <vt:lpstr>Planning cash reserves</vt:lpstr>
      <vt:lpstr>PowerPoint Presentation</vt:lpstr>
      <vt:lpstr>Amazon</vt:lpstr>
      <vt:lpstr>Supply chain management</vt:lpstr>
      <vt:lpstr>PowerPoint Presentation</vt:lpstr>
      <vt:lpstr>Global logistics</vt:lpstr>
      <vt:lpstr>Fleet management</vt:lpstr>
      <vt:lpstr>Real-time logistics</vt:lpstr>
      <vt:lpstr>Effect of Current Decision on the Future</vt:lpstr>
      <vt:lpstr>Cost function approximations</vt:lpstr>
      <vt:lpstr>Optimizing over time</vt:lpstr>
      <vt:lpstr>Optimizing over time</vt:lpstr>
      <vt:lpstr>Optimizing over time</vt:lpstr>
      <vt:lpstr>Matching buyers with sellers</vt:lpstr>
      <vt:lpstr>PowerPoint Presentation</vt:lpstr>
      <vt:lpstr>PowerPoint Presentation</vt:lpstr>
      <vt:lpstr>The PJM planning process</vt:lpstr>
      <vt:lpstr>The PJM planning process</vt:lpstr>
      <vt:lpstr>The PJM planning process</vt:lpstr>
      <vt:lpstr>The PJM planning process</vt:lpstr>
      <vt:lpstr>Electricity</vt:lpstr>
      <vt:lpstr>Emergency storm response</vt:lpstr>
      <vt:lpstr>PowerPoint Presentation</vt:lpstr>
      <vt:lpstr>PowerPoint Presentation</vt:lpstr>
      <vt:lpstr>Problem Description - Emergency Storm Response</vt:lpstr>
      <vt:lpstr>Emergency storm response</vt:lpstr>
      <vt:lpstr>Emergency storm response</vt:lpstr>
      <vt:lpstr>Emergency storm response</vt:lpstr>
      <vt:lpstr>Modeling</vt:lpstr>
      <vt:lpstr>PowerPoint Presentation</vt:lpstr>
      <vt:lpstr>Modeling frameworks</vt:lpstr>
      <vt:lpstr>Modeling stochastic, dynamic problems</vt:lpstr>
      <vt:lpstr>PowerPoint Presentation</vt:lpstr>
      <vt:lpstr>PowerPoint Presentation</vt:lpstr>
      <vt:lpstr>PowerPoint Presentation</vt:lpstr>
      <vt:lpstr>Modeling dynamic systems</vt:lpstr>
      <vt:lpstr>PowerPoint Presentation</vt:lpstr>
      <vt:lpstr>Modeling dynamic problems</vt:lpstr>
      <vt:lpstr>Modeling</vt:lpstr>
      <vt:lpstr>PowerPoint Presentation</vt:lpstr>
      <vt:lpstr>PowerPoint Presentation</vt:lpstr>
      <vt:lpstr>Modeling dynamic problems</vt:lpstr>
      <vt:lpstr>PowerPoint Presentation</vt:lpstr>
      <vt:lpstr>The decision variables</vt:lpstr>
      <vt:lpstr>Modeling dynamic problems</vt:lpstr>
      <vt:lpstr>PowerPoint Presentation</vt:lpstr>
      <vt:lpstr>Modeling dynamic problems</vt:lpstr>
      <vt:lpstr>PowerPoint Presentation</vt:lpstr>
      <vt:lpstr>Modeling stochastic, dynamic problems</vt:lpstr>
      <vt:lpstr>Modeling stochastic, dynamic problems</vt:lpstr>
      <vt:lpstr>Modeling stochastic, dynamic problems</vt:lpstr>
      <vt:lpstr>PowerPoint Presentation</vt:lpstr>
      <vt:lpstr>The modeling process</vt:lpstr>
      <vt:lpstr>Modeling </vt:lpstr>
      <vt:lpstr>An asset selling problem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Modeling uncertainty</vt:lpstr>
      <vt:lpstr>Exogenous information</vt:lpstr>
      <vt:lpstr>Exogenous information</vt:lpstr>
      <vt:lpstr>PowerPoint Presentation</vt:lpstr>
      <vt:lpstr>Exogenous information</vt:lpstr>
      <vt:lpstr>Exogenous information</vt:lpstr>
      <vt:lpstr> </vt:lpstr>
      <vt:lpstr>PowerPoint Presentation</vt:lpstr>
      <vt:lpstr>PowerPoint Presentation</vt:lpstr>
      <vt:lpstr>PowerPoint Presentation</vt:lpstr>
      <vt:lpstr>PowerPoint Presentation</vt:lpstr>
      <vt:lpstr>Evaluating policies</vt:lpstr>
      <vt:lpstr>PowerPoint Presentation</vt:lpstr>
      <vt:lpstr>PowerPoint Presentation</vt:lpstr>
      <vt:lpstr>PowerPoint Presentation</vt:lpstr>
      <vt:lpstr>PowerPoint Presentation</vt:lpstr>
      <vt:lpstr>Designing policies</vt:lpstr>
      <vt:lpstr>PowerPoint Presentation</vt:lpstr>
      <vt:lpstr>PowerPoint Presentation</vt:lpstr>
      <vt:lpstr>The objective function</vt:lpstr>
      <vt:lpstr>PowerPoint Presentation</vt:lpstr>
      <vt:lpstr>The objective function</vt:lpstr>
      <vt:lpstr>Extensions</vt:lpstr>
      <vt:lpstr>PowerPoint Presentation</vt:lpstr>
      <vt:lpstr>PowerPoint Presentation</vt:lpstr>
    </vt:vector>
  </TitlesOfParts>
  <Company>Princeton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dc:title>
  <dc:creator>Civil Engineering and Operations Research</dc:creator>
  <cp:lastModifiedBy>Warren B. Powell</cp:lastModifiedBy>
  <cp:revision>2017</cp:revision>
  <cp:lastPrinted>2018-04-09T18:54:05Z</cp:lastPrinted>
  <dcterms:created xsi:type="dcterms:W3CDTF">1998-07-09T00:32:24Z</dcterms:created>
  <dcterms:modified xsi:type="dcterms:W3CDTF">2020-03-28T14:07:14Z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
  </property>
  <property fmtid="{D5CDD505-2E9C-101B-9397-08002B2CF9AE}" pid="8" name="HomePage">
    <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3</vt:i4>
  </property>
  <property fmtid="{D5CDD505-2E9C-101B-9397-08002B2CF9AE}" pid="21" name="OutputDir">
    <vt:lpwstr>C:\My documents\Web pages\orf411_99\ORF411_Lectures</vt:lpwstr>
  </property>
</Properties>
</file>